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2" r:id="rId3"/>
    <p:sldId id="272" r:id="rId4"/>
    <p:sldId id="273" r:id="rId5"/>
    <p:sldId id="490" r:id="rId6"/>
    <p:sldId id="403" r:id="rId7"/>
    <p:sldId id="500" r:id="rId8"/>
    <p:sldId id="405" r:id="rId9"/>
    <p:sldId id="292" r:id="rId10"/>
    <p:sldId id="342" r:id="rId11"/>
    <p:sldId id="268" r:id="rId12"/>
    <p:sldId id="485" r:id="rId13"/>
    <p:sldId id="319" r:id="rId14"/>
    <p:sldId id="311" r:id="rId15"/>
    <p:sldId id="306" r:id="rId16"/>
    <p:sldId id="308" r:id="rId17"/>
    <p:sldId id="422" r:id="rId18"/>
    <p:sldId id="482" r:id="rId19"/>
    <p:sldId id="501" r:id="rId20"/>
    <p:sldId id="423" r:id="rId21"/>
    <p:sldId id="425" r:id="rId22"/>
    <p:sldId id="426" r:id="rId23"/>
    <p:sldId id="502" r:id="rId24"/>
    <p:sldId id="428" r:id="rId25"/>
    <p:sldId id="280" r:id="rId26"/>
    <p:sldId id="430" r:id="rId27"/>
    <p:sldId id="339" r:id="rId28"/>
    <p:sldId id="431" r:id="rId29"/>
    <p:sldId id="432" r:id="rId30"/>
    <p:sldId id="307" r:id="rId31"/>
    <p:sldId id="484" r:id="rId32"/>
    <p:sldId id="492" r:id="rId33"/>
    <p:sldId id="289" r:id="rId34"/>
    <p:sldId id="336" r:id="rId35"/>
    <p:sldId id="503" r:id="rId36"/>
    <p:sldId id="45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Dennis" initials="AD" lastIdx="4" clrIdx="0">
    <p:extLst>
      <p:ext uri="{19B8F6BF-5375-455C-9EA6-DF929625EA0E}">
        <p15:presenceInfo xmlns:p15="http://schemas.microsoft.com/office/powerpoint/2012/main" userId="S::Amanda.Dennis@phe.gov.uk::6e612068-76fc-47c8-87dc-7d1a1f9e05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356" autoAdjust="0"/>
  </p:normalViewPr>
  <p:slideViewPr>
    <p:cSldViewPr snapToGrid="0">
      <p:cViewPr varScale="1">
        <p:scale>
          <a:sx n="85" d="100"/>
          <a:sy n="85" d="100"/>
        </p:scale>
        <p:origin x="1452" y="84"/>
      </p:cViewPr>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HPV 16/18 prevalence (%)</c:v>
                </c:pt>
              </c:strCache>
            </c:strRef>
          </c:tx>
          <c:spPr>
            <a:solidFill>
              <a:srgbClr val="00B092"/>
            </a:solidFill>
            <a:ln w="25199">
              <a:noFill/>
            </a:ln>
          </c:spPr>
          <c:invertIfNegative val="0"/>
          <c:dPt>
            <c:idx val="0"/>
            <c:invertIfNegative val="0"/>
            <c:bubble3D val="0"/>
            <c:spPr>
              <a:solidFill>
                <a:schemeClr val="accent2">
                  <a:lumMod val="60000"/>
                  <a:lumOff val="40000"/>
                </a:schemeClr>
              </a:solidFill>
              <a:ln>
                <a:solidFill>
                  <a:schemeClr val="accent2"/>
                </a:solidFill>
              </a:ln>
              <a:effectLst/>
            </c:spPr>
            <c:extLst>
              <c:ext xmlns:c16="http://schemas.microsoft.com/office/drawing/2014/chart" uri="{C3380CC4-5D6E-409C-BE32-E72D297353CC}">
                <c16:uniqueId val="{00000000-3814-47EE-B14D-54A1D6AFECC8}"/>
              </c:ext>
            </c:extLst>
          </c:dPt>
          <c:cat>
            <c:strRef>
              <c:f>Sheet1!$A$2:$A$7</c:f>
              <c:strCache>
                <c:ptCount val="6"/>
                <c:pt idx="0">
                  <c:v>Pre-vaccination
(2008)</c:v>
                </c:pt>
                <c:pt idx="1">
                  <c:v>Post- vaccination
(2010-2011)</c:v>
                </c:pt>
                <c:pt idx="2">
                  <c:v>Post-vaccination
(2012-2013)</c:v>
                </c:pt>
                <c:pt idx="3">
                  <c:v>Post-vaccination
(2014-2015)</c:v>
                </c:pt>
                <c:pt idx="4">
                  <c:v>Post-vaccination
(2016-2017)</c:v>
                </c:pt>
                <c:pt idx="5">
                  <c:v>Post-vaccination
(2018)</c:v>
                </c:pt>
              </c:strCache>
            </c:strRef>
          </c:cat>
          <c:val>
            <c:numRef>
              <c:f>Sheet1!$B$2:$B$7</c:f>
              <c:numCache>
                <c:formatCode>General</c:formatCode>
                <c:ptCount val="6"/>
                <c:pt idx="0">
                  <c:v>17.600000000000001</c:v>
                </c:pt>
                <c:pt idx="1">
                  <c:v>8.1999999999999993</c:v>
                </c:pt>
                <c:pt idx="2">
                  <c:v>3.2</c:v>
                </c:pt>
                <c:pt idx="3">
                  <c:v>1.8</c:v>
                </c:pt>
                <c:pt idx="4">
                  <c:v>1.1000000000000001</c:v>
                </c:pt>
                <c:pt idx="5">
                  <c:v>0</c:v>
                </c:pt>
              </c:numCache>
            </c:numRef>
          </c:val>
          <c:extLst>
            <c:ext xmlns:c16="http://schemas.microsoft.com/office/drawing/2014/chart" uri="{C3380CC4-5D6E-409C-BE32-E72D297353CC}">
              <c16:uniqueId val="{00000001-3814-47EE-B14D-54A1D6AFECC8}"/>
            </c:ext>
          </c:extLst>
        </c:ser>
        <c:dLbls>
          <c:showLegendKey val="0"/>
          <c:showVal val="0"/>
          <c:showCatName val="0"/>
          <c:showSerName val="0"/>
          <c:showPercent val="0"/>
          <c:showBubbleSize val="0"/>
        </c:dLbls>
        <c:gapWidth val="219"/>
        <c:overlap val="-27"/>
        <c:axId val="218921976"/>
        <c:axId val="1"/>
      </c:barChart>
      <c:catAx>
        <c:axId val="218921976"/>
        <c:scaling>
          <c:orientation val="minMax"/>
        </c:scaling>
        <c:delete val="0"/>
        <c:axPos val="b"/>
        <c:numFmt formatCode="General" sourceLinked="1"/>
        <c:majorTickMark val="none"/>
        <c:minorTickMark val="none"/>
        <c:tickLblPos val="nextTo"/>
        <c:spPr>
          <a:noFill/>
          <a:ln w="9443" cap="flat" cmpd="sng" algn="ctr">
            <a:solidFill>
              <a:schemeClr val="tx1">
                <a:lumMod val="15000"/>
                <a:lumOff val="85000"/>
              </a:schemeClr>
            </a:solidFill>
            <a:round/>
          </a:ln>
          <a:effectLst/>
        </c:spPr>
        <c:txPr>
          <a:bodyPr rot="-60000000" spcFirstLastPara="1" vertOverflow="ellipsis" vert="horz" wrap="square" anchor="ctr" anchorCtr="1"/>
          <a:lstStyle/>
          <a:p>
            <a:pPr>
              <a:defRPr sz="1090" b="1" i="0" u="none" strike="noStrike" kern="1200" baseline="0">
                <a:solidFill>
                  <a:schemeClr val="tx1">
                    <a:lumMod val="65000"/>
                    <a:lumOff val="35000"/>
                  </a:schemeClr>
                </a:solidFill>
                <a:latin typeface="+mn-lt"/>
                <a:ea typeface="+mn-ea"/>
                <a:cs typeface="+mn-cs"/>
              </a:defRPr>
            </a:pPr>
            <a:endParaRPr lang="it-IT"/>
          </a:p>
        </c:txPr>
        <c:crossAx val="1"/>
        <c:crosses val="autoZero"/>
        <c:auto val="1"/>
        <c:lblAlgn val="ctr"/>
        <c:lblOffset val="100"/>
        <c:noMultiLvlLbl val="0"/>
      </c:catAx>
      <c:valAx>
        <c:axId val="1"/>
        <c:scaling>
          <c:orientation val="minMax"/>
        </c:scaling>
        <c:delete val="0"/>
        <c:axPos val="l"/>
        <c:majorGridlines>
          <c:spPr>
            <a:ln w="9443" cap="flat" cmpd="sng" algn="ctr">
              <a:solidFill>
                <a:schemeClr val="tx1">
                  <a:lumMod val="15000"/>
                  <a:lumOff val="85000"/>
                </a:schemeClr>
              </a:solidFill>
              <a:round/>
            </a:ln>
            <a:effectLst/>
          </c:spPr>
        </c:majorGridlines>
        <c:title>
          <c:tx>
            <c:rich>
              <a:bodyPr/>
              <a:lstStyle/>
              <a:p>
                <a:pPr>
                  <a:defRPr sz="1369" b="1" i="0" u="none" strike="noStrike" baseline="0">
                    <a:solidFill>
                      <a:srgbClr val="333333"/>
                    </a:solidFill>
                    <a:latin typeface="Calibri"/>
                    <a:ea typeface="Calibri"/>
                    <a:cs typeface="Calibri"/>
                  </a:defRPr>
                </a:pPr>
                <a:r>
                  <a:rPr lang="en-GB" dirty="0"/>
                  <a:t>HPV 16/18 prevalence (%)</a:t>
                </a:r>
              </a:p>
            </c:rich>
          </c:tx>
          <c:overlay val="0"/>
          <c:spPr>
            <a:noFill/>
            <a:ln w="25199">
              <a:noFill/>
            </a:ln>
          </c:spPr>
        </c:title>
        <c:numFmt formatCode="General" sourceLinked="1"/>
        <c:majorTickMark val="none"/>
        <c:minorTickMark val="none"/>
        <c:tickLblPos val="nextTo"/>
        <c:spPr>
          <a:ln w="6299">
            <a:noFill/>
          </a:ln>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218921976"/>
        <c:crosses val="autoZero"/>
        <c:crossBetween val="between"/>
      </c:valAx>
      <c:spPr>
        <a:noFill/>
        <a:ln w="25381">
          <a:noFill/>
        </a:ln>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4/8/2022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14184/STI_NCSP_report_2019.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edicines.org.uk/emc/product/261/smpc"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ines.org.uk/emc/product/7330/smpc"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gov.uk/government/publications/jcvi-statement-on-hpv-vaccination-of-men-who-have-sex-with-me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cbi.nlm.nih.gov/pubmed/2229111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vaccinesafety/vaccines/hpv-vaccine.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ema.europa.eu/ema/index.jsp?curl=pages/news_and_events/news/2015/11/news_detail_002429.jsp&amp;mid=WC0b01ac058004d5c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gov.uk/government/publications/storage-distribution-and-disposal-of-vaccines-the-green-book-chapter-3"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gov.uk/government/publications/vaccine-incident-guidance-responding-to-vaccine-error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gov.uk/government/publications/human-papillomavirus-hpv-vaccine-pgd-templat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gov.uk/government/publications/hepatitis-b-the-green-book-chapter-18"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bashh.org/documents/New%20Viral%20Hepatitides%20FINAL%20DRAFT%20MAY15.pdf"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healthpublications.gov.uk/Home.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ov.uk/government/publications/human-papillomavirus-hpv-the-green-book-chapter-18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ea typeface="ヒラギノ角ゴ Pro W3"/>
                <a:cs typeface="ヒラギノ角ゴ Pro W3"/>
              </a:rPr>
              <a:t>Rationale for resource</a:t>
            </a:r>
            <a:endParaRPr lang="en-GB" altLang="en-US" dirty="0">
              <a:ea typeface="ヒラギノ角ゴ Pro W3"/>
              <a:cs typeface="ヒラギノ角ゴ Pro W3"/>
            </a:endParaRPr>
          </a:p>
          <a:p>
            <a:r>
              <a:rPr lang="en-GB" altLang="en-US" dirty="0">
                <a:ea typeface="ヒラギノ角ゴ Pro W3"/>
                <a:cs typeface="ヒラギノ角ゴ Pro W3"/>
              </a:rPr>
              <a:t>This resource is designed to support healthcare professionals involved in the delivery of the HPV MSM vaccination programme.</a:t>
            </a:r>
          </a:p>
          <a:p>
            <a:endParaRPr lang="en-GB" altLang="en-US" dirty="0">
              <a:ea typeface="ヒラギノ角ゴ Pro W3"/>
              <a:cs typeface="ヒラギノ角ゴ Pro W3"/>
            </a:endParaRPr>
          </a:p>
          <a:p>
            <a:pPr>
              <a:lnSpc>
                <a:spcPct val="90000"/>
              </a:lnSpc>
            </a:pPr>
            <a:r>
              <a:rPr lang="en-GB" altLang="en-US" dirty="0">
                <a:ea typeface="ヒラギノ角ゴ Pro W3"/>
                <a:cs typeface="ヒラギノ角ゴ Pro W3"/>
              </a:rPr>
              <a:t>This resource does </a:t>
            </a:r>
            <a:r>
              <a:rPr lang="en-GB" altLang="en-US" b="0" dirty="0">
                <a:ea typeface="ヒラギノ角ゴ Pro W3"/>
                <a:cs typeface="ヒラギノ角ゴ Pro W3"/>
              </a:rPr>
              <a:t>not</a:t>
            </a:r>
            <a:r>
              <a:rPr lang="en-GB" altLang="en-US" b="1" dirty="0">
                <a:ea typeface="ヒラギノ角ゴ Pro W3"/>
                <a:cs typeface="ヒラギノ角ゴ Pro W3"/>
              </a:rPr>
              <a:t> </a:t>
            </a:r>
            <a:r>
              <a:rPr lang="en-GB" altLang="en-US" dirty="0">
                <a:ea typeface="ヒラギノ角ゴ Pro W3"/>
                <a:cs typeface="ヒラギノ角ゴ Pro W3"/>
              </a:rPr>
              <a:t>cover the actual administration techniques involved in vaccination against HPV. If staff are required to deliver vaccinations they should refer to their line manager for additional training.</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2277585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0EC3722-E8CE-4AA9-A11E-431309E405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CF11FBF-C29C-4DCB-86F9-53CDE6628C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The bi-valent Cervarix vaccine was offered for the first four years of the national programme. This vaccine protects against the two HPV types which cause the majority of cervical cancer. </a:t>
            </a:r>
          </a:p>
          <a:p>
            <a:endParaRPr lang="en-GB" altLang="en-US" dirty="0">
              <a:ea typeface="ヒラギノ角ゴ Pro W3"/>
              <a:cs typeface="ヒラギノ角ゴ Pro W3"/>
            </a:endParaRPr>
          </a:p>
          <a:p>
            <a:r>
              <a:rPr lang="en-GB" altLang="en-US" dirty="0">
                <a:ea typeface="ヒラギノ角ゴ Pro W3"/>
                <a:cs typeface="ヒラギノ角ゴ Pro W3"/>
              </a:rPr>
              <a:t>Since September 2012,  the quadrivalent vaccine, Gardasil, has been used for the national programme. Gardasil  provides protection against HPV types 6 and 11, the HPV types that cause genital warts, in addition to the cancer causing types 16 and 18. </a:t>
            </a:r>
          </a:p>
          <a:p>
            <a:endParaRPr lang="en-GB" altLang="en-US" dirty="0">
              <a:ea typeface="ヒラギノ角ゴ Pro W3"/>
              <a:cs typeface="ヒラギノ角ゴ Pro W3"/>
            </a:endParaRPr>
          </a:p>
          <a:p>
            <a:r>
              <a:rPr lang="en-GB" altLang="en-US" dirty="0">
                <a:ea typeface="ヒラギノ角ゴ Pro W3"/>
                <a:cs typeface="ヒラギノ角ゴ Pro W3"/>
              </a:rPr>
              <a:t>In 2022 Gardasil 9 will be introduced and this vaccine offers protection against 5 additional types of HPV (31, 33, 45, 52, 58) which although less common than types 16 and 18, are also considered high-risk HPV types.  </a:t>
            </a:r>
          </a:p>
          <a:p>
            <a:endParaRPr lang="en-GB" altLang="en-US" dirty="0">
              <a:ea typeface="ヒラギノ角ゴ Pro W3"/>
              <a:cs typeface="ヒラギノ角ゴ Pro W3"/>
            </a:endParaRPr>
          </a:p>
          <a:p>
            <a:r>
              <a:rPr lang="en-GB" altLang="en-US" dirty="0">
                <a:ea typeface="ヒラギノ角ゴ Pro W3"/>
                <a:cs typeface="ヒラギノ角ゴ Pro W3"/>
              </a:rPr>
              <a:t>Gardasil 9 is expected to prevent the majority of cervical, vaginal and vulvar cancers and premalignant lesions, as well as genital warts associated with HPV.</a:t>
            </a:r>
          </a:p>
          <a:p>
            <a:endParaRPr lang="en-GB" altLang="en-US" dirty="0">
              <a:ea typeface="ヒラギノ角ゴ Pro W3"/>
              <a:cs typeface="ヒラギノ角ゴ Pro W3"/>
            </a:endParaRPr>
          </a:p>
        </p:txBody>
      </p:sp>
      <p:sp>
        <p:nvSpPr>
          <p:cNvPr id="26628" name="Slide Number Placeholder 3">
            <a:extLst>
              <a:ext uri="{FF2B5EF4-FFF2-40B4-BE49-F238E27FC236}">
                <a16:creationId xmlns:a16="http://schemas.microsoft.com/office/drawing/2014/main" id="{C7F888CA-2E18-4FBE-B52C-7A249A5630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4665381B-E7C8-4483-90DD-C0CF1C7CB4CB}" type="slidenum">
              <a:rPr lang="en-US" altLang="en-US" sz="1200" smtClean="0">
                <a:latin typeface="Calibri" panose="020F0502020204030204" pitchFamily="34" charset="0"/>
              </a:rPr>
              <a:pPr/>
              <a:t>10</a:t>
            </a:fld>
            <a:endParaRPr lang="en-US" altLang="en-US" sz="1200"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993756A-1401-4F40-A12D-7EBCBAFEA8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0448EF2F-BFF8-479D-B1F5-54C25CFA37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The graph shows post-vaccination changes in prevalence of  HPV type 16/18  and the impact the girls vaccination programme has had to date. This prevalence estimate is derived from UKHSA’s ongoing surveillance among young women attending for chlamydia screening. </a:t>
            </a:r>
          </a:p>
          <a:p>
            <a:endParaRPr lang="en-GB" altLang="en-US" dirty="0">
              <a:ea typeface="ヒラギノ角ゴ Pro W3"/>
              <a:cs typeface="ヒラギノ角ゴ Pro W3"/>
            </a:endParaRPr>
          </a:p>
          <a:p>
            <a:r>
              <a:rPr lang="en-GB" altLang="en-US" dirty="0">
                <a:ea typeface="ヒラギノ角ゴ Pro W3"/>
                <a:cs typeface="ヒラギノ角ゴ Pro W3"/>
              </a:rPr>
              <a:t>Among 16-18 year old females where vaccine coverage was highest, HPV 16/18 prevalence decreased from 15% in 2008 prior to the introduction of the vaccination programme, to 8.2% in 2010/11 and subsequently to 1.6% in 2016. In the most recent year, 2018, 10 years after vaccination was introduced, no HPV16/18 infections were detected in 16-18 year olds. These results indicate the programme has succeeded in delivering both direct and indirect protection.</a:t>
            </a:r>
          </a:p>
        </p:txBody>
      </p:sp>
      <p:sp>
        <p:nvSpPr>
          <p:cNvPr id="28676" name="Slide Number Placeholder 3">
            <a:extLst>
              <a:ext uri="{FF2B5EF4-FFF2-40B4-BE49-F238E27FC236}">
                <a16:creationId xmlns:a16="http://schemas.microsoft.com/office/drawing/2014/main" id="{63FE945A-9178-4334-9C54-5F49470A08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796C3C96-FDED-4215-8C42-1B82FF1BCE03}" type="slidenum">
              <a:rPr lang="en-US" altLang="en-US" smtClean="0"/>
              <a:pPr>
                <a:spcBef>
                  <a:spcPct val="0"/>
                </a:spcBef>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971C977-565F-4D49-A1BB-9ED9E2725B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64E4A46-6586-47D6-B184-DACF1040F1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Latest data on declines in GW diagnoses in England. As reported in latest STI report </a:t>
            </a:r>
            <a:r>
              <a:rPr lang="en-GB" altLang="en-US" dirty="0">
                <a:ea typeface="ヒラギノ角ゴ Pro W3"/>
                <a:cs typeface="ヒラギノ角ゴ Pro W3"/>
                <a:hlinkClick r:id="rId3"/>
              </a:rPr>
              <a:t>https://assets.publishing.service.gov.uk/government/uploads/system/uploads/attachment_data/file/914184/STI_NCSP_report_2019.pdf</a:t>
            </a:r>
            <a:r>
              <a:rPr lang="en-GB" altLang="en-US" dirty="0">
                <a:ea typeface="ヒラギノ角ゴ Pro W3"/>
                <a:cs typeface="ヒラギノ角ゴ Pro W3"/>
              </a:rPr>
              <a:t>): </a:t>
            </a:r>
          </a:p>
          <a:p>
            <a:endParaRPr lang="en-GB" altLang="en-US" dirty="0">
              <a:ea typeface="ヒラギノ角ゴ Pro W3"/>
              <a:cs typeface="ヒラギノ角ゴ Pro W3"/>
            </a:endParaRPr>
          </a:p>
          <a:p>
            <a:r>
              <a:rPr lang="en-GB" altLang="en-US" dirty="0">
                <a:ea typeface="ヒラギノ角ゴ Pro W3"/>
                <a:cs typeface="ヒラギノ角ゴ Pro W3"/>
              </a:rPr>
              <a:t>In 2019, the rate of genital warts diagnoses among girls aged 15 to 17 years attending SHSs, most of whom would have been offered the quadrivalent HPV vaccine (protecting against HPV types 16,18, 6 and 11) when aged 12 to 13 years old, was 91% lower compared to 2015 (16.9 vs 193.5 per 100,000 population). A decline of 81% (10.0 vs 53.3 per 100,000 population) was seen in same aged heterosexual boys over the same period, suggesting substantial herd protection.</a:t>
            </a:r>
          </a:p>
          <a:p>
            <a:endParaRPr lang="en-GB" altLang="en-US" dirty="0">
              <a:ea typeface="ヒラギノ角ゴ Pro W3"/>
              <a:cs typeface="ヒラギノ角ゴ Pro W3"/>
            </a:endParaRPr>
          </a:p>
        </p:txBody>
      </p:sp>
      <p:sp>
        <p:nvSpPr>
          <p:cNvPr id="30724" name="Slide Number Placeholder 3">
            <a:extLst>
              <a:ext uri="{FF2B5EF4-FFF2-40B4-BE49-F238E27FC236}">
                <a16:creationId xmlns:a16="http://schemas.microsoft.com/office/drawing/2014/main" id="{0A911F61-7325-4E76-A837-11C7992F20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A63D53FC-C358-48CA-A287-B5011F455EB1}" type="slidenum">
              <a:rPr lang="en-US" altLang="en-US" sz="1200" smtClean="0">
                <a:latin typeface="Calibri" panose="020F0502020204030204" pitchFamily="34" charset="0"/>
              </a:rPr>
              <a:pPr/>
              <a:t>12</a:t>
            </a:fld>
            <a:endParaRPr lang="en-US" altLang="en-US" sz="1200"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6B05421-BE57-440D-BB9A-5684B893A2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F0ECF4C3-860B-448C-8DD6-25BBDC16343B}"/>
              </a:ext>
            </a:extLst>
          </p:cNvPr>
          <p:cNvSpPr>
            <a:spLocks noGrp="1"/>
          </p:cNvSpPr>
          <p:nvPr>
            <p:ph type="body" idx="1"/>
          </p:nvPr>
        </p:nvSpPr>
        <p:spPr bwMode="auto">
          <a:xfrm>
            <a:off x="685800" y="4411567"/>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ヒラギノ角ゴ Pro W3"/>
                <a:cs typeface="ヒラギノ角ゴ Pro W3"/>
              </a:rPr>
              <a:t>JCVI considered modelling studies to assess the cost-effectiveness of a targeted HPV vaccination of MSM in SSHS and HIV clinics, looking at the impact of vaccination against penile, anal and oropharyngeal (head and neck) cancers, and genital warts.</a:t>
            </a:r>
          </a:p>
          <a:p>
            <a:pPr eaLnBrk="1" hangingPunct="1">
              <a:spcBef>
                <a:spcPct val="0"/>
              </a:spcBef>
            </a:pPr>
            <a:endParaRPr lang="en-GB" altLang="en-US" dirty="0">
              <a:ea typeface="ヒラギノ角ゴ Pro W3"/>
              <a:cs typeface="ヒラギノ角ゴ Pro W3"/>
            </a:endParaRPr>
          </a:p>
          <a:p>
            <a:pPr eaLnBrk="1" hangingPunct="1">
              <a:spcBef>
                <a:spcPct val="0"/>
              </a:spcBef>
            </a:pPr>
            <a:r>
              <a:rPr lang="en-GB" altLang="en-US" dirty="0">
                <a:ea typeface="ヒラギノ角ゴ Pro W3"/>
                <a:cs typeface="ヒラギノ角ゴ Pro W3"/>
              </a:rPr>
              <a:t>In all men 80-85% of anal cancers, 36% of oro-pharyngeal cancer and 50% of penile cancers are associated with HPV infection.</a:t>
            </a:r>
            <a:r>
              <a:rPr lang="en-GB" altLang="en-US" baseline="30000" dirty="0">
                <a:ea typeface="ヒラギノ角ゴ Pro W3"/>
                <a:cs typeface="ヒラギノ角ゴ Pro W3"/>
              </a:rPr>
              <a:t>(9,10)</a:t>
            </a:r>
            <a:r>
              <a:rPr lang="en-GB" altLang="en-US" dirty="0">
                <a:ea typeface="ヒラギノ角ゴ Pro W3"/>
                <a:cs typeface="ヒラギノ角ゴ Pro W3"/>
              </a:rPr>
              <a:t>  Evidence suggests men who have sex with men (MSM) attending sexual health and HIV treatment services bear a significantly increased burden of HPV related disease and adverse outcomes compared to heterosexual men. HPV type 16-associated anal cancers in particular are far more common in MSM compared to heterosexual men, this is even more marked in those with HIV infection.</a:t>
            </a:r>
            <a:r>
              <a:rPr lang="en-GB" altLang="en-US" baseline="30000" dirty="0">
                <a:ea typeface="ヒラギノ角ゴ Pro W3"/>
                <a:cs typeface="ヒラギノ角ゴ Pro W3"/>
              </a:rPr>
              <a:t>(11,12)</a:t>
            </a:r>
            <a:r>
              <a:rPr lang="en-GB" altLang="en-US" dirty="0">
                <a:ea typeface="ヒラギノ角ゴ Pro W3"/>
                <a:cs typeface="ヒラギノ角ゴ Pro W3"/>
              </a:rPr>
              <a:t> </a:t>
            </a:r>
          </a:p>
          <a:p>
            <a:pPr eaLnBrk="1" hangingPunct="1">
              <a:spcBef>
                <a:spcPct val="0"/>
              </a:spcBef>
            </a:pPr>
            <a:endParaRPr lang="en-GB" altLang="en-US" dirty="0">
              <a:ea typeface="ヒラギノ角ゴ Pro W3"/>
              <a:cs typeface="ヒラギノ角ゴ Pro W3"/>
            </a:endParaRPr>
          </a:p>
          <a:p>
            <a:pPr eaLnBrk="1" hangingPunct="1">
              <a:spcBef>
                <a:spcPct val="0"/>
              </a:spcBef>
            </a:pPr>
            <a:r>
              <a:rPr lang="en-GB" altLang="en-US" dirty="0">
                <a:ea typeface="ヒラギノ角ゴ Pro W3"/>
                <a:cs typeface="ヒラギノ角ゴ Pro W3"/>
              </a:rPr>
              <a:t>This group is expected to receive very little indirect benefit from the HPV vaccination programme, which is currently offered to adolescent females. </a:t>
            </a:r>
          </a:p>
          <a:p>
            <a:pPr eaLnBrk="1" hangingPunct="1">
              <a:spcBef>
                <a:spcPct val="0"/>
              </a:spcBef>
            </a:pPr>
            <a:endParaRPr lang="en-GB" altLang="en-US" dirty="0">
              <a:ea typeface="ヒラギノ角ゴ Pro W3"/>
              <a:cs typeface="ヒラギノ角ゴ Pro W3"/>
            </a:endParaRPr>
          </a:p>
          <a:p>
            <a:pPr eaLnBrk="1" hangingPunct="1">
              <a:spcBef>
                <a:spcPct val="0"/>
              </a:spcBef>
            </a:pPr>
            <a:endParaRPr lang="en-GB" altLang="en-US" dirty="0">
              <a:ea typeface="ヒラギノ角ゴ Pro W3"/>
              <a:cs typeface="ヒラギノ角ゴ Pro W3"/>
            </a:endParaRPr>
          </a:p>
          <a:p>
            <a:endParaRPr lang="en-GB" altLang="en-US" dirty="0">
              <a:ea typeface="ヒラギノ角ゴ Pro W3"/>
              <a:cs typeface="ヒラギノ角ゴ Pro W3"/>
            </a:endParaRPr>
          </a:p>
        </p:txBody>
      </p:sp>
      <p:sp>
        <p:nvSpPr>
          <p:cNvPr id="32772" name="Slide Number Placeholder 3">
            <a:extLst>
              <a:ext uri="{FF2B5EF4-FFF2-40B4-BE49-F238E27FC236}">
                <a16:creationId xmlns:a16="http://schemas.microsoft.com/office/drawing/2014/main" id="{984A4239-0774-43D1-A247-0480A2D8A4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D09A1E34-3A77-4D95-9D65-C3EE3C3E0AFE}" type="slidenum">
              <a:rPr lang="en-US" altLang="en-US" smtClean="0"/>
              <a:pPr>
                <a:spcBef>
                  <a:spcPct val="0"/>
                </a:spcBef>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FA17B83B-00F3-4EF7-994D-C9434E4160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BBFAE508-57DA-41A3-8C4F-9A5AC1707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The cost-effectiveness analysis considered by JCVI is only possible because of the sexual health data available from SSHS and HIV clinics. </a:t>
            </a:r>
          </a:p>
          <a:p>
            <a:endParaRPr lang="en-GB" altLang="en-US" dirty="0">
              <a:ea typeface="ヒラギノ角ゴ Pro W3"/>
              <a:cs typeface="ヒラギノ角ゴ Pro W3"/>
            </a:endParaRPr>
          </a:p>
          <a:p>
            <a:r>
              <a:rPr lang="en-GB" altLang="en-US" dirty="0">
                <a:ea typeface="ヒラギノ角ゴ Pro W3"/>
                <a:cs typeface="ヒラギノ角ゴ Pro W3"/>
              </a:rPr>
              <a:t>There is more known about MSM using these services, which allowed the evidence for benefit from HPV vaccination to be assessed for this group of MSM. </a:t>
            </a:r>
          </a:p>
          <a:p>
            <a:endParaRPr lang="en-GB" altLang="en-US" dirty="0">
              <a:ea typeface="ヒラギノ角ゴ Pro W3"/>
              <a:cs typeface="ヒラギノ角ゴ Pro W3"/>
            </a:endParaRPr>
          </a:p>
          <a:p>
            <a:r>
              <a:rPr lang="en-GB" altLang="en-US" dirty="0">
                <a:ea typeface="ヒラギノ角ゴ Pro W3"/>
                <a:cs typeface="ヒラギノ角ゴ Pro W3"/>
              </a:rPr>
              <a:t>JCVI also agreed with the HPV sub-committee that SSHS and HIV clinics are by far the most accessed sexual healthcare service by self-declaring MSM, who might not otherwise self-declare to a GP, and that MSM accessing SSHS services are known to be a high-risk group within the MSM population in terms of risk behaviour and STI transmission.</a:t>
            </a:r>
          </a:p>
          <a:p>
            <a:endParaRPr lang="en-GB" altLang="en-US" dirty="0">
              <a:ea typeface="ヒラギノ角ゴ Pro W3"/>
              <a:cs typeface="ヒラギノ角ゴ Pro W3"/>
            </a:endParaRPr>
          </a:p>
          <a:p>
            <a:endParaRPr lang="en-GB" altLang="en-US" dirty="0">
              <a:ea typeface="ヒラギノ角ゴ Pro W3"/>
              <a:cs typeface="ヒラギノ角ゴ Pro W3"/>
            </a:endParaRPr>
          </a:p>
          <a:p>
            <a:endParaRPr lang="en-GB" altLang="en-US" dirty="0">
              <a:ea typeface="ヒラギノ角ゴ Pro W3"/>
              <a:cs typeface="ヒラギノ角ゴ Pro W3"/>
            </a:endParaRPr>
          </a:p>
        </p:txBody>
      </p:sp>
      <p:sp>
        <p:nvSpPr>
          <p:cNvPr id="34820" name="Slide Number Placeholder 3">
            <a:extLst>
              <a:ext uri="{FF2B5EF4-FFF2-40B4-BE49-F238E27FC236}">
                <a16:creationId xmlns:a16="http://schemas.microsoft.com/office/drawing/2014/main" id="{73D05194-17C4-4653-B901-BB62268B68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62274CF9-6D67-4BB2-83F3-7FC78830E9A1}" type="slidenum">
              <a:rPr lang="en-US" altLang="en-US" smtClean="0"/>
              <a:pPr>
                <a:spcBef>
                  <a:spcPct val="0"/>
                </a:spcBef>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0413AF1-8C3D-4413-BA72-44F56A060C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7FFFAA40-A62A-4F2D-B1D8-BD302B0224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ヒラギノ角ゴ Pro W3"/>
              <a:cs typeface="ヒラギノ角ゴ Pro W3"/>
            </a:endParaRPr>
          </a:p>
        </p:txBody>
      </p:sp>
      <p:sp>
        <p:nvSpPr>
          <p:cNvPr id="36868" name="Slide Number Placeholder 3">
            <a:extLst>
              <a:ext uri="{FF2B5EF4-FFF2-40B4-BE49-F238E27FC236}">
                <a16:creationId xmlns:a16="http://schemas.microsoft.com/office/drawing/2014/main" id="{C0F45F1B-3962-413C-8410-785085E523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8D4D6667-853C-4484-A701-43B3807A9389}" type="slidenum">
              <a:rPr lang="en-US" altLang="en-US" smtClean="0"/>
              <a:pPr>
                <a:spcBef>
                  <a:spcPct val="0"/>
                </a:spcBef>
              </a:pPr>
              <a:t>15</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808B2030-D678-48B3-A246-9E0C198043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5C7D5828-4D33-4A34-BC57-81EFFB2B48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The HPV vaccine is recommended for all MSM up to and including 45 years of age, attending participating SHSs or HIV clinics, regardless of risk, sexual behaviour or disease status.</a:t>
            </a:r>
          </a:p>
          <a:p>
            <a:r>
              <a:rPr lang="en-GB" altLang="en-US" dirty="0">
                <a:ea typeface="ヒラギノ角ゴ Pro W3"/>
                <a:cs typeface="ヒラギノ角ゴ Pro W3"/>
              </a:rPr>
              <a:t> </a:t>
            </a:r>
          </a:p>
          <a:p>
            <a:r>
              <a:rPr lang="en-GB" altLang="en-US" dirty="0">
                <a:ea typeface="ヒラギノ角ゴ Pro W3"/>
                <a:cs typeface="ヒラギノ角ゴ Pro W3"/>
              </a:rPr>
              <a:t>MSM older than 45 years are not eligible for HPV vaccination under this NHS England procured service.</a:t>
            </a:r>
          </a:p>
          <a:p>
            <a:r>
              <a:rPr lang="en-GB" altLang="en-US" dirty="0">
                <a:ea typeface="ヒラギノ角ゴ Pro W3"/>
                <a:cs typeface="ヒラギノ角ゴ Pro W3"/>
              </a:rPr>
              <a:t> </a:t>
            </a:r>
          </a:p>
          <a:p>
            <a:r>
              <a:rPr lang="en-GB" altLang="en-US" dirty="0">
                <a:ea typeface="ヒラギノ角ゴ Pro W3"/>
                <a:cs typeface="ヒラギノ角ゴ Pro W3"/>
              </a:rPr>
              <a:t>JCVI considers that there may be considerable benefit in offering the HPV vaccine to other individuals who have a similar risk profile to that seen in the SHSS-attending MSM population, including some MSM over 45, sex workers, HIV+ve men and women, transgender individuals. Clinicians may exercise their clinical judgement to offer vaccinations outside of the national programme and so HPV vaccination can therefore be considered for such individuals on a case-by-case basis. Vaccine centrally procured for the HPV MSM programme should not be used for this purpose. In these instances, vaccine should be purchased directly from the manufacturer or pharmaceutical wholesaler and providers will not be paid for administering the vaccine.</a:t>
            </a:r>
          </a:p>
          <a:p>
            <a:endParaRPr lang="en-GB" altLang="en-US" dirty="0">
              <a:ea typeface="ヒラギノ角ゴ Pro W3"/>
              <a:cs typeface="ヒラギノ角ゴ Pro W3"/>
            </a:endParaRPr>
          </a:p>
          <a:p>
            <a:endParaRPr lang="en-GB" altLang="en-US" dirty="0">
              <a:ea typeface="ヒラギノ角ゴ Pro W3"/>
              <a:cs typeface="ヒラギノ角ゴ Pro W3"/>
            </a:endParaRPr>
          </a:p>
        </p:txBody>
      </p:sp>
      <p:sp>
        <p:nvSpPr>
          <p:cNvPr id="38916" name="Slide Number Placeholder 3">
            <a:extLst>
              <a:ext uri="{FF2B5EF4-FFF2-40B4-BE49-F238E27FC236}">
                <a16:creationId xmlns:a16="http://schemas.microsoft.com/office/drawing/2014/main" id="{80F3DB24-025C-4A07-A9C1-94333E3D29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3856F8C7-E303-41A8-83C2-33C103ECD696}" type="slidenum">
              <a:rPr lang="en-US" altLang="en-US" smtClean="0"/>
              <a:pPr>
                <a:spcBef>
                  <a:spcPct val="0"/>
                </a:spcBef>
              </a:pPr>
              <a:t>16</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03188" y="752475"/>
            <a:ext cx="6602412" cy="3714750"/>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Gardasil provides protection against four HPV strains: HPV-16 and HPV-18, the two high risk HPV types that can lead to cancer; and HPV-6 and HPV-11, the two HPV types that cause approximately 90 per cent of all anogenital warts in males and females.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SPC for Gardasil:  </a:t>
            </a:r>
            <a:r>
              <a:rPr lang="en-GB" sz="1200" kern="1200" dirty="0">
                <a:solidFill>
                  <a:schemeClr val="tx1"/>
                </a:solidFill>
                <a:effectLst/>
                <a:latin typeface="+mn-lt"/>
                <a:ea typeface="ヒラギノ角ゴ Pro W3" pitchFamily="84" charset="-128"/>
                <a:cs typeface="ヒラギノ角ゴ Pro W3" pitchFamily="84" charset="-128"/>
                <a:hlinkClick r:id="rId3"/>
              </a:rPr>
              <a:t>www.medicines.org.uk/emc/product/261/smpc</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altLang="en-US" dirty="0">
              <a:latin typeface="Calibri" pitchFamily="34" charset="0"/>
            </a:endParaRPr>
          </a:p>
        </p:txBody>
      </p:sp>
    </p:spTree>
    <p:extLst>
      <p:ext uri="{BB962C8B-B14F-4D97-AF65-F5344CB8AC3E}">
        <p14:creationId xmlns:p14="http://schemas.microsoft.com/office/powerpoint/2010/main" val="3117318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03188" y="752475"/>
            <a:ext cx="6602412" cy="3714750"/>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Gardasil 9 provides protection against </a:t>
            </a:r>
            <a:r>
              <a:rPr lang="en-GB" dirty="0"/>
              <a:t>Types 6, 11, 16, 18, 31, 33, 45, 52, 58.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additional Types 31, 33, 45, 52, 58 </a:t>
            </a:r>
            <a:r>
              <a:rPr lang="en-GB" altLang="en-US" dirty="0">
                <a:ea typeface="ヒラギノ角ゴ Pro W3"/>
                <a:cs typeface="ヒラギノ角ゴ Pro W3"/>
              </a:rPr>
              <a:t>although less common than types 16 and 18, are also considered high-risk HPV types.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ea typeface="ヒラギノ角ゴ Pro W3"/>
                <a:cs typeface="ヒラギノ角ゴ Pro W3"/>
              </a:rPr>
              <a:t>Gardasil 9 is expected to prevent the majority of cervical, vaginal and vulvar cancers and premalignant lesions, as well as genital warts associated with HPV </a:t>
            </a:r>
          </a:p>
          <a:p>
            <a:pPr lvl="0" eaLnBrk="0" fontAlgn="base" hangingPunct="0">
              <a:spcBef>
                <a:spcPct val="30000"/>
              </a:spcBef>
              <a:spcAft>
                <a:spcPct val="0"/>
              </a:spcAft>
              <a:defRPr/>
            </a:pPr>
            <a:r>
              <a:rPr lang="en-GB" sz="1200" kern="1200" dirty="0">
                <a:solidFill>
                  <a:schemeClr val="tx1"/>
                </a:solidFill>
                <a:effectLst/>
                <a:latin typeface="+mn-lt"/>
                <a:ea typeface="ヒラギノ角ゴ Pro W3" pitchFamily="84" charset="-128"/>
                <a:cs typeface="ヒラギノ角ゴ Pro W3" pitchFamily="84" charset="-128"/>
              </a:rPr>
              <a:t>SPC for Gardasil</a:t>
            </a:r>
            <a:r>
              <a:rPr lang="en-GB" dirty="0">
                <a:ea typeface="ヒラギノ角ゴ Pro W3" pitchFamily="84" charset="-128"/>
                <a:cs typeface="ヒラギノ角ゴ Pro W3" pitchFamily="84" charset="-128"/>
              </a:rPr>
              <a:t> 9: </a:t>
            </a:r>
            <a:r>
              <a:rPr lang="en-GB" dirty="0">
                <a:ea typeface="ヒラギノ角ゴ Pro W3" pitchFamily="84" charset="-128"/>
                <a:cs typeface="ヒラギノ角ゴ Pro W3" pitchFamily="84" charset="-128"/>
                <a:hlinkClick r:id="rId3"/>
              </a:rPr>
              <a:t>www.medicines.org.uk/emc/product/7330/smpc</a:t>
            </a:r>
            <a:endParaRPr lang="en-GB" dirty="0">
              <a:ea typeface="ヒラギノ角ゴ Pro W3" pitchFamily="84" charset="-128"/>
              <a:cs typeface="ヒラギノ角ゴ Pro W3" pitchFamily="84" charset="-128"/>
            </a:endParaRPr>
          </a:p>
          <a:p>
            <a:pPr lvl="0" eaLnBrk="0" fontAlgn="base" hangingPunct="0">
              <a:spcBef>
                <a:spcPct val="30000"/>
              </a:spcBef>
              <a:spcAft>
                <a:spcPct val="0"/>
              </a:spcAf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altLang="en-US" dirty="0">
              <a:latin typeface="Calibri" pitchFamily="34" charset="0"/>
            </a:endParaRPr>
          </a:p>
        </p:txBody>
      </p:sp>
    </p:spTree>
    <p:extLst>
      <p:ext uri="{BB962C8B-B14F-4D97-AF65-F5344CB8AC3E}">
        <p14:creationId xmlns:p14="http://schemas.microsoft.com/office/powerpoint/2010/main" val="1533123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19</a:t>
            </a:fld>
            <a:endParaRPr lang="en-GB" dirty="0"/>
          </a:p>
        </p:txBody>
      </p:sp>
    </p:spTree>
    <p:extLst>
      <p:ext uri="{BB962C8B-B14F-4D97-AF65-F5344CB8AC3E}">
        <p14:creationId xmlns:p14="http://schemas.microsoft.com/office/powerpoint/2010/main" val="396802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D423B02-CF8B-40A5-AAF1-027B49CA07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757679D-0DA6-47D5-AD88-6AC7B28E3564}"/>
              </a:ext>
            </a:extLst>
          </p:cNvPr>
          <p:cNvSpPr>
            <a:spLocks noGrp="1"/>
          </p:cNvSpPr>
          <p:nvPr>
            <p:ph type="body" idx="1"/>
          </p:nvPr>
        </p:nvSpPr>
        <p:spPr/>
        <p:txBody>
          <a:bodyPr>
            <a:normAutofit fontScale="85000" lnSpcReduction="20000"/>
          </a:bodyPr>
          <a:lstStyle/>
          <a:p>
            <a:pPr>
              <a:defRPr/>
            </a:pPr>
            <a:endParaRPr lang="en-GB" dirty="0"/>
          </a:p>
          <a:p>
            <a:pPr>
              <a:defRPr/>
            </a:pPr>
            <a:r>
              <a:rPr lang="en-GB" b="1" dirty="0"/>
              <a:t>Background</a:t>
            </a:r>
            <a:r>
              <a:rPr lang="en-GB" dirty="0"/>
              <a:t>: In June 2012, the Joint Committee on Immunisation and Vaccination (JCVI) asked the Health Protection Agency (now UK Health Security Agency, previously Public Health England), to undertake modelling studies to assess the impact and cost effectiveness of HPV vaccination for men who have sex with men (MSM), acknowledging this group were expected to benefit far less from indirect herd protection from the HPV vaccination programme at the time in which the vaccine was offered to adolescent females.</a:t>
            </a:r>
          </a:p>
          <a:p>
            <a:pPr>
              <a:defRPr/>
            </a:pPr>
            <a:r>
              <a:rPr lang="en-GB" dirty="0"/>
              <a:t> </a:t>
            </a:r>
          </a:p>
          <a:p>
            <a:pPr>
              <a:defRPr/>
            </a:pPr>
            <a:r>
              <a:rPr lang="en-GB" dirty="0"/>
              <a:t>Since 2012, the JCVI has regularly reviewed all the available evidence on the disease epidemiology, vaccine efficacy and cost effectiveness of an HPV MSM immunisation programme in the UK.</a:t>
            </a:r>
          </a:p>
          <a:p>
            <a:pPr>
              <a:defRPr/>
            </a:pPr>
            <a:r>
              <a:rPr lang="en-GB" dirty="0"/>
              <a:t> </a:t>
            </a:r>
          </a:p>
          <a:p>
            <a:pPr>
              <a:defRPr/>
            </a:pPr>
            <a:r>
              <a:rPr lang="en-GB" dirty="0"/>
              <a:t>In November 2015, the JCVI published its advice on the extension of HPV vaccination to MSM</a:t>
            </a:r>
            <a:r>
              <a:rPr lang="en-GB" baseline="30000" dirty="0"/>
              <a:t>1</a:t>
            </a:r>
            <a:r>
              <a:rPr lang="en-GB" dirty="0"/>
              <a:t>. It advised that a programme should be undertaken to vaccinate all MSM up to and including 45 years of age who attend sexual health services and HIV treatment services, subject to procurement of the vaccine and delivery of the programme at a cost-effective price</a:t>
            </a:r>
          </a:p>
          <a:p>
            <a:pPr>
              <a:defRPr/>
            </a:pPr>
            <a:r>
              <a:rPr lang="en-GB" dirty="0"/>
              <a:t> </a:t>
            </a:r>
          </a:p>
          <a:p>
            <a:pPr>
              <a:defRPr/>
            </a:pPr>
            <a:r>
              <a:rPr lang="en-GB" dirty="0"/>
              <a:t>In June 2016, a PHE-led pilot commenced in which the HPV vaccine was offered opportunistically to men who have sex with men (MSM) up to and including the age of 45, attending selected local sexual health services.  The purpose of the pilot was to evaluate the feasibility, acceptability, uptake, impact and equity of a potential national HPV vaccination programme for MSM. The pilot demonstrated that such a programme could be delivered opportunistically in an acceptable and equitable manner through specialist Sexual Health Services and HIV clinics and consequently, the decision was made to roll out a national programme to all clinics across the country from April 2018.</a:t>
            </a:r>
          </a:p>
          <a:p>
            <a:pPr>
              <a:defRPr/>
            </a:pPr>
            <a:endParaRPr lang="en-GB" dirty="0"/>
          </a:p>
          <a:p>
            <a:pPr>
              <a:defRPr/>
            </a:pPr>
            <a:r>
              <a:rPr lang="en-GB" dirty="0"/>
              <a:t>1. Joint Committee on Vaccination and Immunisation. Statement on HPV vaccination of men who have sex with men. November 2015. Available at: </a:t>
            </a:r>
            <a:r>
              <a:rPr lang="en-GB" dirty="0">
                <a:hlinkClick r:id="rId3"/>
              </a:rPr>
              <a:t>www.gov.uk/government/publications/jcvi-statement-on-hpv-vaccination-of-men-who-have-sex-with-men</a:t>
            </a:r>
            <a:r>
              <a:rPr lang="en-GB" dirty="0"/>
              <a:t> </a:t>
            </a:r>
          </a:p>
          <a:p>
            <a:pPr>
              <a:defRPr/>
            </a:pPr>
            <a:endParaRPr lang="en-GB" dirty="0"/>
          </a:p>
        </p:txBody>
      </p:sp>
      <p:sp>
        <p:nvSpPr>
          <p:cNvPr id="10244" name="Slide Number Placeholder 3">
            <a:extLst>
              <a:ext uri="{FF2B5EF4-FFF2-40B4-BE49-F238E27FC236}">
                <a16:creationId xmlns:a16="http://schemas.microsoft.com/office/drawing/2014/main" id="{C75A6BD9-1E06-4B9E-8154-65F064998A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AD448FE4-F34E-4E5F-9077-00C69DDDD6A9}" type="slidenum">
              <a:rPr lang="en-US" altLang="en-US" smtClean="0"/>
              <a:pPr>
                <a:spcBef>
                  <a:spcPct val="0"/>
                </a:spcBef>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Calibri" pitchFamily="34" charset="0"/>
              </a:rPr>
              <a:t>Gardasil vaccine</a:t>
            </a:r>
            <a:r>
              <a:rPr lang="en-GB" sz="1200" kern="1200" dirty="0">
                <a:solidFill>
                  <a:schemeClr val="tx1"/>
                </a:solidFill>
                <a:effectLst/>
                <a:latin typeface="+mn-lt"/>
                <a:ea typeface="ヒラギノ角ゴ Pro W3" pitchFamily="84" charset="-128"/>
                <a:cs typeface="ヒラギノ角ゴ Pro W3" pitchFamily="84" charset="-128"/>
              </a:rPr>
              <a:t> is made from the proteins that make up the outer coat of the virus types. These proteins assemble into small spheres that are called virus-like particles (VLPs). VLPs are not infectious and cannot cause HPV-associated cancers or genital warts as they do not contain the virus’s </a:t>
            </a:r>
            <a:r>
              <a:rPr lang="en-GB" sz="1200" u="none" strike="noStrike" kern="1200" dirty="0">
                <a:solidFill>
                  <a:schemeClr val="tx1"/>
                </a:solidFill>
                <a:effectLst/>
                <a:latin typeface="+mn-lt"/>
                <a:ea typeface="ヒラギノ角ゴ Pro W3" pitchFamily="84" charset="-128"/>
                <a:cs typeface="ヒラギノ角ゴ Pro W3" pitchFamily="84" charset="-128"/>
              </a:rPr>
              <a:t>DNA</a:t>
            </a:r>
            <a:r>
              <a:rPr lang="en-GB" sz="1200" kern="1200" dirty="0">
                <a:solidFill>
                  <a:schemeClr val="tx1"/>
                </a:solidFill>
                <a:effectLst/>
                <a:latin typeface="+mn-lt"/>
                <a:ea typeface="ヒラギノ角ゴ Pro W3" pitchFamily="84" charset="-128"/>
                <a:cs typeface="ヒラギノ角ゴ Pro W3" pitchFamily="84" charset="-128"/>
              </a:rPr>
              <a:t>. VLPs are however very immunogenic, which means that they induce high levels of antibody production by the body.</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As with many other immunisations, when a person is vaccinated, their immune system mounts a response against these VLPs. When a person is then exposed to the live virus, the body’s immune system reacts quickly to stop the infection.</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In clinical trials in young women with no previous history of HPV infection, vaccine was 99% effective at preventing pre-cancerous lesions associated with HPV types 16 and 18.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A clinical trial of Gardasil in men indicated that it can prevent anal cell changes caused by persistent infection, and genital</a:t>
            </a:r>
            <a:r>
              <a:rPr lang="en-GB" sz="1200" kern="1200" baseline="0" dirty="0">
                <a:solidFill>
                  <a:schemeClr val="tx1"/>
                </a:solidFill>
                <a:effectLst/>
                <a:latin typeface="+mn-lt"/>
                <a:ea typeface="ヒラギノ角ゴ Pro W3" pitchFamily="84" charset="-128"/>
                <a:cs typeface="ヒラギノ角ゴ Pro W3" pitchFamily="84" charset="-128"/>
              </a:rPr>
              <a:t> warts.</a:t>
            </a:r>
            <a:endParaRPr lang="en-GB" sz="1200" kern="1200" baseline="300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HPV vaccines have not been shown to have an impact on an existing infection or any of the outcomes of an existing HPV infection, such as anogenital warts but may boost immunity and prevent re-infection or reduce reoccurrences in people with </a:t>
            </a:r>
            <a:r>
              <a:rPr lang="en-GB" sz="1200" kern="1200" dirty="0">
                <a:solidFill>
                  <a:schemeClr val="tx1"/>
                </a:solidFill>
                <a:effectLst/>
                <a:latin typeface="+mn-lt"/>
                <a:ea typeface="+mn-ea"/>
                <a:cs typeface="+mn-cs"/>
              </a:rPr>
              <a:t>previously treated high-grade anal intraepithelial neoplasia</a:t>
            </a:r>
            <a:r>
              <a:rPr lang="en-GB" sz="1200" kern="1200" dirty="0">
                <a:solidFill>
                  <a:schemeClr val="tx1"/>
                </a:solidFill>
                <a:effectLst/>
                <a:latin typeface="+mn-lt"/>
                <a:ea typeface="ヒラギノ角ゴ Pro W3" pitchFamily="84" charset="-128"/>
                <a:cs typeface="ヒラギノ角ゴ Pro W3" pitchFamily="84" charset="-128"/>
              </a:rPr>
              <a:t>. </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Swedish KA, Factor SH, Goldstone SE. Prevention of recurrent high-grade analneoplasia with quadrivalent human papillomavirus vaccination of men who have sexwith men: a nonconcurrent cohort study. Clin Infect Dis. 2012;54:891-8.Available at </a:t>
            </a:r>
            <a:r>
              <a:rPr lang="en-GB" sz="1200" u="none" strike="noStrike" kern="1200" dirty="0">
                <a:solidFill>
                  <a:schemeClr val="tx1"/>
                </a:solidFill>
                <a:effectLst/>
                <a:latin typeface="+mn-lt"/>
                <a:ea typeface="+mn-ea"/>
                <a:cs typeface="+mn-cs"/>
                <a:hlinkClick r:id="rId3"/>
              </a:rPr>
              <a:t>www.ncbi.nlm.nih.gov/pubmed/22291111</a:t>
            </a:r>
            <a:r>
              <a:rPr lang="en-GB" sz="1200" kern="1200" dirty="0">
                <a:solidFill>
                  <a:schemeClr val="tx1"/>
                </a:solidFill>
                <a:effectLst/>
                <a:latin typeface="+mn-lt"/>
                <a:ea typeface="+mn-ea"/>
                <a:cs typeface="+mn-cs"/>
              </a:rPr>
              <a:t> </a:t>
            </a:r>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739229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www.who.int/news/item/31-10-2019-major-milestone-reached-as-100-countries-have-introduced-hpv-vaccine-into-national-schedule</a:t>
            </a:r>
          </a:p>
          <a:p>
            <a:endParaRPr lang="en-GB" dirty="0"/>
          </a:p>
          <a:p>
            <a:r>
              <a:rPr lang="en-GB" dirty="0"/>
              <a:t>www.gavi.org/types-support/vaccine-support/human-papillomavirus</a:t>
            </a:r>
          </a:p>
          <a:p>
            <a:endParaRPr lang="en-GB" dirty="0"/>
          </a:p>
          <a:p>
            <a:r>
              <a:rPr lang="en-GB" dirty="0">
                <a:hlinkClick r:id="rId3"/>
              </a:rPr>
              <a:t>Safety Information for HPV Vaccine | Vaccine Safety | CDC</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808654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a:effectLst/>
              </a:rPr>
              <a:t>Postural tachycardia syndrome (PoTS) is an abnormal increase in heart rate after sitting or standing up. It typically causes dizziness, fainting, sweating and other symptoms.</a:t>
            </a:r>
          </a:p>
          <a:p>
            <a:endParaRPr lang="en-GB" sz="1200" b="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In June 2015, the JCVI concluded that it had no concerns about the safety of the HPV vaccine. The European Medicines Agency has also conducted an independent review and, in line with findings from the UK’s Medicine and Healthcare Regulatory Agency (MHRA), concluded that available evidence does not support a causal link between the vaccine and the condition. (</a:t>
            </a:r>
            <a:r>
              <a:rPr lang="en-GB" sz="1200" u="none" strike="noStrike" kern="1200" dirty="0">
                <a:solidFill>
                  <a:schemeClr val="tx1"/>
                </a:solidFill>
                <a:effectLst/>
                <a:latin typeface="+mn-lt"/>
                <a:ea typeface="ヒラギノ角ゴ Pro W3" pitchFamily="84" charset="-128"/>
                <a:cs typeface="ヒラギノ角ゴ Pro W3" pitchFamily="84" charset="-128"/>
                <a:hlinkClick r:id="rId3"/>
              </a:rPr>
              <a:t>www.ema.europa.eu/ema/index.jsp?curl=pages/news_and_events/news/2015/11/news_detail_002429.jsp&amp;mid=WC0b01ac058004d5c1</a:t>
            </a:r>
            <a:r>
              <a:rPr lang="en-GB" sz="1200" kern="1200" dirty="0">
                <a:solidFill>
                  <a:schemeClr val="tx1"/>
                </a:solidFill>
                <a:effectLst/>
                <a:latin typeface="+mn-lt"/>
                <a:ea typeface="ヒラギノ角ゴ Pro W3" pitchFamily="84" charset="-128"/>
                <a:cs typeface="ヒラギノ角ゴ Pro W3" pitchFamily="84" charset="-128"/>
              </a:rPr>
              <a: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470777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ヒラギノ角ゴ Pro W3"/>
                <a:cs typeface="ヒラギノ角ゴ Pro W3"/>
              </a:rPr>
              <a:t>Gardasil and Gardasil 9 must be stored in accordance with the manufacturer’s instructions and stored between +2°C and +8°C.</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The vaccine should be stored in the original packaging. This makes it easy to identify in the vaccine fridge, provides some protection against fluctuation of temperature and will protect from light.</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Vaccines are expensive and it is important to minimise wastage through inappropriate storage.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Further information on the storage and handling of vaccines is included in chapter 3 of the green book. </a:t>
            </a:r>
          </a:p>
          <a:p>
            <a:r>
              <a:rPr lang="en-GB" sz="1200" kern="1200" dirty="0">
                <a:solidFill>
                  <a:schemeClr val="tx1"/>
                </a:solidFill>
                <a:effectLst/>
                <a:latin typeface="+mn-lt"/>
                <a:ea typeface="ヒラギノ角ゴ Pro W3" pitchFamily="84" charset="-128"/>
                <a:cs typeface="ヒラギノ角ゴ Pro W3" pitchFamily="84" charset="-128"/>
                <a:hlinkClick r:id="rId3"/>
              </a:rPr>
              <a:t>www.gov.uk/government/publications/storage-distribution-and-disposal-of-vaccines-the-green-book-chapter-3</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The vaccine incident guidance document provides further information on actions to take in the event of a vaccine storage event</a:t>
            </a:r>
          </a:p>
          <a:p>
            <a:r>
              <a:rPr lang="en-GB" sz="1200" kern="1200" dirty="0">
                <a:solidFill>
                  <a:schemeClr val="tx1"/>
                </a:solidFill>
                <a:effectLst/>
                <a:latin typeface="+mn-lt"/>
                <a:ea typeface="ヒラギノ角ゴ Pro W3" pitchFamily="84" charset="-128"/>
                <a:cs typeface="ヒラギノ角ゴ Pro W3" pitchFamily="84" charset="-128"/>
                <a:hlinkClick r:id="rId4"/>
              </a:rPr>
              <a:t>www.gov.uk/government/publications/vaccine-incident-guidance-responding-to-vaccine-errors</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a:p>
            <a:r>
              <a:rPr lang="en-GB" sz="1200" kern="1200" dirty="0">
                <a:solidFill>
                  <a:schemeClr val="tx1"/>
                </a:solidFill>
                <a:effectLst/>
                <a:latin typeface="+mn-lt"/>
                <a:ea typeface="ヒラギノ角ゴ Pro W3" pitchFamily="84" charset="-128"/>
                <a:cs typeface="ヒラギノ角ゴ Pro W3" pitchFamily="84" charset="-128"/>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947738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E</a:t>
            </a:r>
            <a:r>
              <a:rPr lang="en-GB" altLang="en-US" dirty="0">
                <a:ea typeface="ヒラギノ角ゴ Pro W3"/>
                <a:cs typeface="ヒラギノ角ゴ Pro W3"/>
              </a:rPr>
              <a:t>ffective management of vaccines throughout the supply chain is essential to reduce vaccine wastage and i</a:t>
            </a:r>
            <a:r>
              <a:rPr lang="en-GB" sz="1200" kern="1200" dirty="0">
                <a:solidFill>
                  <a:schemeClr val="tx1"/>
                </a:solidFill>
                <a:effectLst/>
                <a:latin typeface="+mn-lt"/>
                <a:ea typeface="ヒラギノ角ゴ Pro W3" pitchFamily="84" charset="-128"/>
                <a:cs typeface="ヒラギノ角ゴ Pro W3" pitchFamily="84" charset="-128"/>
              </a:rPr>
              <a:t>t is recommended that healthcare professionals order only what they need for a 2-4 week period rather than over-ordering or stockpiling vaccines.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Providers</a:t>
            </a:r>
            <a:r>
              <a:rPr lang="en-GB" sz="1200" kern="1200" baseline="0" dirty="0">
                <a:solidFill>
                  <a:schemeClr val="tx1"/>
                </a:solidFill>
                <a:effectLst/>
                <a:latin typeface="+mn-lt"/>
                <a:ea typeface="ヒラギノ角ゴ Pro W3" pitchFamily="84" charset="-128"/>
                <a:cs typeface="ヒラギノ角ゴ Pro W3" pitchFamily="84" charset="-128"/>
              </a:rPr>
              <a:t> should </a:t>
            </a:r>
            <a:r>
              <a:rPr lang="en-GB" sz="1200" kern="1200" dirty="0">
                <a:solidFill>
                  <a:schemeClr val="tx1"/>
                </a:solidFill>
                <a:effectLst/>
                <a:latin typeface="+mn-lt"/>
                <a:ea typeface="ヒラギノ角ゴ Pro W3" pitchFamily="84" charset="-128"/>
                <a:cs typeface="ヒラギノ角ゴ Pro W3" pitchFamily="84" charset="-128"/>
              </a:rPr>
              <a:t>review available fridge space to ensure adequate storage capacity before</a:t>
            </a:r>
            <a:r>
              <a:rPr lang="en-GB" sz="1200" kern="1200" baseline="0" dirty="0">
                <a:solidFill>
                  <a:schemeClr val="tx1"/>
                </a:solidFill>
                <a:effectLst/>
                <a:latin typeface="+mn-lt"/>
                <a:ea typeface="ヒラギノ角ゴ Pro W3" pitchFamily="84" charset="-128"/>
                <a:cs typeface="ヒラギノ角ゴ Pro W3" pitchFamily="84" charset="-128"/>
              </a:rPr>
              <a:t> ordering and the delivery of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All providers should have emergency vaccine storage and handling plans</a:t>
            </a:r>
            <a:r>
              <a:rPr lang="en-GB" sz="1200" kern="1200" baseline="0" dirty="0">
                <a:solidFill>
                  <a:schemeClr val="tx1"/>
                </a:solidFill>
                <a:effectLst/>
                <a:latin typeface="+mn-lt"/>
                <a:ea typeface="ヒラギノ角ゴ Pro W3" pitchFamily="84" charset="-128"/>
                <a:cs typeface="ヒラギノ角ゴ Pro W3" pitchFamily="84" charset="-128"/>
              </a:rPr>
              <a:t> which clearly outline</a:t>
            </a:r>
            <a:r>
              <a:rPr lang="en-GB" sz="1200" kern="1200" dirty="0">
                <a:solidFill>
                  <a:schemeClr val="tx1"/>
                </a:solidFill>
                <a:effectLst/>
                <a:latin typeface="+mn-lt"/>
                <a:ea typeface="ヒラギノ角ゴ Pro W3" pitchFamily="84" charset="-128"/>
                <a:cs typeface="ヒラギノ角ゴ Pro W3" pitchFamily="84" charset="-128"/>
              </a:rPr>
              <a:t> the actions to take in the event of out of range temperature excursions or refrigerator break down. </a:t>
            </a:r>
          </a:p>
          <a:p>
            <a:endParaRPr lang="en-GB" sz="1200" kern="1200" dirty="0">
              <a:solidFill>
                <a:schemeClr val="tx1"/>
              </a:solidFill>
              <a:effectLst/>
              <a:latin typeface="+mn-lt"/>
              <a:ea typeface="ヒラギノ角ゴ Pro W3" pitchFamily="84" charset="-128"/>
              <a:cs typeface="ヒラギノ角ゴ Pro W3" pitchFamily="84" charset="-128"/>
            </a:endParaRPr>
          </a:p>
          <a:p>
            <a:pPr eaLnBrk="1" hangingPunct="1">
              <a:buClr>
                <a:schemeClr val="bg2"/>
              </a:buClr>
              <a:buFont typeface="Arial" pitchFamily="34" charset="0"/>
              <a:buNone/>
            </a:pPr>
            <a:r>
              <a:rPr lang="en-GB" altLang="en-US" dirty="0">
                <a:ea typeface="ヒラギノ角ゴ Pro W3"/>
                <a:cs typeface="ヒラギノ角ゴ Pro W3"/>
              </a:rPr>
              <a:t>Cold chain failures must be documented and reported through the ImmForm website on the stock incident page.</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76839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C339B3D-55B2-45AE-8207-5C43BC9DA6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1B67E19-D096-4679-99DB-0823F5CE7178}"/>
              </a:ext>
            </a:extLst>
          </p:cNvPr>
          <p:cNvSpPr>
            <a:spLocks noGrp="1"/>
          </p:cNvSpPr>
          <p:nvPr>
            <p:ph type="body" idx="1"/>
          </p:nvPr>
        </p:nvSpPr>
        <p:spPr/>
        <p:txBody>
          <a:bodyPr>
            <a:normAutofit fontScale="92500" lnSpcReduction="20000"/>
          </a:bodyPr>
          <a:lstStyle/>
          <a:p>
            <a:pPr>
              <a:defRPr/>
            </a:pPr>
            <a:r>
              <a:rPr lang="en-GB" dirty="0"/>
              <a:t>A small air bubble may be visible in the prefilled syringe. This is not harmful and should not be removed prior to administration. This small bolus of air injected following administration of medication clears the needle and prevents a localised reaction from the vaccination. To try to expel it risks accidently expelling some of the vaccine and therefore not giving the patient the full dose.</a:t>
            </a:r>
          </a:p>
          <a:p>
            <a:pPr>
              <a:defRPr/>
            </a:pPr>
            <a:endParaRPr lang="en-GB" dirty="0"/>
          </a:p>
          <a:p>
            <a:pPr>
              <a:defRPr/>
            </a:pPr>
            <a:r>
              <a:rPr lang="en-GB" altLang="en-US" dirty="0"/>
              <a:t>HPV vaccine can be given at same time as other vaccines such as Hepatitis B.  The vaccines should be given at a separate site, preferably in a different limb. The sites at which each vaccine was given should be noted in the individual’s health records.</a:t>
            </a:r>
          </a:p>
          <a:p>
            <a:pPr>
              <a:defRPr/>
            </a:pPr>
            <a:r>
              <a:rPr lang="en-GB" altLang="en-US" dirty="0"/>
              <a:t> </a:t>
            </a:r>
            <a:r>
              <a:rPr lang="en-GB" dirty="0"/>
              <a:t>Healthcare professionals are encouraged to read the Summary of Product Characteristics (SPC) to ensure accurate reconstitution and delivery of the product.</a:t>
            </a:r>
          </a:p>
          <a:p>
            <a:pPr>
              <a:defRPr/>
            </a:pPr>
            <a:endParaRPr lang="en-GB" dirty="0"/>
          </a:p>
          <a:p>
            <a:pPr>
              <a:defRPr/>
            </a:pPr>
            <a:r>
              <a:rPr lang="en-GB" altLang="en-US" b="1" dirty="0">
                <a:ea typeface="ヒラギノ角ゴ Pro W3"/>
                <a:cs typeface="ヒラギノ角ゴ Pro W3"/>
              </a:rPr>
              <a:t>Individuals with bleeding disorders </a:t>
            </a:r>
            <a:r>
              <a:rPr lang="en-GB" altLang="en-US" dirty="0">
                <a:ea typeface="ヒラギノ角ゴ Pro W3"/>
                <a:cs typeface="ヒラギノ角ゴ Pro W3"/>
              </a:rPr>
              <a:t>may be vaccinated intramuscularly if a doctor familiar with the individual's bleeding risk advises vaccines or similar small volume intramuscular injections can be administered with reasonable safety by this route. If the individual receives medication/treatment to reduce bleeding, for example treatment for haemophilia, intramuscular vaccination can be scheduled shortly after such medication/treatment is administered. </a:t>
            </a:r>
          </a:p>
          <a:p>
            <a:pPr>
              <a:defRPr/>
            </a:pPr>
            <a:r>
              <a:rPr lang="en-GB" altLang="en-US" dirty="0">
                <a:ea typeface="ヒラギノ角ゴ Pro W3"/>
                <a:cs typeface="ヒラギノ角ゴ Pro W3"/>
              </a:rPr>
              <a:t>Individuals on stable anticoagulation therapy, including individuals on warfarin who are up to date with their scheduled INR testing and whose latest INR was below the upper threshold of their therapeutic range, can receive intramuscular vaccination. A fine needle (equal to 23 gauge or finer calibre such as 25 gauge) should be used for the vaccination, followed by firm pressure applied to the site (without rubbing) for at least 2 minutes. </a:t>
            </a:r>
          </a:p>
          <a:p>
            <a:pPr>
              <a:defRPr/>
            </a:pPr>
            <a:r>
              <a:rPr lang="en-GB" altLang="en-US" dirty="0">
                <a:ea typeface="ヒラギノ角ゴ Pro W3"/>
                <a:cs typeface="ヒラギノ角ゴ Pro W3"/>
              </a:rPr>
              <a:t>If in any doubt, consult with the clinician responsible for prescribing or monitoring the individual’s anticoagulant therapy. See details specific vaccine PGD.</a:t>
            </a:r>
          </a:p>
          <a:p>
            <a:pPr>
              <a:defRPr/>
            </a:pPr>
            <a:endParaRPr lang="en-GB" dirty="0"/>
          </a:p>
          <a:p>
            <a:pPr>
              <a:defRPr/>
            </a:pPr>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For the routine schedule, </a:t>
            </a:r>
            <a:r>
              <a:rPr lang="en-GB" sz="1200" kern="1200" baseline="0" dirty="0">
                <a:solidFill>
                  <a:schemeClr val="tx1"/>
                </a:solidFill>
                <a:effectLst/>
                <a:latin typeface="+mn-lt"/>
                <a:ea typeface="ヒラギノ角ゴ Pro W3" pitchFamily="84" charset="-128"/>
              </a:rPr>
              <a:t>a</a:t>
            </a:r>
            <a:r>
              <a:rPr lang="en-GB" sz="1200" kern="1200" dirty="0">
                <a:solidFill>
                  <a:schemeClr val="tx1"/>
                </a:solidFill>
                <a:effectLst/>
                <a:latin typeface="+mn-lt"/>
                <a:ea typeface="ヒラギノ角ゴ Pro W3" pitchFamily="84" charset="-128"/>
                <a:cs typeface="ヒラギノ角ゴ Pro W3" pitchFamily="84" charset="-128"/>
              </a:rPr>
              <a:t>ny interval between doses of between 6 and 24 months is clinically acceptable.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Current studies suggest that protection is maintained for at least ten years. Based on the immune responses, it is expected that protection will be extended further; long-term follow-up studies are in place </a:t>
            </a:r>
            <a:r>
              <a:rPr lang="en-GB" sz="1200" kern="1200" dirty="0">
                <a:solidFill>
                  <a:schemeClr val="tx1"/>
                </a:solidFill>
                <a:effectLst/>
                <a:latin typeface="+mn-lt"/>
                <a:ea typeface="ヒラギノ角ゴ Pro W3" pitchFamily="84" charset="-128"/>
                <a:cs typeface="ヒラギノ角ゴ Pro W3" pitchFamily="84" charset="-128"/>
              </a:rPr>
              <a:t>to evaluate this and will determine the need for any subsequent boosters.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a typeface="ヒラギノ角ゴ Pro W3" pitchFamily="84" charset="-128"/>
            </a:endParaRPr>
          </a:p>
          <a:p>
            <a:pPr>
              <a:defRPr/>
            </a:pPr>
            <a:r>
              <a:rPr lang="en-GB" dirty="0">
                <a:ea typeface="ヒラギノ角ゴ Pro W3" pitchFamily="84" charset="-128"/>
                <a:cs typeface="ヒラギノ角ゴ Pro W3" pitchFamily="84" charset="-128"/>
              </a:rPr>
              <a:t>Based on advice from the Joint Committee on Vaccination and Immunisation (JCVI)</a:t>
            </a:r>
          </a:p>
          <a:p>
            <a:pPr>
              <a:defRPr/>
            </a:pPr>
            <a:r>
              <a:rPr lang="en-GB" dirty="0">
                <a:ea typeface="ヒラギノ角ゴ Pro W3" pitchFamily="84" charset="-128"/>
                <a:cs typeface="ヒラギノ角ゴ Pro W3" pitchFamily="84" charset="-128"/>
              </a:rPr>
              <a:t>From 1 April 2022 there is a move from 3 doses to 2 doses of HPV vaccine (2 doses at least 6 months apart) for eligible individuals starting the course over 15 years of age and those receiving HPV vaccine through the MSM vaccination programme.  Individuals known to be HIV positive, including those on antiviral therapy, or known to be immunocompromised should continue to be offered the 3-dose schedule.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380768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A90F447-3ABC-4351-889B-4EC2134A20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B7DAB45D-B6A5-4E75-BA22-271BFFDF67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ヒラギノ角ゴ Pro W3"/>
              <a:cs typeface="ヒラギノ角ゴ Pro W3"/>
            </a:endParaRPr>
          </a:p>
        </p:txBody>
      </p:sp>
      <p:sp>
        <p:nvSpPr>
          <p:cNvPr id="61444" name="Slide Number Placeholder 3">
            <a:extLst>
              <a:ext uri="{FF2B5EF4-FFF2-40B4-BE49-F238E27FC236}">
                <a16:creationId xmlns:a16="http://schemas.microsoft.com/office/drawing/2014/main" id="{FB3A881B-1AB7-4B18-BA52-3F862380B9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8403BD18-4C3E-4960-BCDD-2D12FEE20594}" type="slidenum">
              <a:rPr lang="en-US" altLang="en-US" smtClean="0"/>
              <a:pPr>
                <a:spcBef>
                  <a:spcPct val="0"/>
                </a:spcBef>
              </a:pPr>
              <a:t>27</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ヒラギノ角ゴ Pro W3"/>
                <a:cs typeface="ヒラギノ角ゴ Pro W3"/>
              </a:rPr>
              <a:t>UKHSA Immunisation PGD template:</a:t>
            </a:r>
          </a:p>
          <a:p>
            <a:r>
              <a:rPr lang="en-GB" altLang="en-US" dirty="0">
                <a:ea typeface="ヒラギノ角ゴ Pro W3"/>
                <a:cs typeface="ヒラギノ角ゴ Pro W3"/>
                <a:hlinkClick r:id="rId3"/>
              </a:rPr>
              <a:t>www.gov.uk/government/publications/human-papillomavirus-hpv-vaccine-pgd-template</a:t>
            </a:r>
            <a:endParaRPr lang="en-GB" altLang="en-US" dirty="0">
              <a:ea typeface="ヒラギノ角ゴ Pro W3"/>
              <a:cs typeface="ヒラギノ角ゴ Pro W3"/>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1648054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sz="1200" kern="1200" dirty="0">
                <a:solidFill>
                  <a:schemeClr val="tx1"/>
                </a:solidFill>
                <a:effectLst/>
                <a:latin typeface="+mn-lt"/>
                <a:ea typeface="ヒラギノ角ゴ Pro W3" pitchFamily="84" charset="-128"/>
                <a:cs typeface="ヒラギノ角ゴ Pro W3" pitchFamily="84" charset="-128"/>
              </a:rPr>
              <a:t>There are very few individuals who cannot receive HPV vaccines. Where there is doubt, instead of withholding immunisation, appropriate advice should be sought from a consultant with immunisation expertise, a member of the screening and immunisation team or from the local health protection team.</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 mild fever or upper respiratory infection (for example cold) itself is not a reason to delay vaccination.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If acutely unwell, the immunisation may be deferred until the individual</a:t>
            </a:r>
            <a:r>
              <a:rPr lang="en-GB" sz="1200" kern="1200" baseline="0" dirty="0">
                <a:solidFill>
                  <a:schemeClr val="tx1"/>
                </a:solidFill>
                <a:effectLst/>
                <a:latin typeface="+mn-lt"/>
                <a:ea typeface="ヒラギノ角ゴ Pro W3" pitchFamily="84" charset="-128"/>
                <a:cs typeface="ヒラギノ角ゴ Pro W3" pitchFamily="84" charset="-128"/>
              </a:rPr>
              <a:t> has </a:t>
            </a:r>
            <a:r>
              <a:rPr lang="en-GB" sz="1200" kern="1200" dirty="0">
                <a:solidFill>
                  <a:schemeClr val="tx1"/>
                </a:solidFill>
                <a:effectLst/>
                <a:latin typeface="+mn-lt"/>
                <a:ea typeface="ヒラギノ角ゴ Pro W3" pitchFamily="84" charset="-128"/>
                <a:cs typeface="ヒラギノ角ゴ Pro W3" pitchFamily="84" charset="-128"/>
              </a:rPr>
              <a:t>recovered – this is to avoid confusing the differential diagnosis of acute illness by wrongly attributing signs or symptoms as adverse effects of the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For the composition and full list of excipients of the vaccine, please refer to the manufacturer’s Summary of Product Characteristics (SPC). </a:t>
            </a:r>
          </a:p>
          <a:p>
            <a:pPr>
              <a:lnSpc>
                <a:spcPct val="80000"/>
              </a:lnSpc>
            </a:pPr>
            <a:endParaRPr lang="en-GB" sz="1100" dirty="0"/>
          </a:p>
          <a:p>
            <a:pPr>
              <a:lnSpc>
                <a:spcPct val="80000"/>
              </a:lnSpc>
            </a:pPr>
            <a:endParaRPr lang="en-GB" sz="1100" dirty="0"/>
          </a:p>
        </p:txBody>
      </p:sp>
    </p:spTree>
    <p:extLst>
      <p:ext uri="{BB962C8B-B14F-4D97-AF65-F5344CB8AC3E}">
        <p14:creationId xmlns:p14="http://schemas.microsoft.com/office/powerpoint/2010/main" val="342399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AD1F299-853D-43EC-B57E-039C4800533D}"/>
              </a:ext>
            </a:extLst>
          </p:cNvPr>
          <p:cNvSpPr>
            <a:spLocks noGrp="1" noRot="1" noChangeAspect="1" noTextEdit="1"/>
          </p:cNvSpPr>
          <p:nvPr>
            <p:ph type="sldImg"/>
          </p:nvPr>
        </p:nvSpPr>
        <p:spPr bwMode="auto">
          <a:xfrm>
            <a:off x="103188" y="752475"/>
            <a:ext cx="6602412"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E924307-6F27-49D3-8BDD-5D5964963C3A}"/>
              </a:ext>
            </a:extLst>
          </p:cNvPr>
          <p:cNvSpPr>
            <a:spLocks noGrp="1"/>
          </p:cNvSpPr>
          <p:nvPr>
            <p:ph type="body" idx="1"/>
          </p:nvPr>
        </p:nvSpPr>
        <p:spPr bwMode="auto">
          <a:xfrm>
            <a:off x="760413" y="4578350"/>
            <a:ext cx="5287962"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solidFill>
                <a:srgbClr val="000000"/>
              </a:solidFill>
              <a:ea typeface="ヒラギノ角ゴ Pro W3"/>
              <a:cs typeface="ヒラギノ角ゴ Pro W3"/>
            </a:endParaRPr>
          </a:p>
          <a:p>
            <a:pPr>
              <a:lnSpc>
                <a:spcPct val="90000"/>
              </a:lnSpc>
            </a:pPr>
            <a:endParaRPr lang="en-GB" altLang="en-US" dirty="0">
              <a:ea typeface="ヒラギノ角ゴ Pro W3"/>
              <a:cs typeface="ヒラギノ角ゴ Pro W3"/>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710808A-78D1-4625-978D-275F5603A5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C670F8CC-3055-4BB7-9F05-D1DF894C7C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Evidence suggests individuals who are HIV positive are at increased risk of acquiring HPV and persistent infection, as well as frequent carriage of multiple HPV types and increased risk of HPV related rapidly progressive malignancies.</a:t>
            </a:r>
          </a:p>
          <a:p>
            <a:endParaRPr lang="en-GB" altLang="en-US" dirty="0">
              <a:ea typeface="ヒラギノ角ゴ Pro W3"/>
              <a:cs typeface="ヒラギノ角ゴ Pro W3"/>
            </a:endParaRPr>
          </a:p>
          <a:p>
            <a:r>
              <a:rPr lang="en-GB" altLang="en-US" dirty="0">
                <a:ea typeface="ヒラギノ角ゴ Pro W3"/>
                <a:cs typeface="ヒラギノ角ゴ Pro W3"/>
              </a:rPr>
              <a:t>HPV vaccines are known to be safe and immunogenic when given to individuals who are HIV positive. There is however no data to support giving fewer than 3 doses among HIV positive individuals, therefore only a 3-dose schedule should be offered to MSM in the eligible cohort who are known to be HIV positive.</a:t>
            </a:r>
          </a:p>
          <a:p>
            <a:pPr>
              <a:buFontTx/>
              <a:buChar char="•"/>
            </a:pPr>
            <a:endParaRPr lang="en-GB" altLang="en-US" dirty="0">
              <a:ea typeface="ヒラギノ角ゴ Pro W3"/>
              <a:cs typeface="ヒラギノ角ゴ Pro W3"/>
            </a:endParaRPr>
          </a:p>
          <a:p>
            <a:endParaRPr lang="en-GB" altLang="en-US" dirty="0">
              <a:ea typeface="ヒラギノ角ゴ Pro W3"/>
              <a:cs typeface="ヒラギノ角ゴ Pro W3"/>
            </a:endParaRPr>
          </a:p>
        </p:txBody>
      </p:sp>
      <p:sp>
        <p:nvSpPr>
          <p:cNvPr id="67588" name="Slide Number Placeholder 3">
            <a:extLst>
              <a:ext uri="{FF2B5EF4-FFF2-40B4-BE49-F238E27FC236}">
                <a16:creationId xmlns:a16="http://schemas.microsoft.com/office/drawing/2014/main" id="{56B9A543-8928-427C-BBD8-76DE875BD3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11923FA5-DB05-4B00-A6A6-D65BB4999CA9}" type="slidenum">
              <a:rPr lang="en-US" altLang="en-US" smtClean="0"/>
              <a:pPr>
                <a:spcBef>
                  <a:spcPct val="0"/>
                </a:spcBef>
              </a:pPr>
              <a:t>30</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ヒラギノ角ゴ Pro W3"/>
                <a:cs typeface="ヒラギノ角ゴ Pro W3"/>
              </a:rPr>
              <a:t>The full list of adverse reactions associated with HPV vaccine is available in the marketing authorisation holder’s ‘Summary of Product Characteristics’</a:t>
            </a:r>
          </a:p>
          <a:p>
            <a:r>
              <a:rPr lang="en-GB" altLang="en-US" dirty="0">
                <a:ea typeface="ヒラギノ角ゴ Pro W3"/>
                <a:cs typeface="ヒラギノ角ゴ Pro W3"/>
              </a:rPr>
              <a:t> </a:t>
            </a:r>
          </a:p>
          <a:p>
            <a:r>
              <a:rPr lang="en-GB" altLang="en-US" dirty="0">
                <a:ea typeface="ヒラギノ角ゴ Pro W3"/>
                <a:cs typeface="ヒラギノ角ゴ Pro W3"/>
              </a:rPr>
              <a:t>In clinical vaccine trials, the most common adverse reaction observed were injection-site reactions (Gardasil: 77.1% of vaccinees and Gardasil 9: 84.8% of vaccinees within 5 days following any vaccination visit). These include mild to moderate short-lasting pain at the injection site, immediate localised stinging sensation and redness at the injection site. Other reactions commonly reported are headache, myalgia, fatigue, and low grade fever. These adverse reactions are usually mild or moderate in intensity.</a:t>
            </a: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31</a:t>
            </a:fld>
            <a:endParaRPr lang="en-GB" dirty="0"/>
          </a:p>
        </p:txBody>
      </p:sp>
    </p:spTree>
    <p:extLst>
      <p:ext uri="{BB962C8B-B14F-4D97-AF65-F5344CB8AC3E}">
        <p14:creationId xmlns:p14="http://schemas.microsoft.com/office/powerpoint/2010/main" val="3084966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itchFamily="34" charset="0"/>
                <a:ea typeface="+mn-ea"/>
                <a:cs typeface="+mn-cs"/>
              </a:rPr>
              <a:t>Healthcare professionals and patients are encouraged to report suspected adverse reactions to the Medicines and Healthcare Products Regulatory Agency (MHRA) using the yellow card reporting scheme.</a:t>
            </a: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32</a:t>
            </a:fld>
            <a:endParaRPr lang="en-GB" dirty="0"/>
          </a:p>
        </p:txBody>
      </p:sp>
    </p:spTree>
    <p:extLst>
      <p:ext uri="{BB962C8B-B14F-4D97-AF65-F5344CB8AC3E}">
        <p14:creationId xmlns:p14="http://schemas.microsoft.com/office/powerpoint/2010/main" val="435517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BA2632E5-DD6E-48E9-9A4B-C290DB4E36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2D91050F-3529-43AE-AC3D-9514658EA7E3}"/>
              </a:ext>
            </a:extLst>
          </p:cNvPr>
          <p:cNvSpPr>
            <a:spLocks noGrp="1"/>
          </p:cNvSpPr>
          <p:nvPr>
            <p:ph type="body" idx="1"/>
          </p:nvPr>
        </p:nvSpPr>
        <p:spPr bwMode="auto">
          <a:xfrm>
            <a:off x="685800" y="4389533"/>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The success of the HPV MSM programme relies heavily on healthcare professionals having a clear understanding around the rationale for offering the vaccine to this group and the key role that sexual health clinics have to play in delivering the vaccine. </a:t>
            </a:r>
          </a:p>
          <a:p>
            <a:r>
              <a:rPr lang="en-GB" altLang="en-US" i="1" dirty="0">
                <a:ea typeface="ヒラギノ角ゴ Pro W3"/>
                <a:cs typeface="ヒラギノ角ゴ Pro W3"/>
              </a:rPr>
              <a:t>Every effort should be made by healthcare professionals to maximise the success of the HPV-MSM programme and promote the opportunistic uptake of the HPV vaccine.</a:t>
            </a:r>
            <a:endParaRPr lang="en-GB" altLang="en-US" dirty="0">
              <a:ea typeface="ヒラギノ角ゴ Pro W3"/>
              <a:cs typeface="ヒラギノ角ゴ Pro W3"/>
            </a:endParaRPr>
          </a:p>
        </p:txBody>
      </p:sp>
      <p:sp>
        <p:nvSpPr>
          <p:cNvPr id="73732" name="Slide Number Placeholder 3">
            <a:extLst>
              <a:ext uri="{FF2B5EF4-FFF2-40B4-BE49-F238E27FC236}">
                <a16:creationId xmlns:a16="http://schemas.microsoft.com/office/drawing/2014/main" id="{2C8CAF06-21D2-4A50-9246-CDAD149D2F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8BBA7A06-77A2-48DC-BB0E-E34B4DBCB25B}" type="slidenum">
              <a:rPr lang="en-US" altLang="en-US" smtClean="0"/>
              <a:pPr>
                <a:spcBef>
                  <a:spcPct val="0"/>
                </a:spcBef>
              </a:pPr>
              <a:t>33</a:t>
            </a:fld>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42ED0349-9A20-44C2-BF9F-AC7CF6C20E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B0284B00-704E-4DF2-BC90-6B68042D91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Healthcare professionals should also take this opportunity to check patients’ Hepatitis B Virus (HBV) vaccination status.  </a:t>
            </a:r>
          </a:p>
          <a:p>
            <a:r>
              <a:rPr lang="en-GB" altLang="en-US" dirty="0">
                <a:ea typeface="ヒラギノ角ゴ Pro W3"/>
                <a:cs typeface="ヒラギノ角ゴ Pro W3"/>
              </a:rPr>
              <a:t>Hepatitis B vaccine can be given at the same time as HPV vaccine. The vaccines should be given at a separate site, preferably in a different limb. The sites at which each vaccine was given should be noted in the individual’s health records, recorded and coded correctly.</a:t>
            </a:r>
          </a:p>
          <a:p>
            <a:r>
              <a:rPr lang="en-GB" altLang="en-US" dirty="0">
                <a:ea typeface="ヒラギノ角ゴ Pro W3"/>
                <a:cs typeface="ヒラギノ角ゴ Pro W3"/>
              </a:rPr>
              <a:t> </a:t>
            </a:r>
          </a:p>
          <a:p>
            <a:r>
              <a:rPr lang="en-GB" altLang="en-US" dirty="0">
                <a:ea typeface="ヒラギノ角ゴ Pro W3"/>
                <a:cs typeface="ヒラギノ角ゴ Pro W3"/>
              </a:rPr>
              <a:t>Useful link:</a:t>
            </a:r>
          </a:p>
          <a:p>
            <a:pPr>
              <a:spcBef>
                <a:spcPct val="0"/>
              </a:spcBef>
            </a:pPr>
            <a:r>
              <a:rPr lang="en-GB" altLang="en-US" dirty="0">
                <a:ea typeface="ヒラギノ角ゴ Pro W3"/>
                <a:cs typeface="ヒラギノ角ゴ Pro W3"/>
              </a:rPr>
              <a:t>UKHSA Immunisation against infectious diseases: Hepatitis B Chapter 18</a:t>
            </a:r>
          </a:p>
          <a:p>
            <a:pPr>
              <a:spcBef>
                <a:spcPct val="0"/>
              </a:spcBef>
            </a:pPr>
            <a:r>
              <a:rPr lang="en-GB" altLang="en-US" dirty="0">
                <a:ea typeface="ヒラギノ角ゴ Pro W3"/>
                <a:cs typeface="ヒラギノ角ゴ Pro W3"/>
                <a:hlinkClick r:id="rId3"/>
              </a:rPr>
              <a:t>www.gov.uk/government/publications/hepatitis-b-the-green-book-chapter-18</a:t>
            </a:r>
            <a:endParaRPr lang="en-GB" altLang="en-US" dirty="0">
              <a:ea typeface="ヒラギノ角ゴ Pro W3"/>
              <a:cs typeface="ヒラギノ角ゴ Pro W3"/>
            </a:endParaRPr>
          </a:p>
          <a:p>
            <a:endParaRPr lang="en-GB" altLang="en-US" dirty="0">
              <a:ea typeface="ヒラギノ角ゴ Pro W3"/>
              <a:cs typeface="ヒラギノ角ゴ Pro W3"/>
            </a:endParaRPr>
          </a:p>
          <a:p>
            <a:r>
              <a:rPr lang="en-GB" altLang="en-US" dirty="0">
                <a:ea typeface="ヒラギノ角ゴ Pro W3"/>
                <a:cs typeface="ヒラギノ角ゴ Pro W3"/>
              </a:rPr>
              <a:t>United Kingdom National Guideline on the Management of the Viral 1 Hepatitides A, B &amp; C 2015</a:t>
            </a:r>
            <a:r>
              <a:rPr lang="en-GB" altLang="en-US" b="1" dirty="0">
                <a:ea typeface="ヒラギノ角ゴ Pro W3"/>
                <a:cs typeface="ヒラギノ角ゴ Pro W3"/>
              </a:rPr>
              <a:t> </a:t>
            </a:r>
            <a:r>
              <a:rPr lang="en-GB" altLang="en-US" u="sng" dirty="0">
                <a:ea typeface="ヒラギノ角ゴ Pro W3"/>
                <a:cs typeface="ヒラギノ角ゴ Pro W3"/>
                <a:hlinkClick r:id="rId4"/>
              </a:rPr>
              <a:t>www.bashh.org/documents/New%20Viral%20Hepatitides%20FINAL%20DRAFT%20MAY15.pdf</a:t>
            </a:r>
            <a:endParaRPr lang="en-GB" altLang="en-US" dirty="0">
              <a:ea typeface="ヒラギノ角ゴ Pro W3"/>
              <a:cs typeface="ヒラギノ角ゴ Pro W3"/>
            </a:endParaRPr>
          </a:p>
        </p:txBody>
      </p:sp>
      <p:sp>
        <p:nvSpPr>
          <p:cNvPr id="75780" name="Slide Number Placeholder 3">
            <a:extLst>
              <a:ext uri="{FF2B5EF4-FFF2-40B4-BE49-F238E27FC236}">
                <a16:creationId xmlns:a16="http://schemas.microsoft.com/office/drawing/2014/main" id="{CEFC7AFD-754C-4A70-9224-8B5023F9BA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EEC7DB14-D9F8-4451-BFFC-19E27F69DE92}" type="slidenum">
              <a:rPr lang="en-US" altLang="en-US" smtClean="0"/>
              <a:pPr>
                <a:spcBef>
                  <a:spcPct val="0"/>
                </a:spcBef>
              </a:pPr>
              <a:t>34</a:t>
            </a:fld>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83E04AED-FF2E-4A7C-B262-B1A5C7F7A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2919F4AF-1867-4842-91F8-E53BBFA94F36}"/>
              </a:ext>
            </a:extLst>
          </p:cNvPr>
          <p:cNvSpPr>
            <a:spLocks noGrp="1"/>
          </p:cNvSpPr>
          <p:nvPr>
            <p:ph type="body" idx="1"/>
          </p:nvPr>
        </p:nvSpPr>
        <p:spPr bwMode="auto">
          <a:xfrm>
            <a:off x="681038" y="4683125"/>
            <a:ext cx="5446712" cy="447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Leaflets and posters available from Health Publications:</a:t>
            </a:r>
          </a:p>
          <a:p>
            <a:r>
              <a:rPr lang="en-GB" altLang="en-US" dirty="0">
                <a:ea typeface="ヒラギノ角ゴ Pro W3"/>
                <a:cs typeface="ヒラギノ角ゴ Pro W3"/>
                <a:hlinkClick r:id="rId3"/>
              </a:rPr>
              <a:t>www.healthpublications.gov.uk/Home.html</a:t>
            </a:r>
            <a:endParaRPr lang="en-GB" altLang="en-US" dirty="0">
              <a:ea typeface="ヒラギノ角ゴ Pro W3"/>
              <a:cs typeface="ヒラギノ角ゴ Pro W3"/>
            </a:endParaRPr>
          </a:p>
          <a:p>
            <a:r>
              <a:rPr lang="en-GB" altLang="en-US" dirty="0">
                <a:ea typeface="ヒラギノ角ゴ Pro W3"/>
                <a:cs typeface="ヒラギノ角ゴ Pro W3"/>
              </a:rPr>
              <a:t>www.gov.uk/government/publications/hpv-vaccination-for-msm-posters-and-leaflets</a:t>
            </a:r>
          </a:p>
          <a:p>
            <a:endParaRPr lang="en-GB" altLang="en-US" dirty="0">
              <a:ea typeface="ヒラギノ角ゴ Pro W3"/>
              <a:cs typeface="ヒラギノ角ゴ Pro W3"/>
            </a:endParaRPr>
          </a:p>
          <a:p>
            <a:endParaRPr lang="en-GB" altLang="en-US" dirty="0">
              <a:ea typeface="ヒラギノ角ゴ Pro W3"/>
              <a:cs typeface="ヒラギノ角ゴ Pro W3"/>
            </a:endParaRPr>
          </a:p>
          <a:p>
            <a:endParaRPr lang="en-GB" altLang="en-US" dirty="0">
              <a:ea typeface="ヒラギノ角ゴ Pro W3"/>
              <a:cs typeface="ヒラギノ角ゴ Pro W3"/>
            </a:endParaRPr>
          </a:p>
          <a:p>
            <a:endParaRPr lang="en-GB" altLang="en-US" dirty="0">
              <a:ea typeface="ヒラギノ角ゴ Pro W3"/>
              <a:cs typeface="ヒラギノ角ゴ Pro W3"/>
            </a:endParaRPr>
          </a:p>
        </p:txBody>
      </p:sp>
      <p:sp>
        <p:nvSpPr>
          <p:cNvPr id="77828" name="Slide Number Placeholder 3">
            <a:extLst>
              <a:ext uri="{FF2B5EF4-FFF2-40B4-BE49-F238E27FC236}">
                <a16:creationId xmlns:a16="http://schemas.microsoft.com/office/drawing/2014/main" id="{2EF19A27-F406-4099-AD67-01E7CDB609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463B0194-318F-4F8F-8EC1-F8E4F785F3B8}" type="slidenum">
              <a:rPr lang="en-US" altLang="en-US" smtClean="0"/>
              <a:pPr>
                <a:spcBef>
                  <a:spcPct val="0"/>
                </a:spcBef>
              </a:pPr>
              <a:t>35</a:t>
            </a:fld>
            <a:endParaRPr lang="en-US" altLang="en-US"/>
          </a:p>
        </p:txBody>
      </p:sp>
    </p:spTree>
    <p:extLst>
      <p:ext uri="{BB962C8B-B14F-4D97-AF65-F5344CB8AC3E}">
        <p14:creationId xmlns:p14="http://schemas.microsoft.com/office/powerpoint/2010/main" val="1657093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95200"/>
            <a:ext cx="5447030" cy="4650495"/>
          </a:xfrm>
        </p:spPr>
        <p:txBody>
          <a:bodyPr/>
          <a:lstStyle/>
          <a:p>
            <a:pPr marL="0" indent="0">
              <a:spcBef>
                <a:spcPct val="30000"/>
              </a:spcBef>
              <a:buNone/>
              <a:defRPr/>
            </a:pPr>
            <a:r>
              <a:rPr lang="en-GB" sz="800" b="0" i="0" dirty="0"/>
              <a:t>1. Ho GY, Bierman R, Beardsley L and others. ‘Natural history of cervicovaginal papillomavirus infection in young women’ New England Journal of Medicine 1998: volume 338 issue 7, pages 423-8 </a:t>
            </a:r>
          </a:p>
          <a:p>
            <a:pPr lvl="0"/>
            <a:r>
              <a:rPr lang="en-GB" sz="800" b="0" i="0" dirty="0"/>
              <a:t>2. Franco EL, Villa LL, Sobrinho JP and others. ‘Epidemiology of acquisition and clearance of cervical human papillomavirus infection in women from a high-risk area for cervical cancer’ Journal of Infectious Diseases 1999: volume 180 issue 5, pages 1,415-23. </a:t>
            </a:r>
          </a:p>
          <a:p>
            <a:pPr marL="0" marR="0" lvl="0" indent="0" algn="l" defTabSz="914400" rtl="0" eaLnBrk="0" fontAlgn="base" latinLnBrk="0" hangingPunct="0">
              <a:spcBef>
                <a:spcPct val="30000"/>
              </a:spcBef>
              <a:spcAft>
                <a:spcPct val="0"/>
              </a:spcAft>
              <a:buClrTx/>
              <a:buSzTx/>
              <a:buFontTx/>
              <a:buNone/>
              <a:tabLst/>
              <a:defRPr/>
            </a:pPr>
            <a:r>
              <a:rPr lang="en-GB" sz="800" b="0" i="0" dirty="0"/>
              <a:t>3. McCance DJ. ‘Papillomaviruses’ In: Zuckerman AJ, Banatvala JE, Pattison JR, Griffiths P and Schoub B (eds) Principles and practice of clinical virology 2004: fifth edition, Wiley and Sons Ltd. </a:t>
            </a:r>
            <a:endParaRPr lang="en-GB" sz="800" b="0" i="0" u="none" strike="noStrike" kern="1200" baseline="0" dirty="0">
              <a:solidFill>
                <a:schemeClr val="tx1"/>
              </a:solidFill>
              <a:latin typeface="+mn-lt"/>
              <a:ea typeface="ヒラギノ角ゴ Pro W3" pitchFamily="84" charset="-128"/>
              <a:cs typeface="ヒラギノ角ゴ Pro W3" pitchFamily="84" charset="-128"/>
            </a:endParaRPr>
          </a:p>
          <a:p>
            <a:r>
              <a:rPr lang="en-GB" sz="800" b="0" i="0" dirty="0"/>
              <a:t>4. Li N, Franceschi S, Howell-Jones R and others</a:t>
            </a:r>
            <a:r>
              <a:rPr lang="en-GB" sz="800" b="0" i="0" baseline="0" dirty="0"/>
              <a:t>.</a:t>
            </a:r>
            <a:r>
              <a:rPr lang="en-GB" sz="800" b="0" i="0" dirty="0"/>
              <a:t> ‘Human papillomavirus type distribution in 30,848 invasive cervical cancers worldwide: variation by geographical region, histological type and year of publication’ International Journal of Cancer 2011: volume 28, pages 27-35 </a:t>
            </a:r>
          </a:p>
          <a:p>
            <a:r>
              <a:rPr lang="en-GB" sz="800" b="0" i="0" dirty="0"/>
              <a:t>5. Mesher D, Cuschieri K, </a:t>
            </a:r>
            <a:r>
              <a:rPr lang="en-GB" sz="800" b="0" i="0" dirty="0" err="1"/>
              <a:t>Hibbitts</a:t>
            </a:r>
            <a:r>
              <a:rPr lang="en-GB" sz="800" b="0" i="0" dirty="0"/>
              <a:t> S and others. ‘Type-specific HPV prevalence in invasive cervical cancer in the UK prior to national HPV immunisation programme: baseline for monitoring the effects of immunisation’ Journal of Clinical Pathology 2015: volume 68, pages 135-40 </a:t>
            </a:r>
            <a:endParaRPr lang="en-GB" sz="800" b="0" i="0" u="none" strike="noStrike" kern="1200" baseline="0" dirty="0">
              <a:solidFill>
                <a:schemeClr val="tx1"/>
              </a:solidFill>
              <a:latin typeface="+mn-lt"/>
              <a:ea typeface="ヒラギノ角ゴ Pro W3" pitchFamily="84" charset="-128"/>
              <a:cs typeface="ヒラギノ角ゴ Pro W3" pitchFamily="84" charset="-128"/>
            </a:endParaRPr>
          </a:p>
          <a:p>
            <a:r>
              <a:rPr lang="en-GB" sz="800" b="0" i="0" u="none" strike="noStrike" kern="1200" baseline="0" dirty="0">
                <a:solidFill>
                  <a:schemeClr val="tx1"/>
                </a:solidFill>
                <a:latin typeface="+mn-lt"/>
                <a:ea typeface="ヒラギノ角ゴ Pro W3" pitchFamily="84" charset="-128"/>
                <a:cs typeface="ヒラギノ角ゴ Pro W3" pitchFamily="84" charset="-128"/>
              </a:rPr>
              <a:t>6. Munoz N, Castellsague X, de Gonzalez AB and others. ‘Chapter 1: HPV in the etiology of human cancer’ Vaccine 2006: volume 24, S3/1-10</a:t>
            </a:r>
            <a:endParaRPr lang="en-GB" sz="800" b="0" i="0" dirty="0"/>
          </a:p>
          <a:p>
            <a:pPr marL="0" marR="0" indent="0" algn="l" defTabSz="914400" rtl="0" eaLnBrk="0" fontAlgn="base" latinLnBrk="0" hangingPunct="0">
              <a:spcBef>
                <a:spcPct val="30000"/>
              </a:spcBef>
              <a:spcAft>
                <a:spcPct val="0"/>
              </a:spcAft>
              <a:buClrTx/>
              <a:buSzTx/>
              <a:buFontTx/>
              <a:buNone/>
              <a:tabLst/>
              <a:defRPr/>
            </a:pPr>
            <a:r>
              <a:rPr lang="en-GB" sz="800" b="0" i="0" dirty="0"/>
              <a:t>7.</a:t>
            </a:r>
            <a:r>
              <a:rPr lang="en-GB" sz="800" b="0" i="0" u="none" strike="noStrike" kern="1200" baseline="0" dirty="0">
                <a:solidFill>
                  <a:schemeClr val="tx1"/>
                </a:solidFill>
                <a:latin typeface="+mn-lt"/>
                <a:ea typeface="ヒラギノ角ゴ Pro W3" pitchFamily="84" charset="-128"/>
                <a:cs typeface="ヒラギノ角ゴ Pro W3" pitchFamily="84" charset="-128"/>
              </a:rPr>
              <a:t> Lacey CJ, Lowndes CM, Shah KV. ‘Chapter 4: Burden and management of non-cancerous HPV-related conditions: HPV-6/11 disease’ Vaccine 2006: volume 24 (Supplement 3), S3/35-41 </a:t>
            </a:r>
          </a:p>
          <a:p>
            <a:pPr marL="0" marR="0" indent="0" algn="l" defTabSz="914400" rtl="0" eaLnBrk="0" fontAlgn="base" latinLnBrk="0" hangingPunct="0">
              <a:spcBef>
                <a:spcPct val="30000"/>
              </a:spcBef>
              <a:spcAft>
                <a:spcPct val="0"/>
              </a:spcAft>
              <a:buClrTx/>
              <a:buSzTx/>
              <a:buFontTx/>
              <a:buNone/>
              <a:tabLst/>
              <a:defRPr/>
            </a:pPr>
            <a:r>
              <a:rPr lang="en-GB" sz="800" b="0" i="0" u="none" strike="noStrike" kern="1200" baseline="0" dirty="0">
                <a:solidFill>
                  <a:schemeClr val="tx1"/>
                </a:solidFill>
                <a:latin typeface="+mn-lt"/>
                <a:ea typeface="ヒラギノ角ゴ Pro W3" pitchFamily="84" charset="-128"/>
                <a:cs typeface="ヒラギノ角ゴ Pro W3" pitchFamily="84" charset="-128"/>
              </a:rPr>
              <a:t>8.</a:t>
            </a:r>
            <a:r>
              <a:rPr lang="en-AU" sz="800" b="0" i="0" dirty="0"/>
              <a:t> Chow EP and others. ‘Ongoing decline in genital warts among young heterosexuals seven years after the Australian human papillomavirus (HPV) vaccination programme’ Sexually Transmitted Infections 2015: volume 91 issue 3, pages 214-219</a:t>
            </a:r>
          </a:p>
          <a:p>
            <a:pPr lvl="0"/>
            <a:r>
              <a:rPr lang="en-GB" sz="800" b="0" i="0" kern="1200" dirty="0">
                <a:solidFill>
                  <a:schemeClr val="tx1"/>
                </a:solidFill>
                <a:effectLst/>
                <a:latin typeface="+mn-lt"/>
                <a:ea typeface="ヒラギノ角ゴ Pro W3" pitchFamily="84" charset="-128"/>
                <a:cs typeface="ヒラギノ角ゴ Pro W3" pitchFamily="84" charset="-128"/>
              </a:rPr>
              <a:t>9. Giuliano AR, Nyitray AG, Kreimer AR, Pierce Campbell CM and others. ‘EUROGIN 2014 roadmap: Differences in human papillomavirus infection natural history, transmission and human papillomavirus-related cancer incidence by gender and anatomic site of infection’ International Journal of Cancer 2014: Jul 17. doi:10.1002/ijc.29082 </a:t>
            </a:r>
          </a:p>
          <a:p>
            <a:pPr lvl="0"/>
            <a:r>
              <a:rPr lang="en-GB" sz="800" b="0" i="0" kern="1200" dirty="0">
                <a:solidFill>
                  <a:schemeClr val="tx1"/>
                </a:solidFill>
                <a:effectLst/>
                <a:latin typeface="+mn-lt"/>
                <a:ea typeface="ヒラギノ角ゴ Pro W3" pitchFamily="84" charset="-128"/>
                <a:cs typeface="ヒラギノ角ゴ Pro W3" pitchFamily="84" charset="-128"/>
              </a:rPr>
              <a:t>10.</a:t>
            </a:r>
            <a:r>
              <a:rPr lang="en-GB" sz="800" b="0" i="0" kern="1200" baseline="0" dirty="0">
                <a:solidFill>
                  <a:schemeClr val="tx1"/>
                </a:solidFill>
                <a:effectLst/>
                <a:latin typeface="+mn-lt"/>
                <a:ea typeface="ヒラギノ角ゴ Pro W3" pitchFamily="84" charset="-128"/>
                <a:cs typeface="ヒラギノ角ゴ Pro W3" pitchFamily="84" charset="-128"/>
              </a:rPr>
              <a:t> </a:t>
            </a:r>
            <a:r>
              <a:rPr lang="en-GB" sz="800" b="0" i="0" kern="1200" dirty="0">
                <a:solidFill>
                  <a:schemeClr val="tx1"/>
                </a:solidFill>
                <a:effectLst/>
                <a:latin typeface="+mn-lt"/>
                <a:ea typeface="ヒラギノ角ゴ Pro W3" pitchFamily="84" charset="-128"/>
                <a:cs typeface="ヒラギノ角ゴ Pro W3" pitchFamily="84" charset="-128"/>
              </a:rPr>
              <a:t>Kreimer AR, Clifford GM, Boyle P, Franceschi S. ‘Human Papillomavirus Types in Head and Neck Squamous Cell Carcinomas Worldwide: A Systematic Review’ Cancer Epidemiology, Biomarkers and Prevention 2005: volume 14, pages 467-75 </a:t>
            </a:r>
          </a:p>
          <a:p>
            <a:pPr lvl="0"/>
            <a:r>
              <a:rPr lang="en-GB" sz="800" b="0" i="0" kern="1200" dirty="0">
                <a:solidFill>
                  <a:schemeClr val="tx1"/>
                </a:solidFill>
                <a:effectLst/>
                <a:latin typeface="+mn-lt"/>
                <a:ea typeface="ヒラギノ角ゴ Pro W3" pitchFamily="84" charset="-128"/>
                <a:cs typeface="ヒラギノ角ゴ Pro W3" pitchFamily="84" charset="-128"/>
              </a:rPr>
              <a:t>11. Chin-Hong PV, Vittinghoff E, Cranston RD, Buchbinder S and others.</a:t>
            </a:r>
            <a:r>
              <a:rPr lang="en-GB" sz="800" b="0" i="0" kern="1200" baseline="0" dirty="0">
                <a:solidFill>
                  <a:schemeClr val="tx1"/>
                </a:solidFill>
                <a:effectLst/>
                <a:latin typeface="+mn-lt"/>
                <a:ea typeface="ヒラギノ角ゴ Pro W3" pitchFamily="84" charset="-128"/>
                <a:cs typeface="ヒラギノ角ゴ Pro W3" pitchFamily="84" charset="-128"/>
              </a:rPr>
              <a:t> ‘</a:t>
            </a:r>
            <a:r>
              <a:rPr lang="en-GB" sz="800" b="0" i="0" kern="1200" dirty="0">
                <a:solidFill>
                  <a:schemeClr val="tx1"/>
                </a:solidFill>
                <a:effectLst/>
                <a:latin typeface="+mn-lt"/>
                <a:ea typeface="ヒラギノ角ゴ Pro W3" pitchFamily="84" charset="-128"/>
                <a:cs typeface="ヒラギノ角ゴ Pro W3" pitchFamily="84" charset="-128"/>
              </a:rPr>
              <a:t>Age-Specific prevalence of anal human papillomavirus infection in HIV-negative sexually active men who have sex with men: the EXPLORE study’ Journal of Infectious Diseases 2004: volume 190, pages 2,070-6 </a:t>
            </a:r>
          </a:p>
          <a:p>
            <a:pPr lvl="0"/>
            <a:r>
              <a:rPr lang="en-GB" sz="800" b="0" i="0" kern="1200" dirty="0">
                <a:solidFill>
                  <a:schemeClr val="tx1"/>
                </a:solidFill>
                <a:effectLst/>
                <a:latin typeface="+mn-lt"/>
                <a:ea typeface="ヒラギノ角ゴ Pro W3" pitchFamily="84" charset="-128"/>
                <a:cs typeface="ヒラギノ角ゴ Pro W3" pitchFamily="84" charset="-128"/>
              </a:rPr>
              <a:t>12. Daling JR, Weiss NS, Hislop TG, Maden C and others.</a:t>
            </a:r>
            <a:r>
              <a:rPr lang="en-GB" sz="800" b="0" i="0" kern="1200" baseline="0" dirty="0">
                <a:solidFill>
                  <a:schemeClr val="tx1"/>
                </a:solidFill>
                <a:effectLst/>
                <a:latin typeface="+mn-lt"/>
                <a:ea typeface="ヒラギノ角ゴ Pro W3" pitchFamily="84" charset="-128"/>
                <a:cs typeface="ヒラギノ角ゴ Pro W3" pitchFamily="84" charset="-128"/>
              </a:rPr>
              <a:t> ‘</a:t>
            </a:r>
            <a:r>
              <a:rPr lang="en-GB" sz="800" b="0" i="0" kern="1200" dirty="0">
                <a:solidFill>
                  <a:schemeClr val="tx1"/>
                </a:solidFill>
                <a:effectLst/>
                <a:latin typeface="+mn-lt"/>
                <a:ea typeface="ヒラギノ角ゴ Pro W3" pitchFamily="84" charset="-128"/>
                <a:cs typeface="ヒラギノ角ゴ Pro W3" pitchFamily="84" charset="-128"/>
              </a:rPr>
              <a:t>Sexual practices, sexually transmitted diseases, and the incidence of anal cancer’ New England Journal of Medicine 1987: volume 317, pages 973-7 </a:t>
            </a:r>
          </a:p>
          <a:p>
            <a:r>
              <a:rPr lang="en-GB" sz="800" b="0" i="0" dirty="0"/>
              <a:t>13.</a:t>
            </a:r>
            <a:r>
              <a:rPr lang="en-GB" sz="800" b="0" i="0" baseline="0" dirty="0"/>
              <a:t> </a:t>
            </a:r>
            <a:r>
              <a:rPr lang="en-GB" sz="800" b="0" i="0" dirty="0"/>
              <a:t>Ault KA and FUTURE II Study Group. ‘Effect of prophylactic human papillomavirus L1 virus-like-particle vaccine on risk of cervical intraepithelial neoplasia grade 2, grade 3, and adenocarcinoma in situ: a combined analysis of four randomised clinical trials’ Lancet 2007: volume 369 issue 9576, pages 1,861-8</a:t>
            </a:r>
          </a:p>
          <a:p>
            <a:pPr lvl="0"/>
            <a:r>
              <a:rPr lang="en-GB" sz="800" b="0" i="0" dirty="0"/>
              <a:t>14. Lu B and others. ‘Efficacy and safety of prophylactic vaccines against cervical HPV infection and diseases among women: a systematic review and meta-analysis’ BioMed Central Infectious Diseases 2011: volume 11, page 13  </a:t>
            </a:r>
          </a:p>
          <a:p>
            <a:pPr lvl="0"/>
            <a:r>
              <a:rPr lang="en-GB" sz="800" b="0" i="0" dirty="0"/>
              <a:t>15. Harper DM and others. ‘Sustained efficacy up to 4.5 years of a bivalent L1 virus-like particle vaccine against human papillomavirus types 16 and 18: follow-up from a randomised control trial’ Lancet 2006: volume 367 issue 9518, pages 1,247-55</a:t>
            </a:r>
          </a:p>
          <a:p>
            <a:pPr lvl="0"/>
            <a:r>
              <a:rPr lang="en-GB" sz="800" b="0" i="0" dirty="0"/>
              <a:t>16. Barr E and </a:t>
            </a:r>
            <a:r>
              <a:rPr lang="en-GB" sz="800" b="0" i="0" dirty="0" err="1"/>
              <a:t>Tamms</a:t>
            </a:r>
            <a:r>
              <a:rPr lang="en-GB" sz="800" b="0" i="0" dirty="0"/>
              <a:t> G. ‘Quadrivalent human papillomavirus vaccine’ Clinical Infectious Diseases 2007: volume 45 issue 5, pages 609-17</a:t>
            </a:r>
          </a:p>
          <a:p>
            <a:pPr lvl="0"/>
            <a:r>
              <a:rPr lang="en-GB" sz="800" b="0" i="0" dirty="0"/>
              <a:t>17. Giuliano AR and others. ‘Efficacy of quadrivalent HPV vaccine against HPV Infection and disease in males’ New England Journal of Medicine 2011: volume 364 issue 5, pages 401-411</a:t>
            </a:r>
          </a:p>
          <a:p>
            <a:pPr lvl="0"/>
            <a:r>
              <a:rPr lang="en-GB" sz="800" b="0" i="0" dirty="0"/>
              <a:t>18. Swedish KA and others. ‘Prevention of recurrent high-grade anal neoplasia with quadrivalent human papillomavirus vaccination of men who have sex with men: a nonconcurrent cohort study’ Clinical Infectious Diseases 2012: volume 54, pages 891-8</a:t>
            </a:r>
          </a:p>
          <a:p>
            <a:pPr lvl="0"/>
            <a:r>
              <a:rPr lang="en-GB" sz="800" b="0" i="0" dirty="0"/>
              <a:t>19. Miltz A, Price H, Shahmanesh M, Copas A, Gilson R. ‘Systematic review and meta-analysis of L1-VLP-based human papillomavirus vaccine efficacy against anogenital pre-cancer in women with evidence of prior HPV exposure’ PLOS One</a:t>
            </a:r>
            <a:r>
              <a:rPr lang="en-GB" sz="800" b="0" i="0" baseline="0" dirty="0"/>
              <a:t> </a:t>
            </a:r>
            <a:r>
              <a:rPr lang="en-GB" sz="800" b="0" i="0" dirty="0"/>
              <a:t>2014: volume 9, e90348</a:t>
            </a:r>
          </a:p>
          <a:p>
            <a:pPr lvl="0"/>
            <a:r>
              <a:rPr lang="en-GB" sz="800" b="0" i="0" dirty="0"/>
              <a:t>20. British HIV Association guidelines on the use of vaccines in HIV-positive adults (2015) chapter 9 Human papilloma virus. https://www.bhiva.org/file/NriBJHDVKGwzZ/2015-Vaccination-Guidelines.pdf </a:t>
            </a:r>
          </a:p>
        </p:txBody>
      </p:sp>
    </p:spTree>
    <p:extLst>
      <p:ext uri="{BB962C8B-B14F-4D97-AF65-F5344CB8AC3E}">
        <p14:creationId xmlns:p14="http://schemas.microsoft.com/office/powerpoint/2010/main" val="4176611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EE2564E-7096-4F0F-95AC-40F0CCE6D6FD}"/>
              </a:ext>
            </a:extLst>
          </p:cNvPr>
          <p:cNvSpPr>
            <a:spLocks noGrp="1" noRot="1" noChangeAspect="1" noTextEdit="1"/>
          </p:cNvSpPr>
          <p:nvPr>
            <p:ph type="sldImg"/>
          </p:nvPr>
        </p:nvSpPr>
        <p:spPr bwMode="auto">
          <a:xfrm>
            <a:off x="103188" y="752475"/>
            <a:ext cx="6602412"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B7A498D-FD6E-4EF3-8CEF-FABF7D595C21}"/>
              </a:ext>
            </a:extLst>
          </p:cNvPr>
          <p:cNvSpPr>
            <a:spLocks noGrp="1"/>
          </p:cNvSpPr>
          <p:nvPr>
            <p:ph type="body" idx="1"/>
          </p:nvPr>
        </p:nvSpPr>
        <p:spPr bwMode="auto"/>
        <p:txBody>
          <a:bodyPr wrap="square" numCol="1" anchor="t" anchorCtr="0" compatLnSpc="1">
            <a:prstTxWarp prst="textNoShape">
              <a:avLst/>
            </a:prstTxWarp>
          </a:bodyPr>
          <a:lstStyle/>
          <a:p>
            <a:pPr eaLnBrk="1" hangingPunct="1">
              <a:buFont typeface="Calibri" panose="020F0502020204030204" pitchFamily="34" charset="0"/>
              <a:buNone/>
              <a:defRPr/>
            </a:pPr>
            <a:endParaRPr lang="en-GB" altLang="en-US" b="1" dirty="0">
              <a:ea typeface="ヒラギノ角ゴ Pro W3"/>
              <a:cs typeface="ヒラギノ角ゴ Pro W3"/>
            </a:endParaRPr>
          </a:p>
          <a:p>
            <a:pPr eaLnBrk="1" hangingPunct="1">
              <a:buFont typeface="Calibri" panose="020F0502020204030204" pitchFamily="34" charset="0"/>
              <a:buNone/>
              <a:defRPr/>
            </a:pPr>
            <a:r>
              <a:rPr lang="en-GB" altLang="en-US" b="1" dirty="0">
                <a:ea typeface="ヒラギノ角ゴ Pro W3"/>
                <a:cs typeface="ヒラギノ角ゴ Pro W3"/>
              </a:rPr>
              <a:t>Contents</a:t>
            </a:r>
          </a:p>
          <a:p>
            <a:pPr marL="514350" indent="-514350" eaLnBrk="1" hangingPunct="1">
              <a:buFont typeface="Calibri" panose="020F0502020204030204" pitchFamily="34" charset="0"/>
              <a:buAutoNum type="arabicPeriod"/>
              <a:defRPr/>
            </a:pPr>
            <a:r>
              <a:rPr lang="en-GB" altLang="en-US" dirty="0">
                <a:ea typeface="ヒラギノ角ゴ Pro W3"/>
                <a:cs typeface="ヒラギノ角ゴ Pro W3"/>
              </a:rPr>
              <a:t>What is HPV?</a:t>
            </a:r>
          </a:p>
          <a:p>
            <a:pPr marL="514350" indent="-514350" eaLnBrk="1" hangingPunct="1">
              <a:buFont typeface="Calibri" panose="020F0502020204030204" pitchFamily="34" charset="0"/>
              <a:buAutoNum type="arabicPeriod"/>
              <a:defRPr/>
            </a:pPr>
            <a:r>
              <a:rPr lang="en-GB" altLang="en-US" dirty="0">
                <a:ea typeface="ヒラギノ角ゴ Pro W3"/>
                <a:cs typeface="ヒラギノ角ゴ Pro W3"/>
              </a:rPr>
              <a:t>Why vaccinate MSM?</a:t>
            </a:r>
          </a:p>
          <a:p>
            <a:pPr marL="514350" indent="-514350" eaLnBrk="1" hangingPunct="1">
              <a:buFont typeface="Calibri" panose="020F0502020204030204" pitchFamily="34" charset="0"/>
              <a:buAutoNum type="arabicPeriod"/>
              <a:defRPr/>
            </a:pPr>
            <a:r>
              <a:rPr lang="en-GB" altLang="en-US" dirty="0">
                <a:ea typeface="ヒラギノ角ゴ Pro W3"/>
                <a:cs typeface="ヒラギノ角ゴ Pro W3"/>
              </a:rPr>
              <a:t>The HPV-MSM Vaccination programme</a:t>
            </a:r>
          </a:p>
          <a:p>
            <a:pPr marL="514350" indent="-514350" eaLnBrk="1" hangingPunct="1">
              <a:buFont typeface="Calibri" panose="020F0502020204030204" pitchFamily="34" charset="0"/>
              <a:buAutoNum type="arabicPeriod"/>
              <a:defRPr/>
            </a:pPr>
            <a:r>
              <a:rPr lang="en-GB" altLang="en-US" dirty="0">
                <a:ea typeface="ヒラギノ角ゴ Pro W3"/>
                <a:cs typeface="ヒラギノ角ゴ Pro W3"/>
              </a:rPr>
              <a:t>Vaccination against HPV</a:t>
            </a:r>
          </a:p>
          <a:p>
            <a:pPr marL="514350" indent="-514350" eaLnBrk="1" hangingPunct="1">
              <a:buFont typeface="Calibri" panose="020F0502020204030204" pitchFamily="34" charset="0"/>
              <a:buAutoNum type="arabicPeriod"/>
              <a:defRPr/>
            </a:pPr>
            <a:r>
              <a:rPr lang="en-GB" altLang="en-US" dirty="0">
                <a:ea typeface="ヒラギノ角ゴ Pro W3"/>
                <a:cs typeface="ヒラギノ角ゴ Pro W3"/>
              </a:rPr>
              <a:t>The role of the immuniser</a:t>
            </a:r>
          </a:p>
          <a:p>
            <a:pPr marL="514350" indent="-514350" eaLnBrk="1" hangingPunct="1">
              <a:buFont typeface="Calibri" panose="020F0502020204030204" pitchFamily="34" charset="0"/>
              <a:buAutoNum type="arabicPeriod"/>
              <a:defRPr/>
            </a:pPr>
            <a:r>
              <a:rPr lang="en-GB" altLang="en-US" dirty="0">
                <a:ea typeface="ヒラギノ角ゴ Pro W3"/>
                <a:cs typeface="ヒラギノ角ゴ Pro W3"/>
              </a:rPr>
              <a:t>Resources</a:t>
            </a:r>
          </a:p>
          <a:p>
            <a:pPr>
              <a:defRPr/>
            </a:pPr>
            <a:endParaRPr lang="en-US" altLang="en-US" dirty="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1566"/>
            <a:ext cx="5486400" cy="3917185"/>
          </a:xfrm>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HPV is the abbreviation for the human papillomavirus. This is a double stranded DNA virus that infects the deepest layer of the skin or mucosae of the upper respiratory and anogenital tracts.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majority of HPV infections do not cause any symptoms and infection is usually cleared by the body’s own immune system without the need for other treatment.</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Around 70% of new infections will clear within one year and approximately 90% will clear within two years</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eaLnBrk="0" fontAlgn="base" hangingPunct="0">
              <a:spcBef>
                <a:spcPct val="30000"/>
              </a:spcBef>
              <a:spcAft>
                <a:spcPct val="0"/>
              </a:spcAft>
              <a:defRPr/>
            </a:pPr>
            <a:r>
              <a:rPr lang="en-GB" altLang="en-US" dirty="0">
                <a:ea typeface="ヒラギノ角ゴ Pro W3"/>
                <a:cs typeface="ヒラギノ角ゴ Pro W3"/>
              </a:rPr>
              <a:t>Persistent infection with high risk HPV types such as types 16 and 18 can lead to cancer – most notably cancer of the anus, oropharyngeal and penis, as well as cervical cancer in women. Other types of HPV such as 6 and 11 cause genital warts</a:t>
            </a:r>
            <a:endParaRPr lang="en-GB" dirty="0"/>
          </a:p>
          <a:p>
            <a:r>
              <a:rPr lang="en-GB" kern="1200" dirty="0">
                <a:solidFill>
                  <a:schemeClr val="tx1"/>
                </a:solidFill>
                <a:effectLst/>
                <a:ea typeface="ヒラギノ角ゴ Pro W3" pitchFamily="84" charset="-128"/>
                <a:cs typeface="ヒラギノ角ゴ Pro W3" pitchFamily="84" charset="-128"/>
              </a:rPr>
              <a:t> </a:t>
            </a:r>
          </a:p>
          <a:p>
            <a:pPr lvl="0">
              <a:defRPr/>
            </a:pPr>
            <a:r>
              <a:rPr lang="en-GB" kern="1200" baseline="30000" dirty="0">
                <a:solidFill>
                  <a:schemeClr val="tx1"/>
                </a:solidFill>
                <a:effectLst/>
                <a:ea typeface="+mn-ea"/>
                <a:cs typeface="+mn-cs"/>
              </a:rPr>
              <a:t>Immunisation against infectious disease (the Green book), Chapter 18a (HPV), Available at   </a:t>
            </a:r>
            <a:r>
              <a:rPr lang="en-GB" baseline="30000" dirty="0">
                <a:hlinkClick r:id="rId3"/>
              </a:rPr>
              <a:t>www.gov.uk/government/publications/human-papillomavirus-hpv-the-green-book-chapter-18a</a:t>
            </a:r>
            <a:endParaRPr lang="en-GB" baseline="30000" dirty="0"/>
          </a:p>
          <a:p>
            <a:pPr lvl="0">
              <a:defRPr/>
            </a:pPr>
            <a:endParaRPr lang="en-GB" baseline="30000" dirty="0"/>
          </a:p>
          <a:p>
            <a:pPr lvl="0">
              <a:defRPr/>
            </a:pPr>
            <a:endParaRPr lang="en-GB" baseline="30000" dirty="0"/>
          </a:p>
          <a:p>
            <a:pPr lvl="0">
              <a:defRPr/>
            </a:pPr>
            <a:endParaRPr lang="en-GB" dirty="0"/>
          </a:p>
          <a:p>
            <a:endParaRPr lang="en-GB" altLang="en-US" dirty="0">
              <a:ea typeface="ヒラギノ角ゴ Pro W3"/>
              <a:cs typeface="ヒラギノ角ゴ Pro W3"/>
            </a:endParaRPr>
          </a:p>
          <a:p>
            <a:endParaRPr lang="en-GB" altLang="en-US" dirty="0">
              <a:ea typeface="ヒラギノ角ゴ Pro W3"/>
              <a:cs typeface="ヒラギノ角ゴ Pro W3"/>
            </a:endParaRPr>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5</a:t>
            </a:fld>
            <a:endParaRPr lang="en-GB" dirty="0"/>
          </a:p>
        </p:txBody>
      </p:sp>
    </p:spTree>
    <p:extLst>
      <p:ext uri="{BB962C8B-B14F-4D97-AF65-F5344CB8AC3E}">
        <p14:creationId xmlns:p14="http://schemas.microsoft.com/office/powerpoint/2010/main" val="268492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over 100 types of HPV virus</a:t>
            </a:r>
            <a:br>
              <a:rPr lang="en-GB" dirty="0"/>
            </a:b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61688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There are over 100 different types of HPV</a:t>
            </a:r>
            <a:r>
              <a:rPr lang="en-GB" sz="1200" kern="1200" baseline="0" dirty="0">
                <a:solidFill>
                  <a:schemeClr val="tx1"/>
                </a:solidFill>
                <a:effectLst/>
                <a:latin typeface="+mn-lt"/>
                <a:ea typeface="ヒラギノ角ゴ Pro W3" pitchFamily="84" charset="-128"/>
                <a:cs typeface="ヒラギノ角ゴ Pro W3" pitchFamily="84" charset="-128"/>
              </a:rPr>
              <a:t> of which around 40 infect the genital area</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a:solidFill>
                  <a:schemeClr val="tx1"/>
                </a:solidFill>
                <a:effectLst/>
                <a:latin typeface="+mn-lt"/>
                <a:ea typeface="ヒラギノ角ゴ Pro W3" pitchFamily="84" charset="-128"/>
                <a:cs typeface="ヒラギノ角ゴ Pro W3" pitchFamily="84" charset="-128"/>
              </a:rPr>
              <a:t>Genital HPVs are categorised as either High risk types - known to be associated with cancer or Low risk types- known to lead to the development of genital warts.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HPV16 and HPV18 responsible for between</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70%-80% of all cervical cancers</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  </a:t>
            </a: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Types 16 and 18 are</a:t>
            </a:r>
            <a:r>
              <a:rPr lang="en-GB" sz="1200" kern="1200" baseline="0" dirty="0">
                <a:solidFill>
                  <a:schemeClr val="tx1"/>
                </a:solidFill>
                <a:effectLst/>
                <a:latin typeface="+mn-lt"/>
                <a:ea typeface="ヒラギノ角ゴ Pro W3" pitchFamily="84" charset="-128"/>
                <a:cs typeface="ヒラギノ角ゴ Pro W3" pitchFamily="84" charset="-128"/>
              </a:rPr>
              <a:t> also associated with the majority of HPV related </a:t>
            </a:r>
            <a:r>
              <a:rPr lang="en-GB" sz="1200" kern="1200" dirty="0">
                <a:solidFill>
                  <a:schemeClr val="tx1"/>
                </a:solidFill>
                <a:effectLst/>
                <a:latin typeface="+mn-lt"/>
                <a:ea typeface="ヒラギノ角ゴ Pro W3" pitchFamily="84" charset="-128"/>
                <a:cs typeface="ヒラギノ角ゴ Pro W3" pitchFamily="84" charset="-128"/>
              </a:rPr>
              <a:t>cancers of the anus, penis, oropharyngeal, vagina and vulva.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HPV infection is associated with 80-90% of all anal squamous cell cancers and HPV types 16 and 18 are found in the majority of HPV-related anal cancers</a:t>
            </a:r>
            <a:r>
              <a:rPr lang="en-GB" sz="1200" kern="1200" dirty="0">
                <a:solidFill>
                  <a:schemeClr val="tx1"/>
                </a:solidFill>
                <a:effectLst/>
                <a:latin typeface="+mn-lt"/>
                <a:ea typeface="ヒラギノ角ゴ Pro W3" pitchFamily="84" charset="-128"/>
                <a:cs typeface="ヒラギノ角ゴ Pro W3" pitchFamily="84" charset="-128"/>
              </a:rPr>
              <a:t>. </a:t>
            </a:r>
          </a:p>
          <a:p>
            <a:endParaRPr lang="en-GB" sz="1200" b="0" i="0" u="none" strike="noStrike"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effectLst/>
                <a:latin typeface="+mn-lt"/>
                <a:ea typeface="ヒラギノ角ゴ Pro W3" pitchFamily="84" charset="-128"/>
                <a:cs typeface="ヒラギノ角ゴ Pro W3" pitchFamily="84" charset="-128"/>
              </a:rPr>
              <a:t>Around 90% of</a:t>
            </a:r>
            <a:r>
              <a:rPr lang="en-GB" sz="1200" kern="1200" baseline="0" dirty="0">
                <a:effectLst/>
                <a:latin typeface="+mn-lt"/>
                <a:ea typeface="ヒラギノ角ゴ Pro W3" pitchFamily="84" charset="-128"/>
                <a:cs typeface="ヒラギノ角ゴ Pro W3" pitchFamily="84" charset="-128"/>
              </a:rPr>
              <a:t> cases of </a:t>
            </a:r>
            <a:r>
              <a:rPr lang="en-GB" sz="1200" kern="1200" dirty="0">
                <a:effectLst/>
                <a:latin typeface="+mn-lt"/>
                <a:ea typeface="ヒラギノ角ゴ Pro W3" pitchFamily="84" charset="-128"/>
                <a:cs typeface="ヒラギノ角ゴ Pro W3" pitchFamily="84" charset="-128"/>
              </a:rPr>
              <a:t>genital warts</a:t>
            </a:r>
            <a:r>
              <a:rPr lang="en-GB" sz="1200" kern="1200" baseline="0" dirty="0">
                <a:effectLst/>
                <a:latin typeface="+mn-lt"/>
                <a:ea typeface="ヒラギノ角ゴ Pro W3" pitchFamily="84" charset="-128"/>
                <a:cs typeface="ヒラギノ角ゴ Pro W3" pitchFamily="84" charset="-128"/>
              </a:rPr>
              <a:t> </a:t>
            </a:r>
            <a:r>
              <a:rPr lang="en-GB" sz="1200" dirty="0">
                <a:latin typeface="+mn-lt"/>
              </a:rPr>
              <a:t>are thought to be due to HPV type 6 and 11</a:t>
            </a:r>
            <a:r>
              <a:rPr lang="en-GB" sz="1200" kern="1200" dirty="0">
                <a:effectLst/>
                <a:latin typeface="+mn-lt"/>
                <a:ea typeface="ヒラギノ角ゴ Pro W3" pitchFamily="84" charset="-128"/>
                <a:cs typeface="ヒラギノ角ゴ Pro W3" pitchFamily="84" charset="-128"/>
              </a:rPr>
              <a:t>. </a:t>
            </a:r>
            <a:r>
              <a:rPr lang="en-GB" sz="1200" baseline="0" dirty="0"/>
              <a:t>Although they do not cause cancer, genital warts can be difficult to treat. Some individuals may also experience frequent recurrent episodes which may cause significant distress to the individual and substantial costs to healthcare. </a:t>
            </a:r>
            <a:endParaRPr lang="en-GB" dirty="0">
              <a:effectLst/>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65270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The</a:t>
            </a:r>
            <a:r>
              <a:rPr lang="en-GB" baseline="0" dirty="0"/>
              <a:t> t</a:t>
            </a:r>
            <a:r>
              <a:rPr lang="en-GB" dirty="0"/>
              <a:t>ransmission of</a:t>
            </a:r>
            <a:r>
              <a:rPr lang="en-GB" baseline="0" dirty="0"/>
              <a:t> genital HPV’s are</a:t>
            </a:r>
            <a:r>
              <a:rPr lang="en-GB" dirty="0"/>
              <a:t> primarily by sexual contact with an infected partner, particularly through sexual intercourse but also by non-penetrative genital contact, including oral sex.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19217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3279206-4DE3-4BF2-967C-7E1E1868B4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ADF252E0-664B-4F00-A363-50631313E4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ea typeface="ヒラギノ角ゴ Pro W3" pitchFamily="84" charset="-128"/>
                <a:cs typeface="ヒラギノ角ゴ Pro W3" pitchFamily="84" charset="-128"/>
              </a:rPr>
              <a:t>Based on advice from the Joint Committee on Vaccination and Immunisation (JCVI)</a:t>
            </a:r>
          </a:p>
          <a:p>
            <a:r>
              <a:rPr lang="en-GB" dirty="0">
                <a:ea typeface="ヒラギノ角ゴ Pro W3" pitchFamily="84" charset="-128"/>
                <a:cs typeface="ヒラギノ角ゴ Pro W3" pitchFamily="84" charset="-128"/>
              </a:rPr>
              <a:t>From 1 April 2022 the HPV vaccine schedule will change from a 3 dose to 2 dose (0, 6-24 months) schedule for eligible individuals of all ages including individuals who start the course late at over 15 years of age and those receiving HPV vaccine through the MSM vaccination programme. Individuals known to be </a:t>
            </a:r>
            <a:r>
              <a:rPr lang="en-GB">
                <a:ea typeface="ヒラギノ角ゴ Pro W3" pitchFamily="84" charset="-128"/>
                <a:cs typeface="ヒラギノ角ゴ Pro W3" pitchFamily="84" charset="-128"/>
              </a:rPr>
              <a:t>HIV+, including </a:t>
            </a:r>
            <a:r>
              <a:rPr lang="en-GB" dirty="0">
                <a:ea typeface="ヒラギノ角ゴ Pro W3" pitchFamily="84" charset="-128"/>
                <a:cs typeface="ヒラギノ角ゴ Pro W3" pitchFamily="84" charset="-128"/>
              </a:rPr>
              <a:t>those on antiviral therapy, or known to be immunocompromised should continue to be offered the 3-dose schedule. </a:t>
            </a:r>
          </a:p>
          <a:p>
            <a:endParaRPr lang="en-GB" altLang="en-US" dirty="0">
              <a:ea typeface="ヒラギノ角ゴ Pro W3"/>
              <a:cs typeface="ヒラギノ角ゴ Pro W3"/>
            </a:endParaRPr>
          </a:p>
        </p:txBody>
      </p:sp>
      <p:sp>
        <p:nvSpPr>
          <p:cNvPr id="24580" name="Slide Number Placeholder 3">
            <a:extLst>
              <a:ext uri="{FF2B5EF4-FFF2-40B4-BE49-F238E27FC236}">
                <a16:creationId xmlns:a16="http://schemas.microsoft.com/office/drawing/2014/main" id="{AAC98B38-03ED-4888-A729-009AA32A79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9085DE8F-FE31-49E4-93A8-DD105C0D978D}" type="slidenum">
              <a:rPr lang="en-US" altLang="en-US" smtClean="0"/>
              <a:pPr>
                <a:spcBef>
                  <a:spcPct val="0"/>
                </a:spcBef>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dirty="0"/>
              <a:t>HPV vaccination programme for MSM  </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dirty="0"/>
              <a:t>HPV vaccination programme for MSM  </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dirty="0"/>
              <a:t>HPV vaccination programme for MSM  </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dirty="0"/>
              <a:t>HPV vaccination programme for MSM  </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41359" y="223838"/>
            <a:ext cx="8771467" cy="990600"/>
          </a:xfrm>
        </p:spPr>
        <p:txBody>
          <a:bodyPr/>
          <a:lstStyle/>
          <a:p>
            <a:r>
              <a:rPr lang="en-US" dirty="0"/>
              <a:t>Click to edit Master title style</a:t>
            </a:r>
            <a:endParaRPr lang="en-GB" dirty="0"/>
          </a:p>
        </p:txBody>
      </p:sp>
      <p:sp>
        <p:nvSpPr>
          <p:cNvPr id="3" name="Chart Placeholder 2"/>
          <p:cNvSpPr>
            <a:spLocks noGrp="1"/>
          </p:cNvSpPr>
          <p:nvPr>
            <p:ph type="chart" idx="1"/>
          </p:nvPr>
        </p:nvSpPr>
        <p:spPr>
          <a:xfrm>
            <a:off x="575734" y="1727200"/>
            <a:ext cx="11076517" cy="4114800"/>
          </a:xfrm>
        </p:spPr>
        <p:txBody>
          <a:bodyPr/>
          <a:lstStyle/>
          <a:p>
            <a:pPr lvl="0"/>
            <a:endParaRPr lang="en-GB" noProof="0" dirty="0"/>
          </a:p>
        </p:txBody>
      </p:sp>
      <p:sp>
        <p:nvSpPr>
          <p:cNvPr id="4" name="Footer Placeholder 3">
            <a:extLst>
              <a:ext uri="{FF2B5EF4-FFF2-40B4-BE49-F238E27FC236}">
                <a16:creationId xmlns:a16="http://schemas.microsoft.com/office/drawing/2014/main" id="{2E0F5750-BBD4-4B45-BAC9-D7F411BE1EF1}"/>
              </a:ext>
            </a:extLst>
          </p:cNvPr>
          <p:cNvSpPr>
            <a:spLocks noGrp="1"/>
          </p:cNvSpPr>
          <p:nvPr>
            <p:ph type="ftr" sz="quarter" idx="10"/>
          </p:nvPr>
        </p:nvSpPr>
        <p:spPr>
          <a:xfrm>
            <a:off x="866293" y="6354762"/>
            <a:ext cx="3860800" cy="549275"/>
          </a:xfrm>
        </p:spPr>
        <p:txBody>
          <a:bodyPr/>
          <a:lstStyle>
            <a:lvl1pPr>
              <a:defRPr/>
            </a:lvl1pPr>
          </a:lstStyle>
          <a:p>
            <a:pPr>
              <a:defRPr/>
            </a:pPr>
            <a:r>
              <a:rPr lang="en-GB" altLang="en-US" dirty="0"/>
              <a:t>HPV vaccination programme for MSM  </a:t>
            </a:r>
          </a:p>
        </p:txBody>
      </p:sp>
      <p:sp>
        <p:nvSpPr>
          <p:cNvPr id="5" name="Slide Number Placeholder 4">
            <a:extLst>
              <a:ext uri="{FF2B5EF4-FFF2-40B4-BE49-F238E27FC236}">
                <a16:creationId xmlns:a16="http://schemas.microsoft.com/office/drawing/2014/main" id="{8E00C71F-BC6D-4794-A3E8-71F1F228C889}"/>
              </a:ext>
            </a:extLst>
          </p:cNvPr>
          <p:cNvSpPr>
            <a:spLocks noGrp="1"/>
          </p:cNvSpPr>
          <p:nvPr>
            <p:ph type="sldNum" sz="quarter" idx="11"/>
          </p:nvPr>
        </p:nvSpPr>
        <p:spPr>
          <a:xfrm>
            <a:off x="157327" y="6400800"/>
            <a:ext cx="537556" cy="457200"/>
          </a:xfrm>
        </p:spPr>
        <p:txBody>
          <a:bodyPr/>
          <a:lstStyle>
            <a:lvl1pPr>
              <a:defRPr/>
            </a:lvl1pPr>
          </a:lstStyle>
          <a:p>
            <a:pPr>
              <a:defRPr/>
            </a:pPr>
            <a:fld id="{5A24F680-9B4C-4036-B426-79C071C83C69}" type="slidenum">
              <a:rPr lang="en-GB" altLang="en-US"/>
              <a:pPr>
                <a:defRPr/>
              </a:pPr>
              <a:t>‹#›</a:t>
            </a:fld>
            <a:endParaRPr lang="en-GB" altLang="en-US" dirty="0"/>
          </a:p>
        </p:txBody>
      </p:sp>
    </p:spTree>
    <p:extLst>
      <p:ext uri="{BB962C8B-B14F-4D97-AF65-F5344CB8AC3E}">
        <p14:creationId xmlns:p14="http://schemas.microsoft.com/office/powerpoint/2010/main" val="293768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dirty="0"/>
              <a:t>HPV vaccination programme for MSM  </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dc.gov/vaccinesafety/vaccines/hpv-vaccine.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ma.europa.eu/en/news/review-concludes-evidence-does-not-support-hpv-vaccines-cause-crps-pot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overnment/collections/immunisation-patient-group-direction-pgd"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medicines.org.uk/emc/product/261/smpc"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medicines.org.uk/emc/product/7330/smpc"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hyperlink" Target="http://www.gov.uk/government/publications/jcvi-statement-on-hpv-vaccination-of-men-who-have-sex-with-men" TargetMode="External"/><Relationship Id="rId3" Type="http://schemas.openxmlformats.org/officeDocument/2006/relationships/hyperlink" Target="http://www.gov.uk/government/publications/human-papillomavirus-hpv-the-green-book-chapter-18a" TargetMode="External"/><Relationship Id="rId7" Type="http://schemas.openxmlformats.org/officeDocument/2006/relationships/hyperlink" Target="http://www.gov.uk/government/collections/hpv-vaccination-for-men-who-have-sex-with-men-msm-programme"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hyperlink" Target="http://www.medicines.org.uk/emc/product/7330/smpc" TargetMode="External"/><Relationship Id="rId5" Type="http://schemas.openxmlformats.org/officeDocument/2006/relationships/hyperlink" Target="http://www.medicines.org.uk/emc/product/261/smpc" TargetMode="External"/><Relationship Id="rId10" Type="http://schemas.openxmlformats.org/officeDocument/2006/relationships/hyperlink" Target="http://www.gov.uk/government/publications/hpv-immunisation-programme-changes-from-april-2022-letter" TargetMode="External"/><Relationship Id="rId4" Type="http://schemas.openxmlformats.org/officeDocument/2006/relationships/hyperlink" Target="http://www.gov.uk/government/publications/hpv-universal-vaccination-guidance-for-health-professionals" TargetMode="External"/><Relationship Id="rId9" Type="http://schemas.openxmlformats.org/officeDocument/2006/relationships/hyperlink" Target="http://www.gov.uk/government/publications/hpv-immunisation-programme-introduction-of-gardasil-9-lett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fontScale="90000"/>
          </a:bodyPr>
          <a:lstStyle/>
          <a:p>
            <a:r>
              <a:rPr lang="en-GB" altLang="en-US" dirty="0"/>
              <a:t>Human Papillomavirus (HPV) </a:t>
            </a:r>
            <a:r>
              <a:rPr lang="en-GB" dirty="0"/>
              <a:t>Vaccination Programme for Men who have sex with men (MSM)</a:t>
            </a:r>
            <a:br>
              <a:rPr lang="en-GB" dirty="0"/>
            </a:br>
            <a:br>
              <a:rPr lang="en-GB" dirty="0"/>
            </a:br>
            <a:br>
              <a:rPr lang="en-GB" dirty="0"/>
            </a:br>
            <a:br>
              <a:rPr lang="en-GB" dirty="0"/>
            </a:br>
            <a:r>
              <a:rPr lang="en-GB" altLang="en-US" sz="3600" dirty="0">
                <a:ea typeface="ヒラギノ角ゴ Pro W3"/>
                <a:cs typeface="ヒラギノ角ゴ Pro W3"/>
              </a:rPr>
              <a:t>Last updated March 2022</a:t>
            </a:r>
            <a:br>
              <a:rPr lang="en-GB" altLang="en-US" dirty="0">
                <a:ea typeface="ヒラギノ角ゴ Pro W3"/>
                <a:cs typeface="ヒラギノ角ゴ Pro W3"/>
              </a:rPr>
            </a:br>
            <a:endParaRPr lang="en-GB"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9132-183B-4917-9848-4EBCE8DBBF7C}"/>
              </a:ext>
            </a:extLst>
          </p:cNvPr>
          <p:cNvSpPr>
            <a:spLocks noGrp="1"/>
          </p:cNvSpPr>
          <p:nvPr>
            <p:ph type="title"/>
          </p:nvPr>
        </p:nvSpPr>
        <p:spPr>
          <a:xfrm>
            <a:off x="428795" y="298477"/>
            <a:ext cx="8027988" cy="647700"/>
          </a:xfrm>
        </p:spPr>
        <p:txBody>
          <a:bodyPr/>
          <a:lstStyle/>
          <a:p>
            <a:pPr>
              <a:defRPr/>
            </a:pPr>
            <a:r>
              <a:rPr lang="en-GB" sz="3600" dirty="0"/>
              <a:t>HPV vaccine introduction</a:t>
            </a:r>
          </a:p>
        </p:txBody>
      </p:sp>
      <p:sp>
        <p:nvSpPr>
          <p:cNvPr id="3" name="Content Placeholder 2">
            <a:extLst>
              <a:ext uri="{FF2B5EF4-FFF2-40B4-BE49-F238E27FC236}">
                <a16:creationId xmlns:a16="http://schemas.microsoft.com/office/drawing/2014/main" id="{11985FF2-90B0-452D-8923-49825DC7E9CD}"/>
              </a:ext>
            </a:extLst>
          </p:cNvPr>
          <p:cNvSpPr>
            <a:spLocks noGrp="1"/>
          </p:cNvSpPr>
          <p:nvPr>
            <p:ph idx="1"/>
          </p:nvPr>
        </p:nvSpPr>
        <p:spPr>
          <a:xfrm>
            <a:off x="504083" y="1496766"/>
            <a:ext cx="8029575" cy="4740275"/>
          </a:xfrm>
        </p:spPr>
        <p:txBody>
          <a:bodyPr/>
          <a:lstStyle/>
          <a:p>
            <a:pPr marL="285750" indent="-285750">
              <a:spcBef>
                <a:spcPts val="0"/>
              </a:spcBef>
              <a:buClr>
                <a:schemeClr val="tx1"/>
              </a:buClr>
              <a:defRPr/>
            </a:pPr>
            <a:endParaRPr lang="en-GB" b="1" dirty="0"/>
          </a:p>
          <a:p>
            <a:pPr marL="285750" indent="-285750">
              <a:spcBef>
                <a:spcPts val="0"/>
              </a:spcBef>
              <a:buClr>
                <a:schemeClr val="tx1"/>
              </a:buClr>
              <a:defRPr/>
            </a:pPr>
            <a:r>
              <a:rPr lang="en-GB" sz="2000" b="1" dirty="0"/>
              <a:t>Cervarix</a:t>
            </a:r>
            <a:r>
              <a:rPr lang="en-GB" sz="2000" dirty="0"/>
              <a:t> vaccine used 2008 to 2012</a:t>
            </a:r>
          </a:p>
          <a:p>
            <a:pPr marL="457200" lvl="1" indent="0">
              <a:buClr>
                <a:schemeClr val="tx1"/>
              </a:buClr>
              <a:buNone/>
              <a:defRPr/>
            </a:pPr>
            <a:r>
              <a:rPr lang="en-GB" sz="2000" dirty="0"/>
              <a:t>HPV types 16, 18</a:t>
            </a:r>
          </a:p>
          <a:p>
            <a:pPr marL="285750" indent="-285750">
              <a:spcBef>
                <a:spcPts val="0"/>
              </a:spcBef>
              <a:buClr>
                <a:schemeClr val="tx1"/>
              </a:buClr>
              <a:defRPr/>
            </a:pPr>
            <a:endParaRPr lang="en-GB" sz="2000" dirty="0"/>
          </a:p>
          <a:p>
            <a:pPr marL="285750" indent="-285750">
              <a:spcBef>
                <a:spcPts val="0"/>
              </a:spcBef>
              <a:buClr>
                <a:schemeClr val="tx1"/>
              </a:buClr>
              <a:defRPr/>
            </a:pPr>
            <a:r>
              <a:rPr lang="en-GB" sz="2000" b="1" dirty="0"/>
              <a:t>Gardasil</a:t>
            </a:r>
            <a:r>
              <a:rPr lang="en-GB" sz="2000" dirty="0"/>
              <a:t> vaccine used from September 2012 </a:t>
            </a:r>
          </a:p>
          <a:p>
            <a:pPr marL="457200" lvl="1" indent="0">
              <a:buClr>
                <a:schemeClr val="tx1"/>
              </a:buClr>
              <a:buNone/>
              <a:defRPr/>
            </a:pPr>
            <a:r>
              <a:rPr lang="en-GB" sz="2000" dirty="0"/>
              <a:t>HPV types 6, 11, 16, 18</a:t>
            </a:r>
          </a:p>
          <a:p>
            <a:pPr marL="285750" indent="-285750">
              <a:spcBef>
                <a:spcPts val="0"/>
              </a:spcBef>
              <a:buClr>
                <a:schemeClr val="tx1"/>
              </a:buClr>
              <a:defRPr/>
            </a:pPr>
            <a:endParaRPr lang="en-GB" sz="2000" dirty="0"/>
          </a:p>
          <a:p>
            <a:pPr marL="285750" indent="-285750">
              <a:spcBef>
                <a:spcPts val="0"/>
              </a:spcBef>
              <a:buClr>
                <a:schemeClr val="tx1"/>
              </a:buClr>
              <a:defRPr/>
            </a:pPr>
            <a:r>
              <a:rPr lang="en-GB" sz="2000" b="1" dirty="0"/>
              <a:t>Gardasil 9</a:t>
            </a:r>
            <a:r>
              <a:rPr lang="en-GB" sz="2000" dirty="0"/>
              <a:t> vaccine to be introduced in 2022 </a:t>
            </a:r>
          </a:p>
          <a:p>
            <a:pPr marL="457200" lvl="1" indent="0">
              <a:buClr>
                <a:schemeClr val="tx1"/>
              </a:buClr>
              <a:buNone/>
              <a:defRPr/>
            </a:pPr>
            <a:r>
              <a:rPr lang="en-GB" sz="2000" dirty="0"/>
              <a:t>HPV types 6, 11, 16, 18, 31, 33, 45, 52, 58</a:t>
            </a:r>
          </a:p>
          <a:p>
            <a:pPr marL="0" indent="0">
              <a:spcBef>
                <a:spcPts val="0"/>
              </a:spcBef>
              <a:buClr>
                <a:schemeClr val="tx1"/>
              </a:buClr>
              <a:defRPr/>
            </a:pPr>
            <a:endParaRPr lang="en-GB" dirty="0"/>
          </a:p>
          <a:p>
            <a:pPr marL="0" indent="0">
              <a:spcBef>
                <a:spcPts val="0"/>
              </a:spcBef>
              <a:buClr>
                <a:schemeClr val="tx1"/>
              </a:buClr>
              <a:defRPr/>
            </a:pPr>
            <a:endParaRPr lang="en-GB" dirty="0"/>
          </a:p>
          <a:p>
            <a:pPr>
              <a:defRPr/>
            </a:pPr>
            <a:endParaRPr lang="en-GB" dirty="0"/>
          </a:p>
        </p:txBody>
      </p:sp>
      <p:sp>
        <p:nvSpPr>
          <p:cNvPr id="4" name="Footer Placeholder 3">
            <a:extLst>
              <a:ext uri="{FF2B5EF4-FFF2-40B4-BE49-F238E27FC236}">
                <a16:creationId xmlns:a16="http://schemas.microsoft.com/office/drawing/2014/main" id="{A3857456-0C65-46EE-AE69-64CC009F8C19}"/>
              </a:ext>
            </a:extLst>
          </p:cNvPr>
          <p:cNvSpPr>
            <a:spLocks noGrp="1"/>
          </p:cNvSpPr>
          <p:nvPr>
            <p:ph type="ftr" sz="quarter" idx="10"/>
          </p:nvPr>
        </p:nvSpPr>
        <p:spPr/>
        <p:txBody>
          <a:bodyPr/>
          <a:lstStyle/>
          <a:p>
            <a:r>
              <a:rPr lang="en-GB" dirty="0"/>
              <a:t>HPV vaccination programme for MSM  </a:t>
            </a:r>
            <a:endParaRPr lang="en-GB" sz="1400" dirty="0"/>
          </a:p>
        </p:txBody>
      </p:sp>
      <p:sp>
        <p:nvSpPr>
          <p:cNvPr id="6" name="Slide Number Placeholder 5">
            <a:extLst>
              <a:ext uri="{FF2B5EF4-FFF2-40B4-BE49-F238E27FC236}">
                <a16:creationId xmlns:a16="http://schemas.microsoft.com/office/drawing/2014/main" id="{432E71B4-4AEB-40D0-B9EF-D14B8627B611}"/>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3156-423F-45EE-B395-0C37A0660B79}"/>
              </a:ext>
            </a:extLst>
          </p:cNvPr>
          <p:cNvSpPr>
            <a:spLocks noGrp="1"/>
          </p:cNvSpPr>
          <p:nvPr>
            <p:ph type="title"/>
          </p:nvPr>
        </p:nvSpPr>
        <p:spPr>
          <a:xfrm>
            <a:off x="495009" y="215930"/>
            <a:ext cx="8258175" cy="1079500"/>
          </a:xfrm>
        </p:spPr>
        <p:txBody>
          <a:bodyPr>
            <a:noAutofit/>
          </a:bodyPr>
          <a:lstStyle/>
          <a:p>
            <a:pPr>
              <a:defRPr/>
            </a:pPr>
            <a:r>
              <a:rPr lang="en-GB" sz="3200" dirty="0"/>
              <a:t>Prevalence of HPV16 and/or 18 among 16-18 year old females</a:t>
            </a:r>
          </a:p>
        </p:txBody>
      </p:sp>
      <p:graphicFrame>
        <p:nvGraphicFramePr>
          <p:cNvPr id="8" name="Chart 7">
            <a:extLst>
              <a:ext uri="{FF2B5EF4-FFF2-40B4-BE49-F238E27FC236}">
                <a16:creationId xmlns:a16="http://schemas.microsoft.com/office/drawing/2014/main" id="{0B325672-9038-4CF3-838E-D4504CBB578A}"/>
              </a:ext>
            </a:extLst>
          </p:cNvPr>
          <p:cNvGraphicFramePr>
            <a:graphicFrameLocks/>
          </p:cNvGraphicFramePr>
          <p:nvPr>
            <p:extLst>
              <p:ext uri="{D42A27DB-BD31-4B8C-83A1-F6EECF244321}">
                <p14:modId xmlns:p14="http://schemas.microsoft.com/office/powerpoint/2010/main" val="3796962233"/>
              </p:ext>
            </p:extLst>
          </p:nvPr>
        </p:nvGraphicFramePr>
        <p:xfrm>
          <a:off x="726961" y="1527069"/>
          <a:ext cx="8158497" cy="4911781"/>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7FFFB33A-3896-4E4A-8E89-5FE953B85E13}"/>
              </a:ext>
            </a:extLst>
          </p:cNvPr>
          <p:cNvSpPr>
            <a:spLocks noGrp="1"/>
          </p:cNvSpPr>
          <p:nvPr>
            <p:ph type="ftr" sz="quarter" idx="10"/>
          </p:nvPr>
        </p:nvSpPr>
        <p:spPr/>
        <p:txBody>
          <a:bodyPr/>
          <a:lstStyle/>
          <a:p>
            <a:r>
              <a:rPr lang="en-GB" dirty="0"/>
              <a:t>HPV vaccination programme for MSM  </a:t>
            </a:r>
            <a:endParaRPr lang="en-GB" sz="1400" dirty="0"/>
          </a:p>
        </p:txBody>
      </p:sp>
      <p:sp>
        <p:nvSpPr>
          <p:cNvPr id="4" name="Slide Number Placeholder 3">
            <a:extLst>
              <a:ext uri="{FF2B5EF4-FFF2-40B4-BE49-F238E27FC236}">
                <a16:creationId xmlns:a16="http://schemas.microsoft.com/office/drawing/2014/main" id="{A1DFB9FE-C48E-4329-B68E-7EA1C848F922}"/>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98474-A08F-4E29-BF3B-14808F076B24}"/>
              </a:ext>
            </a:extLst>
          </p:cNvPr>
          <p:cNvSpPr>
            <a:spLocks noGrp="1"/>
          </p:cNvSpPr>
          <p:nvPr>
            <p:ph type="title"/>
          </p:nvPr>
        </p:nvSpPr>
        <p:spPr>
          <a:xfrm>
            <a:off x="428795" y="281967"/>
            <a:ext cx="8213725" cy="647700"/>
          </a:xfrm>
        </p:spPr>
        <p:txBody>
          <a:bodyPr>
            <a:noAutofit/>
          </a:bodyPr>
          <a:lstStyle/>
          <a:p>
            <a:pPr>
              <a:defRPr/>
            </a:pPr>
            <a:r>
              <a:rPr lang="en-GB" sz="2800" dirty="0"/>
              <a:t>Declines in genital warts diagnoses in England: 2009 to 2020</a:t>
            </a:r>
          </a:p>
        </p:txBody>
      </p:sp>
      <p:sp>
        <p:nvSpPr>
          <p:cNvPr id="3" name="Footer Placeholder 2">
            <a:extLst>
              <a:ext uri="{FF2B5EF4-FFF2-40B4-BE49-F238E27FC236}">
                <a16:creationId xmlns:a16="http://schemas.microsoft.com/office/drawing/2014/main" id="{0DE6B2BE-1891-401E-B55D-04F72741D03D}"/>
              </a:ext>
            </a:extLst>
          </p:cNvPr>
          <p:cNvSpPr>
            <a:spLocks noGrp="1"/>
          </p:cNvSpPr>
          <p:nvPr>
            <p:ph type="ftr" sz="quarter" idx="10"/>
          </p:nvPr>
        </p:nvSpPr>
        <p:spPr/>
        <p:txBody>
          <a:bodyPr/>
          <a:lstStyle/>
          <a:p>
            <a:r>
              <a:rPr lang="en-GB" dirty="0"/>
              <a:t>HPV vaccination programme for MSM  </a:t>
            </a:r>
            <a:endParaRPr lang="en-GB" sz="1400" dirty="0"/>
          </a:p>
        </p:txBody>
      </p:sp>
      <p:sp>
        <p:nvSpPr>
          <p:cNvPr id="4" name="Slide Number Placeholder 3">
            <a:extLst>
              <a:ext uri="{FF2B5EF4-FFF2-40B4-BE49-F238E27FC236}">
                <a16:creationId xmlns:a16="http://schemas.microsoft.com/office/drawing/2014/main" id="{5AC01540-6F67-4637-A729-09C4347A9B7A}"/>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pic>
        <p:nvPicPr>
          <p:cNvPr id="6" name="Picture 5">
            <a:extLst>
              <a:ext uri="{FF2B5EF4-FFF2-40B4-BE49-F238E27FC236}">
                <a16:creationId xmlns:a16="http://schemas.microsoft.com/office/drawing/2014/main" id="{3F182E85-70FD-4A89-B00D-27FB7A745B72}"/>
              </a:ext>
            </a:extLst>
          </p:cNvPr>
          <p:cNvPicPr>
            <a:picLocks noChangeAspect="1"/>
          </p:cNvPicPr>
          <p:nvPr/>
        </p:nvPicPr>
        <p:blipFill>
          <a:blip r:embed="rId3"/>
          <a:stretch>
            <a:fillRect/>
          </a:stretch>
        </p:blipFill>
        <p:spPr>
          <a:xfrm>
            <a:off x="1211344" y="1433243"/>
            <a:ext cx="8497099" cy="491560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1E82C-3B36-4D8E-A6C8-357DC527C086}"/>
              </a:ext>
            </a:extLst>
          </p:cNvPr>
          <p:cNvSpPr>
            <a:spLocks noGrp="1"/>
          </p:cNvSpPr>
          <p:nvPr>
            <p:ph type="title"/>
          </p:nvPr>
        </p:nvSpPr>
        <p:spPr>
          <a:xfrm>
            <a:off x="428795" y="231008"/>
            <a:ext cx="8027988" cy="936625"/>
          </a:xfrm>
        </p:spPr>
        <p:txBody>
          <a:bodyPr>
            <a:noAutofit/>
          </a:bodyPr>
          <a:lstStyle/>
          <a:p>
            <a:pPr>
              <a:defRPr/>
            </a:pPr>
            <a:r>
              <a:rPr lang="en-GB" sz="3600" dirty="0"/>
              <a:t>Why vaccinate MSM against HPV?</a:t>
            </a:r>
          </a:p>
        </p:txBody>
      </p:sp>
      <p:sp>
        <p:nvSpPr>
          <p:cNvPr id="3" name="Content Placeholder 2">
            <a:extLst>
              <a:ext uri="{FF2B5EF4-FFF2-40B4-BE49-F238E27FC236}">
                <a16:creationId xmlns:a16="http://schemas.microsoft.com/office/drawing/2014/main" id="{1784F873-EF32-4BD1-BAF0-E43BB0A47A53}"/>
              </a:ext>
            </a:extLst>
          </p:cNvPr>
          <p:cNvSpPr>
            <a:spLocks noGrp="1"/>
          </p:cNvSpPr>
          <p:nvPr>
            <p:ph idx="1"/>
          </p:nvPr>
        </p:nvSpPr>
        <p:spPr>
          <a:xfrm>
            <a:off x="612455" y="1595330"/>
            <a:ext cx="8334375" cy="4647425"/>
          </a:xfrm>
        </p:spPr>
        <p:txBody>
          <a:bodyPr>
            <a:normAutofit/>
          </a:bodyPr>
          <a:lstStyle/>
          <a:p>
            <a:pPr marL="0" indent="0">
              <a:buNone/>
              <a:defRPr/>
            </a:pPr>
            <a:r>
              <a:rPr lang="en-GB" altLang="en-US" sz="2000" dirty="0"/>
              <a:t>In all men: </a:t>
            </a:r>
          </a:p>
          <a:p>
            <a:pPr>
              <a:spcBef>
                <a:spcPct val="30000"/>
              </a:spcBef>
              <a:buFont typeface="Arial" panose="020B0604020202020204" pitchFamily="34" charset="0"/>
              <a:buChar char="•"/>
              <a:defRPr/>
            </a:pPr>
            <a:r>
              <a:rPr lang="en-US" sz="2000" dirty="0"/>
              <a:t>80 to 85% of anal cancers</a:t>
            </a:r>
          </a:p>
          <a:p>
            <a:pPr>
              <a:spcBef>
                <a:spcPct val="30000"/>
              </a:spcBef>
              <a:buFont typeface="Arial" panose="020B0604020202020204" pitchFamily="34" charset="0"/>
              <a:buChar char="•"/>
              <a:defRPr/>
            </a:pPr>
            <a:r>
              <a:rPr lang="en-US" sz="2000" dirty="0"/>
              <a:t>50% of penile cancer</a:t>
            </a:r>
          </a:p>
          <a:p>
            <a:pPr>
              <a:spcBef>
                <a:spcPct val="30000"/>
              </a:spcBef>
              <a:buFont typeface="Arial" panose="020B0604020202020204" pitchFamily="34" charset="0"/>
              <a:buChar char="•"/>
              <a:defRPr/>
            </a:pPr>
            <a:r>
              <a:rPr lang="en-GB" sz="2000" dirty="0"/>
              <a:t>36% of oropharyngeal cancer</a:t>
            </a:r>
            <a:endParaRPr lang="en-US" sz="2000" dirty="0"/>
          </a:p>
          <a:p>
            <a:pPr marL="0" indent="0">
              <a:spcBef>
                <a:spcPct val="30000"/>
              </a:spcBef>
              <a:buNone/>
              <a:defRPr/>
            </a:pPr>
            <a:r>
              <a:rPr lang="en-US" sz="2000" dirty="0"/>
              <a:t>are associated with HPV infection</a:t>
            </a:r>
          </a:p>
          <a:p>
            <a:pPr marL="0" indent="0">
              <a:spcBef>
                <a:spcPct val="30000"/>
              </a:spcBef>
              <a:buNone/>
              <a:defRPr/>
            </a:pPr>
            <a:endParaRPr lang="en-GB" sz="2000" dirty="0"/>
          </a:p>
          <a:p>
            <a:pPr>
              <a:spcBef>
                <a:spcPct val="30000"/>
              </a:spcBef>
              <a:buFont typeface="Arial" panose="020B0604020202020204" pitchFamily="34" charset="0"/>
              <a:buChar char="•"/>
              <a:defRPr/>
            </a:pPr>
            <a:r>
              <a:rPr lang="en-GB" sz="2000" dirty="0"/>
              <a:t>MSM who attend sexual health and HIV treatment services experience higher rates of HPV infection and related cancers </a:t>
            </a:r>
          </a:p>
          <a:p>
            <a:pPr>
              <a:spcBef>
                <a:spcPct val="30000"/>
              </a:spcBef>
              <a:buFont typeface="Arial" panose="020B0604020202020204" pitchFamily="34" charset="0"/>
              <a:buChar char="•"/>
              <a:defRPr/>
            </a:pPr>
            <a:r>
              <a:rPr lang="en-GB" sz="2000" dirty="0"/>
              <a:t>HPV-associated anal cancers are far more common in MSM compared to heterosexual men </a:t>
            </a:r>
          </a:p>
          <a:p>
            <a:pPr>
              <a:spcBef>
                <a:spcPct val="30000"/>
              </a:spcBef>
              <a:buFont typeface="Arial" panose="020B0604020202020204" pitchFamily="34" charset="0"/>
              <a:buChar char="•"/>
              <a:defRPr/>
            </a:pPr>
            <a:r>
              <a:rPr lang="en-GB" sz="2000" dirty="0"/>
              <a:t>the incidence of anal cancer is also highest in HIV positive MSM</a:t>
            </a:r>
          </a:p>
          <a:p>
            <a:pPr>
              <a:spcBef>
                <a:spcPct val="30000"/>
              </a:spcBef>
              <a:buFont typeface="Arial" panose="020B0604020202020204" pitchFamily="34" charset="0"/>
              <a:buChar char="•"/>
              <a:defRPr/>
            </a:pPr>
            <a:r>
              <a:rPr lang="en-GB" sz="2000" dirty="0"/>
              <a:t>some MSM have high risk sexual behaviour</a:t>
            </a:r>
          </a:p>
          <a:p>
            <a:pPr>
              <a:spcBef>
                <a:spcPct val="30000"/>
              </a:spcBef>
              <a:buFont typeface="Arial" panose="020B0604020202020204" pitchFamily="34" charset="0"/>
              <a:buChar char="•"/>
              <a:defRPr/>
            </a:pPr>
            <a:r>
              <a:rPr lang="en-GB" sz="2000" dirty="0"/>
              <a:t>MSM would benefit from direct effect of vaccine</a:t>
            </a:r>
          </a:p>
        </p:txBody>
      </p:sp>
      <p:sp>
        <p:nvSpPr>
          <p:cNvPr id="4" name="Footer Placeholder 3">
            <a:extLst>
              <a:ext uri="{FF2B5EF4-FFF2-40B4-BE49-F238E27FC236}">
                <a16:creationId xmlns:a16="http://schemas.microsoft.com/office/drawing/2014/main" id="{1F556946-067B-45EB-B77F-11E400500310}"/>
              </a:ext>
            </a:extLst>
          </p:cNvPr>
          <p:cNvSpPr>
            <a:spLocks noGrp="1"/>
          </p:cNvSpPr>
          <p:nvPr>
            <p:ph type="ftr" sz="quarter" idx="10"/>
          </p:nvPr>
        </p:nvSpPr>
        <p:spPr/>
        <p:txBody>
          <a:bodyPr/>
          <a:lstStyle/>
          <a:p>
            <a:r>
              <a:rPr lang="en-GB" dirty="0"/>
              <a:t>HPV vaccination programme for MSM  </a:t>
            </a:r>
            <a:endParaRPr lang="en-GB" sz="1400" dirty="0"/>
          </a:p>
        </p:txBody>
      </p:sp>
      <p:sp>
        <p:nvSpPr>
          <p:cNvPr id="6" name="Slide Number Placeholder 5">
            <a:extLst>
              <a:ext uri="{FF2B5EF4-FFF2-40B4-BE49-F238E27FC236}">
                <a16:creationId xmlns:a16="http://schemas.microsoft.com/office/drawing/2014/main" id="{D65F6129-3BE0-441A-81AC-C672173F2648}"/>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F31D-976A-4D22-94BD-1165CF57EAC1}"/>
              </a:ext>
            </a:extLst>
          </p:cNvPr>
          <p:cNvSpPr>
            <a:spLocks noGrp="1"/>
          </p:cNvSpPr>
          <p:nvPr>
            <p:ph type="title"/>
          </p:nvPr>
        </p:nvSpPr>
        <p:spPr>
          <a:xfrm>
            <a:off x="428795" y="182375"/>
            <a:ext cx="8027988" cy="1008063"/>
          </a:xfrm>
        </p:spPr>
        <p:txBody>
          <a:bodyPr>
            <a:noAutofit/>
          </a:bodyPr>
          <a:lstStyle/>
          <a:p>
            <a:pPr>
              <a:defRPr/>
            </a:pPr>
            <a:r>
              <a:rPr lang="en-GB" sz="3600" dirty="0"/>
              <a:t>Why deliver the service through sexual health and HIV clinics? </a:t>
            </a:r>
            <a:br>
              <a:rPr lang="en-GB" sz="3600" dirty="0"/>
            </a:br>
            <a:endParaRPr lang="en-GB" sz="3600" dirty="0"/>
          </a:p>
        </p:txBody>
      </p:sp>
      <p:sp>
        <p:nvSpPr>
          <p:cNvPr id="3" name="Content Placeholder 2">
            <a:extLst>
              <a:ext uri="{FF2B5EF4-FFF2-40B4-BE49-F238E27FC236}">
                <a16:creationId xmlns:a16="http://schemas.microsoft.com/office/drawing/2014/main" id="{57C67269-8D08-4300-BFFA-11C2A92118C3}"/>
              </a:ext>
            </a:extLst>
          </p:cNvPr>
          <p:cNvSpPr>
            <a:spLocks noGrp="1"/>
          </p:cNvSpPr>
          <p:nvPr>
            <p:ph idx="1"/>
          </p:nvPr>
        </p:nvSpPr>
        <p:spPr>
          <a:xfrm>
            <a:off x="632818" y="1732637"/>
            <a:ext cx="8029575" cy="4164013"/>
          </a:xfrm>
        </p:spPr>
        <p:txBody>
          <a:bodyPr/>
          <a:lstStyle/>
          <a:p>
            <a:pPr>
              <a:buFont typeface="Arial" panose="020B0604020202020204" pitchFamily="34" charset="0"/>
              <a:buChar char="•"/>
              <a:defRPr/>
            </a:pPr>
            <a:r>
              <a:rPr lang="en-GB" sz="2000" dirty="0"/>
              <a:t>MSM accessing sexual health and/or HIV services are known to be at higher risk of HPV infection and disease</a:t>
            </a:r>
          </a:p>
          <a:p>
            <a:pPr>
              <a:buFont typeface="Arial" panose="020B0604020202020204" pitchFamily="34" charset="0"/>
              <a:buChar char="•"/>
              <a:defRPr/>
            </a:pPr>
            <a:r>
              <a:rPr lang="en-GB" sz="2000" dirty="0"/>
              <a:t>more known about MSM using these services, which allowed the evidence for benefit from HPV vaccination to be assessed for this group </a:t>
            </a:r>
          </a:p>
          <a:p>
            <a:pPr>
              <a:buFont typeface="Arial" panose="020B0604020202020204" pitchFamily="34" charset="0"/>
              <a:buChar char="•"/>
              <a:defRPr/>
            </a:pPr>
            <a:r>
              <a:rPr lang="en-GB" sz="2000" dirty="0"/>
              <a:t>sexual healthcare services are also the services where MSM are most likely to self-declare their sexual orientation</a:t>
            </a:r>
          </a:p>
          <a:p>
            <a:pPr>
              <a:buFont typeface="Arial" panose="020B0604020202020204" pitchFamily="34" charset="0"/>
              <a:buChar char="•"/>
              <a:defRPr/>
            </a:pPr>
            <a:r>
              <a:rPr lang="en-GB" sz="2000" dirty="0"/>
              <a:t>efficiencies in delivery, cost and clinic capacity are likely to be added advantages of this approach</a:t>
            </a:r>
          </a:p>
          <a:p>
            <a:pPr marL="285750" indent="-285750">
              <a:defRPr/>
            </a:pPr>
            <a:r>
              <a:rPr lang="en-GB" sz="2000" dirty="0"/>
              <a:t>may have an additional benefit of increased adherence and acceptability </a:t>
            </a:r>
          </a:p>
          <a:p>
            <a:pPr>
              <a:buFont typeface="Arial" panose="020B0604020202020204" pitchFamily="34" charset="0"/>
              <a:buChar char="•"/>
              <a:defRPr/>
            </a:pPr>
            <a:endParaRPr lang="en-GB" dirty="0"/>
          </a:p>
          <a:p>
            <a:pPr>
              <a:buFont typeface="Arial" panose="020B0604020202020204" pitchFamily="34" charset="0"/>
              <a:buChar char="•"/>
              <a:defRPr/>
            </a:pPr>
            <a:endParaRPr lang="en-GB" b="1" dirty="0"/>
          </a:p>
        </p:txBody>
      </p:sp>
      <p:sp>
        <p:nvSpPr>
          <p:cNvPr id="4" name="Footer Placeholder 3">
            <a:extLst>
              <a:ext uri="{FF2B5EF4-FFF2-40B4-BE49-F238E27FC236}">
                <a16:creationId xmlns:a16="http://schemas.microsoft.com/office/drawing/2014/main" id="{7EEEDC15-376F-49DE-97C2-DDE5CB93C1D6}"/>
              </a:ext>
            </a:extLst>
          </p:cNvPr>
          <p:cNvSpPr>
            <a:spLocks noGrp="1"/>
          </p:cNvSpPr>
          <p:nvPr>
            <p:ph type="ftr" sz="quarter" idx="10"/>
          </p:nvPr>
        </p:nvSpPr>
        <p:spPr/>
        <p:txBody>
          <a:bodyPr/>
          <a:lstStyle/>
          <a:p>
            <a:r>
              <a:rPr lang="en-GB" dirty="0"/>
              <a:t>HPV vaccination programme for MSM  </a:t>
            </a:r>
            <a:endParaRPr lang="en-GB" sz="1400" dirty="0"/>
          </a:p>
        </p:txBody>
      </p:sp>
      <p:sp>
        <p:nvSpPr>
          <p:cNvPr id="6" name="Slide Number Placeholder 5">
            <a:extLst>
              <a:ext uri="{FF2B5EF4-FFF2-40B4-BE49-F238E27FC236}">
                <a16:creationId xmlns:a16="http://schemas.microsoft.com/office/drawing/2014/main" id="{B3EB5278-D611-4D6A-BDF2-4B63C5339735}"/>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2139-95FE-415D-8AC8-CA78D302F99A}"/>
              </a:ext>
            </a:extLst>
          </p:cNvPr>
          <p:cNvSpPr>
            <a:spLocks noGrp="1"/>
          </p:cNvSpPr>
          <p:nvPr>
            <p:ph type="title"/>
          </p:nvPr>
        </p:nvSpPr>
        <p:spPr>
          <a:xfrm>
            <a:off x="420465" y="273050"/>
            <a:ext cx="8027988" cy="1079500"/>
          </a:xfrm>
        </p:spPr>
        <p:txBody>
          <a:bodyPr>
            <a:normAutofit fontScale="90000"/>
          </a:bodyPr>
          <a:lstStyle/>
          <a:p>
            <a:pPr>
              <a:defRPr/>
            </a:pPr>
            <a:r>
              <a:rPr lang="en-GB" dirty="0"/>
              <a:t>Aims of the HPV-MSM immunisation programme</a:t>
            </a:r>
          </a:p>
        </p:txBody>
      </p:sp>
      <p:sp>
        <p:nvSpPr>
          <p:cNvPr id="35843" name="Content Placeholder 2">
            <a:extLst>
              <a:ext uri="{FF2B5EF4-FFF2-40B4-BE49-F238E27FC236}">
                <a16:creationId xmlns:a16="http://schemas.microsoft.com/office/drawing/2014/main" id="{1966CB3C-C1DA-4E7A-9832-20BD0CF779B3}"/>
              </a:ext>
            </a:extLst>
          </p:cNvPr>
          <p:cNvSpPr>
            <a:spLocks noGrp="1" noChangeArrowheads="1"/>
          </p:cNvSpPr>
          <p:nvPr>
            <p:ph idx="1"/>
          </p:nvPr>
        </p:nvSpPr>
        <p:spPr>
          <a:xfrm>
            <a:off x="587288" y="1754246"/>
            <a:ext cx="8029575" cy="4595812"/>
          </a:xfrm>
        </p:spPr>
        <p:txBody>
          <a:bodyPr/>
          <a:lstStyle/>
          <a:p>
            <a:pPr>
              <a:lnSpc>
                <a:spcPct val="100000"/>
              </a:lnSpc>
              <a:buFont typeface="Arial" panose="020B0604020202020204" pitchFamily="34" charset="0"/>
              <a:buChar char="•"/>
            </a:pPr>
            <a:r>
              <a:rPr lang="en-GB" altLang="en-US" sz="2000" dirty="0">
                <a:ea typeface="ヒラギノ角ゴ Pro W3"/>
                <a:cs typeface="ヒラギノ角ゴ Pro W3"/>
              </a:rPr>
              <a:t>to provide the HPV vaccine to MSM up to the age of 45 (inclusive) attending participating specialist Sexual Health Services (SHSs) and/or HIV clinics</a:t>
            </a:r>
          </a:p>
          <a:p>
            <a:pPr>
              <a:lnSpc>
                <a:spcPct val="100000"/>
              </a:lnSpc>
              <a:buFont typeface="Arial" panose="020B0604020202020204" pitchFamily="34" charset="0"/>
              <a:buChar char="•"/>
            </a:pPr>
            <a:r>
              <a:rPr lang="en-GB" altLang="en-US" sz="2000" dirty="0">
                <a:ea typeface="ヒラギノ角ゴ Pro W3"/>
                <a:cs typeface="ヒラギノ角ゴ Pro W3"/>
              </a:rPr>
              <a:t>to reduce the number of preventable HPV infections and their onward transmission</a:t>
            </a:r>
          </a:p>
          <a:p>
            <a:pPr>
              <a:lnSpc>
                <a:spcPct val="100000"/>
              </a:lnSpc>
              <a:buFont typeface="Arial" panose="020B0604020202020204" pitchFamily="34" charset="0"/>
              <a:buChar char="•"/>
            </a:pPr>
            <a:r>
              <a:rPr lang="en-GB" altLang="en-US" sz="2000" dirty="0">
                <a:ea typeface="ヒラギノ角ゴ Pro W3"/>
                <a:cs typeface="ヒラギノ角ゴ Pro W3"/>
              </a:rPr>
              <a:t>to reduce morbidity and mortality from HPV-related disease including anal, penile and oropharyngeal cancers and genital warts </a:t>
            </a:r>
          </a:p>
        </p:txBody>
      </p:sp>
      <p:sp>
        <p:nvSpPr>
          <p:cNvPr id="3" name="Footer Placeholder 2">
            <a:extLst>
              <a:ext uri="{FF2B5EF4-FFF2-40B4-BE49-F238E27FC236}">
                <a16:creationId xmlns:a16="http://schemas.microsoft.com/office/drawing/2014/main" id="{FD9FC778-F7B4-44AC-B0FA-6C61BF831763}"/>
              </a:ext>
            </a:extLst>
          </p:cNvPr>
          <p:cNvSpPr>
            <a:spLocks noGrp="1"/>
          </p:cNvSpPr>
          <p:nvPr>
            <p:ph type="ftr" sz="quarter" idx="10"/>
          </p:nvPr>
        </p:nvSpPr>
        <p:spPr/>
        <p:txBody>
          <a:bodyPr/>
          <a:lstStyle/>
          <a:p>
            <a:r>
              <a:rPr lang="en-GB" dirty="0"/>
              <a:t>HPV vaccination programme for MSM  </a:t>
            </a:r>
            <a:endParaRPr lang="en-GB" sz="1400" dirty="0"/>
          </a:p>
        </p:txBody>
      </p:sp>
      <p:sp>
        <p:nvSpPr>
          <p:cNvPr id="4" name="Slide Number Placeholder 3">
            <a:extLst>
              <a:ext uri="{FF2B5EF4-FFF2-40B4-BE49-F238E27FC236}">
                <a16:creationId xmlns:a16="http://schemas.microsoft.com/office/drawing/2014/main" id="{90F8219D-D995-4D80-BAFA-27B591451E88}"/>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62A2E-9DC1-431C-AE38-6DD5AF7EC371}"/>
              </a:ext>
            </a:extLst>
          </p:cNvPr>
          <p:cNvSpPr>
            <a:spLocks noGrp="1"/>
          </p:cNvSpPr>
          <p:nvPr>
            <p:ph type="title"/>
          </p:nvPr>
        </p:nvSpPr>
        <p:spPr>
          <a:xfrm>
            <a:off x="428795" y="256706"/>
            <a:ext cx="8027988" cy="647700"/>
          </a:xfrm>
        </p:spPr>
        <p:txBody>
          <a:bodyPr>
            <a:normAutofit fontScale="90000"/>
          </a:bodyPr>
          <a:lstStyle/>
          <a:p>
            <a:pPr>
              <a:defRPr/>
            </a:pPr>
            <a:r>
              <a:rPr lang="en-GB" dirty="0"/>
              <a:t>Programme eligibility</a:t>
            </a:r>
            <a:br>
              <a:rPr lang="en-GB" dirty="0"/>
            </a:br>
            <a:endParaRPr lang="en-GB" dirty="0"/>
          </a:p>
        </p:txBody>
      </p:sp>
      <p:sp>
        <p:nvSpPr>
          <p:cNvPr id="3" name="Content Placeholder 2">
            <a:extLst>
              <a:ext uri="{FF2B5EF4-FFF2-40B4-BE49-F238E27FC236}">
                <a16:creationId xmlns:a16="http://schemas.microsoft.com/office/drawing/2014/main" id="{75AF358A-4DD4-4B8C-98CB-824BD355A83E}"/>
              </a:ext>
            </a:extLst>
          </p:cNvPr>
          <p:cNvSpPr>
            <a:spLocks noGrp="1"/>
          </p:cNvSpPr>
          <p:nvPr>
            <p:ph idx="1"/>
          </p:nvPr>
        </p:nvSpPr>
        <p:spPr>
          <a:xfrm>
            <a:off x="613140" y="1547100"/>
            <a:ext cx="8029575" cy="4740275"/>
          </a:xfrm>
        </p:spPr>
        <p:txBody>
          <a:bodyPr/>
          <a:lstStyle/>
          <a:p>
            <a:pPr>
              <a:lnSpc>
                <a:spcPct val="100000"/>
              </a:lnSpc>
              <a:defRPr/>
            </a:pPr>
            <a:r>
              <a:rPr lang="en-GB" sz="2000" dirty="0"/>
              <a:t>all MSM up to and including 45 years of age attending participating specialist Sexual Health Services and/or HIV clinics, regardless of risk, sexual behaviour or disease status</a:t>
            </a:r>
          </a:p>
          <a:p>
            <a:pPr>
              <a:lnSpc>
                <a:spcPct val="100000"/>
              </a:lnSpc>
              <a:defRPr/>
            </a:pPr>
            <a:r>
              <a:rPr lang="en-GB" sz="2000" dirty="0"/>
              <a:t>MSM older than 45 years are not eligible for HPV vaccination under this NHS England procured service</a:t>
            </a:r>
          </a:p>
          <a:p>
            <a:pPr>
              <a:lnSpc>
                <a:spcPct val="100000"/>
              </a:lnSpc>
              <a:defRPr/>
            </a:pPr>
            <a:r>
              <a:rPr lang="en-GB" sz="2000" dirty="0"/>
              <a:t>any eligible vaccinee that started but did not complete the schedule before reaching the age of 46 years should complete the vaccination course</a:t>
            </a:r>
          </a:p>
          <a:p>
            <a:pPr>
              <a:lnSpc>
                <a:spcPct val="100000"/>
              </a:lnSpc>
              <a:defRPr/>
            </a:pPr>
            <a:r>
              <a:rPr lang="en-GB" sz="2000" dirty="0"/>
              <a:t>transgender individuals should be assessed on a case-by-case basis. The clinical decision to vaccinate should be based on a risk assessment that includes their sexual behaviour and the sexual behaviour of their partners </a:t>
            </a:r>
          </a:p>
          <a:p>
            <a:pPr>
              <a:buFont typeface="Wingdings" panose="05000000000000000000" pitchFamily="2" charset="2"/>
              <a:buChar char="Ø"/>
              <a:defRPr/>
            </a:pPr>
            <a:endParaRPr lang="en-GB" sz="2000" dirty="0"/>
          </a:p>
          <a:p>
            <a:pPr>
              <a:buFont typeface="Wingdings" panose="05000000000000000000" pitchFamily="2" charset="2"/>
              <a:buChar char="Ø"/>
              <a:defRPr/>
            </a:pPr>
            <a:endParaRPr lang="en-GB" dirty="0"/>
          </a:p>
        </p:txBody>
      </p:sp>
      <p:sp>
        <p:nvSpPr>
          <p:cNvPr id="4" name="Footer Placeholder 3">
            <a:extLst>
              <a:ext uri="{FF2B5EF4-FFF2-40B4-BE49-F238E27FC236}">
                <a16:creationId xmlns:a16="http://schemas.microsoft.com/office/drawing/2014/main" id="{569AFF80-A5BB-48DA-8E48-B26380F98A94}"/>
              </a:ext>
            </a:extLst>
          </p:cNvPr>
          <p:cNvSpPr>
            <a:spLocks noGrp="1"/>
          </p:cNvSpPr>
          <p:nvPr>
            <p:ph type="ftr" sz="quarter" idx="10"/>
          </p:nvPr>
        </p:nvSpPr>
        <p:spPr/>
        <p:txBody>
          <a:bodyPr/>
          <a:lstStyle/>
          <a:p>
            <a:r>
              <a:rPr lang="en-GB" dirty="0"/>
              <a:t>HPV vaccination programme for MSM  </a:t>
            </a:r>
            <a:endParaRPr lang="en-GB" sz="1400" dirty="0"/>
          </a:p>
        </p:txBody>
      </p:sp>
      <p:sp>
        <p:nvSpPr>
          <p:cNvPr id="6" name="Slide Number Placeholder 5">
            <a:extLst>
              <a:ext uri="{FF2B5EF4-FFF2-40B4-BE49-F238E27FC236}">
                <a16:creationId xmlns:a16="http://schemas.microsoft.com/office/drawing/2014/main" id="{07EB9A83-39FD-45DB-9C7C-333EF0CF8D2E}"/>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normAutofit fontScale="90000"/>
          </a:bodyPr>
          <a:lstStyle/>
          <a:p>
            <a:pPr eaLnBrk="1" hangingPunct="1"/>
            <a:r>
              <a:rPr lang="en-GB" altLang="en-US" dirty="0"/>
              <a:t>Gardasil</a:t>
            </a:r>
            <a:br>
              <a:rPr lang="en-GB" altLang="en-US" sz="3600" dirty="0"/>
            </a:br>
            <a:endParaRPr lang="en-GB" altLang="en-US" sz="3600" dirty="0"/>
          </a:p>
        </p:txBody>
      </p:sp>
      <p:sp>
        <p:nvSpPr>
          <p:cNvPr id="34820" name="Content Placeholder 2"/>
          <p:cNvSpPr>
            <a:spLocks noGrp="1"/>
          </p:cNvSpPr>
          <p:nvPr>
            <p:ph idx="1"/>
          </p:nvPr>
        </p:nvSpPr>
        <p:spPr>
          <a:xfrm>
            <a:off x="428795" y="1563526"/>
            <a:ext cx="9481350" cy="4739679"/>
          </a:xfrm>
        </p:spPr>
        <p:txBody>
          <a:bodyPr/>
          <a:lstStyle/>
          <a:p>
            <a:pPr>
              <a:lnSpc>
                <a:spcPct val="150000"/>
              </a:lnSpc>
              <a:spcBef>
                <a:spcPts val="0"/>
              </a:spcBef>
              <a:buNone/>
            </a:pPr>
            <a:r>
              <a:rPr lang="en-GB" altLang="en-US" b="1" dirty="0"/>
              <a:t>Brand name</a:t>
            </a:r>
            <a:r>
              <a:rPr lang="en-GB" altLang="en-US" dirty="0"/>
              <a:t>: Gardasil</a:t>
            </a:r>
          </a:p>
          <a:p>
            <a:pPr marL="0" indent="0">
              <a:lnSpc>
                <a:spcPct val="150000"/>
              </a:lnSpc>
              <a:spcBef>
                <a:spcPts val="0"/>
              </a:spcBef>
              <a:buNone/>
            </a:pPr>
            <a:r>
              <a:rPr lang="en-GB" altLang="en-US" b="1" dirty="0"/>
              <a:t>Generic Name</a:t>
            </a:r>
            <a:r>
              <a:rPr lang="en-GB" altLang="en-US" dirty="0"/>
              <a:t>: </a:t>
            </a:r>
            <a:r>
              <a:rPr lang="en-GB" dirty="0"/>
              <a:t>Human Papillomavirus Vaccine</a:t>
            </a:r>
          </a:p>
          <a:p>
            <a:pPr marL="0" indent="0">
              <a:lnSpc>
                <a:spcPct val="150000"/>
              </a:lnSpc>
              <a:spcBef>
                <a:spcPts val="0"/>
              </a:spcBef>
              <a:buNone/>
            </a:pPr>
            <a:r>
              <a:rPr lang="en-GB" dirty="0"/>
              <a:t>[Types 6, 11, 16, 18]</a:t>
            </a:r>
          </a:p>
          <a:p>
            <a:pPr marL="0" indent="0">
              <a:lnSpc>
                <a:spcPct val="150000"/>
              </a:lnSpc>
              <a:spcBef>
                <a:spcPts val="0"/>
              </a:spcBef>
              <a:buNone/>
            </a:pPr>
            <a:r>
              <a:rPr lang="en-GB" b="1" dirty="0"/>
              <a:t>Type of vaccine</a:t>
            </a:r>
            <a:r>
              <a:rPr lang="en-GB" dirty="0"/>
              <a:t>: Recombinant, adsorbed </a:t>
            </a:r>
          </a:p>
          <a:p>
            <a:pPr marL="0" indent="0">
              <a:lnSpc>
                <a:spcPct val="150000"/>
              </a:lnSpc>
              <a:spcBef>
                <a:spcPts val="0"/>
              </a:spcBef>
              <a:buNone/>
            </a:pPr>
            <a:r>
              <a:rPr lang="en-GB" b="1" dirty="0"/>
              <a:t>Marketed by</a:t>
            </a:r>
            <a:r>
              <a:rPr lang="en-GB" dirty="0"/>
              <a:t>: MSD</a:t>
            </a:r>
          </a:p>
          <a:p>
            <a:pPr marL="0" indent="0">
              <a:lnSpc>
                <a:spcPct val="150000"/>
              </a:lnSpc>
              <a:spcBef>
                <a:spcPts val="0"/>
              </a:spcBef>
              <a:buNone/>
            </a:pPr>
            <a:r>
              <a:rPr lang="en-GB" b="1" dirty="0"/>
              <a:t>Licensed from</a:t>
            </a:r>
            <a:r>
              <a:rPr lang="en-GB" dirty="0"/>
              <a:t>: 9 years of age</a:t>
            </a:r>
          </a:p>
        </p:txBody>
      </p:sp>
      <p:sp>
        <p:nvSpPr>
          <p:cNvPr id="10" name="Footer Placeholder 1">
            <a:extLst>
              <a:ext uri="{FF2B5EF4-FFF2-40B4-BE49-F238E27FC236}">
                <a16:creationId xmlns:a16="http://schemas.microsoft.com/office/drawing/2014/main" id="{2ECA8FEA-8D4F-4E25-AF7C-7A309D47EA4A}"/>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pic>
        <p:nvPicPr>
          <p:cNvPr id="8" name="Picture 2" descr="Text&#10;&#10;Description automatically generated">
            <a:extLst>
              <a:ext uri="{FF2B5EF4-FFF2-40B4-BE49-F238E27FC236}">
                <a16:creationId xmlns:a16="http://schemas.microsoft.com/office/drawing/2014/main" id="{3960B10A-40F3-48B8-8FB0-DC93F52421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4800" t="34846" r="26375" b="31029"/>
          <a:stretch>
            <a:fillRect/>
          </a:stretch>
        </p:blipFill>
        <p:spPr bwMode="auto">
          <a:xfrm>
            <a:off x="6381756" y="3933365"/>
            <a:ext cx="44640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4C757E8E-212C-4ED8-A725-6C310D923473}"/>
              </a:ext>
            </a:extLst>
          </p:cNvPr>
          <p:cNvSpPr>
            <a:spLocks noGrp="1"/>
          </p:cNvSpPr>
          <p:nvPr>
            <p:ph type="ftr" sz="quarter" idx="10"/>
          </p:nvPr>
        </p:nvSpPr>
        <p:spPr/>
        <p:txBody>
          <a:bodyPr/>
          <a:lstStyle/>
          <a:p>
            <a:r>
              <a:rPr lang="en-GB" sz="1400" dirty="0"/>
              <a:t>HPV vaccination programme for MSM  </a:t>
            </a:r>
          </a:p>
        </p:txBody>
      </p:sp>
      <p:sp>
        <p:nvSpPr>
          <p:cNvPr id="5" name="Slide Number Placeholder 4">
            <a:extLst>
              <a:ext uri="{FF2B5EF4-FFF2-40B4-BE49-F238E27FC236}">
                <a16:creationId xmlns:a16="http://schemas.microsoft.com/office/drawing/2014/main" id="{0BD53FCD-7248-45C5-A1E2-1FBC6B033E49}"/>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339184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normAutofit fontScale="90000"/>
          </a:bodyPr>
          <a:lstStyle/>
          <a:p>
            <a:pPr eaLnBrk="1" hangingPunct="1"/>
            <a:r>
              <a:rPr lang="en-GB" altLang="en-US" dirty="0"/>
              <a:t>Gardasil 9</a:t>
            </a:r>
            <a:br>
              <a:rPr lang="en-GB" altLang="en-US" sz="3600" dirty="0"/>
            </a:br>
            <a:endParaRPr lang="en-GB" altLang="en-US" sz="3600" dirty="0"/>
          </a:p>
        </p:txBody>
      </p:sp>
      <p:sp>
        <p:nvSpPr>
          <p:cNvPr id="34820" name="Content Placeholder 2"/>
          <p:cNvSpPr>
            <a:spLocks noGrp="1"/>
          </p:cNvSpPr>
          <p:nvPr>
            <p:ph idx="1"/>
          </p:nvPr>
        </p:nvSpPr>
        <p:spPr>
          <a:xfrm>
            <a:off x="428795" y="1576707"/>
            <a:ext cx="11123857" cy="4351338"/>
          </a:xfrm>
        </p:spPr>
        <p:txBody>
          <a:bodyPr/>
          <a:lstStyle/>
          <a:p>
            <a:pPr>
              <a:lnSpc>
                <a:spcPct val="150000"/>
              </a:lnSpc>
              <a:spcBef>
                <a:spcPts val="0"/>
              </a:spcBef>
              <a:buNone/>
            </a:pPr>
            <a:r>
              <a:rPr lang="en-GB" altLang="en-US" b="1" dirty="0"/>
              <a:t>Brand name</a:t>
            </a:r>
            <a:r>
              <a:rPr lang="en-GB" altLang="en-US" dirty="0"/>
              <a:t>: Gardasil 9</a:t>
            </a:r>
          </a:p>
          <a:p>
            <a:pPr marL="0" indent="0">
              <a:lnSpc>
                <a:spcPct val="150000"/>
              </a:lnSpc>
              <a:spcBef>
                <a:spcPts val="0"/>
              </a:spcBef>
              <a:buNone/>
            </a:pPr>
            <a:r>
              <a:rPr lang="en-GB" altLang="en-US" b="1" dirty="0"/>
              <a:t>Generic Name</a:t>
            </a:r>
            <a:r>
              <a:rPr lang="en-GB" altLang="en-US" dirty="0"/>
              <a:t>: </a:t>
            </a:r>
            <a:r>
              <a:rPr lang="en-GB" dirty="0"/>
              <a:t>Human Papillomavirus Vaccine</a:t>
            </a:r>
          </a:p>
          <a:p>
            <a:pPr marL="0" indent="0">
              <a:lnSpc>
                <a:spcPct val="150000"/>
              </a:lnSpc>
              <a:spcBef>
                <a:spcPts val="0"/>
              </a:spcBef>
              <a:buNone/>
            </a:pPr>
            <a:r>
              <a:rPr lang="en-GB" dirty="0"/>
              <a:t>[Types 6, 11, 16, 18, 31, 33, 45, 52, 58]</a:t>
            </a:r>
          </a:p>
          <a:p>
            <a:pPr marL="0" indent="0">
              <a:lnSpc>
                <a:spcPct val="150000"/>
              </a:lnSpc>
              <a:spcBef>
                <a:spcPts val="0"/>
              </a:spcBef>
              <a:buNone/>
            </a:pPr>
            <a:r>
              <a:rPr lang="en-GB" b="1" dirty="0"/>
              <a:t>Type of vaccine</a:t>
            </a:r>
            <a:r>
              <a:rPr lang="en-GB" dirty="0"/>
              <a:t>: Recombinant, adsorbed </a:t>
            </a:r>
          </a:p>
          <a:p>
            <a:pPr marL="0" indent="0">
              <a:lnSpc>
                <a:spcPct val="150000"/>
              </a:lnSpc>
              <a:spcBef>
                <a:spcPts val="0"/>
              </a:spcBef>
              <a:buNone/>
            </a:pPr>
            <a:r>
              <a:rPr lang="en-GB" b="1" dirty="0"/>
              <a:t>Marketed by</a:t>
            </a:r>
            <a:r>
              <a:rPr lang="en-GB" dirty="0"/>
              <a:t>: MSD</a:t>
            </a:r>
          </a:p>
          <a:p>
            <a:pPr marL="0" indent="0">
              <a:lnSpc>
                <a:spcPct val="150000"/>
              </a:lnSpc>
              <a:spcBef>
                <a:spcPts val="0"/>
              </a:spcBef>
              <a:buNone/>
            </a:pPr>
            <a:r>
              <a:rPr lang="en-GB" b="1" dirty="0"/>
              <a:t>Licensed from</a:t>
            </a:r>
            <a:r>
              <a:rPr lang="en-GB" dirty="0"/>
              <a:t>: 9 years of age</a:t>
            </a:r>
          </a:p>
        </p:txBody>
      </p:sp>
      <p:sp>
        <p:nvSpPr>
          <p:cNvPr id="10" name="Footer Placeholder 1">
            <a:extLst>
              <a:ext uri="{FF2B5EF4-FFF2-40B4-BE49-F238E27FC236}">
                <a16:creationId xmlns:a16="http://schemas.microsoft.com/office/drawing/2014/main" id="{2ECA8FEA-8D4F-4E25-AF7C-7A309D47EA4A}"/>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pic>
        <p:nvPicPr>
          <p:cNvPr id="9" name="Picture 2" descr="Text&#10;&#10;Description automatically generated">
            <a:extLst>
              <a:ext uri="{FF2B5EF4-FFF2-40B4-BE49-F238E27FC236}">
                <a16:creationId xmlns:a16="http://schemas.microsoft.com/office/drawing/2014/main" id="{926324E9-7447-4126-9C5F-17BD71911F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243" t="35577" r="14182" b="24109"/>
          <a:stretch>
            <a:fillRect/>
          </a:stretch>
        </p:blipFill>
        <p:spPr bwMode="auto">
          <a:xfrm>
            <a:off x="6429975" y="4175700"/>
            <a:ext cx="46815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F6C85A29-E31E-47C8-B7DA-A539220827B9}"/>
              </a:ext>
            </a:extLst>
          </p:cNvPr>
          <p:cNvSpPr>
            <a:spLocks noGrp="1"/>
          </p:cNvSpPr>
          <p:nvPr>
            <p:ph type="ftr" sz="quarter" idx="10"/>
          </p:nvPr>
        </p:nvSpPr>
        <p:spPr/>
        <p:txBody>
          <a:bodyPr/>
          <a:lstStyle/>
          <a:p>
            <a:r>
              <a:rPr lang="en-GB" sz="1400" dirty="0"/>
              <a:t>HPV vaccination programme for MSM  </a:t>
            </a:r>
          </a:p>
        </p:txBody>
      </p:sp>
      <p:sp>
        <p:nvSpPr>
          <p:cNvPr id="5" name="Slide Number Placeholder 4">
            <a:extLst>
              <a:ext uri="{FF2B5EF4-FFF2-40B4-BE49-F238E27FC236}">
                <a16:creationId xmlns:a16="http://schemas.microsoft.com/office/drawing/2014/main" id="{3BA64A8E-5D4D-40CE-AC94-AE29DBFDB8F5}"/>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2624770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E3A4-20F1-4099-BBA4-7C3DA9EA4075}"/>
              </a:ext>
            </a:extLst>
          </p:cNvPr>
          <p:cNvSpPr>
            <a:spLocks noGrp="1"/>
          </p:cNvSpPr>
          <p:nvPr>
            <p:ph type="title"/>
          </p:nvPr>
        </p:nvSpPr>
        <p:spPr/>
        <p:txBody>
          <a:bodyPr/>
          <a:lstStyle/>
          <a:p>
            <a:r>
              <a:rPr lang="en-GB" sz="3600" dirty="0"/>
              <a:t>HPV Vaccine interchangeability</a:t>
            </a:r>
            <a:r>
              <a:rPr lang="en-GB" dirty="0"/>
              <a:t>	</a:t>
            </a:r>
          </a:p>
        </p:txBody>
      </p:sp>
      <p:sp>
        <p:nvSpPr>
          <p:cNvPr id="3" name="Content Placeholder 2">
            <a:extLst>
              <a:ext uri="{FF2B5EF4-FFF2-40B4-BE49-F238E27FC236}">
                <a16:creationId xmlns:a16="http://schemas.microsoft.com/office/drawing/2014/main" id="{770881B9-71CF-4FD3-B6A7-97CB224AD983}"/>
              </a:ext>
            </a:extLst>
          </p:cNvPr>
          <p:cNvSpPr>
            <a:spLocks noGrp="1"/>
          </p:cNvSpPr>
          <p:nvPr>
            <p:ph idx="1"/>
          </p:nvPr>
        </p:nvSpPr>
        <p:spPr>
          <a:xfrm>
            <a:off x="330206" y="1774826"/>
            <a:ext cx="8396544" cy="4351338"/>
          </a:xfrm>
        </p:spPr>
        <p:txBody>
          <a:bodyPr/>
          <a:lstStyle/>
          <a:p>
            <a:pPr>
              <a:lnSpc>
                <a:spcPct val="100000"/>
              </a:lnSpc>
              <a:buFont typeface="Arial" panose="020B0604020202020204" pitchFamily="34" charset="0"/>
              <a:buChar char="•"/>
            </a:pPr>
            <a:r>
              <a:rPr lang="en-GB" sz="2000" dirty="0"/>
              <a:t>in 2022 Gardasil 9 Vaccine will be introduced into the programme and supplied for those eligible for the HPV vaccine</a:t>
            </a:r>
          </a:p>
          <a:p>
            <a:pPr>
              <a:lnSpc>
                <a:spcPct val="100000"/>
              </a:lnSpc>
              <a:buFont typeface="Arial" panose="020B0604020202020204" pitchFamily="34" charset="0"/>
              <a:buChar char="•"/>
            </a:pPr>
            <a:r>
              <a:rPr lang="en-GB" sz="2000" dirty="0"/>
              <a:t>as the programme transitions from Gardasil to Gardasil 9 individuals might receive a mixed schedule</a:t>
            </a:r>
          </a:p>
          <a:p>
            <a:pPr>
              <a:lnSpc>
                <a:spcPct val="100000"/>
              </a:lnSpc>
              <a:buFont typeface="Arial" panose="020B0604020202020204" pitchFamily="34" charset="0"/>
              <a:buChar char="•"/>
            </a:pPr>
            <a:r>
              <a:rPr lang="en-GB" sz="2000" dirty="0"/>
              <a:t>both Gardasil and Gardasil 9 vaccines should be considered as interchangeable</a:t>
            </a:r>
          </a:p>
          <a:p>
            <a:pPr>
              <a:buFont typeface="Arial" panose="020B0604020202020204" pitchFamily="34" charset="0"/>
              <a:buChar char="•"/>
            </a:pPr>
            <a:r>
              <a:rPr lang="en-GB" sz="2000" dirty="0"/>
              <a:t>vaccination should not be delayed due to preference for either vaccine</a:t>
            </a:r>
          </a:p>
          <a:p>
            <a:endParaRPr lang="en-GB" dirty="0"/>
          </a:p>
        </p:txBody>
      </p:sp>
      <p:sp>
        <p:nvSpPr>
          <p:cNvPr id="6" name="Footer Placeholder 5">
            <a:extLst>
              <a:ext uri="{FF2B5EF4-FFF2-40B4-BE49-F238E27FC236}">
                <a16:creationId xmlns:a16="http://schemas.microsoft.com/office/drawing/2014/main" id="{3E33104A-1702-4BF1-BA5D-12CDD699CEE4}"/>
              </a:ext>
            </a:extLst>
          </p:cNvPr>
          <p:cNvSpPr>
            <a:spLocks noGrp="1"/>
          </p:cNvSpPr>
          <p:nvPr>
            <p:ph type="ftr" sz="quarter" idx="10"/>
          </p:nvPr>
        </p:nvSpPr>
        <p:spPr/>
        <p:txBody>
          <a:bodyPr/>
          <a:lstStyle/>
          <a:p>
            <a:r>
              <a:rPr lang="en-GB" sz="1400" dirty="0"/>
              <a:t>HPV vaccination programme for MSM  </a:t>
            </a:r>
          </a:p>
        </p:txBody>
      </p:sp>
      <p:sp>
        <p:nvSpPr>
          <p:cNvPr id="7" name="Slide Number Placeholder 6">
            <a:extLst>
              <a:ext uri="{FF2B5EF4-FFF2-40B4-BE49-F238E27FC236}">
                <a16:creationId xmlns:a16="http://schemas.microsoft.com/office/drawing/2014/main" id="{3326C789-A0A2-4DB2-A60F-3569E26F75A4}"/>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2810205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63C5-8763-42D8-8D35-ED2D46731D95}"/>
              </a:ext>
            </a:extLst>
          </p:cNvPr>
          <p:cNvSpPr>
            <a:spLocks noGrp="1"/>
          </p:cNvSpPr>
          <p:nvPr>
            <p:ph type="title"/>
          </p:nvPr>
        </p:nvSpPr>
        <p:spPr>
          <a:xfrm>
            <a:off x="726961" y="404814"/>
            <a:ext cx="8027988" cy="647700"/>
          </a:xfrm>
        </p:spPr>
        <p:txBody>
          <a:bodyPr/>
          <a:lstStyle/>
          <a:p>
            <a:pPr>
              <a:defRPr/>
            </a:pPr>
            <a:r>
              <a:rPr lang="en-GB" sz="3600" dirty="0"/>
              <a:t>Key Messages</a:t>
            </a:r>
          </a:p>
        </p:txBody>
      </p:sp>
      <p:sp>
        <p:nvSpPr>
          <p:cNvPr id="3" name="Content Placeholder 2">
            <a:extLst>
              <a:ext uri="{FF2B5EF4-FFF2-40B4-BE49-F238E27FC236}">
                <a16:creationId xmlns:a16="http://schemas.microsoft.com/office/drawing/2014/main" id="{8782E7E5-CE4B-420D-8B2F-7FA3E46AB0A7}"/>
              </a:ext>
            </a:extLst>
          </p:cNvPr>
          <p:cNvSpPr>
            <a:spLocks noGrp="1"/>
          </p:cNvSpPr>
          <p:nvPr>
            <p:ph idx="1"/>
          </p:nvPr>
        </p:nvSpPr>
        <p:spPr>
          <a:xfrm>
            <a:off x="838200" y="1893806"/>
            <a:ext cx="8463844" cy="4168327"/>
          </a:xfrm>
        </p:spPr>
        <p:txBody>
          <a:bodyPr>
            <a:normAutofit lnSpcReduction="10000"/>
          </a:bodyPr>
          <a:lstStyle/>
          <a:p>
            <a:pPr>
              <a:lnSpc>
                <a:spcPct val="110000"/>
              </a:lnSpc>
              <a:buFontTx/>
              <a:buChar char="•"/>
              <a:defRPr/>
            </a:pPr>
            <a:r>
              <a:rPr lang="en-GB" sz="2000" dirty="0"/>
              <a:t>men who have sex with gay, bisexual and other men who have sex with men (MSM) are at increased risk of HPV related disease and adverse outcomes compared to heterosexual men</a:t>
            </a:r>
          </a:p>
          <a:p>
            <a:pPr>
              <a:lnSpc>
                <a:spcPct val="110000"/>
              </a:lnSpc>
              <a:buFontTx/>
              <a:buChar char="•"/>
              <a:defRPr/>
            </a:pPr>
            <a:r>
              <a:rPr lang="en-GB" sz="2000" dirty="0"/>
              <a:t>a targeted HPV-MSM vaccination programme was introduced in England from April 2018 </a:t>
            </a:r>
          </a:p>
          <a:p>
            <a:pPr>
              <a:lnSpc>
                <a:spcPct val="110000"/>
              </a:lnSpc>
              <a:buFontTx/>
              <a:buChar char="•"/>
              <a:defRPr/>
            </a:pPr>
            <a:r>
              <a:rPr lang="en-GB" sz="2000" dirty="0"/>
              <a:t>aim of the programme is to provide direct protection against HPV infection, HPV associated cancers and genital warts to the MSM population up to and including 45 years of age</a:t>
            </a:r>
          </a:p>
          <a:p>
            <a:pPr>
              <a:lnSpc>
                <a:spcPct val="110000"/>
              </a:lnSpc>
              <a:buFontTx/>
              <a:buChar char="•"/>
              <a:defRPr/>
            </a:pPr>
            <a:r>
              <a:rPr lang="en-GB" sz="2000" dirty="0"/>
              <a:t>the vaccine can be offered opportunistically through existing appointments at specialist Sexual Health Services and/or HIV clinics</a:t>
            </a:r>
          </a:p>
          <a:p>
            <a:pPr>
              <a:buFont typeface="Arial" pitchFamily="84" charset="0"/>
              <a:buNone/>
              <a:defRPr/>
            </a:pPr>
            <a:r>
              <a:rPr lang="en-GB" sz="2000" dirty="0"/>
              <a:t> </a:t>
            </a:r>
          </a:p>
        </p:txBody>
      </p:sp>
      <p:sp>
        <p:nvSpPr>
          <p:cNvPr id="4" name="Footer Placeholder 3">
            <a:extLst>
              <a:ext uri="{FF2B5EF4-FFF2-40B4-BE49-F238E27FC236}">
                <a16:creationId xmlns:a16="http://schemas.microsoft.com/office/drawing/2014/main" id="{1F48BF1D-1DDD-48A7-977E-AFCD47015931}"/>
              </a:ext>
            </a:extLst>
          </p:cNvPr>
          <p:cNvSpPr>
            <a:spLocks noGrp="1"/>
          </p:cNvSpPr>
          <p:nvPr>
            <p:ph type="ftr" sz="quarter" idx="10"/>
          </p:nvPr>
        </p:nvSpPr>
        <p:spPr/>
        <p:txBody>
          <a:bodyPr/>
          <a:lstStyle/>
          <a:p>
            <a:r>
              <a:rPr lang="en-GB" dirty="0"/>
              <a:t>HPV vaccination programme for MSM  </a:t>
            </a:r>
            <a:endParaRPr lang="en-GB" sz="1400" dirty="0"/>
          </a:p>
        </p:txBody>
      </p:sp>
      <p:sp>
        <p:nvSpPr>
          <p:cNvPr id="6" name="Slide Number Placeholder 5">
            <a:extLst>
              <a:ext uri="{FF2B5EF4-FFF2-40B4-BE49-F238E27FC236}">
                <a16:creationId xmlns:a16="http://schemas.microsoft.com/office/drawing/2014/main" id="{8F718D98-FFC2-4F86-AF9F-59EB7C701EFF}"/>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normAutofit/>
          </a:bodyPr>
          <a:lstStyle/>
          <a:p>
            <a:r>
              <a:rPr lang="en-GB" altLang="en-US" sz="3600" dirty="0"/>
              <a:t>HPV Vaccines</a:t>
            </a:r>
          </a:p>
        </p:txBody>
      </p:sp>
      <p:sp>
        <p:nvSpPr>
          <p:cNvPr id="566275" name="Rectangle 3"/>
          <p:cNvSpPr>
            <a:spLocks noGrp="1" noChangeArrowheads="1"/>
          </p:cNvSpPr>
          <p:nvPr>
            <p:ph idx="1"/>
          </p:nvPr>
        </p:nvSpPr>
        <p:spPr>
          <a:xfrm>
            <a:off x="443094" y="1648178"/>
            <a:ext cx="9389527" cy="4480819"/>
          </a:xfrm>
        </p:spPr>
        <p:txBody>
          <a:bodyPr>
            <a:normAutofit fontScale="85000" lnSpcReduction="20000"/>
          </a:bodyPr>
          <a:lstStyle/>
          <a:p>
            <a:pPr>
              <a:lnSpc>
                <a:spcPct val="110000"/>
              </a:lnSpc>
              <a:spcBef>
                <a:spcPts val="600"/>
              </a:spcBef>
              <a:defRPr/>
            </a:pPr>
            <a:r>
              <a:rPr lang="en-GB" altLang="en-US" sz="2100" dirty="0"/>
              <a:t>made from the proteins of the outer coat of the virus types</a:t>
            </a:r>
          </a:p>
          <a:p>
            <a:pPr>
              <a:lnSpc>
                <a:spcPct val="110000"/>
              </a:lnSpc>
              <a:spcBef>
                <a:spcPts val="600"/>
              </a:spcBef>
              <a:defRPr/>
            </a:pPr>
            <a:r>
              <a:rPr lang="en-GB" altLang="en-US" sz="2100" dirty="0"/>
              <a:t>inactivated vaccine so cannot cause the diseases against which it protects </a:t>
            </a:r>
          </a:p>
          <a:p>
            <a:pPr>
              <a:lnSpc>
                <a:spcPct val="110000"/>
              </a:lnSpc>
              <a:spcBef>
                <a:spcPts val="600"/>
              </a:spcBef>
              <a:defRPr/>
            </a:pPr>
            <a:r>
              <a:rPr lang="en-GB" sz="2100" dirty="0"/>
              <a:t>highly immunogenic</a:t>
            </a:r>
            <a:endParaRPr lang="en-GB" altLang="en-US" sz="2100" dirty="0"/>
          </a:p>
          <a:p>
            <a:pPr>
              <a:lnSpc>
                <a:spcPct val="110000"/>
              </a:lnSpc>
              <a:spcBef>
                <a:spcPts val="600"/>
              </a:spcBef>
              <a:defRPr/>
            </a:pPr>
            <a:r>
              <a:rPr lang="en-GB" altLang="en-US" sz="2100" dirty="0"/>
              <a:t>clinical trials show very high efficacy and well tolerated</a:t>
            </a:r>
          </a:p>
          <a:p>
            <a:pPr lvl="1">
              <a:lnSpc>
                <a:spcPct val="120000"/>
              </a:lnSpc>
              <a:spcBef>
                <a:spcPts val="600"/>
              </a:spcBef>
              <a:buFont typeface="Wingdings" panose="05000000000000000000" pitchFamily="2" charset="2"/>
              <a:buChar char="§"/>
              <a:defRPr/>
            </a:pPr>
            <a:r>
              <a:rPr lang="en-GB" altLang="en-US" sz="2100" dirty="0">
                <a:cs typeface="ヒラギノ角ゴ Pro W3" pitchFamily="84" charset="-128"/>
              </a:rPr>
              <a:t>over 99% effective at preventing pre-cancerous lesions associated with HPV types 16 and 18. </a:t>
            </a:r>
            <a:r>
              <a:rPr lang="en-GB" sz="2100" dirty="0"/>
              <a:t>Gardasil 9 offers protection against 5 additional types of HPV (31, 33, 45, 52, 58) which although less common than types 16 and 18, are also considered high-risk</a:t>
            </a:r>
            <a:endParaRPr lang="en-GB" altLang="en-US" sz="2100" dirty="0">
              <a:cs typeface="ヒラギノ角ゴ Pro W3" pitchFamily="84" charset="-128"/>
            </a:endParaRPr>
          </a:p>
          <a:p>
            <a:pPr lvl="1">
              <a:lnSpc>
                <a:spcPct val="120000"/>
              </a:lnSpc>
              <a:spcBef>
                <a:spcPts val="600"/>
              </a:spcBef>
              <a:buFont typeface="Wingdings" panose="05000000000000000000" pitchFamily="2" charset="2"/>
              <a:buChar char="§"/>
              <a:defRPr/>
            </a:pPr>
            <a:r>
              <a:rPr lang="en-GB" sz="2100" dirty="0">
                <a:cs typeface="ヒラギノ角ゴ Pro W3" pitchFamily="84" charset="-128"/>
              </a:rPr>
              <a:t>99% effective at preventing genital warts associated with vaccine types in young women</a:t>
            </a:r>
          </a:p>
          <a:p>
            <a:pPr>
              <a:lnSpc>
                <a:spcPct val="110000"/>
              </a:lnSpc>
              <a:buFont typeface="Arial" panose="020B0604020202020204" pitchFamily="34" charset="0"/>
              <a:buChar char="•"/>
              <a:defRPr/>
            </a:pPr>
            <a:r>
              <a:rPr lang="en-GB" sz="2100" dirty="0"/>
              <a:t>a clinical trial of Gardasil in men indicated that it can prevent anal cell changes caused by persistent infection and genital warts</a:t>
            </a:r>
            <a:endParaRPr lang="en-GB" sz="2100" u="sng" dirty="0"/>
          </a:p>
          <a:p>
            <a:pPr>
              <a:lnSpc>
                <a:spcPct val="110000"/>
              </a:lnSpc>
              <a:buFont typeface="Arial" panose="020B0604020202020204" pitchFamily="34" charset="0"/>
              <a:buChar char="•"/>
              <a:defRPr/>
            </a:pPr>
            <a:r>
              <a:rPr lang="en-GB" sz="2100" dirty="0"/>
              <a:t>may boost immunity and prevent re-infection or reduce reoccurrences in people with previously treated high-grade anal intraepithelial neoplasia established diseases</a:t>
            </a:r>
          </a:p>
          <a:p>
            <a:pPr marL="0" indent="0">
              <a:buNone/>
            </a:pPr>
            <a:endParaRPr lang="en-GB" sz="2000" dirty="0"/>
          </a:p>
          <a:p>
            <a:pPr>
              <a:buFont typeface="Arial" panose="020B0604020202020204" pitchFamily="34" charset="0"/>
              <a:buChar char="•"/>
            </a:pPr>
            <a:endParaRPr lang="en-GB" altLang="en-US" dirty="0"/>
          </a:p>
        </p:txBody>
      </p:sp>
      <p:sp>
        <p:nvSpPr>
          <p:cNvPr id="9" name="Footer Placeholder 1">
            <a:extLst>
              <a:ext uri="{FF2B5EF4-FFF2-40B4-BE49-F238E27FC236}">
                <a16:creationId xmlns:a16="http://schemas.microsoft.com/office/drawing/2014/main" id="{08DA6DCA-C974-43EF-A3AB-E67013923AF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2" name="Footer Placeholder 1">
            <a:extLst>
              <a:ext uri="{FF2B5EF4-FFF2-40B4-BE49-F238E27FC236}">
                <a16:creationId xmlns:a16="http://schemas.microsoft.com/office/drawing/2014/main" id="{86989FEB-F254-4202-8C2C-0620A6BF9209}"/>
              </a:ext>
            </a:extLst>
          </p:cNvPr>
          <p:cNvSpPr>
            <a:spLocks noGrp="1"/>
          </p:cNvSpPr>
          <p:nvPr>
            <p:ph type="ftr" sz="quarter" idx="10"/>
          </p:nvPr>
        </p:nvSpPr>
        <p:spPr/>
        <p:txBody>
          <a:bodyPr/>
          <a:lstStyle/>
          <a:p>
            <a:r>
              <a:rPr lang="en-GB" sz="1400" dirty="0"/>
              <a:t>HPV vaccination programme for MSM  </a:t>
            </a:r>
          </a:p>
        </p:txBody>
      </p:sp>
      <p:sp>
        <p:nvSpPr>
          <p:cNvPr id="4" name="Slide Number Placeholder 3">
            <a:extLst>
              <a:ext uri="{FF2B5EF4-FFF2-40B4-BE49-F238E27FC236}">
                <a16:creationId xmlns:a16="http://schemas.microsoft.com/office/drawing/2014/main" id="{8D195209-73DD-46C8-B58F-980F301FC65C}"/>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Tree>
    <p:extLst>
      <p:ext uri="{BB962C8B-B14F-4D97-AF65-F5344CB8AC3E}">
        <p14:creationId xmlns:p14="http://schemas.microsoft.com/office/powerpoint/2010/main" val="3689206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Safety of HPV vaccine</a:t>
            </a:r>
          </a:p>
        </p:txBody>
      </p:sp>
      <p:sp>
        <p:nvSpPr>
          <p:cNvPr id="3" name="Content Placeholder 2"/>
          <p:cNvSpPr>
            <a:spLocks noGrp="1"/>
          </p:cNvSpPr>
          <p:nvPr>
            <p:ph idx="1"/>
          </p:nvPr>
        </p:nvSpPr>
        <p:spPr>
          <a:xfrm>
            <a:off x="330205" y="1774826"/>
            <a:ext cx="9142269" cy="4351338"/>
          </a:xfrm>
        </p:spPr>
        <p:txBody>
          <a:bodyPr/>
          <a:lstStyle/>
          <a:p>
            <a:pPr>
              <a:spcBef>
                <a:spcPts val="0"/>
              </a:spcBef>
              <a:defRPr/>
            </a:pPr>
            <a:endParaRPr lang="en-GB" dirty="0">
              <a:latin typeface="+mn-lt"/>
            </a:endParaRPr>
          </a:p>
          <a:p>
            <a:pPr>
              <a:spcBef>
                <a:spcPts val="0"/>
              </a:spcBef>
              <a:defRPr/>
            </a:pPr>
            <a:r>
              <a:rPr lang="en-GB" sz="2000" dirty="0">
                <a:latin typeface="+mn-lt"/>
              </a:rPr>
              <a:t>the safety of HPV vaccine has been established through rigorous testing in clinical trials, followed by use of many millions of doses across the world</a:t>
            </a:r>
          </a:p>
          <a:p>
            <a:pPr marL="0" indent="0">
              <a:spcBef>
                <a:spcPts val="0"/>
              </a:spcBef>
              <a:defRPr/>
            </a:pPr>
            <a:endParaRPr lang="en-GB" sz="2000" dirty="0">
              <a:latin typeface="+mn-lt"/>
            </a:endParaRPr>
          </a:p>
          <a:p>
            <a:pPr>
              <a:spcBef>
                <a:spcPts val="0"/>
              </a:spcBef>
              <a:defRPr/>
            </a:pPr>
            <a:r>
              <a:rPr lang="en-GB" sz="2000" dirty="0">
                <a:latin typeface="+mn-lt"/>
              </a:rPr>
              <a:t>some people may experience a mild side effect, but these are generally of short duration and are far outweighed by the expected benefits of the vaccine</a:t>
            </a:r>
          </a:p>
          <a:p>
            <a:pPr>
              <a:spcBef>
                <a:spcPts val="0"/>
              </a:spcBef>
              <a:defRPr/>
            </a:pPr>
            <a:endParaRPr lang="en-GB" sz="2000" dirty="0">
              <a:latin typeface="+mn-lt"/>
            </a:endParaRPr>
          </a:p>
          <a:p>
            <a:pPr>
              <a:spcBef>
                <a:spcPts val="0"/>
              </a:spcBef>
              <a:defRPr/>
            </a:pPr>
            <a:r>
              <a:rPr lang="en-GB" altLang="en-US" sz="2000" dirty="0">
                <a:latin typeface="+mn-lt"/>
                <a:ea typeface="ヒラギノ角ゴ Pro W3"/>
                <a:cs typeface="ヒラギノ角ゴ Pro W3"/>
              </a:rPr>
              <a:t>the US health authorities have posted clear advice on their website supporting </a:t>
            </a:r>
            <a:r>
              <a:rPr lang="en-GB" altLang="en-US" sz="2000" dirty="0">
                <a:latin typeface="+mn-lt"/>
                <a:ea typeface="ヒラギノ角ゴ Pro W3"/>
                <a:cs typeface="ヒラギノ角ゴ Pro W3"/>
                <a:hlinkClick r:id="rId3"/>
              </a:rPr>
              <a:t>the safety of HPV vaccine</a:t>
            </a:r>
            <a:endParaRPr lang="en-GB" altLang="en-US" sz="2000" dirty="0">
              <a:latin typeface="+mn-lt"/>
              <a:ea typeface="ヒラギノ角ゴ Pro W3"/>
              <a:cs typeface="ヒラギノ角ゴ Pro W3"/>
            </a:endParaRPr>
          </a:p>
          <a:p>
            <a:endParaRPr lang="en-GB" dirty="0"/>
          </a:p>
        </p:txBody>
      </p:sp>
      <p:sp>
        <p:nvSpPr>
          <p:cNvPr id="9" name="Footer Placeholder 1">
            <a:extLst>
              <a:ext uri="{FF2B5EF4-FFF2-40B4-BE49-F238E27FC236}">
                <a16:creationId xmlns:a16="http://schemas.microsoft.com/office/drawing/2014/main" id="{A368C6A8-053A-498D-9051-CC6DD0E7066F}"/>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5D571545-3D78-47A2-9913-7F1823950079}"/>
              </a:ext>
            </a:extLst>
          </p:cNvPr>
          <p:cNvSpPr>
            <a:spLocks noGrp="1"/>
          </p:cNvSpPr>
          <p:nvPr>
            <p:ph type="ftr" sz="quarter" idx="10"/>
          </p:nvPr>
        </p:nvSpPr>
        <p:spPr/>
        <p:txBody>
          <a:bodyPr/>
          <a:lstStyle/>
          <a:p>
            <a:r>
              <a:rPr lang="en-GB" sz="1400" dirty="0"/>
              <a:t>HPV vaccination programme for MSM  </a:t>
            </a:r>
          </a:p>
        </p:txBody>
      </p:sp>
      <p:sp>
        <p:nvSpPr>
          <p:cNvPr id="5" name="Slide Number Placeholder 4">
            <a:extLst>
              <a:ext uri="{FF2B5EF4-FFF2-40B4-BE49-F238E27FC236}">
                <a16:creationId xmlns:a16="http://schemas.microsoft.com/office/drawing/2014/main" id="{1B105C8D-1921-493F-981D-3015FE3007F1}"/>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414674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Postural Orthostatic Tachycardia Syndrome (POTS)</a:t>
            </a:r>
          </a:p>
        </p:txBody>
      </p:sp>
      <p:sp>
        <p:nvSpPr>
          <p:cNvPr id="3" name="Content Placeholder 2"/>
          <p:cNvSpPr>
            <a:spLocks noGrp="1"/>
          </p:cNvSpPr>
          <p:nvPr>
            <p:ph idx="1"/>
          </p:nvPr>
        </p:nvSpPr>
        <p:spPr>
          <a:xfrm>
            <a:off x="726961" y="1884045"/>
            <a:ext cx="8665395" cy="4351338"/>
          </a:xfrm>
        </p:spPr>
        <p:txBody>
          <a:bodyPr>
            <a:normAutofit/>
          </a:bodyPr>
          <a:lstStyle/>
          <a:p>
            <a:pPr>
              <a:spcBef>
                <a:spcPts val="0"/>
              </a:spcBef>
              <a:buClr>
                <a:schemeClr val="accent5">
                  <a:lumMod val="75000"/>
                </a:schemeClr>
              </a:buClr>
              <a:defRPr/>
            </a:pPr>
            <a:r>
              <a:rPr lang="en-GB" sz="2000" dirty="0"/>
              <a:t>in recent years in the UK and other European countries, parents and pressure groups have raised safety concerns linking the HPV vaccine to a condition called Postural Orthostatic Tachycardia Syndrome (POTS) </a:t>
            </a:r>
          </a:p>
          <a:p>
            <a:pPr marL="114300" indent="-342900">
              <a:spcBef>
                <a:spcPts val="0"/>
              </a:spcBef>
              <a:buClr>
                <a:schemeClr val="accent5">
                  <a:lumMod val="75000"/>
                </a:schemeClr>
              </a:buClr>
              <a:defRPr/>
            </a:pPr>
            <a:endParaRPr lang="en-GB" sz="2000" dirty="0"/>
          </a:p>
          <a:p>
            <a:pPr>
              <a:spcBef>
                <a:spcPts val="0"/>
              </a:spcBef>
              <a:buClr>
                <a:schemeClr val="accent5">
                  <a:lumMod val="75000"/>
                </a:schemeClr>
              </a:buClr>
              <a:defRPr/>
            </a:pPr>
            <a:r>
              <a:rPr lang="en-GB" sz="2000" dirty="0"/>
              <a:t>in June 2015, the JCVI concluded that it had no concerns about the safety of the HPV vaccine</a:t>
            </a:r>
          </a:p>
          <a:p>
            <a:pPr marL="114300" indent="-342900">
              <a:spcBef>
                <a:spcPts val="0"/>
              </a:spcBef>
              <a:buClr>
                <a:schemeClr val="accent5">
                  <a:lumMod val="75000"/>
                </a:schemeClr>
              </a:buClr>
              <a:defRPr/>
            </a:pPr>
            <a:endParaRPr lang="en-GB" sz="2000" dirty="0"/>
          </a:p>
          <a:p>
            <a:pPr>
              <a:lnSpc>
                <a:spcPct val="100000"/>
              </a:lnSpc>
              <a:spcBef>
                <a:spcPts val="0"/>
              </a:spcBef>
              <a:buClr>
                <a:schemeClr val="accent5">
                  <a:lumMod val="75000"/>
                </a:schemeClr>
              </a:buClr>
              <a:defRPr/>
            </a:pPr>
            <a:r>
              <a:rPr lang="en-GB" sz="2000" dirty="0"/>
              <a:t>the European Medicines Agency (EMA) independent review concluded </a:t>
            </a:r>
            <a:r>
              <a:rPr lang="en-GB" sz="2000" dirty="0">
                <a:hlinkClick r:id="rId3"/>
              </a:rPr>
              <a:t>evidence does not support a causal link between the vaccine and the condition</a:t>
            </a:r>
            <a:endParaRPr lang="en-GB" sz="2000" dirty="0"/>
          </a:p>
          <a:p>
            <a:pPr>
              <a:buClr>
                <a:schemeClr val="accent5">
                  <a:lumMod val="75000"/>
                </a:schemeClr>
              </a:buClr>
              <a:buFont typeface="Arial" panose="020B0604020202020204" pitchFamily="34" charset="0"/>
              <a:buChar char="•"/>
              <a:defRPr/>
            </a:pPr>
            <a:endParaRPr lang="en-GB" dirty="0"/>
          </a:p>
          <a:p>
            <a:pPr>
              <a:buClr>
                <a:schemeClr val="accent5">
                  <a:lumMod val="75000"/>
                </a:schemeClr>
              </a:buClr>
              <a:buFont typeface="Arial" panose="020B0604020202020204" pitchFamily="34" charset="0"/>
              <a:buChar char="•"/>
              <a:defRPr/>
            </a:pPr>
            <a:endParaRPr lang="en-GB" sz="2000" dirty="0"/>
          </a:p>
        </p:txBody>
      </p:sp>
      <p:sp>
        <p:nvSpPr>
          <p:cNvPr id="9" name="Footer Placeholder 1">
            <a:extLst>
              <a:ext uri="{FF2B5EF4-FFF2-40B4-BE49-F238E27FC236}">
                <a16:creationId xmlns:a16="http://schemas.microsoft.com/office/drawing/2014/main" id="{153FC973-B2B9-437B-8C4E-F173737317DE}"/>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D9896032-77F5-4129-9B81-51D247ECBE09}"/>
              </a:ext>
            </a:extLst>
          </p:cNvPr>
          <p:cNvSpPr>
            <a:spLocks noGrp="1"/>
          </p:cNvSpPr>
          <p:nvPr>
            <p:ph type="ftr" sz="quarter" idx="10"/>
          </p:nvPr>
        </p:nvSpPr>
        <p:spPr/>
        <p:txBody>
          <a:bodyPr/>
          <a:lstStyle/>
          <a:p>
            <a:r>
              <a:rPr lang="en-GB" sz="1400" dirty="0"/>
              <a:t>HPV vaccination programme for MSM  </a:t>
            </a:r>
          </a:p>
        </p:txBody>
      </p:sp>
      <p:sp>
        <p:nvSpPr>
          <p:cNvPr id="5" name="Slide Number Placeholder 4">
            <a:extLst>
              <a:ext uri="{FF2B5EF4-FFF2-40B4-BE49-F238E27FC236}">
                <a16:creationId xmlns:a16="http://schemas.microsoft.com/office/drawing/2014/main" id="{E1C6BDB4-A8FF-44BD-A573-ED0C3163C8EB}"/>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380168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051" y="342420"/>
            <a:ext cx="8028000" cy="720080"/>
          </a:xfrm>
        </p:spPr>
        <p:txBody>
          <a:bodyPr>
            <a:normAutofit/>
          </a:bodyPr>
          <a:lstStyle/>
          <a:p>
            <a:r>
              <a:rPr lang="en-GB" sz="3600" dirty="0"/>
              <a:t>Storage of HPV vaccine</a:t>
            </a:r>
          </a:p>
        </p:txBody>
      </p:sp>
      <p:sp>
        <p:nvSpPr>
          <p:cNvPr id="3" name="Content Placeholder 2"/>
          <p:cNvSpPr>
            <a:spLocks noGrp="1"/>
          </p:cNvSpPr>
          <p:nvPr>
            <p:ph idx="1"/>
          </p:nvPr>
        </p:nvSpPr>
        <p:spPr>
          <a:xfrm>
            <a:off x="428795" y="1698447"/>
            <a:ext cx="4873394" cy="4104456"/>
          </a:xfrm>
        </p:spPr>
        <p:txBody>
          <a:bodyPr>
            <a:normAutofit fontScale="92500"/>
          </a:bodyPr>
          <a:lstStyle/>
          <a:p>
            <a:pPr marL="509587" indent="-342900"/>
            <a:r>
              <a:rPr lang="en-GB" dirty="0">
                <a:cs typeface="ヒラギノ角ゴ Pro W3" pitchFamily="84" charset="-128"/>
              </a:rPr>
              <a:t>store between +2 and +8ºC </a:t>
            </a:r>
          </a:p>
          <a:p>
            <a:pPr marL="509587" indent="-342900"/>
            <a:r>
              <a:rPr lang="en-GB" dirty="0">
                <a:cs typeface="ヒラギノ角ゴ Pro W3" pitchFamily="84" charset="-128"/>
              </a:rPr>
              <a:t>store in original packaging</a:t>
            </a:r>
          </a:p>
          <a:p>
            <a:pPr marL="509587" indent="-342900"/>
            <a:r>
              <a:rPr lang="en-GB" dirty="0">
                <a:cs typeface="ヒラギノ角ゴ Pro W3" pitchFamily="84" charset="-128"/>
              </a:rPr>
              <a:t>protect from light</a:t>
            </a:r>
          </a:p>
          <a:p>
            <a:pPr marL="509587" indent="-342900"/>
            <a:r>
              <a:rPr lang="en-GB" dirty="0">
                <a:cs typeface="ヒラギノ角ゴ Pro W3" pitchFamily="84" charset="-128"/>
              </a:rPr>
              <a:t>use as soon as possible after removing from fridge</a:t>
            </a:r>
          </a:p>
          <a:p>
            <a:pPr marL="285750" indent="-285750"/>
            <a:endParaRPr lang="en-GB" dirty="0"/>
          </a:p>
          <a:p>
            <a:pPr marL="0" indent="0">
              <a:buNone/>
            </a:pPr>
            <a:r>
              <a:rPr lang="en-GB" dirty="0"/>
              <a:t>Effectiveness cannot be guaranteed for vaccines unless the cold chain has been maintained and vaccine has been monitored as per national recommendations</a:t>
            </a:r>
          </a:p>
        </p:txBody>
      </p:sp>
      <p:pic>
        <p:nvPicPr>
          <p:cNvPr id="12" name="Picture 11">
            <a:extLst>
              <a:ext uri="{FF2B5EF4-FFF2-40B4-BE49-F238E27FC236}">
                <a16:creationId xmlns:a16="http://schemas.microsoft.com/office/drawing/2014/main" id="{FA9D9D58-09FC-4E37-BD94-EB651C2E7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124" y="1626833"/>
            <a:ext cx="2642927" cy="1802167"/>
          </a:xfrm>
          <a:prstGeom prst="rect">
            <a:avLst/>
          </a:prstGeom>
          <a:ln>
            <a:solidFill>
              <a:schemeClr val="tx1"/>
            </a:solidFill>
          </a:ln>
        </p:spPr>
      </p:pic>
      <p:pic>
        <p:nvPicPr>
          <p:cNvPr id="14" name="Picture 13">
            <a:extLst>
              <a:ext uri="{FF2B5EF4-FFF2-40B4-BE49-F238E27FC236}">
                <a16:creationId xmlns:a16="http://schemas.microsoft.com/office/drawing/2014/main" id="{1F948752-BA90-4C56-8695-E3B71B7A8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6857" y="3557991"/>
            <a:ext cx="1909460" cy="2751868"/>
          </a:xfrm>
          <a:prstGeom prst="rect">
            <a:avLst/>
          </a:prstGeom>
          <a:ln>
            <a:solidFill>
              <a:schemeClr val="tx1"/>
            </a:solidFill>
          </a:ln>
        </p:spPr>
      </p:pic>
      <p:sp>
        <p:nvSpPr>
          <p:cNvPr id="6" name="Footer Placeholder 5">
            <a:extLst>
              <a:ext uri="{FF2B5EF4-FFF2-40B4-BE49-F238E27FC236}">
                <a16:creationId xmlns:a16="http://schemas.microsoft.com/office/drawing/2014/main" id="{93ED765B-F43F-412B-A041-6F565EED9527}"/>
              </a:ext>
            </a:extLst>
          </p:cNvPr>
          <p:cNvSpPr>
            <a:spLocks noGrp="1"/>
          </p:cNvSpPr>
          <p:nvPr>
            <p:ph type="ftr" sz="quarter" idx="10"/>
          </p:nvPr>
        </p:nvSpPr>
        <p:spPr/>
        <p:txBody>
          <a:bodyPr/>
          <a:lstStyle/>
          <a:p>
            <a:r>
              <a:rPr lang="en-GB" sz="1400" dirty="0"/>
              <a:t>HPV vaccination programme for MSM  </a:t>
            </a:r>
          </a:p>
        </p:txBody>
      </p:sp>
      <p:sp>
        <p:nvSpPr>
          <p:cNvPr id="7" name="Slide Number Placeholder 6">
            <a:extLst>
              <a:ext uri="{FF2B5EF4-FFF2-40B4-BE49-F238E27FC236}">
                <a16:creationId xmlns:a16="http://schemas.microsoft.com/office/drawing/2014/main" id="{A93A84D3-727C-4BB7-976C-CFBB7A92A6CE}"/>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1618763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Vaccine stock management</a:t>
            </a:r>
          </a:p>
        </p:txBody>
      </p:sp>
      <p:sp>
        <p:nvSpPr>
          <p:cNvPr id="3" name="Content Placeholder 2"/>
          <p:cNvSpPr>
            <a:spLocks noGrp="1"/>
          </p:cNvSpPr>
          <p:nvPr>
            <p:ph idx="1"/>
          </p:nvPr>
        </p:nvSpPr>
        <p:spPr>
          <a:xfrm>
            <a:off x="593995" y="1619767"/>
            <a:ext cx="8314912" cy="4351338"/>
          </a:xfrm>
        </p:spPr>
        <p:txBody>
          <a:bodyPr>
            <a:normAutofit/>
          </a:bodyPr>
          <a:lstStyle/>
          <a:p>
            <a:pPr marL="0" indent="0">
              <a:buClr>
                <a:schemeClr val="bg2"/>
              </a:buClr>
              <a:buNone/>
            </a:pPr>
            <a:r>
              <a:rPr lang="en-GB" sz="2000" dirty="0"/>
              <a:t>All providers should:</a:t>
            </a:r>
          </a:p>
          <a:p>
            <a:pPr marL="285750" indent="-285750"/>
            <a:r>
              <a:rPr lang="en-GB" sz="2000" dirty="0"/>
              <a:t>review available fridge space to ensure adequate storage capacity before ordering new vaccine</a:t>
            </a:r>
          </a:p>
          <a:p>
            <a:pPr marL="285750" indent="-285750"/>
            <a:r>
              <a:rPr lang="en-GB" altLang="en-US" sz="2000" dirty="0">
                <a:ea typeface="ヒラギノ角ゴ Pro W3"/>
                <a:cs typeface="ヒラギノ角ゴ Pro W3"/>
              </a:rPr>
              <a:t>ensure that there is enough stock for 2 to 4 weeks of use and not over order</a:t>
            </a:r>
          </a:p>
          <a:p>
            <a:pPr marL="285750" indent="-285750"/>
            <a:r>
              <a:rPr lang="en-GB" sz="2000" dirty="0"/>
              <a:t>have local protocols in place to reduce vaccine wastage to a minimum and protect vaccines in the event of a cold chain incident</a:t>
            </a:r>
            <a:endParaRPr lang="en-GB" altLang="en-US" sz="2000" dirty="0">
              <a:ea typeface="ヒラギノ角ゴ Pro W3"/>
              <a:cs typeface="ヒラギノ角ゴ Pro W3"/>
            </a:endParaRPr>
          </a:p>
          <a:p>
            <a:pPr marL="285750" indent="-285750"/>
            <a:r>
              <a:rPr lang="en-GB" altLang="en-US" sz="2000" dirty="0">
                <a:ea typeface="ヒラギノ角ゴ Pro W3"/>
                <a:cs typeface="ヒラギノ角ゴ Pro W3"/>
              </a:rPr>
              <a:t>report any cold chain failures or vaccine wastage through the ImmForm website on the stock incident page</a:t>
            </a:r>
          </a:p>
          <a:p>
            <a:pPr marL="0" indent="0">
              <a:buNone/>
            </a:pPr>
            <a:r>
              <a:rPr lang="en-GB" altLang="en-US" sz="2000" dirty="0">
                <a:ea typeface="ヒラギノ角ゴ Pro W3"/>
                <a:cs typeface="ヒラギノ角ゴ Pro W3"/>
              </a:rPr>
              <a:t>Small percentage reductions in vaccine wastage have a major impact on the financing of vaccine supplies</a:t>
            </a:r>
          </a:p>
          <a:p>
            <a:endParaRPr lang="en-GB" dirty="0"/>
          </a:p>
        </p:txBody>
      </p:sp>
      <p:sp>
        <p:nvSpPr>
          <p:cNvPr id="9" name="Footer Placeholder 1">
            <a:extLst>
              <a:ext uri="{FF2B5EF4-FFF2-40B4-BE49-F238E27FC236}">
                <a16:creationId xmlns:a16="http://schemas.microsoft.com/office/drawing/2014/main" id="{5EEC6631-71FC-405C-8136-AE61D5585CC4}"/>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7FAD4405-3E31-4464-BF02-3E78013F131A}"/>
              </a:ext>
            </a:extLst>
          </p:cNvPr>
          <p:cNvSpPr>
            <a:spLocks noGrp="1"/>
          </p:cNvSpPr>
          <p:nvPr>
            <p:ph type="ftr" sz="quarter" idx="10"/>
          </p:nvPr>
        </p:nvSpPr>
        <p:spPr/>
        <p:txBody>
          <a:bodyPr/>
          <a:lstStyle/>
          <a:p>
            <a:r>
              <a:rPr lang="en-GB" sz="1400" dirty="0"/>
              <a:t>HPV vaccination programme for MSM  </a:t>
            </a:r>
          </a:p>
        </p:txBody>
      </p:sp>
      <p:sp>
        <p:nvSpPr>
          <p:cNvPr id="5" name="Slide Number Placeholder 4">
            <a:extLst>
              <a:ext uri="{FF2B5EF4-FFF2-40B4-BE49-F238E27FC236}">
                <a16:creationId xmlns:a16="http://schemas.microsoft.com/office/drawing/2014/main" id="{73D7FCF9-C1A2-4F63-A9CD-E21E71F3A7F9}"/>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Tree>
    <p:extLst>
      <p:ext uri="{BB962C8B-B14F-4D97-AF65-F5344CB8AC3E}">
        <p14:creationId xmlns:p14="http://schemas.microsoft.com/office/powerpoint/2010/main" val="2908760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A972-E4D9-4B92-99E9-72F0F43AC39A}"/>
              </a:ext>
            </a:extLst>
          </p:cNvPr>
          <p:cNvSpPr>
            <a:spLocks noGrp="1"/>
          </p:cNvSpPr>
          <p:nvPr>
            <p:ph type="title"/>
          </p:nvPr>
        </p:nvSpPr>
        <p:spPr>
          <a:xfrm>
            <a:off x="428795" y="382638"/>
            <a:ext cx="8640762" cy="647700"/>
          </a:xfrm>
        </p:spPr>
        <p:txBody>
          <a:bodyPr>
            <a:normAutofit fontScale="90000"/>
          </a:bodyPr>
          <a:lstStyle/>
          <a:p>
            <a:pPr>
              <a:defRPr/>
            </a:pPr>
            <a:r>
              <a:rPr lang="en-GB" altLang="en-US" sz="3600" dirty="0"/>
              <a:t>Administration of  Gardasil and Gardasil 9</a:t>
            </a:r>
            <a:endParaRPr lang="en-GB" sz="3600" dirty="0"/>
          </a:p>
        </p:txBody>
      </p:sp>
      <p:sp>
        <p:nvSpPr>
          <p:cNvPr id="3" name="Content Placeholder 2">
            <a:extLst>
              <a:ext uri="{FF2B5EF4-FFF2-40B4-BE49-F238E27FC236}">
                <a16:creationId xmlns:a16="http://schemas.microsoft.com/office/drawing/2014/main" id="{5E3C2B75-DE7B-4DD5-8399-61E5C86BB80F}"/>
              </a:ext>
            </a:extLst>
          </p:cNvPr>
          <p:cNvSpPr>
            <a:spLocks noGrp="1"/>
          </p:cNvSpPr>
          <p:nvPr>
            <p:ph idx="1"/>
          </p:nvPr>
        </p:nvSpPr>
        <p:spPr>
          <a:xfrm>
            <a:off x="597152" y="1646238"/>
            <a:ext cx="8027987" cy="4176712"/>
          </a:xfrm>
        </p:spPr>
        <p:txBody>
          <a:bodyPr/>
          <a:lstStyle/>
          <a:p>
            <a:pPr>
              <a:spcBef>
                <a:spcPts val="0"/>
              </a:spcBef>
              <a:spcAft>
                <a:spcPts val="1200"/>
              </a:spcAft>
              <a:defRPr/>
            </a:pPr>
            <a:r>
              <a:rPr lang="en-GB" altLang="en-US" sz="2000" dirty="0"/>
              <a:t>the vaccine comes as pre-filled suspension that must be shaken before use to form a cloudy white suspension</a:t>
            </a:r>
          </a:p>
          <a:p>
            <a:pPr>
              <a:spcBef>
                <a:spcPts val="0"/>
              </a:spcBef>
              <a:spcAft>
                <a:spcPts val="1200"/>
              </a:spcAft>
              <a:defRPr/>
            </a:pPr>
            <a:r>
              <a:rPr lang="en-GB" sz="2000" dirty="0"/>
              <a:t>2 separate needles are available with the pre-filled syringe, choose the appropriate needle to ensure an intramuscular (IM) administration depending on the patient’s size and weight</a:t>
            </a:r>
          </a:p>
          <a:p>
            <a:pPr>
              <a:spcBef>
                <a:spcPts val="0"/>
              </a:spcBef>
              <a:spcAft>
                <a:spcPts val="1200"/>
              </a:spcAft>
              <a:defRPr/>
            </a:pPr>
            <a:r>
              <a:rPr lang="en-GB" altLang="en-US" sz="2000" dirty="0"/>
              <a:t>administer by intramuscular injection, preferably into the deltoid muscle of the arm</a:t>
            </a:r>
          </a:p>
          <a:p>
            <a:pPr>
              <a:spcBef>
                <a:spcPts val="0"/>
              </a:spcBef>
              <a:spcAft>
                <a:spcPts val="1200"/>
              </a:spcAft>
              <a:defRPr/>
            </a:pPr>
            <a:r>
              <a:rPr lang="en-GB" altLang="en-US" sz="2000" dirty="0"/>
              <a:t>individuals with bleeding disorders – see specific guidance in individual vaccine PGD</a:t>
            </a:r>
          </a:p>
          <a:p>
            <a:pPr>
              <a:spcBef>
                <a:spcPts val="0"/>
              </a:spcBef>
              <a:spcAft>
                <a:spcPts val="1200"/>
              </a:spcAft>
              <a:defRPr/>
            </a:pPr>
            <a:r>
              <a:rPr lang="en-GB" altLang="en-US" sz="2000" dirty="0"/>
              <a:t>can be given at the same time as Hepatitis B or other national schedule vaccines</a:t>
            </a:r>
          </a:p>
          <a:p>
            <a:pPr marL="0" indent="0">
              <a:lnSpc>
                <a:spcPct val="80000"/>
              </a:lnSpc>
              <a:spcAft>
                <a:spcPts val="1200"/>
              </a:spcAft>
              <a:buNone/>
              <a:defRPr/>
            </a:pPr>
            <a:endParaRPr lang="en-GB" altLang="en-US" sz="2000" dirty="0"/>
          </a:p>
          <a:p>
            <a:pPr marL="0" indent="0">
              <a:lnSpc>
                <a:spcPct val="80000"/>
              </a:lnSpc>
              <a:spcAft>
                <a:spcPts val="1200"/>
              </a:spcAft>
              <a:buNone/>
              <a:defRPr/>
            </a:pPr>
            <a:endParaRPr lang="en-GB" altLang="en-US" sz="2000" dirty="0"/>
          </a:p>
          <a:p>
            <a:pPr>
              <a:buFont typeface="Arial" pitchFamily="84" charset="0"/>
              <a:buNone/>
              <a:defRPr/>
            </a:pPr>
            <a:endParaRPr lang="en-GB" dirty="0"/>
          </a:p>
        </p:txBody>
      </p:sp>
      <p:sp>
        <p:nvSpPr>
          <p:cNvPr id="4" name="Footer Placeholder 3">
            <a:extLst>
              <a:ext uri="{FF2B5EF4-FFF2-40B4-BE49-F238E27FC236}">
                <a16:creationId xmlns:a16="http://schemas.microsoft.com/office/drawing/2014/main" id="{57BB336A-CF5E-4384-BA20-D4D1861ACBB9}"/>
              </a:ext>
            </a:extLst>
          </p:cNvPr>
          <p:cNvSpPr>
            <a:spLocks noGrp="1"/>
          </p:cNvSpPr>
          <p:nvPr>
            <p:ph type="ftr" sz="quarter" idx="10"/>
          </p:nvPr>
        </p:nvSpPr>
        <p:spPr/>
        <p:txBody>
          <a:bodyPr/>
          <a:lstStyle/>
          <a:p>
            <a:r>
              <a:rPr lang="en-GB" dirty="0"/>
              <a:t>HPV vaccination programme for MSM  </a:t>
            </a:r>
            <a:endParaRPr lang="en-GB" sz="1400" dirty="0"/>
          </a:p>
        </p:txBody>
      </p:sp>
      <p:sp>
        <p:nvSpPr>
          <p:cNvPr id="6" name="Slide Number Placeholder 5">
            <a:extLst>
              <a:ext uri="{FF2B5EF4-FFF2-40B4-BE49-F238E27FC236}">
                <a16:creationId xmlns:a16="http://schemas.microsoft.com/office/drawing/2014/main" id="{58C70C1F-1D49-4793-A3EE-014DC34C2603}"/>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3200" dirty="0"/>
              <a:t>Gardasil</a:t>
            </a:r>
            <a:r>
              <a:rPr lang="en-GB" sz="3200" dirty="0"/>
              <a:t> and Gardasil 9 dosage and schedule</a:t>
            </a:r>
          </a:p>
        </p:txBody>
      </p:sp>
      <p:sp>
        <p:nvSpPr>
          <p:cNvPr id="3" name="Content Placeholder 2"/>
          <p:cNvSpPr>
            <a:spLocks noGrp="1"/>
          </p:cNvSpPr>
          <p:nvPr>
            <p:ph idx="1"/>
          </p:nvPr>
        </p:nvSpPr>
        <p:spPr>
          <a:xfrm>
            <a:off x="838200" y="1555155"/>
            <a:ext cx="8704074" cy="4883695"/>
          </a:xfrm>
        </p:spPr>
        <p:txBody>
          <a:bodyPr>
            <a:normAutofit/>
          </a:bodyPr>
          <a:lstStyle/>
          <a:p>
            <a:pPr marL="0" indent="0">
              <a:spcBef>
                <a:spcPts val="600"/>
              </a:spcBef>
              <a:buNone/>
            </a:pPr>
            <a:r>
              <a:rPr lang="en-GB" sz="2000" dirty="0"/>
              <a:t>From 1 April 2022, all individuals receiving HPV vaccine through the routine adolescent and MSM programme should follow a 2 dose schedule:</a:t>
            </a:r>
            <a:endParaRPr lang="en-GB" sz="2000" dirty="0">
              <a:solidFill>
                <a:srgbClr val="FF0000"/>
              </a:solidFill>
            </a:endParaRPr>
          </a:p>
          <a:p>
            <a:pPr>
              <a:spcBef>
                <a:spcPts val="600"/>
              </a:spcBef>
            </a:pPr>
            <a:r>
              <a:rPr lang="en-GB" sz="2000" dirty="0"/>
              <a:t>2 doses of 0.5ml at 0 and 6 to 24 months</a:t>
            </a:r>
          </a:p>
          <a:p>
            <a:pPr>
              <a:spcBef>
                <a:spcPts val="600"/>
              </a:spcBef>
            </a:pPr>
            <a:r>
              <a:rPr lang="en-GB" sz="2000" dirty="0"/>
              <a:t>second dose should be administered at least 6 months after the first dose</a:t>
            </a:r>
          </a:p>
          <a:p>
            <a:pPr marL="0" indent="0">
              <a:spcBef>
                <a:spcPts val="600"/>
              </a:spcBef>
              <a:buNone/>
            </a:pPr>
            <a:endParaRPr lang="en-GB" sz="2000" dirty="0"/>
          </a:p>
          <a:p>
            <a:pPr marL="0" indent="0">
              <a:spcBef>
                <a:spcPts val="0"/>
              </a:spcBef>
              <a:buNone/>
            </a:pPr>
            <a:r>
              <a:rPr lang="en-GB" sz="2000" dirty="0"/>
              <a:t>Immunocompromised individuals and those known to be HIV positive, including those on antiretroviral therapy should continue to follow a 3 dose course:</a:t>
            </a:r>
          </a:p>
          <a:p>
            <a:pPr>
              <a:spcBef>
                <a:spcPts val="600"/>
              </a:spcBef>
            </a:pPr>
            <a:r>
              <a:rPr lang="en-GB" sz="2000" dirty="0"/>
              <a:t>3 doses of 0.5 ml at 0, 1 and 4 to 6 months</a:t>
            </a:r>
          </a:p>
          <a:p>
            <a:pPr>
              <a:spcBef>
                <a:spcPts val="600"/>
              </a:spcBef>
            </a:pPr>
            <a:r>
              <a:rPr lang="en-GB" sz="2000" dirty="0"/>
              <a:t>second dose should be administered at least 1 month after the first dose</a:t>
            </a:r>
          </a:p>
          <a:p>
            <a:pPr>
              <a:spcBef>
                <a:spcPts val="600"/>
              </a:spcBef>
            </a:pPr>
            <a:r>
              <a:rPr lang="en-GB" sz="2000" dirty="0"/>
              <a:t>third dose should be administered at least 3 months after the second dose</a:t>
            </a:r>
          </a:p>
          <a:p>
            <a:pPr>
              <a:lnSpc>
                <a:spcPct val="110000"/>
              </a:lnSpc>
              <a:spcBef>
                <a:spcPts val="600"/>
              </a:spcBef>
            </a:pPr>
            <a:r>
              <a:rPr lang="en-GB" sz="2000" dirty="0"/>
              <a:t>all 3 doses should ideally be given within a 12 month period</a:t>
            </a:r>
            <a:endParaRPr lang="en-GB" dirty="0"/>
          </a:p>
        </p:txBody>
      </p:sp>
      <p:sp>
        <p:nvSpPr>
          <p:cNvPr id="8" name="Footer Placeholder 7">
            <a:extLst>
              <a:ext uri="{FF2B5EF4-FFF2-40B4-BE49-F238E27FC236}">
                <a16:creationId xmlns:a16="http://schemas.microsoft.com/office/drawing/2014/main" id="{B1EB69E4-EDB5-4479-89DD-0DDC9B559845}"/>
              </a:ext>
            </a:extLst>
          </p:cNvPr>
          <p:cNvSpPr>
            <a:spLocks noGrp="1"/>
          </p:cNvSpPr>
          <p:nvPr>
            <p:ph type="ftr" sz="quarter" idx="10"/>
          </p:nvPr>
        </p:nvSpPr>
        <p:spPr/>
        <p:txBody>
          <a:bodyPr/>
          <a:lstStyle/>
          <a:p>
            <a:r>
              <a:rPr lang="en-GB" sz="1400" dirty="0"/>
              <a:t>HPV vaccination programme for MSM  </a:t>
            </a:r>
          </a:p>
        </p:txBody>
      </p:sp>
      <p:sp>
        <p:nvSpPr>
          <p:cNvPr id="10" name="Slide Number Placeholder 9">
            <a:extLst>
              <a:ext uri="{FF2B5EF4-FFF2-40B4-BE49-F238E27FC236}">
                <a16:creationId xmlns:a16="http://schemas.microsoft.com/office/drawing/2014/main" id="{CEB021FF-230B-4356-A3F7-31D20B37D4E5}"/>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Tree>
    <p:extLst>
      <p:ext uri="{BB962C8B-B14F-4D97-AF65-F5344CB8AC3E}">
        <p14:creationId xmlns:p14="http://schemas.microsoft.com/office/powerpoint/2010/main" val="959972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F9AF-AC33-469E-A175-06B933D9F453}"/>
              </a:ext>
            </a:extLst>
          </p:cNvPr>
          <p:cNvSpPr>
            <a:spLocks noGrp="1"/>
          </p:cNvSpPr>
          <p:nvPr>
            <p:ph type="title"/>
          </p:nvPr>
        </p:nvSpPr>
        <p:spPr>
          <a:xfrm>
            <a:off x="428795" y="304032"/>
            <a:ext cx="8027988" cy="647700"/>
          </a:xfrm>
        </p:spPr>
        <p:txBody>
          <a:bodyPr>
            <a:noAutofit/>
          </a:bodyPr>
          <a:lstStyle/>
          <a:p>
            <a:pPr>
              <a:defRPr/>
            </a:pPr>
            <a:r>
              <a:rPr lang="en-GB" altLang="en-US" sz="3600" dirty="0"/>
              <a:t>HPV vaccine booster doses</a:t>
            </a:r>
            <a:endParaRPr lang="en-GB" sz="3600" dirty="0"/>
          </a:p>
        </p:txBody>
      </p:sp>
      <p:sp>
        <p:nvSpPr>
          <p:cNvPr id="60419" name="Content Placeholder 2">
            <a:extLst>
              <a:ext uri="{FF2B5EF4-FFF2-40B4-BE49-F238E27FC236}">
                <a16:creationId xmlns:a16="http://schemas.microsoft.com/office/drawing/2014/main" id="{5711946F-CEA0-4C2F-9174-4D85B50FB105}"/>
              </a:ext>
            </a:extLst>
          </p:cNvPr>
          <p:cNvSpPr>
            <a:spLocks noGrp="1" noChangeArrowheads="1"/>
          </p:cNvSpPr>
          <p:nvPr>
            <p:ph idx="1"/>
          </p:nvPr>
        </p:nvSpPr>
        <p:spPr>
          <a:xfrm>
            <a:off x="428795" y="1547099"/>
            <a:ext cx="8027988" cy="4103688"/>
          </a:xfrm>
        </p:spPr>
        <p:txBody>
          <a:bodyPr>
            <a:normAutofit/>
          </a:bodyPr>
          <a:lstStyle/>
          <a:p>
            <a:pPr>
              <a:buFont typeface="Arial" panose="020B0604020202020204" pitchFamily="34" charset="0"/>
              <a:buChar char="•"/>
            </a:pPr>
            <a:r>
              <a:rPr lang="en-GB" altLang="en-US" sz="2000" dirty="0">
                <a:ea typeface="ヒラギノ角ゴ Pro W3"/>
                <a:cs typeface="ヒラギノ角ゴ Pro W3"/>
              </a:rPr>
              <a:t>for optimum protection, it is important the full course of vaccination is received</a:t>
            </a:r>
          </a:p>
          <a:p>
            <a:pPr>
              <a:buFont typeface="Arial" panose="020B0604020202020204" pitchFamily="34" charset="0"/>
              <a:buChar char="•"/>
            </a:pPr>
            <a:r>
              <a:rPr lang="en-GB" altLang="en-US" sz="2000" dirty="0">
                <a:ea typeface="ヒラギノ角ゴ Pro W3"/>
                <a:cs typeface="ヒラギノ角ゴ Pro W3"/>
              </a:rPr>
              <a:t>current studies suggest that protection is maintained for at least ten years</a:t>
            </a:r>
          </a:p>
          <a:p>
            <a:pPr>
              <a:buFont typeface="Arial" panose="020B0604020202020204" pitchFamily="34" charset="0"/>
              <a:buChar char="•"/>
            </a:pPr>
            <a:r>
              <a:rPr lang="en-GB" altLang="en-US" sz="2000" dirty="0">
                <a:ea typeface="ヒラギノ角ゴ Pro W3"/>
                <a:cs typeface="ヒラギノ角ゴ Pro W3"/>
              </a:rPr>
              <a:t>based on the immune responses seen in studies, it is expected that protection will last longer than this</a:t>
            </a:r>
          </a:p>
          <a:p>
            <a:pPr>
              <a:buFont typeface="Arial" panose="020B0604020202020204" pitchFamily="34" charset="0"/>
              <a:buChar char="•"/>
            </a:pPr>
            <a:r>
              <a:rPr lang="en-GB" altLang="en-US" sz="2000" dirty="0">
                <a:ea typeface="ヒラギノ角ゴ Pro W3"/>
                <a:cs typeface="ヒラギノ角ゴ Pro W3"/>
              </a:rPr>
              <a:t>long-term follow-up studies are in place to evaluate length of protection and will determine the need for any subsequent boosters</a:t>
            </a:r>
          </a:p>
          <a:p>
            <a:pPr>
              <a:buFont typeface="Arial" panose="020B0604020202020204" pitchFamily="34" charset="0"/>
              <a:buChar char="•"/>
            </a:pPr>
            <a:r>
              <a:rPr lang="en-GB" altLang="en-US" sz="2000" dirty="0">
                <a:ea typeface="ヒラギノ角ゴ Pro W3"/>
                <a:cs typeface="ヒラギノ角ゴ Pro W3"/>
              </a:rPr>
              <a:t>booster doses are not currently indicated</a:t>
            </a:r>
          </a:p>
        </p:txBody>
      </p:sp>
      <p:sp>
        <p:nvSpPr>
          <p:cNvPr id="3" name="Footer Placeholder 2">
            <a:extLst>
              <a:ext uri="{FF2B5EF4-FFF2-40B4-BE49-F238E27FC236}">
                <a16:creationId xmlns:a16="http://schemas.microsoft.com/office/drawing/2014/main" id="{4FB8C4B0-0BA1-4BBA-9F3F-F4411B8E712D}"/>
              </a:ext>
            </a:extLst>
          </p:cNvPr>
          <p:cNvSpPr>
            <a:spLocks noGrp="1"/>
          </p:cNvSpPr>
          <p:nvPr>
            <p:ph type="ftr" sz="quarter" idx="10"/>
          </p:nvPr>
        </p:nvSpPr>
        <p:spPr/>
        <p:txBody>
          <a:bodyPr/>
          <a:lstStyle/>
          <a:p>
            <a:r>
              <a:rPr lang="en-GB" dirty="0"/>
              <a:t>HPV vaccination programme for MSM  </a:t>
            </a:r>
            <a:endParaRPr lang="en-GB" sz="1400" dirty="0"/>
          </a:p>
        </p:txBody>
      </p:sp>
      <p:sp>
        <p:nvSpPr>
          <p:cNvPr id="4" name="Slide Number Placeholder 3">
            <a:extLst>
              <a:ext uri="{FF2B5EF4-FFF2-40B4-BE49-F238E27FC236}">
                <a16:creationId xmlns:a16="http://schemas.microsoft.com/office/drawing/2014/main" id="{B8820748-EAE3-45C0-B511-81C6E4D85C55}"/>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Administration of HPV vaccine</a:t>
            </a:r>
          </a:p>
        </p:txBody>
      </p:sp>
      <p:sp>
        <p:nvSpPr>
          <p:cNvPr id="3" name="Content Placeholder 2"/>
          <p:cNvSpPr>
            <a:spLocks noGrp="1"/>
          </p:cNvSpPr>
          <p:nvPr>
            <p:ph idx="1"/>
          </p:nvPr>
        </p:nvSpPr>
        <p:spPr>
          <a:xfrm>
            <a:off x="330206" y="1774826"/>
            <a:ext cx="8787162" cy="4351338"/>
          </a:xfrm>
        </p:spPr>
        <p:txBody>
          <a:bodyPr>
            <a:normAutofit/>
          </a:bodyPr>
          <a:lstStyle/>
          <a:p>
            <a:pPr marL="0" indent="0">
              <a:buNone/>
            </a:pPr>
            <a:r>
              <a:rPr lang="en-GB" altLang="en-US" sz="2000" dirty="0">
                <a:ea typeface="ヒラギノ角ゴ Pro W3"/>
                <a:cs typeface="ヒラギノ角ゴ Pro W3"/>
              </a:rPr>
              <a:t>Gardasil and Gardasil 9 are prescription only medicines and should only be administered using one of the following:</a:t>
            </a:r>
          </a:p>
          <a:p>
            <a:pPr>
              <a:buFont typeface="Arial" panose="020B0604020202020204" pitchFamily="34" charset="0"/>
              <a:buChar char="•"/>
            </a:pPr>
            <a:r>
              <a:rPr lang="en-GB" altLang="en-US" sz="2000" dirty="0">
                <a:ea typeface="ヒラギノ角ゴ Pro W3"/>
                <a:cs typeface="ヒラギノ角ゴ Pro W3"/>
              </a:rPr>
              <a:t>prescription written manually or electronically by a registered medical practitioner or other authorised prescriber</a:t>
            </a:r>
          </a:p>
          <a:p>
            <a:pPr>
              <a:buFont typeface="Arial" panose="020B0604020202020204" pitchFamily="34" charset="0"/>
              <a:buChar char="•"/>
            </a:pPr>
            <a:r>
              <a:rPr lang="en-GB" altLang="en-US" sz="2000" dirty="0">
                <a:ea typeface="ヒラギノ角ゴ Pro W3"/>
                <a:cs typeface="ヒラギノ角ゴ Pro W3"/>
              </a:rPr>
              <a:t>Patient Specific Direction (PSD)</a:t>
            </a:r>
          </a:p>
          <a:p>
            <a:pPr>
              <a:buFont typeface="Arial" panose="020B0604020202020204" pitchFamily="34" charset="0"/>
              <a:buChar char="•"/>
            </a:pPr>
            <a:r>
              <a:rPr lang="en-GB" altLang="en-US" sz="2000" dirty="0">
                <a:ea typeface="ヒラギノ角ゴ Pro W3"/>
                <a:cs typeface="ヒラギノ角ゴ Pro W3"/>
              </a:rPr>
              <a:t>Patient Group Direction (PGD)</a:t>
            </a:r>
          </a:p>
          <a:p>
            <a:pPr>
              <a:buFont typeface="Wingdings" panose="05000000000000000000" pitchFamily="2" charset="2"/>
              <a:buChar char="ü"/>
            </a:pPr>
            <a:endParaRPr lang="en-GB" altLang="en-US" sz="2000" dirty="0">
              <a:ea typeface="ヒラギノ角ゴ Pro W3"/>
              <a:cs typeface="ヒラギノ角ゴ Pro W3"/>
            </a:endParaRPr>
          </a:p>
          <a:p>
            <a:pPr marL="0" indent="0">
              <a:spcBef>
                <a:spcPts val="0"/>
              </a:spcBef>
              <a:buNone/>
            </a:pPr>
            <a:r>
              <a:rPr lang="en-GB" altLang="en-US" sz="2000" dirty="0">
                <a:ea typeface="ヒラギノ角ゴ Pro W3"/>
                <a:cs typeface="ヒラギノ角ゴ Pro W3"/>
              </a:rPr>
              <a:t>UKHSA have developed a </a:t>
            </a:r>
            <a:r>
              <a:rPr lang="en-GB" altLang="en-US" sz="2000" dirty="0">
                <a:ea typeface="ヒラギノ角ゴ Pro W3"/>
                <a:cs typeface="ヒラギノ角ゴ Pro W3"/>
                <a:hlinkClick r:id="rId3"/>
              </a:rPr>
              <a:t>national PGD template</a:t>
            </a:r>
            <a:r>
              <a:rPr lang="en-GB" altLang="en-US" sz="2000" dirty="0">
                <a:ea typeface="ヒラギノ角ゴ Pro W3"/>
                <a:cs typeface="ヒラギノ角ゴ Pro W3"/>
              </a:rPr>
              <a:t> which should be reviewed and authorised locally before use.</a:t>
            </a:r>
          </a:p>
          <a:p>
            <a:pPr marL="0" indent="0">
              <a:buNone/>
            </a:pPr>
            <a:r>
              <a:rPr lang="en-GB" altLang="en-US" sz="2000" dirty="0">
                <a:ea typeface="ヒラギノ角ゴ Pro W3"/>
                <a:cs typeface="ヒラギノ角ゴ Pro W3"/>
              </a:rPr>
              <a:t>Providers may choose to use this to source their own PGDs locally or prescribe the vaccination on an individual patient basis using a Patient Specific Direction (PSD).</a:t>
            </a:r>
          </a:p>
          <a:p>
            <a:endParaRPr lang="en-GB" sz="700" dirty="0"/>
          </a:p>
        </p:txBody>
      </p:sp>
      <p:sp>
        <p:nvSpPr>
          <p:cNvPr id="9" name="Footer Placeholder 1">
            <a:extLst>
              <a:ext uri="{FF2B5EF4-FFF2-40B4-BE49-F238E27FC236}">
                <a16:creationId xmlns:a16="http://schemas.microsoft.com/office/drawing/2014/main" id="{897A3E88-41BD-45C4-B529-66F0290DD00F}"/>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01A8C530-1CA0-42CA-A34D-6A5DB504A3DA}"/>
              </a:ext>
            </a:extLst>
          </p:cNvPr>
          <p:cNvSpPr>
            <a:spLocks noGrp="1"/>
          </p:cNvSpPr>
          <p:nvPr>
            <p:ph type="ftr" sz="quarter" idx="10"/>
          </p:nvPr>
        </p:nvSpPr>
        <p:spPr/>
        <p:txBody>
          <a:bodyPr/>
          <a:lstStyle/>
          <a:p>
            <a:r>
              <a:rPr lang="en-GB" sz="1400" dirty="0"/>
              <a:t>HPV vaccination programme for MSM  </a:t>
            </a:r>
          </a:p>
        </p:txBody>
      </p:sp>
      <p:sp>
        <p:nvSpPr>
          <p:cNvPr id="5" name="Slide Number Placeholder 4">
            <a:extLst>
              <a:ext uri="{FF2B5EF4-FFF2-40B4-BE49-F238E27FC236}">
                <a16:creationId xmlns:a16="http://schemas.microsoft.com/office/drawing/2014/main" id="{846D5EE2-DB48-41B2-B306-D4A95B83BDD6}"/>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extLst>
      <p:ext uri="{BB962C8B-B14F-4D97-AF65-F5344CB8AC3E}">
        <p14:creationId xmlns:p14="http://schemas.microsoft.com/office/powerpoint/2010/main" val="2564973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41" y="1291986"/>
            <a:ext cx="7894191" cy="4608512"/>
          </a:xfrm>
        </p:spPr>
        <p:txBody>
          <a:bodyPr>
            <a:normAutofit fontScale="62500" lnSpcReduction="20000"/>
          </a:bodyPr>
          <a:lstStyle/>
          <a:p>
            <a:endParaRPr lang="en-GB" sz="2000" b="1" dirty="0"/>
          </a:p>
          <a:p>
            <a:pPr marL="0" indent="0">
              <a:buNone/>
            </a:pPr>
            <a:r>
              <a:rPr lang="en-GB" sz="2900" b="1" dirty="0"/>
              <a:t>Contraindications</a:t>
            </a:r>
          </a:p>
          <a:p>
            <a:pPr marL="0" indent="0">
              <a:lnSpc>
                <a:spcPct val="120000"/>
              </a:lnSpc>
              <a:buNone/>
            </a:pPr>
            <a:r>
              <a:rPr lang="en-GB" sz="2900" dirty="0"/>
              <a:t>Gardasil and Gardasil 9 should not be administered to those who have had:</a:t>
            </a:r>
          </a:p>
          <a:p>
            <a:pPr lvl="1">
              <a:lnSpc>
                <a:spcPct val="120000"/>
              </a:lnSpc>
            </a:pPr>
            <a:r>
              <a:rPr lang="en-GB" sz="2900" dirty="0"/>
              <a:t>a confirmed anaphylaxis to a previous dose of the vaccine</a:t>
            </a:r>
          </a:p>
          <a:p>
            <a:pPr lvl="1">
              <a:lnSpc>
                <a:spcPct val="120000"/>
              </a:lnSpc>
            </a:pPr>
            <a:r>
              <a:rPr lang="en-GB" sz="2900" dirty="0"/>
              <a:t>a confirmed anaphylaxis to any constituent or excipient of the vaccine</a:t>
            </a:r>
          </a:p>
          <a:p>
            <a:pPr marL="0" indent="0">
              <a:lnSpc>
                <a:spcPct val="120000"/>
              </a:lnSpc>
              <a:buNone/>
            </a:pPr>
            <a:r>
              <a:rPr lang="en-GB" sz="2900" dirty="0"/>
              <a:t>Yeast allergy is not a contraindication to the HPV vaccine</a:t>
            </a:r>
          </a:p>
          <a:p>
            <a:pPr marL="0" indent="0">
              <a:lnSpc>
                <a:spcPct val="120000"/>
              </a:lnSpc>
              <a:buNone/>
            </a:pPr>
            <a:r>
              <a:rPr lang="en-GB" sz="2900" dirty="0"/>
              <a:t>Even though Gardasil is grown in yeast cells, the final vaccine product does not contain any yeast</a:t>
            </a:r>
          </a:p>
          <a:p>
            <a:pPr marL="0" indent="0">
              <a:lnSpc>
                <a:spcPct val="120000"/>
              </a:lnSpc>
              <a:buNone/>
            </a:pPr>
            <a:r>
              <a:rPr lang="en-GB" sz="2900" dirty="0"/>
              <a:t>If an individual is acutely unwell, immunisation may be postponed until they have fully recovered to avoid confusing the differential diagnosis of any acute illness by wrongly attributing any signs or symptoms to any possible adverse effects of the vaccine</a:t>
            </a:r>
          </a:p>
          <a:p>
            <a:pPr marL="0" indent="0">
              <a:buNone/>
            </a:pPr>
            <a:endParaRPr lang="en-GB" sz="2000" dirty="0"/>
          </a:p>
          <a:p>
            <a:pPr marL="0" indent="0"/>
            <a:endParaRPr lang="en-GB" altLang="en-US" sz="2000" b="1" dirty="0"/>
          </a:p>
          <a:p>
            <a:pPr marL="0" indent="0"/>
            <a:endParaRPr lang="en-GB" altLang="en-US" sz="2000" b="1" dirty="0"/>
          </a:p>
          <a:p>
            <a:pPr>
              <a:spcBef>
                <a:spcPct val="0"/>
              </a:spcBef>
              <a:spcAft>
                <a:spcPts val="1200"/>
              </a:spcAft>
            </a:pPr>
            <a:endParaRPr lang="en-GB" altLang="en-US" sz="2000" dirty="0"/>
          </a:p>
        </p:txBody>
      </p:sp>
      <p:sp>
        <p:nvSpPr>
          <p:cNvPr id="6" name="Title 1"/>
          <p:cNvSpPr txBox="1">
            <a:spLocks/>
          </p:cNvSpPr>
          <p:nvPr/>
        </p:nvSpPr>
        <p:spPr>
          <a:xfrm>
            <a:off x="576041" y="336382"/>
            <a:ext cx="8028000" cy="648072"/>
          </a:xfrm>
          <a:prstGeom prst="rect">
            <a:avLst/>
          </a:prstGeom>
        </p:spPr>
        <p:txBody>
          <a:bodyPr vert="horz" lIns="0" tIns="0" rIns="0" bIns="0" rtlCol="0" anchor="t" anchorCtr="0">
            <a:normAutofit/>
          </a:bodyPr>
          <a:lstStyle>
            <a:lvl1pPr algn="l" rtl="0" eaLnBrk="0" fontAlgn="base" hangingPunct="0">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altLang="en-US" sz="3600" dirty="0">
                <a:solidFill>
                  <a:schemeClr val="bg1"/>
                </a:solidFill>
              </a:rPr>
              <a:t>Contraindications and Precautions</a:t>
            </a:r>
            <a:endParaRPr lang="en-GB" sz="3600" dirty="0">
              <a:solidFill>
                <a:schemeClr val="bg1"/>
              </a:solidFill>
            </a:endParaRPr>
          </a:p>
        </p:txBody>
      </p:sp>
      <p:sp>
        <p:nvSpPr>
          <p:cNvPr id="8" name="Footer Placeholder 7">
            <a:extLst>
              <a:ext uri="{FF2B5EF4-FFF2-40B4-BE49-F238E27FC236}">
                <a16:creationId xmlns:a16="http://schemas.microsoft.com/office/drawing/2014/main" id="{EAD443A6-A71A-41BF-9241-9D4100464952}"/>
              </a:ext>
            </a:extLst>
          </p:cNvPr>
          <p:cNvSpPr>
            <a:spLocks noGrp="1"/>
          </p:cNvSpPr>
          <p:nvPr>
            <p:ph type="ftr" sz="quarter" idx="10"/>
          </p:nvPr>
        </p:nvSpPr>
        <p:spPr/>
        <p:txBody>
          <a:bodyPr/>
          <a:lstStyle/>
          <a:p>
            <a:r>
              <a:rPr lang="en-GB" sz="1400" dirty="0"/>
              <a:t>HPV vaccination programme for MSM  </a:t>
            </a:r>
          </a:p>
        </p:txBody>
      </p:sp>
      <p:sp>
        <p:nvSpPr>
          <p:cNvPr id="10" name="Slide Number Placeholder 9">
            <a:extLst>
              <a:ext uri="{FF2B5EF4-FFF2-40B4-BE49-F238E27FC236}">
                <a16:creationId xmlns:a16="http://schemas.microsoft.com/office/drawing/2014/main" id="{35252123-C201-489D-9582-E39C5E8CC902}"/>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1588848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4366B8DD-7D84-4754-B126-445019A8FA4C}"/>
              </a:ext>
            </a:extLst>
          </p:cNvPr>
          <p:cNvSpPr>
            <a:spLocks noGrp="1" noChangeArrowheads="1"/>
          </p:cNvSpPr>
          <p:nvPr>
            <p:ph idx="1"/>
          </p:nvPr>
        </p:nvSpPr>
        <p:spPr>
          <a:xfrm>
            <a:off x="499073" y="1592327"/>
            <a:ext cx="8435975" cy="4203700"/>
          </a:xfrm>
        </p:spPr>
        <p:txBody>
          <a:bodyPr/>
          <a:lstStyle/>
          <a:p>
            <a:pPr eaLnBrk="1" hangingPunct="1">
              <a:lnSpc>
                <a:spcPct val="80000"/>
              </a:lnSpc>
              <a:buFont typeface="Arial" panose="020B0604020202020204" pitchFamily="34" charset="0"/>
              <a:buChar char="•"/>
            </a:pPr>
            <a:endParaRPr lang="en-GB" altLang="en-US" sz="2000" dirty="0">
              <a:ea typeface="ヒラギノ角ゴ Pro W3"/>
              <a:cs typeface="ヒラギノ角ゴ Pro W3"/>
            </a:endParaRPr>
          </a:p>
          <a:p>
            <a:pPr>
              <a:lnSpc>
                <a:spcPct val="100000"/>
              </a:lnSpc>
              <a:spcAft>
                <a:spcPts val="1200"/>
              </a:spcAft>
            </a:pPr>
            <a:r>
              <a:rPr lang="en-GB" altLang="en-US" sz="2000" dirty="0">
                <a:ea typeface="ヒラギノ角ゴ Pro W3"/>
                <a:cs typeface="ヒラギノ角ゴ Pro W3"/>
              </a:rPr>
              <a:t>to support healthcare professionals involved in discussing HPV vaccination with men who have sex with men (MSM) by providing evidence based information</a:t>
            </a:r>
          </a:p>
          <a:p>
            <a:pPr>
              <a:lnSpc>
                <a:spcPct val="100000"/>
              </a:lnSpc>
              <a:spcAft>
                <a:spcPts val="1200"/>
              </a:spcAft>
            </a:pPr>
            <a:r>
              <a:rPr lang="en-GB" altLang="en-US" sz="2000" dirty="0">
                <a:ea typeface="ヒラギノ角ゴ Pro W3"/>
                <a:cs typeface="ヒラギノ角ゴ Pro W3"/>
              </a:rPr>
              <a:t>to raise awareness of the current epidemiology of HPV and the important role of vaccination in the MSM population </a:t>
            </a:r>
          </a:p>
          <a:p>
            <a:pPr>
              <a:lnSpc>
                <a:spcPct val="100000"/>
              </a:lnSpc>
              <a:spcAft>
                <a:spcPts val="1200"/>
              </a:spcAft>
            </a:pPr>
            <a:r>
              <a:rPr lang="en-GB" altLang="en-US" sz="2000" dirty="0">
                <a:ea typeface="ヒラギノ角ゴ Pro W3"/>
                <a:cs typeface="ヒラギノ角ゴ Pro W3"/>
              </a:rPr>
              <a:t>to provide guidance on the administration of the vaccine including  recommended dosage and schedule, contraindications, precautions and potential adverse reactions </a:t>
            </a:r>
          </a:p>
        </p:txBody>
      </p:sp>
      <p:sp>
        <p:nvSpPr>
          <p:cNvPr id="8195" name="Title 1">
            <a:extLst>
              <a:ext uri="{FF2B5EF4-FFF2-40B4-BE49-F238E27FC236}">
                <a16:creationId xmlns:a16="http://schemas.microsoft.com/office/drawing/2014/main" id="{0AE60905-0837-40B7-BE75-9C8E82957505}"/>
              </a:ext>
            </a:extLst>
          </p:cNvPr>
          <p:cNvSpPr>
            <a:spLocks noGrp="1"/>
          </p:cNvSpPr>
          <p:nvPr>
            <p:ph type="title"/>
          </p:nvPr>
        </p:nvSpPr>
        <p:spPr>
          <a:xfrm>
            <a:off x="499073" y="301805"/>
            <a:ext cx="8027987" cy="647700"/>
          </a:xfrm>
        </p:spPr>
        <p:txBody>
          <a:bodyPr/>
          <a:lstStyle/>
          <a:p>
            <a:pPr eaLnBrk="1" hangingPunct="1">
              <a:defRPr/>
            </a:pPr>
            <a:r>
              <a:rPr lang="en-GB" altLang="en-US" sz="3600" dirty="0"/>
              <a:t>Aims of training resource</a:t>
            </a:r>
          </a:p>
        </p:txBody>
      </p:sp>
      <p:sp>
        <p:nvSpPr>
          <p:cNvPr id="2" name="Footer Placeholder 1">
            <a:extLst>
              <a:ext uri="{FF2B5EF4-FFF2-40B4-BE49-F238E27FC236}">
                <a16:creationId xmlns:a16="http://schemas.microsoft.com/office/drawing/2014/main" id="{2EF1313B-7FF1-4963-8817-E130CDF8FABB}"/>
              </a:ext>
            </a:extLst>
          </p:cNvPr>
          <p:cNvSpPr>
            <a:spLocks noGrp="1"/>
          </p:cNvSpPr>
          <p:nvPr>
            <p:ph type="ftr" sz="quarter" idx="10"/>
          </p:nvPr>
        </p:nvSpPr>
        <p:spPr/>
        <p:txBody>
          <a:bodyPr/>
          <a:lstStyle/>
          <a:p>
            <a:r>
              <a:rPr lang="en-GB" dirty="0"/>
              <a:t>HPV vaccination programme for MSM  </a:t>
            </a:r>
            <a:endParaRPr lang="en-GB" sz="1400" dirty="0"/>
          </a:p>
        </p:txBody>
      </p:sp>
      <p:sp>
        <p:nvSpPr>
          <p:cNvPr id="3" name="Slide Number Placeholder 2">
            <a:extLst>
              <a:ext uri="{FF2B5EF4-FFF2-40B4-BE49-F238E27FC236}">
                <a16:creationId xmlns:a16="http://schemas.microsoft.com/office/drawing/2014/main" id="{5C97BDD6-0D22-4D7C-8ED4-D9A45E0BEF6F}"/>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AF6C-C225-47C4-AF40-FA513A5781D0}"/>
              </a:ext>
            </a:extLst>
          </p:cNvPr>
          <p:cNvSpPr>
            <a:spLocks noGrp="1"/>
          </p:cNvSpPr>
          <p:nvPr>
            <p:ph type="title"/>
          </p:nvPr>
        </p:nvSpPr>
        <p:spPr>
          <a:xfrm>
            <a:off x="324287" y="280828"/>
            <a:ext cx="8027988" cy="647700"/>
          </a:xfrm>
        </p:spPr>
        <p:txBody>
          <a:bodyPr>
            <a:normAutofit fontScale="90000"/>
          </a:bodyPr>
          <a:lstStyle/>
          <a:p>
            <a:pPr>
              <a:defRPr/>
            </a:pPr>
            <a:r>
              <a:rPr lang="en-GB" dirty="0"/>
              <a:t>Immunosuppression and HIV infection </a:t>
            </a:r>
            <a:br>
              <a:rPr lang="en-GB" dirty="0"/>
            </a:br>
            <a:endParaRPr lang="en-GB" dirty="0"/>
          </a:p>
        </p:txBody>
      </p:sp>
      <p:sp>
        <p:nvSpPr>
          <p:cNvPr id="66563" name="Content Placeholder 2">
            <a:extLst>
              <a:ext uri="{FF2B5EF4-FFF2-40B4-BE49-F238E27FC236}">
                <a16:creationId xmlns:a16="http://schemas.microsoft.com/office/drawing/2014/main" id="{FC019930-BB42-41C9-A4BA-DD237118B084}"/>
              </a:ext>
            </a:extLst>
          </p:cNvPr>
          <p:cNvSpPr>
            <a:spLocks noGrp="1" noChangeArrowheads="1"/>
          </p:cNvSpPr>
          <p:nvPr>
            <p:ph idx="1"/>
          </p:nvPr>
        </p:nvSpPr>
        <p:spPr>
          <a:xfrm>
            <a:off x="324287" y="1548949"/>
            <a:ext cx="8029575" cy="4608512"/>
          </a:xfrm>
        </p:spPr>
        <p:txBody>
          <a:bodyPr>
            <a:normAutofit fontScale="70000" lnSpcReduction="20000"/>
          </a:bodyPr>
          <a:lstStyle/>
          <a:p>
            <a:pPr>
              <a:lnSpc>
                <a:spcPct val="120000"/>
              </a:lnSpc>
            </a:pPr>
            <a:r>
              <a:rPr lang="en-GB" altLang="en-US" sz="2900" dirty="0">
                <a:ea typeface="ヒラギノ角ゴ Pro W3"/>
                <a:cs typeface="ヒラギノ角ゴ Pro W3"/>
              </a:rPr>
              <a:t>individuals in the eligible cohort who are known to be human immunodeficiency virus (HIV) positive can be given HPV vaccine regardless of CD4 count, antiretroviral therapy use or viral load</a:t>
            </a:r>
          </a:p>
          <a:p>
            <a:pPr>
              <a:lnSpc>
                <a:spcPct val="120000"/>
              </a:lnSpc>
              <a:buFont typeface="Arial" panose="020B0604020202020204" pitchFamily="34" charset="0"/>
              <a:buChar char="•"/>
            </a:pPr>
            <a:r>
              <a:rPr lang="en-GB" altLang="en-US" sz="2900" dirty="0">
                <a:ea typeface="ヒラギノ角ゴ Pro W3"/>
                <a:cs typeface="ヒラギノ角ゴ Pro W3"/>
              </a:rPr>
              <a:t>individuals who are HIV positive are at increased risk of acquiring HPV and persistent infection, as well as frequent carriage of multiple HPV types and increased risk of HPV-related rapidly progressive malignancies</a:t>
            </a:r>
          </a:p>
          <a:p>
            <a:pPr>
              <a:lnSpc>
                <a:spcPct val="120000"/>
              </a:lnSpc>
              <a:buFont typeface="Arial" panose="020B0604020202020204" pitchFamily="34" charset="0"/>
              <a:buChar char="•"/>
            </a:pPr>
            <a:r>
              <a:rPr lang="en-GB" altLang="en-US" sz="2900" dirty="0">
                <a:ea typeface="ヒラギノ角ゴ Pro W3"/>
                <a:cs typeface="ヒラギノ角ゴ Pro W3"/>
              </a:rPr>
              <a:t>HPV vaccines are known to be safe and immunogenic when given to individuals who are HIV positive</a:t>
            </a:r>
          </a:p>
          <a:p>
            <a:pPr>
              <a:lnSpc>
                <a:spcPct val="120000"/>
              </a:lnSpc>
              <a:buFont typeface="Arial" panose="020B0604020202020204" pitchFamily="34" charset="0"/>
              <a:buChar char="•"/>
            </a:pPr>
            <a:r>
              <a:rPr lang="en-GB" altLang="en-US" sz="2900" dirty="0">
                <a:ea typeface="ヒラギノ角ゴ Pro W3"/>
                <a:cs typeface="ヒラギノ角ゴ Pro W3"/>
              </a:rPr>
              <a:t>the immune response to this vaccination and its effectiveness may be less than that observed among those who are HIV negative</a:t>
            </a:r>
          </a:p>
          <a:p>
            <a:pPr>
              <a:lnSpc>
                <a:spcPct val="120000"/>
              </a:lnSpc>
              <a:buFont typeface="Arial" panose="020B0604020202020204" pitchFamily="34" charset="0"/>
              <a:buChar char="•"/>
            </a:pPr>
            <a:r>
              <a:rPr lang="en-GB" altLang="en-US" sz="2900" dirty="0">
                <a:ea typeface="ヒラギノ角ゴ Pro W3"/>
                <a:cs typeface="ヒラギノ角ゴ Pro W3"/>
              </a:rPr>
              <a:t>individuals known to be HIV positive or immunocompromised at the time of vaccination should be offered a 3-dose course of vaccine</a:t>
            </a:r>
          </a:p>
          <a:p>
            <a:pPr>
              <a:buFont typeface="Arial" panose="020B0604020202020204" pitchFamily="34" charset="0"/>
              <a:buChar char="•"/>
            </a:pPr>
            <a:endParaRPr lang="en-GB" altLang="en-US" sz="2000" dirty="0">
              <a:ea typeface="ヒラギノ角ゴ Pro W3"/>
              <a:cs typeface="ヒラギノ角ゴ Pro W3"/>
            </a:endParaRPr>
          </a:p>
          <a:p>
            <a:pPr marL="0" indent="0">
              <a:buNone/>
            </a:pPr>
            <a:endParaRPr lang="en-GB" altLang="en-US" sz="2000" dirty="0">
              <a:ea typeface="ヒラギノ角ゴ Pro W3"/>
              <a:cs typeface="ヒラギノ角ゴ Pro W3"/>
            </a:endParaRPr>
          </a:p>
          <a:p>
            <a:endParaRPr lang="en-GB" altLang="en-US" sz="2000" dirty="0">
              <a:ea typeface="ヒラギノ角ゴ Pro W3"/>
              <a:cs typeface="ヒラギノ角ゴ Pro W3"/>
            </a:endParaRPr>
          </a:p>
          <a:p>
            <a:endParaRPr lang="en-GB" altLang="en-US" dirty="0">
              <a:ea typeface="ヒラギノ角ゴ Pro W3"/>
              <a:cs typeface="ヒラギノ角ゴ Pro W3"/>
            </a:endParaRPr>
          </a:p>
        </p:txBody>
      </p:sp>
      <p:sp>
        <p:nvSpPr>
          <p:cNvPr id="3" name="Footer Placeholder 2">
            <a:extLst>
              <a:ext uri="{FF2B5EF4-FFF2-40B4-BE49-F238E27FC236}">
                <a16:creationId xmlns:a16="http://schemas.microsoft.com/office/drawing/2014/main" id="{22F8C4FE-0E97-45E2-9EED-6F59E4AC9403}"/>
              </a:ext>
            </a:extLst>
          </p:cNvPr>
          <p:cNvSpPr>
            <a:spLocks noGrp="1"/>
          </p:cNvSpPr>
          <p:nvPr>
            <p:ph type="ftr" sz="quarter" idx="10"/>
          </p:nvPr>
        </p:nvSpPr>
        <p:spPr/>
        <p:txBody>
          <a:bodyPr/>
          <a:lstStyle/>
          <a:p>
            <a:r>
              <a:rPr lang="en-GB" dirty="0"/>
              <a:t>HPV vaccination programme for MSM  </a:t>
            </a:r>
            <a:endParaRPr lang="en-GB" sz="1400" dirty="0"/>
          </a:p>
        </p:txBody>
      </p:sp>
      <p:sp>
        <p:nvSpPr>
          <p:cNvPr id="4" name="Slide Number Placeholder 3">
            <a:extLst>
              <a:ext uri="{FF2B5EF4-FFF2-40B4-BE49-F238E27FC236}">
                <a16:creationId xmlns:a16="http://schemas.microsoft.com/office/drawing/2014/main" id="{FBDADA78-1B93-43F3-BDAF-361C39989A9F}"/>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CF48-4C51-4997-AF07-245354AA213F}"/>
              </a:ext>
            </a:extLst>
          </p:cNvPr>
          <p:cNvSpPr>
            <a:spLocks noGrp="1"/>
          </p:cNvSpPr>
          <p:nvPr>
            <p:ph type="title"/>
          </p:nvPr>
        </p:nvSpPr>
        <p:spPr/>
        <p:txBody>
          <a:bodyPr>
            <a:normAutofit fontScale="90000"/>
          </a:bodyPr>
          <a:lstStyle/>
          <a:p>
            <a:r>
              <a:rPr lang="en-GB" altLang="en-US" dirty="0"/>
              <a:t>Possible adverse reactions</a:t>
            </a:r>
            <a:br>
              <a:rPr lang="en-GB" dirty="0"/>
            </a:br>
            <a:endParaRPr lang="en-GB" dirty="0"/>
          </a:p>
        </p:txBody>
      </p:sp>
      <p:sp>
        <p:nvSpPr>
          <p:cNvPr id="3" name="Content Placeholder 2">
            <a:extLst>
              <a:ext uri="{FF2B5EF4-FFF2-40B4-BE49-F238E27FC236}">
                <a16:creationId xmlns:a16="http://schemas.microsoft.com/office/drawing/2014/main" id="{FE60901C-AEAC-4234-A4A2-C2B519B50381}"/>
              </a:ext>
            </a:extLst>
          </p:cNvPr>
          <p:cNvSpPr>
            <a:spLocks noGrp="1"/>
          </p:cNvSpPr>
          <p:nvPr>
            <p:ph idx="1"/>
          </p:nvPr>
        </p:nvSpPr>
        <p:spPr>
          <a:xfrm>
            <a:off x="330206" y="1774826"/>
            <a:ext cx="7589001" cy="4351338"/>
          </a:xfrm>
        </p:spPr>
        <p:txBody>
          <a:bodyPr/>
          <a:lstStyle/>
          <a:p>
            <a:pPr marL="0" indent="0">
              <a:spcAft>
                <a:spcPts val="1200"/>
              </a:spcAft>
              <a:buNone/>
              <a:defRPr/>
            </a:pPr>
            <a:r>
              <a:rPr lang="en-GB" altLang="en-US" sz="2000" b="1" dirty="0"/>
              <a:t>Gardasil and Gardasil 9</a:t>
            </a:r>
          </a:p>
          <a:p>
            <a:pPr marL="0" indent="0">
              <a:spcAft>
                <a:spcPts val="1200"/>
              </a:spcAft>
              <a:buNone/>
              <a:defRPr/>
            </a:pPr>
            <a:r>
              <a:rPr lang="en-GB" altLang="en-US" sz="2000" dirty="0"/>
              <a:t>Most common:</a:t>
            </a:r>
          </a:p>
          <a:p>
            <a:pPr>
              <a:spcBef>
                <a:spcPts val="0"/>
              </a:spcBef>
              <a:spcAft>
                <a:spcPts val="1200"/>
              </a:spcAft>
              <a:defRPr/>
            </a:pPr>
            <a:r>
              <a:rPr lang="en-GB" sz="2000" dirty="0"/>
              <a:t>pain, redness and swelling at the injection site</a:t>
            </a:r>
          </a:p>
          <a:p>
            <a:pPr>
              <a:spcBef>
                <a:spcPts val="0"/>
              </a:spcBef>
              <a:spcAft>
                <a:spcPts val="1200"/>
              </a:spcAft>
              <a:defRPr/>
            </a:pPr>
            <a:r>
              <a:rPr lang="en-GB" sz="2000" dirty="0"/>
              <a:t>headache, fever, nausea, dizziness</a:t>
            </a:r>
          </a:p>
          <a:p>
            <a:pPr marL="0" indent="0">
              <a:spcAft>
                <a:spcPts val="1200"/>
              </a:spcAft>
              <a:buNone/>
              <a:defRPr/>
            </a:pPr>
            <a:r>
              <a:rPr lang="en-GB" sz="2000" dirty="0"/>
              <a:t>These adverse reactions are usually mild or moderate in intensity and short lasting.</a:t>
            </a:r>
          </a:p>
          <a:p>
            <a:pPr marL="0" indent="0">
              <a:spcBef>
                <a:spcPts val="0"/>
              </a:spcBef>
              <a:spcAft>
                <a:spcPts val="1200"/>
              </a:spcAft>
              <a:buNone/>
              <a:defRPr/>
            </a:pPr>
            <a:r>
              <a:rPr lang="en-GB" sz="2000" dirty="0"/>
              <a:t>Full details available from the manufacturer’s SPC:</a:t>
            </a:r>
          </a:p>
          <a:p>
            <a:pPr>
              <a:lnSpc>
                <a:spcPct val="150000"/>
              </a:lnSpc>
              <a:spcBef>
                <a:spcPts val="0"/>
              </a:spcBef>
              <a:defRPr/>
            </a:pPr>
            <a:r>
              <a:rPr lang="en-GB" sz="2000" dirty="0">
                <a:hlinkClick r:id="rId3"/>
              </a:rPr>
              <a:t>Gardasil</a:t>
            </a:r>
            <a:endParaRPr lang="en-GB" sz="2000" dirty="0"/>
          </a:p>
          <a:p>
            <a:pPr>
              <a:lnSpc>
                <a:spcPct val="150000"/>
              </a:lnSpc>
              <a:spcBef>
                <a:spcPts val="0"/>
              </a:spcBef>
              <a:defRPr/>
            </a:pPr>
            <a:r>
              <a:rPr lang="en-GB" sz="2000" dirty="0">
                <a:hlinkClick r:id="rId4"/>
              </a:rPr>
              <a:t>Gardasil 9</a:t>
            </a:r>
            <a:endParaRPr lang="en-GB" sz="2000" dirty="0"/>
          </a:p>
          <a:p>
            <a:endParaRPr lang="en-GB" dirty="0"/>
          </a:p>
        </p:txBody>
      </p:sp>
      <p:sp>
        <p:nvSpPr>
          <p:cNvPr id="6" name="Footer Placeholder 5">
            <a:extLst>
              <a:ext uri="{FF2B5EF4-FFF2-40B4-BE49-F238E27FC236}">
                <a16:creationId xmlns:a16="http://schemas.microsoft.com/office/drawing/2014/main" id="{1684B5FA-58A1-49A0-87A5-8934B4ADE9D9}"/>
              </a:ext>
            </a:extLst>
          </p:cNvPr>
          <p:cNvSpPr>
            <a:spLocks noGrp="1"/>
          </p:cNvSpPr>
          <p:nvPr>
            <p:ph type="ftr" sz="quarter" idx="10"/>
          </p:nvPr>
        </p:nvSpPr>
        <p:spPr/>
        <p:txBody>
          <a:bodyPr/>
          <a:lstStyle/>
          <a:p>
            <a:r>
              <a:rPr lang="en-GB" sz="1400" dirty="0"/>
              <a:t>HPV vaccination programme for MSM  </a:t>
            </a:r>
          </a:p>
        </p:txBody>
      </p:sp>
      <p:sp>
        <p:nvSpPr>
          <p:cNvPr id="7" name="Slide Number Placeholder 6">
            <a:extLst>
              <a:ext uri="{FF2B5EF4-FFF2-40B4-BE49-F238E27FC236}">
                <a16:creationId xmlns:a16="http://schemas.microsoft.com/office/drawing/2014/main" id="{688DB429-9764-4968-89F0-904C73888863}"/>
              </a:ext>
            </a:extLst>
          </p:cNvPr>
          <p:cNvSpPr>
            <a:spLocks noGrp="1"/>
          </p:cNvSpPr>
          <p:nvPr>
            <p:ph type="sldNum" sz="quarter" idx="11"/>
          </p:nvPr>
        </p:nvSpPr>
        <p:spPr/>
        <p:txBody>
          <a:bodyPr/>
          <a:lstStyle/>
          <a:p>
            <a:fld id="{344369E4-5DE7-46E5-874E-4FD437973785}" type="slidenum">
              <a:rPr lang="en-GB" smtClean="0"/>
              <a:pPr/>
              <a:t>31</a:t>
            </a:fld>
            <a:endParaRPr lang="en-GB" sz="1400" dirty="0"/>
          </a:p>
        </p:txBody>
      </p:sp>
    </p:spTree>
    <p:extLst>
      <p:ext uri="{BB962C8B-B14F-4D97-AF65-F5344CB8AC3E}">
        <p14:creationId xmlns:p14="http://schemas.microsoft.com/office/powerpoint/2010/main" val="3219513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CE97-1C44-4CF2-B786-1E5E571AA2EC}"/>
              </a:ext>
            </a:extLst>
          </p:cNvPr>
          <p:cNvSpPr>
            <a:spLocks noGrp="1"/>
          </p:cNvSpPr>
          <p:nvPr>
            <p:ph type="title"/>
          </p:nvPr>
        </p:nvSpPr>
        <p:spPr/>
        <p:txBody>
          <a:bodyPr>
            <a:normAutofit fontScale="90000"/>
          </a:bodyPr>
          <a:lstStyle/>
          <a:p>
            <a:r>
              <a:rPr lang="en-GB" dirty="0"/>
              <a:t>Reporting suspected adverse reactions</a:t>
            </a:r>
            <a:br>
              <a:rPr lang="en-GB" dirty="0"/>
            </a:br>
            <a:endParaRPr lang="en-GB" dirty="0"/>
          </a:p>
        </p:txBody>
      </p:sp>
      <p:sp>
        <p:nvSpPr>
          <p:cNvPr id="3" name="Content Placeholder 2">
            <a:extLst>
              <a:ext uri="{FF2B5EF4-FFF2-40B4-BE49-F238E27FC236}">
                <a16:creationId xmlns:a16="http://schemas.microsoft.com/office/drawing/2014/main" id="{6ABFF1CA-2F78-42D1-80C6-928D1B14E081}"/>
              </a:ext>
            </a:extLst>
          </p:cNvPr>
          <p:cNvSpPr>
            <a:spLocks noGrp="1"/>
          </p:cNvSpPr>
          <p:nvPr>
            <p:ph idx="1"/>
          </p:nvPr>
        </p:nvSpPr>
        <p:spPr>
          <a:xfrm>
            <a:off x="330206" y="1774826"/>
            <a:ext cx="9284312" cy="4351338"/>
          </a:xfrm>
        </p:spPr>
        <p:txBody>
          <a:bodyPr/>
          <a:lstStyle/>
          <a:p>
            <a:pPr>
              <a:buFont typeface="Arial" panose="020B0604020202020204" pitchFamily="34" charset="0"/>
              <a:buChar char="•"/>
            </a:pPr>
            <a:r>
              <a:rPr lang="en-GB" altLang="en-US" dirty="0">
                <a:ea typeface="ヒラギノ角ゴ Pro W3"/>
                <a:cs typeface="ヒラギノ角ゴ Pro W3"/>
              </a:rPr>
              <a:t>any suspected side effects following vaccine administration should be reported to the MHRA Yellow Card Scheme </a:t>
            </a:r>
          </a:p>
          <a:p>
            <a:pPr>
              <a:buFont typeface="Arial" panose="020B0604020202020204" pitchFamily="34" charset="0"/>
              <a:buChar char="•"/>
            </a:pPr>
            <a:r>
              <a:rPr lang="en-GB" altLang="en-US" dirty="0">
                <a:ea typeface="ヒラギノ角ゴ Pro W3"/>
                <a:cs typeface="ヒラギノ角ゴ Pro W3"/>
              </a:rPr>
              <a:t>report even if uncertain about whether vaccine caused condition</a:t>
            </a:r>
          </a:p>
          <a:p>
            <a:pPr>
              <a:buFont typeface="Arial" panose="020B0604020202020204" pitchFamily="34" charset="0"/>
              <a:buChar char="•"/>
            </a:pPr>
            <a:r>
              <a:rPr lang="en-GB" altLang="en-US" dirty="0">
                <a:ea typeface="ヒラギノ角ゴ Pro W3"/>
                <a:cs typeface="ヒラギノ角ゴ Pro W3"/>
                <a:hlinkClick r:id="rId3"/>
              </a:rPr>
              <a:t>Yellow Card Scheme site </a:t>
            </a:r>
            <a:endParaRPr lang="en-GB" altLang="en-US" dirty="0">
              <a:ea typeface="ヒラギノ角ゴ Pro W3"/>
              <a:cs typeface="ヒラギノ角ゴ Pro W3"/>
            </a:endParaRPr>
          </a:p>
          <a:p>
            <a:pPr>
              <a:buFont typeface="Arial" panose="020B0604020202020204" pitchFamily="34" charset="0"/>
              <a:buChar char="•"/>
            </a:pPr>
            <a:r>
              <a:rPr lang="en-GB" altLang="en-US" dirty="0">
                <a:ea typeface="ヒラギノ角ゴ Pro W3"/>
                <a:cs typeface="ヒラギノ角ゴ Pro W3"/>
              </a:rPr>
              <a:t>see Green Book Chapter 9 for detailed guidance on reporting vaccine reactions</a:t>
            </a:r>
          </a:p>
          <a:p>
            <a:endParaRPr lang="en-GB" dirty="0"/>
          </a:p>
        </p:txBody>
      </p:sp>
      <p:pic>
        <p:nvPicPr>
          <p:cNvPr id="6" name="Picture 5">
            <a:extLst>
              <a:ext uri="{FF2B5EF4-FFF2-40B4-BE49-F238E27FC236}">
                <a16:creationId xmlns:a16="http://schemas.microsoft.com/office/drawing/2014/main" id="{9D104E34-CB54-4BED-A4D4-725B136606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3599" t="4980" r="23444" b="29668"/>
          <a:stretch>
            <a:fillRect/>
          </a:stretch>
        </p:blipFill>
        <p:spPr bwMode="auto">
          <a:xfrm>
            <a:off x="6096000" y="4119487"/>
            <a:ext cx="271938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02800F69-EDAB-4AEF-98BD-FFDA35CCC40C}"/>
              </a:ext>
            </a:extLst>
          </p:cNvPr>
          <p:cNvSpPr>
            <a:spLocks noGrp="1"/>
          </p:cNvSpPr>
          <p:nvPr>
            <p:ph type="ftr" sz="quarter" idx="10"/>
          </p:nvPr>
        </p:nvSpPr>
        <p:spPr/>
        <p:txBody>
          <a:bodyPr/>
          <a:lstStyle/>
          <a:p>
            <a:r>
              <a:rPr lang="en-GB" sz="1400" dirty="0"/>
              <a:t>HPV vaccination programme for MSM  </a:t>
            </a:r>
          </a:p>
        </p:txBody>
      </p:sp>
      <p:sp>
        <p:nvSpPr>
          <p:cNvPr id="8" name="Slide Number Placeholder 7">
            <a:extLst>
              <a:ext uri="{FF2B5EF4-FFF2-40B4-BE49-F238E27FC236}">
                <a16:creationId xmlns:a16="http://schemas.microsoft.com/office/drawing/2014/main" id="{D42FFF33-F34C-4571-A892-075BAC1175EA}"/>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spTree>
    <p:extLst>
      <p:ext uri="{BB962C8B-B14F-4D97-AF65-F5344CB8AC3E}">
        <p14:creationId xmlns:p14="http://schemas.microsoft.com/office/powerpoint/2010/main" val="2183574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42A3-F2F6-4EF3-9389-3BC637E8215A}"/>
              </a:ext>
            </a:extLst>
          </p:cNvPr>
          <p:cNvSpPr>
            <a:spLocks noGrp="1"/>
          </p:cNvSpPr>
          <p:nvPr>
            <p:ph type="title"/>
          </p:nvPr>
        </p:nvSpPr>
        <p:spPr>
          <a:xfrm>
            <a:off x="428795" y="298477"/>
            <a:ext cx="8027988" cy="647700"/>
          </a:xfrm>
        </p:spPr>
        <p:txBody>
          <a:bodyPr/>
          <a:lstStyle/>
          <a:p>
            <a:pPr>
              <a:defRPr/>
            </a:pPr>
            <a:r>
              <a:rPr lang="en-GB" sz="3600" dirty="0"/>
              <a:t>The role of healthcare professionals</a:t>
            </a:r>
          </a:p>
        </p:txBody>
      </p:sp>
      <p:sp>
        <p:nvSpPr>
          <p:cNvPr id="3" name="Content Placeholder 2">
            <a:extLst>
              <a:ext uri="{FF2B5EF4-FFF2-40B4-BE49-F238E27FC236}">
                <a16:creationId xmlns:a16="http://schemas.microsoft.com/office/drawing/2014/main" id="{F6BA58C1-D777-4513-836E-38268EB22C13}"/>
              </a:ext>
            </a:extLst>
          </p:cNvPr>
          <p:cNvSpPr>
            <a:spLocks noGrp="1"/>
          </p:cNvSpPr>
          <p:nvPr>
            <p:ph idx="1"/>
          </p:nvPr>
        </p:nvSpPr>
        <p:spPr>
          <a:xfrm>
            <a:off x="634682" y="1622601"/>
            <a:ext cx="8029575" cy="4740275"/>
          </a:xfrm>
        </p:spPr>
        <p:txBody>
          <a:bodyPr/>
          <a:lstStyle/>
          <a:p>
            <a:pPr>
              <a:lnSpc>
                <a:spcPct val="100000"/>
              </a:lnSpc>
              <a:spcBef>
                <a:spcPts val="0"/>
              </a:spcBef>
              <a:defRPr/>
            </a:pPr>
            <a:r>
              <a:rPr lang="en-GB" sz="2000" dirty="0"/>
              <a:t>to provide clear and concise information regarding vaccination against HPV</a:t>
            </a:r>
          </a:p>
          <a:p>
            <a:pPr>
              <a:lnSpc>
                <a:spcPct val="100000"/>
              </a:lnSpc>
              <a:spcBef>
                <a:spcPts val="0"/>
              </a:spcBef>
              <a:defRPr/>
            </a:pPr>
            <a:endParaRPr lang="en-GB" sz="2000" dirty="0"/>
          </a:p>
          <a:p>
            <a:pPr>
              <a:lnSpc>
                <a:spcPct val="100000"/>
              </a:lnSpc>
              <a:spcBef>
                <a:spcPts val="0"/>
              </a:spcBef>
              <a:defRPr/>
            </a:pPr>
            <a:r>
              <a:rPr lang="en-GB" sz="2000" dirty="0"/>
              <a:t>to emphasise the importance of completing the full course of vaccine to ensure full protection and encourage timely uptake of doses </a:t>
            </a:r>
          </a:p>
          <a:p>
            <a:pPr>
              <a:lnSpc>
                <a:spcPct val="100000"/>
              </a:lnSpc>
              <a:spcBef>
                <a:spcPts val="0"/>
              </a:spcBef>
              <a:defRPr/>
            </a:pPr>
            <a:endParaRPr lang="en-GB" sz="2000" dirty="0"/>
          </a:p>
          <a:p>
            <a:pPr>
              <a:lnSpc>
                <a:spcPct val="100000"/>
              </a:lnSpc>
              <a:spcBef>
                <a:spcPts val="0"/>
              </a:spcBef>
              <a:defRPr/>
            </a:pPr>
            <a:r>
              <a:rPr lang="en-GB" sz="2000" dirty="0"/>
              <a:t>to safely administer the vaccine to MSM in the eligible cohort</a:t>
            </a:r>
          </a:p>
          <a:p>
            <a:pPr marL="0" indent="0">
              <a:buNone/>
              <a:defRPr/>
            </a:pPr>
            <a:endParaRPr lang="en-GB" sz="2000" dirty="0"/>
          </a:p>
          <a:p>
            <a:pPr algn="ctr">
              <a:buFont typeface="Arial" pitchFamily="84" charset="0"/>
              <a:buNone/>
              <a:defRPr/>
            </a:pPr>
            <a:endParaRPr lang="en-GB" sz="2000" i="1" dirty="0"/>
          </a:p>
          <a:p>
            <a:pPr algn="ctr">
              <a:buFont typeface="Arial" pitchFamily="84" charset="0"/>
              <a:buNone/>
              <a:defRPr/>
            </a:pPr>
            <a:endParaRPr lang="en-GB" sz="2000" dirty="0"/>
          </a:p>
        </p:txBody>
      </p:sp>
      <p:sp>
        <p:nvSpPr>
          <p:cNvPr id="4" name="Footer Placeholder 3">
            <a:extLst>
              <a:ext uri="{FF2B5EF4-FFF2-40B4-BE49-F238E27FC236}">
                <a16:creationId xmlns:a16="http://schemas.microsoft.com/office/drawing/2014/main" id="{8AEE7CB2-E4B8-47E2-9183-D930713C884B}"/>
              </a:ext>
            </a:extLst>
          </p:cNvPr>
          <p:cNvSpPr>
            <a:spLocks noGrp="1"/>
          </p:cNvSpPr>
          <p:nvPr>
            <p:ph type="ftr" sz="quarter" idx="10"/>
          </p:nvPr>
        </p:nvSpPr>
        <p:spPr/>
        <p:txBody>
          <a:bodyPr/>
          <a:lstStyle/>
          <a:p>
            <a:r>
              <a:rPr lang="en-GB" dirty="0"/>
              <a:t>HPV vaccination programme for MSM  </a:t>
            </a:r>
            <a:endParaRPr lang="en-GB" sz="1400" dirty="0"/>
          </a:p>
        </p:txBody>
      </p:sp>
      <p:sp>
        <p:nvSpPr>
          <p:cNvPr id="6" name="Slide Number Placeholder 5">
            <a:extLst>
              <a:ext uri="{FF2B5EF4-FFF2-40B4-BE49-F238E27FC236}">
                <a16:creationId xmlns:a16="http://schemas.microsoft.com/office/drawing/2014/main" id="{3341CBE0-E7DA-4414-B735-8B5CD133F653}"/>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8E0CD-C00B-4D06-943F-29E13AD7AC2E}"/>
              </a:ext>
            </a:extLst>
          </p:cNvPr>
          <p:cNvSpPr>
            <a:spLocks noGrp="1"/>
          </p:cNvSpPr>
          <p:nvPr>
            <p:ph type="title"/>
          </p:nvPr>
        </p:nvSpPr>
        <p:spPr>
          <a:xfrm>
            <a:off x="428795" y="235602"/>
            <a:ext cx="8027988" cy="647700"/>
          </a:xfrm>
        </p:spPr>
        <p:txBody>
          <a:bodyPr>
            <a:normAutofit fontScale="90000"/>
          </a:bodyPr>
          <a:lstStyle/>
          <a:p>
            <a:pPr>
              <a:defRPr/>
            </a:pPr>
            <a:r>
              <a:rPr lang="en-GB" dirty="0"/>
              <a:t>Hepatitis B vaccination</a:t>
            </a:r>
            <a:br>
              <a:rPr lang="en-GB" b="1" dirty="0"/>
            </a:br>
            <a:endParaRPr lang="en-GB" dirty="0"/>
          </a:p>
        </p:txBody>
      </p:sp>
      <p:sp>
        <p:nvSpPr>
          <p:cNvPr id="3" name="Content Placeholder 2">
            <a:extLst>
              <a:ext uri="{FF2B5EF4-FFF2-40B4-BE49-F238E27FC236}">
                <a16:creationId xmlns:a16="http://schemas.microsoft.com/office/drawing/2014/main" id="{8CF758CD-595F-4DE8-9CD7-0CEC359C8D15}"/>
              </a:ext>
            </a:extLst>
          </p:cNvPr>
          <p:cNvSpPr>
            <a:spLocks noGrp="1"/>
          </p:cNvSpPr>
          <p:nvPr>
            <p:ph idx="1"/>
          </p:nvPr>
        </p:nvSpPr>
        <p:spPr>
          <a:xfrm>
            <a:off x="726961" y="1509218"/>
            <a:ext cx="8029575" cy="4811712"/>
          </a:xfrm>
        </p:spPr>
        <p:txBody>
          <a:bodyPr>
            <a:normAutofit fontScale="92500"/>
          </a:bodyPr>
          <a:lstStyle/>
          <a:p>
            <a:pPr marL="0" indent="0">
              <a:lnSpc>
                <a:spcPct val="100000"/>
              </a:lnSpc>
              <a:buNone/>
              <a:defRPr/>
            </a:pPr>
            <a:r>
              <a:rPr lang="en-GB" sz="2000" dirty="0"/>
              <a:t>Good opportunity to check and correctly code HBV vaccination status: </a:t>
            </a:r>
          </a:p>
          <a:p>
            <a:pPr>
              <a:lnSpc>
                <a:spcPct val="100000"/>
              </a:lnSpc>
              <a:buFont typeface="Arial" panose="020B0604020202020204" pitchFamily="34" charset="0"/>
              <a:buChar char="•"/>
              <a:defRPr/>
            </a:pPr>
            <a:r>
              <a:rPr lang="en-GB" sz="2000" dirty="0"/>
              <a:t>the UK’s risk-based vaccination policy for Hepatitis B Virus (HBV) includes MSM</a:t>
            </a:r>
          </a:p>
          <a:p>
            <a:pPr>
              <a:lnSpc>
                <a:spcPct val="100000"/>
              </a:lnSpc>
              <a:buFont typeface="Arial" panose="020B0604020202020204" pitchFamily="34" charset="0"/>
              <a:buChar char="•"/>
              <a:defRPr/>
            </a:pPr>
            <a:r>
              <a:rPr lang="en-GB" sz="2000" dirty="0"/>
              <a:t>HBV vaccination uptake amongst MSM attending specialist Sexual Health Services is below national targets</a:t>
            </a:r>
          </a:p>
          <a:p>
            <a:pPr>
              <a:lnSpc>
                <a:spcPct val="100000"/>
              </a:lnSpc>
              <a:buFont typeface="Arial" panose="020B0604020202020204" pitchFamily="34" charset="0"/>
              <a:buChar char="•"/>
              <a:defRPr/>
            </a:pPr>
            <a:r>
              <a:rPr lang="en-GB" sz="2000" dirty="0"/>
              <a:t>recording of both HBV immunity and HBV vaccine delivery by clinician coding is also suboptimal</a:t>
            </a:r>
          </a:p>
          <a:p>
            <a:pPr>
              <a:lnSpc>
                <a:spcPct val="100000"/>
              </a:lnSpc>
              <a:buFont typeface="Arial" panose="020B0604020202020204" pitchFamily="34" charset="0"/>
              <a:buChar char="•"/>
              <a:defRPr/>
            </a:pPr>
            <a:r>
              <a:rPr lang="en-GB" sz="2000" dirty="0"/>
              <a:t>maintaining high vaccine coverage in MSM is important to avoid outbreaks of infection</a:t>
            </a:r>
          </a:p>
          <a:p>
            <a:pPr>
              <a:lnSpc>
                <a:spcPct val="100000"/>
              </a:lnSpc>
              <a:buFont typeface="Arial" panose="020B0604020202020204" pitchFamily="34" charset="0"/>
              <a:buChar char="•"/>
              <a:defRPr/>
            </a:pPr>
            <a:r>
              <a:rPr lang="en-GB" altLang="en-US" sz="2000" dirty="0"/>
              <a:t>Hepatitis B</a:t>
            </a:r>
            <a:r>
              <a:rPr lang="en-GB" sz="2000" dirty="0"/>
              <a:t> vaccine c</a:t>
            </a:r>
            <a:r>
              <a:rPr lang="en-GB" altLang="en-US" sz="2000" dirty="0"/>
              <a:t>an be given at the same time as HPV vaccine</a:t>
            </a:r>
          </a:p>
          <a:p>
            <a:pPr>
              <a:lnSpc>
                <a:spcPct val="100000"/>
              </a:lnSpc>
              <a:buFont typeface="Arial" panose="020B0604020202020204" pitchFamily="34" charset="0"/>
              <a:buChar char="•"/>
              <a:defRPr/>
            </a:pPr>
            <a:r>
              <a:rPr lang="en-GB" altLang="en-US" sz="2000" dirty="0"/>
              <a:t>the vaccines should be given at a separate site, preferably in a different limb, and site where each was given should be recorded</a:t>
            </a:r>
            <a:endParaRPr lang="en-GB" sz="2000" i="1" dirty="0"/>
          </a:p>
          <a:p>
            <a:pPr algn="ctr">
              <a:buFont typeface="Arial" pitchFamily="84" charset="0"/>
              <a:buNone/>
              <a:defRPr/>
            </a:pPr>
            <a:r>
              <a:rPr lang="en-GB" i="1" dirty="0"/>
              <a:t> </a:t>
            </a:r>
          </a:p>
        </p:txBody>
      </p:sp>
      <p:sp>
        <p:nvSpPr>
          <p:cNvPr id="4" name="Footer Placeholder 3">
            <a:extLst>
              <a:ext uri="{FF2B5EF4-FFF2-40B4-BE49-F238E27FC236}">
                <a16:creationId xmlns:a16="http://schemas.microsoft.com/office/drawing/2014/main" id="{031600F9-A51A-45D0-B809-5E70CCE5AB87}"/>
              </a:ext>
            </a:extLst>
          </p:cNvPr>
          <p:cNvSpPr>
            <a:spLocks noGrp="1"/>
          </p:cNvSpPr>
          <p:nvPr>
            <p:ph type="ftr" sz="quarter" idx="10"/>
          </p:nvPr>
        </p:nvSpPr>
        <p:spPr/>
        <p:txBody>
          <a:bodyPr/>
          <a:lstStyle/>
          <a:p>
            <a:r>
              <a:rPr lang="en-GB" dirty="0"/>
              <a:t>HPV vaccination programme for MSM  </a:t>
            </a:r>
            <a:endParaRPr lang="en-GB" sz="1400" dirty="0"/>
          </a:p>
        </p:txBody>
      </p:sp>
      <p:sp>
        <p:nvSpPr>
          <p:cNvPr id="6" name="Slide Number Placeholder 5">
            <a:extLst>
              <a:ext uri="{FF2B5EF4-FFF2-40B4-BE49-F238E27FC236}">
                <a16:creationId xmlns:a16="http://schemas.microsoft.com/office/drawing/2014/main" id="{171B2F8B-69B0-422B-A9D4-F34DABE8096C}"/>
              </a:ext>
            </a:extLst>
          </p:cNvPr>
          <p:cNvSpPr>
            <a:spLocks noGrp="1"/>
          </p:cNvSpPr>
          <p:nvPr>
            <p:ph type="sldNum" sz="quarter" idx="11"/>
          </p:nvPr>
        </p:nvSpPr>
        <p:spPr/>
        <p:txBody>
          <a:bodyPr/>
          <a:lstStyle/>
          <a:p>
            <a:fld id="{344369E4-5DE7-46E5-874E-4FD437973785}" type="slidenum">
              <a:rPr lang="en-GB" smtClean="0"/>
              <a:pPr/>
              <a:t>34</a:t>
            </a:fld>
            <a:endParaRPr lang="en-GB" sz="1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4D30-231E-47C3-BFDA-4947E9AF77D2}"/>
              </a:ext>
            </a:extLst>
          </p:cNvPr>
          <p:cNvSpPr>
            <a:spLocks noGrp="1"/>
          </p:cNvSpPr>
          <p:nvPr>
            <p:ph type="title"/>
          </p:nvPr>
        </p:nvSpPr>
        <p:spPr>
          <a:xfrm>
            <a:off x="428795" y="235000"/>
            <a:ext cx="8027988" cy="647700"/>
          </a:xfrm>
        </p:spPr>
        <p:txBody>
          <a:bodyPr/>
          <a:lstStyle/>
          <a:p>
            <a:pPr>
              <a:defRPr/>
            </a:pPr>
            <a:r>
              <a:rPr lang="en-GB" sz="3600" dirty="0"/>
              <a:t>Resources – posters and leaflets</a:t>
            </a:r>
          </a:p>
        </p:txBody>
      </p:sp>
      <p:sp>
        <p:nvSpPr>
          <p:cNvPr id="76805" name="Content Placeholder 2">
            <a:extLst>
              <a:ext uri="{FF2B5EF4-FFF2-40B4-BE49-F238E27FC236}">
                <a16:creationId xmlns:a16="http://schemas.microsoft.com/office/drawing/2014/main" id="{4498B262-B4D0-4CF0-817E-C555A4F04C3C}"/>
              </a:ext>
            </a:extLst>
          </p:cNvPr>
          <p:cNvSpPr>
            <a:spLocks noGrp="1" noChangeArrowheads="1"/>
          </p:cNvSpPr>
          <p:nvPr>
            <p:ph sz="half" idx="1"/>
          </p:nvPr>
        </p:nvSpPr>
        <p:spPr>
          <a:xfrm>
            <a:off x="838200" y="1773961"/>
            <a:ext cx="3982156" cy="647700"/>
          </a:xfrm>
        </p:spPr>
        <p:txBody>
          <a:bodyPr>
            <a:normAutofit/>
          </a:bodyPr>
          <a:lstStyle/>
          <a:p>
            <a:pPr marL="0" indent="0" algn="ctr">
              <a:buNone/>
            </a:pPr>
            <a:r>
              <a:rPr lang="en-GB" altLang="en-US" sz="2000" dirty="0">
                <a:ea typeface="ヒラギノ角ゴ Pro W3"/>
              </a:rPr>
              <a:t>HPV-MSM vaccination programme information leaflet</a:t>
            </a:r>
          </a:p>
        </p:txBody>
      </p:sp>
      <p:sp>
        <p:nvSpPr>
          <p:cNvPr id="76806" name="Content Placeholder 3">
            <a:extLst>
              <a:ext uri="{FF2B5EF4-FFF2-40B4-BE49-F238E27FC236}">
                <a16:creationId xmlns:a16="http://schemas.microsoft.com/office/drawing/2014/main" id="{E4112975-9870-4686-909F-AD6FBBE3A193}"/>
              </a:ext>
            </a:extLst>
          </p:cNvPr>
          <p:cNvSpPr txBox="1">
            <a:spLocks/>
          </p:cNvSpPr>
          <p:nvPr/>
        </p:nvSpPr>
        <p:spPr bwMode="auto">
          <a:xfrm>
            <a:off x="8456782" y="1820644"/>
            <a:ext cx="2673099"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200"/>
              </a:spcBef>
              <a:buFont typeface="Arial" panose="020B0604020202020204" pitchFamily="34" charset="0"/>
              <a:defRPr>
                <a:solidFill>
                  <a:srgbClr val="00AE9E"/>
                </a:solidFill>
                <a:latin typeface="Arial" panose="020B0604020202020204" pitchFamily="34" charset="0"/>
                <a:ea typeface="ヒラギノ角ゴ Pro W3"/>
                <a:cs typeface="ヒラギノ角ゴ Pro W3"/>
              </a:defRPr>
            </a:lvl1pPr>
            <a:lvl2pPr marL="354013" indent="-176213">
              <a:spcBef>
                <a:spcPts val="600"/>
              </a:spcBef>
              <a:defRPr>
                <a:solidFill>
                  <a:schemeClr val="tx1"/>
                </a:solidFill>
                <a:latin typeface="Arial" panose="020B0604020202020204" pitchFamily="34" charset="0"/>
                <a:ea typeface="ヒラギノ角ゴ Pro W3"/>
                <a:cs typeface="ヒラギノ角ゴ Pro W3"/>
              </a:defRPr>
            </a:lvl2pPr>
            <a:lvl3pPr marL="215900" indent="-2159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625475" indent="-19050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a:cs typeface="ヒラギノ角ゴ Pro W3"/>
              </a:defRPr>
            </a:lvl4pPr>
            <a:lvl5pPr marL="1073150" indent="-177800">
              <a:spcBef>
                <a:spcPct val="20000"/>
              </a:spcBef>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5pPr>
            <a:lvl6pPr marL="1530350" indent="-1778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6pPr>
            <a:lvl7pPr marL="1987550" indent="-1778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7pPr>
            <a:lvl8pPr marL="2444750" indent="-1778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8pPr>
            <a:lvl9pPr marL="2901950" indent="-1778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9pPr>
          </a:lstStyle>
          <a:p>
            <a:pPr marL="0" indent="0" algn="ctr" eaLnBrk="1" hangingPunct="1"/>
            <a:r>
              <a:rPr lang="en-GB" altLang="en-US" sz="2000" dirty="0">
                <a:solidFill>
                  <a:schemeClr val="tx1"/>
                </a:solidFill>
                <a:cs typeface="Arial" panose="020B0604020202020204" pitchFamily="34" charset="0"/>
              </a:rPr>
              <a:t>HPV vaccination record card </a:t>
            </a:r>
            <a:r>
              <a:rPr lang="en-GB" altLang="en-US" sz="2000" dirty="0"/>
              <a:t> </a:t>
            </a:r>
          </a:p>
          <a:p>
            <a:pPr eaLnBrk="1" hangingPunct="1"/>
            <a:endParaRPr lang="en-GB" altLang="en-US" dirty="0"/>
          </a:p>
        </p:txBody>
      </p:sp>
      <p:sp>
        <p:nvSpPr>
          <p:cNvPr id="76809" name="TextBox 5">
            <a:extLst>
              <a:ext uri="{FF2B5EF4-FFF2-40B4-BE49-F238E27FC236}">
                <a16:creationId xmlns:a16="http://schemas.microsoft.com/office/drawing/2014/main" id="{7C4DE6F5-DE14-405D-A76F-0E78AEC24872}"/>
              </a:ext>
            </a:extLst>
          </p:cNvPr>
          <p:cNvSpPr txBox="1">
            <a:spLocks noChangeArrowheads="1"/>
          </p:cNvSpPr>
          <p:nvPr/>
        </p:nvSpPr>
        <p:spPr bwMode="auto">
          <a:xfrm>
            <a:off x="5644443" y="1821600"/>
            <a:ext cx="26498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1200"/>
              </a:spcBef>
              <a:buFont typeface="Arial" panose="020B0604020202020204" pitchFamily="34" charset="0"/>
              <a:defRPr>
                <a:solidFill>
                  <a:srgbClr val="00AE9E"/>
                </a:solidFill>
                <a:latin typeface="Arial" panose="020B0604020202020204" pitchFamily="34" charset="0"/>
                <a:ea typeface="ヒラギノ角ゴ Pro W3"/>
                <a:cs typeface="ヒラギノ角ゴ Pro W3"/>
              </a:defRPr>
            </a:lvl1pPr>
            <a:lvl2pPr marL="742950" indent="-285750">
              <a:spcBef>
                <a:spcPts val="600"/>
              </a:spcBef>
              <a:defRPr>
                <a:solidFill>
                  <a:schemeClr val="tx1"/>
                </a:solidFill>
                <a:latin typeface="Arial" panose="020B0604020202020204" pitchFamily="34" charset="0"/>
                <a:ea typeface="ヒラギノ角ゴ Pro W3"/>
                <a:cs typeface="ヒラギノ角ゴ Pro W3"/>
              </a:defRPr>
            </a:lvl2pPr>
            <a:lvl3pPr marL="1143000" indent="-2286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1600200" indent="-22860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9pPr>
          </a:lstStyle>
          <a:p>
            <a:pPr marL="0" indent="0" algn="ctr" eaLnBrk="1" hangingPunct="1">
              <a:spcBef>
                <a:spcPct val="0"/>
              </a:spcBef>
            </a:pPr>
            <a:r>
              <a:rPr lang="en-GB" altLang="en-US" sz="2000" dirty="0">
                <a:solidFill>
                  <a:schemeClr val="tx1"/>
                </a:solidFill>
              </a:rPr>
              <a:t>HPV-MSM programme poster</a:t>
            </a:r>
          </a:p>
        </p:txBody>
      </p:sp>
      <p:sp>
        <p:nvSpPr>
          <p:cNvPr id="3" name="Footer Placeholder 2">
            <a:extLst>
              <a:ext uri="{FF2B5EF4-FFF2-40B4-BE49-F238E27FC236}">
                <a16:creationId xmlns:a16="http://schemas.microsoft.com/office/drawing/2014/main" id="{2B29DCBA-0215-4619-AB0B-9802A968F3E9}"/>
              </a:ext>
            </a:extLst>
          </p:cNvPr>
          <p:cNvSpPr>
            <a:spLocks noGrp="1"/>
          </p:cNvSpPr>
          <p:nvPr>
            <p:ph type="ftr" sz="quarter" idx="10"/>
          </p:nvPr>
        </p:nvSpPr>
        <p:spPr/>
        <p:txBody>
          <a:bodyPr/>
          <a:lstStyle/>
          <a:p>
            <a:r>
              <a:rPr lang="en-GB" dirty="0"/>
              <a:t>HPV vaccination programme for MSM  </a:t>
            </a:r>
            <a:endParaRPr lang="en-GB" sz="1400" dirty="0"/>
          </a:p>
        </p:txBody>
      </p:sp>
      <p:sp>
        <p:nvSpPr>
          <p:cNvPr id="4" name="Slide Number Placeholder 3">
            <a:extLst>
              <a:ext uri="{FF2B5EF4-FFF2-40B4-BE49-F238E27FC236}">
                <a16:creationId xmlns:a16="http://schemas.microsoft.com/office/drawing/2014/main" id="{AAC4E903-049D-4510-B7DA-40E8EFB89B6D}"/>
              </a:ext>
            </a:extLst>
          </p:cNvPr>
          <p:cNvSpPr>
            <a:spLocks noGrp="1"/>
          </p:cNvSpPr>
          <p:nvPr>
            <p:ph type="sldNum" sz="quarter" idx="11"/>
          </p:nvPr>
        </p:nvSpPr>
        <p:spPr/>
        <p:txBody>
          <a:bodyPr/>
          <a:lstStyle/>
          <a:p>
            <a:fld id="{344369E4-5DE7-46E5-874E-4FD437973785}" type="slidenum">
              <a:rPr lang="en-GB" smtClean="0"/>
              <a:pPr/>
              <a:t>35</a:t>
            </a:fld>
            <a:endParaRPr lang="en-GB" sz="1400" dirty="0"/>
          </a:p>
        </p:txBody>
      </p:sp>
      <p:pic>
        <p:nvPicPr>
          <p:cNvPr id="1032" name="Picture 8">
            <a:extLst>
              <a:ext uri="{FF2B5EF4-FFF2-40B4-BE49-F238E27FC236}">
                <a16:creationId xmlns:a16="http://schemas.microsoft.com/office/drawing/2014/main" id="{7D850C16-0376-4551-AFEC-BB824EB18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084" y="2725080"/>
            <a:ext cx="2412642" cy="34103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4DF81E7-3E50-45A4-A072-978A600889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87" y="2670423"/>
            <a:ext cx="4810897" cy="340345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441D04C-1036-4FEA-9A28-A27DFA7207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0997" y="2597829"/>
            <a:ext cx="2618885" cy="16623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EA0DBF1-83AB-42FE-B0BD-E2F26BB0FB5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499712" y="4350991"/>
            <a:ext cx="2630170" cy="1715770"/>
          </a:xfrm>
          <a:prstGeom prst="rect">
            <a:avLst/>
          </a:prstGeom>
          <a:noFill/>
          <a:ln>
            <a:noFill/>
          </a:ln>
        </p:spPr>
      </p:pic>
    </p:spTree>
    <p:extLst>
      <p:ext uri="{BB962C8B-B14F-4D97-AF65-F5344CB8AC3E}">
        <p14:creationId xmlns:p14="http://schemas.microsoft.com/office/powerpoint/2010/main" val="2601377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mn-lt"/>
              </a:rPr>
              <a:t>Resources</a:t>
            </a:r>
          </a:p>
        </p:txBody>
      </p:sp>
      <p:sp>
        <p:nvSpPr>
          <p:cNvPr id="3" name="Content Placeholder 2"/>
          <p:cNvSpPr>
            <a:spLocks noGrp="1"/>
          </p:cNvSpPr>
          <p:nvPr>
            <p:ph idx="4294967295"/>
          </p:nvPr>
        </p:nvSpPr>
        <p:spPr>
          <a:xfrm>
            <a:off x="771649" y="1595191"/>
            <a:ext cx="8993788" cy="4248150"/>
          </a:xfrm>
        </p:spPr>
        <p:txBody>
          <a:bodyPr>
            <a:normAutofit fontScale="77500" lnSpcReduction="20000"/>
          </a:bodyPr>
          <a:lstStyle/>
          <a:p>
            <a:pPr marL="0" indent="0">
              <a:lnSpc>
                <a:spcPct val="120000"/>
              </a:lnSpc>
              <a:spcBef>
                <a:spcPts val="0"/>
              </a:spcBef>
              <a:buNone/>
              <a:defRPr/>
            </a:pPr>
            <a:r>
              <a:rPr lang="en-GB" sz="2000" dirty="0">
                <a:latin typeface="+mn-lt"/>
              </a:rPr>
              <a:t>1) UKHSA Immunisation against infectious diseases </a:t>
            </a:r>
            <a:r>
              <a:rPr lang="en-GB" sz="2000" dirty="0">
                <a:latin typeface="+mn-lt"/>
                <a:hlinkClick r:id="rId3"/>
              </a:rPr>
              <a:t>The Green Book: Human papillomavirus (HPV) Chapter18a</a:t>
            </a:r>
            <a:endParaRPr lang="en-GB" sz="2000" dirty="0">
              <a:latin typeface="+mn-lt"/>
            </a:endParaRPr>
          </a:p>
          <a:p>
            <a:pPr marL="0" indent="0">
              <a:lnSpc>
                <a:spcPct val="120000"/>
              </a:lnSpc>
              <a:spcBef>
                <a:spcPts val="0"/>
              </a:spcBef>
              <a:defRPr/>
            </a:pPr>
            <a:endParaRPr lang="en-GB" sz="2000" dirty="0">
              <a:latin typeface="+mn-lt"/>
            </a:endParaRPr>
          </a:p>
          <a:p>
            <a:pPr marL="0" indent="0">
              <a:lnSpc>
                <a:spcPct val="120000"/>
              </a:lnSpc>
              <a:spcBef>
                <a:spcPts val="0"/>
              </a:spcBef>
              <a:buNone/>
              <a:defRPr/>
            </a:pPr>
            <a:r>
              <a:rPr lang="en-GB" sz="2000" dirty="0">
                <a:latin typeface="+mn-lt"/>
              </a:rPr>
              <a:t>2) </a:t>
            </a:r>
            <a:r>
              <a:rPr lang="en-GB" sz="2000" dirty="0">
                <a:latin typeface="+mn-lt"/>
                <a:hlinkClick r:id="rId4"/>
              </a:rPr>
              <a:t>HPV guidance for healthcare practitioners</a:t>
            </a:r>
            <a:endParaRPr lang="en-GB" sz="2000" dirty="0">
              <a:latin typeface="+mn-lt"/>
            </a:endParaRPr>
          </a:p>
          <a:p>
            <a:pPr>
              <a:lnSpc>
                <a:spcPct val="120000"/>
              </a:lnSpc>
              <a:spcBef>
                <a:spcPts val="0"/>
              </a:spcBef>
              <a:defRPr/>
            </a:pPr>
            <a:endParaRPr lang="en-GB" sz="2000" dirty="0">
              <a:latin typeface="+mn-lt"/>
            </a:endParaRPr>
          </a:p>
          <a:p>
            <a:pPr marL="0" indent="0">
              <a:lnSpc>
                <a:spcPct val="120000"/>
              </a:lnSpc>
              <a:spcBef>
                <a:spcPts val="0"/>
              </a:spcBef>
              <a:buNone/>
              <a:defRPr/>
            </a:pPr>
            <a:r>
              <a:rPr lang="en-GB" sz="2000" dirty="0">
                <a:latin typeface="+mn-lt"/>
              </a:rPr>
              <a:t>3) </a:t>
            </a:r>
            <a:r>
              <a:rPr lang="en-GB" sz="2000" dirty="0">
                <a:latin typeface="+mn-lt"/>
                <a:hlinkClick r:id="rId5"/>
              </a:rPr>
              <a:t>Summary of Product Characteristics for Gardasil</a:t>
            </a:r>
            <a:endParaRPr lang="en-GB" sz="2000" dirty="0">
              <a:latin typeface="+mn-lt"/>
            </a:endParaRPr>
          </a:p>
          <a:p>
            <a:pPr>
              <a:lnSpc>
                <a:spcPct val="120000"/>
              </a:lnSpc>
              <a:spcBef>
                <a:spcPts val="0"/>
              </a:spcBef>
              <a:defRPr/>
            </a:pPr>
            <a:endParaRPr lang="en-GB" sz="2000" dirty="0">
              <a:latin typeface="+mn-lt"/>
            </a:endParaRPr>
          </a:p>
          <a:p>
            <a:pPr marL="0" indent="0">
              <a:lnSpc>
                <a:spcPct val="120000"/>
              </a:lnSpc>
              <a:spcBef>
                <a:spcPts val="0"/>
              </a:spcBef>
              <a:buNone/>
              <a:defRPr/>
            </a:pPr>
            <a:r>
              <a:rPr lang="en-GB" sz="2000" dirty="0">
                <a:latin typeface="+mn-lt"/>
              </a:rPr>
              <a:t>4) </a:t>
            </a:r>
            <a:r>
              <a:rPr lang="en-GB" sz="2000" dirty="0">
                <a:latin typeface="+mn-lt"/>
                <a:hlinkClick r:id="rId6"/>
              </a:rPr>
              <a:t>Summary of Product Characteristics for Gardasil 9</a:t>
            </a:r>
            <a:endParaRPr lang="en-GB" sz="2000" dirty="0">
              <a:latin typeface="+mn-lt"/>
            </a:endParaRPr>
          </a:p>
          <a:p>
            <a:pPr>
              <a:lnSpc>
                <a:spcPct val="120000"/>
              </a:lnSpc>
              <a:spcBef>
                <a:spcPts val="0"/>
              </a:spcBef>
              <a:defRPr/>
            </a:pPr>
            <a:endParaRPr lang="en-GB" sz="2000" dirty="0">
              <a:latin typeface="+mn-lt"/>
            </a:endParaRPr>
          </a:p>
          <a:p>
            <a:pPr marL="0" indent="0">
              <a:lnSpc>
                <a:spcPct val="120000"/>
              </a:lnSpc>
              <a:spcBef>
                <a:spcPts val="0"/>
              </a:spcBef>
              <a:buNone/>
              <a:defRPr/>
            </a:pPr>
            <a:r>
              <a:rPr lang="en-GB" sz="2000" dirty="0">
                <a:latin typeface="+mn-lt"/>
              </a:rPr>
              <a:t>5) </a:t>
            </a:r>
            <a:r>
              <a:rPr lang="en-GB" sz="2000" dirty="0">
                <a:latin typeface="+mn-lt"/>
                <a:hlinkClick r:id="rId7"/>
              </a:rPr>
              <a:t>UKHSA HPV vaccination programme for men who have sex with men (MSM)</a:t>
            </a:r>
            <a:endParaRPr lang="en-GB" sz="2000" dirty="0">
              <a:latin typeface="+mn-lt"/>
            </a:endParaRPr>
          </a:p>
          <a:p>
            <a:pPr marL="0" indent="0">
              <a:lnSpc>
                <a:spcPct val="120000"/>
              </a:lnSpc>
              <a:spcBef>
                <a:spcPts val="0"/>
              </a:spcBef>
              <a:defRPr/>
            </a:pPr>
            <a:endParaRPr lang="en-GB" sz="2000" dirty="0">
              <a:latin typeface="+mn-lt"/>
            </a:endParaRPr>
          </a:p>
          <a:p>
            <a:pPr marL="0" indent="0">
              <a:lnSpc>
                <a:spcPct val="120000"/>
              </a:lnSpc>
              <a:spcBef>
                <a:spcPts val="0"/>
              </a:spcBef>
              <a:buNone/>
              <a:defRPr/>
            </a:pPr>
            <a:r>
              <a:rPr lang="en-GB" sz="2000" dirty="0">
                <a:latin typeface="+mn-lt"/>
              </a:rPr>
              <a:t>6) </a:t>
            </a:r>
            <a:r>
              <a:rPr lang="en-GB" sz="2000" dirty="0">
                <a:latin typeface="+mn-lt"/>
                <a:hlinkClick r:id="rId8"/>
              </a:rPr>
              <a:t>JCVI statement on HPV vaccination of men who have sex with men November 2015</a:t>
            </a:r>
            <a:endParaRPr lang="en-GB" sz="2000" dirty="0">
              <a:latin typeface="+mn-lt"/>
            </a:endParaRPr>
          </a:p>
          <a:p>
            <a:pPr marL="0" indent="0">
              <a:lnSpc>
                <a:spcPct val="120000"/>
              </a:lnSpc>
              <a:spcBef>
                <a:spcPts val="0"/>
              </a:spcBef>
              <a:buNone/>
              <a:defRPr/>
            </a:pPr>
            <a:endParaRPr lang="en-GB" sz="2000" dirty="0">
              <a:latin typeface="+mn-lt"/>
            </a:endParaRPr>
          </a:p>
          <a:p>
            <a:pPr marL="0" indent="0">
              <a:lnSpc>
                <a:spcPct val="120000"/>
              </a:lnSpc>
              <a:spcBef>
                <a:spcPts val="0"/>
              </a:spcBef>
              <a:buNone/>
              <a:defRPr/>
            </a:pPr>
            <a:r>
              <a:rPr lang="en-GB" sz="2000" dirty="0">
                <a:latin typeface="+mn-lt"/>
              </a:rPr>
              <a:t>7) HPV universal immunisation programme: </a:t>
            </a:r>
            <a:r>
              <a:rPr lang="en-GB" sz="2000" dirty="0">
                <a:latin typeface="+mn-lt"/>
                <a:hlinkClick r:id="rId9"/>
              </a:rPr>
              <a:t>i</a:t>
            </a:r>
            <a:r>
              <a:rPr lang="en-GB" sz="2000" dirty="0">
                <a:latin typeface="+mn-lt"/>
                <a:hlinkClick r:id="rId9"/>
              </a:rPr>
              <a:t>ntroduction of Gardasil 9 letter</a:t>
            </a:r>
            <a:endParaRPr lang="en-GB" sz="2000" dirty="0">
              <a:latin typeface="+mn-lt"/>
            </a:endParaRPr>
          </a:p>
          <a:p>
            <a:pPr marL="0" indent="0">
              <a:lnSpc>
                <a:spcPct val="120000"/>
              </a:lnSpc>
              <a:spcBef>
                <a:spcPts val="0"/>
              </a:spcBef>
              <a:buNone/>
              <a:defRPr/>
            </a:pPr>
            <a:endParaRPr lang="fr-FR" sz="2000" dirty="0">
              <a:latin typeface="+mn-lt"/>
            </a:endParaRPr>
          </a:p>
          <a:p>
            <a:pPr marL="0" indent="0">
              <a:lnSpc>
                <a:spcPct val="120000"/>
              </a:lnSpc>
              <a:spcBef>
                <a:spcPts val="0"/>
              </a:spcBef>
              <a:buNone/>
              <a:defRPr/>
            </a:pPr>
            <a:r>
              <a:rPr lang="fr-FR" sz="2000" dirty="0">
                <a:latin typeface="+mn-lt"/>
              </a:rPr>
              <a:t>8) HPV immunisation programme: </a:t>
            </a:r>
            <a:r>
              <a:rPr lang="fr-FR" sz="2000" dirty="0">
                <a:latin typeface="+mn-lt"/>
                <a:hlinkClick r:id="rId10"/>
              </a:rPr>
              <a:t>changes to a 2 dose schedule for eligible groups April 2022 letter</a:t>
            </a:r>
            <a:endParaRPr lang="fr-FR" sz="2000" dirty="0">
              <a:latin typeface="+mn-lt"/>
            </a:endParaRPr>
          </a:p>
          <a:p>
            <a:pPr marL="0" indent="0">
              <a:spcBef>
                <a:spcPts val="0"/>
              </a:spcBef>
              <a:buNone/>
              <a:defRPr/>
            </a:pPr>
            <a:endParaRPr lang="en-GB" sz="1500" dirty="0">
              <a:latin typeface="+mn-lt"/>
            </a:endParaRPr>
          </a:p>
          <a:p>
            <a:pPr marL="0" indent="0">
              <a:spcBef>
                <a:spcPts val="0"/>
              </a:spcBef>
              <a:buNone/>
              <a:defRPr/>
            </a:pPr>
            <a:endParaRPr lang="en-GB" sz="1500" dirty="0">
              <a:latin typeface="+mn-lt"/>
            </a:endParaRPr>
          </a:p>
          <a:p>
            <a:pPr marL="0" indent="0">
              <a:spcBef>
                <a:spcPts val="0"/>
              </a:spcBef>
              <a:buNone/>
              <a:defRPr/>
            </a:pPr>
            <a:endParaRPr lang="en-GB" sz="1500" dirty="0">
              <a:latin typeface="+mn-lt"/>
            </a:endParaRPr>
          </a:p>
          <a:p>
            <a:pPr marL="0" indent="0">
              <a:buNone/>
            </a:pPr>
            <a:endParaRPr lang="en-GB" sz="1400" dirty="0"/>
          </a:p>
        </p:txBody>
      </p:sp>
      <p:sp>
        <p:nvSpPr>
          <p:cNvPr id="9" name="Footer Placeholder 1">
            <a:extLst>
              <a:ext uri="{FF2B5EF4-FFF2-40B4-BE49-F238E27FC236}">
                <a16:creationId xmlns:a16="http://schemas.microsoft.com/office/drawing/2014/main" id="{96FCB564-52A9-43BB-9380-8B1BCE36F2F6}"/>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6" name="Footer Placeholder 5">
            <a:extLst>
              <a:ext uri="{FF2B5EF4-FFF2-40B4-BE49-F238E27FC236}">
                <a16:creationId xmlns:a16="http://schemas.microsoft.com/office/drawing/2014/main" id="{F13DCCA1-BE06-4CB9-9B92-54B92A9F7EE0}"/>
              </a:ext>
            </a:extLst>
          </p:cNvPr>
          <p:cNvSpPr>
            <a:spLocks noGrp="1"/>
          </p:cNvSpPr>
          <p:nvPr>
            <p:ph type="ftr" sz="quarter" idx="10"/>
          </p:nvPr>
        </p:nvSpPr>
        <p:spPr/>
        <p:txBody>
          <a:bodyPr/>
          <a:lstStyle/>
          <a:p>
            <a:r>
              <a:rPr lang="en-GB" altLang="en-US" dirty="0">
                <a:solidFill>
                  <a:prstClr val="white"/>
                </a:solidFill>
              </a:rPr>
              <a:t>HPV vaccination programme for MSM  </a:t>
            </a:r>
          </a:p>
        </p:txBody>
      </p:sp>
      <p:sp>
        <p:nvSpPr>
          <p:cNvPr id="7" name="Slide Number Placeholder 6">
            <a:extLst>
              <a:ext uri="{FF2B5EF4-FFF2-40B4-BE49-F238E27FC236}">
                <a16:creationId xmlns:a16="http://schemas.microsoft.com/office/drawing/2014/main" id="{D57A44C2-C2FF-4A3A-AC6F-667EBCD0C61F}"/>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36</a:t>
            </a:fld>
            <a:endParaRPr lang="en-GB" altLang="en-US" dirty="0">
              <a:solidFill>
                <a:prstClr val="white"/>
              </a:solidFill>
            </a:endParaRPr>
          </a:p>
        </p:txBody>
      </p:sp>
    </p:spTree>
    <p:extLst>
      <p:ext uri="{BB962C8B-B14F-4D97-AF65-F5344CB8AC3E}">
        <p14:creationId xmlns:p14="http://schemas.microsoft.com/office/powerpoint/2010/main" val="863517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a:extLst>
              <a:ext uri="{FF2B5EF4-FFF2-40B4-BE49-F238E27FC236}">
                <a16:creationId xmlns:a16="http://schemas.microsoft.com/office/drawing/2014/main" id="{1D9A7CB3-4364-4FB0-A5D7-50CD3828979B}"/>
              </a:ext>
            </a:extLst>
          </p:cNvPr>
          <p:cNvSpPr>
            <a:spLocks noGrp="1"/>
          </p:cNvSpPr>
          <p:nvPr>
            <p:ph type="title"/>
          </p:nvPr>
        </p:nvSpPr>
        <p:spPr>
          <a:xfrm>
            <a:off x="545342" y="277865"/>
            <a:ext cx="8027988" cy="647700"/>
          </a:xfrm>
        </p:spPr>
        <p:txBody>
          <a:bodyPr/>
          <a:lstStyle/>
          <a:p>
            <a:pPr eaLnBrk="1" hangingPunct="1">
              <a:defRPr/>
            </a:pPr>
            <a:r>
              <a:rPr lang="en-GB" altLang="en-US" sz="3600" dirty="0"/>
              <a:t>Learning Outcomes</a:t>
            </a:r>
          </a:p>
        </p:txBody>
      </p:sp>
      <p:sp>
        <p:nvSpPr>
          <p:cNvPr id="13315" name="Content Placeholder 2">
            <a:extLst>
              <a:ext uri="{FF2B5EF4-FFF2-40B4-BE49-F238E27FC236}">
                <a16:creationId xmlns:a16="http://schemas.microsoft.com/office/drawing/2014/main" id="{46DF75FB-B985-4583-AEE3-9B354FE999A4}"/>
              </a:ext>
            </a:extLst>
          </p:cNvPr>
          <p:cNvSpPr>
            <a:spLocks noGrp="1" noChangeArrowheads="1"/>
          </p:cNvSpPr>
          <p:nvPr>
            <p:ph idx="1"/>
          </p:nvPr>
        </p:nvSpPr>
        <p:spPr>
          <a:xfrm>
            <a:off x="624907" y="1734440"/>
            <a:ext cx="8229600" cy="4249737"/>
          </a:xfrm>
        </p:spPr>
        <p:txBody>
          <a:bodyPr/>
          <a:lstStyle/>
          <a:p>
            <a:pPr marL="0" indent="0" eaLnBrk="1" hangingPunct="1">
              <a:lnSpc>
                <a:spcPct val="80000"/>
              </a:lnSpc>
              <a:spcBef>
                <a:spcPct val="0"/>
              </a:spcBef>
              <a:buNone/>
            </a:pPr>
            <a:r>
              <a:rPr lang="en-GB" altLang="en-US" sz="2000" dirty="0">
                <a:ea typeface="ヒラギノ角ゴ Pro W3"/>
                <a:cs typeface="ヒラギノ角ゴ Pro W3"/>
              </a:rPr>
              <a:t>After completing this resource, immunisers will be able to:</a:t>
            </a:r>
          </a:p>
          <a:p>
            <a:pPr eaLnBrk="1" hangingPunct="1">
              <a:lnSpc>
                <a:spcPct val="100000"/>
              </a:lnSpc>
              <a:buFont typeface="Arial" panose="020B0604020202020204" pitchFamily="34" charset="0"/>
              <a:buChar char="•"/>
            </a:pPr>
            <a:r>
              <a:rPr lang="en-GB" altLang="en-US" sz="2000" dirty="0">
                <a:ea typeface="ヒラギノ角ゴ Pro W3"/>
                <a:cs typeface="ヒラギノ角ゴ Pro W3"/>
              </a:rPr>
              <a:t>describe the epidemiology of  HPV and the possible consequences of infections with HPV</a:t>
            </a:r>
          </a:p>
          <a:p>
            <a:pPr>
              <a:lnSpc>
                <a:spcPct val="100000"/>
              </a:lnSpc>
              <a:spcBef>
                <a:spcPts val="600"/>
              </a:spcBef>
            </a:pPr>
            <a:r>
              <a:rPr lang="en-GB" altLang="en-US" sz="2000" dirty="0">
                <a:ea typeface="ヒラギノ角ゴ Pro W3"/>
                <a:cs typeface="ヒラギノ角ゴ Pro W3"/>
              </a:rPr>
              <a:t>understand the rationale and evidence base for a targeted HPV-MSM vaccination programme to those aged up to and including 45 years and their role in delivering it</a:t>
            </a:r>
          </a:p>
          <a:p>
            <a:pPr>
              <a:lnSpc>
                <a:spcPct val="100000"/>
              </a:lnSpc>
              <a:spcBef>
                <a:spcPts val="600"/>
              </a:spcBef>
            </a:pPr>
            <a:r>
              <a:rPr lang="en-GB" altLang="en-US" sz="2000" dirty="0">
                <a:ea typeface="ヒラギノ角ゴ Pro W3"/>
                <a:cs typeface="ヒラギノ角ゴ Pro W3"/>
              </a:rPr>
              <a:t>discuss the benefits of vaccination against HPV with their eligible MSM clinic attending population</a:t>
            </a:r>
          </a:p>
          <a:p>
            <a:pPr>
              <a:lnSpc>
                <a:spcPct val="100000"/>
              </a:lnSpc>
              <a:spcBef>
                <a:spcPts val="600"/>
              </a:spcBef>
            </a:pPr>
            <a:r>
              <a:rPr lang="en-GB" altLang="en-US" sz="2000" dirty="0">
                <a:ea typeface="ヒラギノ角ゴ Pro W3"/>
                <a:cs typeface="ヒラギノ角ゴ Pro W3"/>
              </a:rPr>
              <a:t>identify sources of additional information</a:t>
            </a:r>
          </a:p>
          <a:p>
            <a:pPr>
              <a:lnSpc>
                <a:spcPct val="80000"/>
              </a:lnSpc>
              <a:spcAft>
                <a:spcPts val="1200"/>
              </a:spcAft>
            </a:pPr>
            <a:endParaRPr lang="en-GB" altLang="en-US" sz="2000" dirty="0">
              <a:ea typeface="ヒラギノ角ゴ Pro W3"/>
              <a:cs typeface="ヒラギノ角ゴ Pro W3"/>
            </a:endParaRPr>
          </a:p>
          <a:p>
            <a:pPr>
              <a:lnSpc>
                <a:spcPct val="80000"/>
              </a:lnSpc>
              <a:spcAft>
                <a:spcPts val="1200"/>
              </a:spcAft>
            </a:pPr>
            <a:endParaRPr lang="en-GB" altLang="en-US" sz="2000" dirty="0">
              <a:ea typeface="ヒラギノ角ゴ Pro W3"/>
              <a:cs typeface="ヒラギノ角ゴ Pro W3"/>
            </a:endParaRPr>
          </a:p>
          <a:p>
            <a:pPr>
              <a:lnSpc>
                <a:spcPct val="80000"/>
              </a:lnSpc>
              <a:spcAft>
                <a:spcPts val="1200"/>
              </a:spcAft>
            </a:pPr>
            <a:endParaRPr lang="en-GB" altLang="en-US" sz="2000" dirty="0">
              <a:ea typeface="ヒラギノ角ゴ Pro W3"/>
              <a:cs typeface="ヒラギノ角ゴ Pro W3"/>
            </a:endParaRPr>
          </a:p>
          <a:p>
            <a:pPr eaLnBrk="1" hangingPunct="1">
              <a:lnSpc>
                <a:spcPct val="80000"/>
              </a:lnSpc>
            </a:pPr>
            <a:endParaRPr lang="en-GB" altLang="en-US" sz="2500" dirty="0">
              <a:solidFill>
                <a:srgbClr val="2D0054"/>
              </a:solidFill>
              <a:ea typeface="ヒラギノ角ゴ Pro W3"/>
              <a:cs typeface="ヒラギノ角ゴ Pro W3"/>
            </a:endParaRPr>
          </a:p>
        </p:txBody>
      </p:sp>
      <p:sp>
        <p:nvSpPr>
          <p:cNvPr id="2" name="Footer Placeholder 1">
            <a:extLst>
              <a:ext uri="{FF2B5EF4-FFF2-40B4-BE49-F238E27FC236}">
                <a16:creationId xmlns:a16="http://schemas.microsoft.com/office/drawing/2014/main" id="{684D1A32-62DF-4C22-B808-F870DE3C7457}"/>
              </a:ext>
            </a:extLst>
          </p:cNvPr>
          <p:cNvSpPr>
            <a:spLocks noGrp="1"/>
          </p:cNvSpPr>
          <p:nvPr>
            <p:ph type="ftr" sz="quarter" idx="10"/>
          </p:nvPr>
        </p:nvSpPr>
        <p:spPr/>
        <p:txBody>
          <a:bodyPr/>
          <a:lstStyle/>
          <a:p>
            <a:r>
              <a:rPr lang="en-GB" dirty="0"/>
              <a:t>HPV vaccination programme for MSM  </a:t>
            </a:r>
            <a:endParaRPr lang="en-GB" sz="1400" dirty="0"/>
          </a:p>
        </p:txBody>
      </p:sp>
      <p:sp>
        <p:nvSpPr>
          <p:cNvPr id="3" name="Slide Number Placeholder 2">
            <a:extLst>
              <a:ext uri="{FF2B5EF4-FFF2-40B4-BE49-F238E27FC236}">
                <a16:creationId xmlns:a16="http://schemas.microsoft.com/office/drawing/2014/main" id="{F07BA578-22EB-4828-AF4E-CE51960555B3}"/>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AA23-8BCF-49D0-B813-04D263A83BEC}"/>
              </a:ext>
            </a:extLst>
          </p:cNvPr>
          <p:cNvSpPr>
            <a:spLocks noGrp="1"/>
          </p:cNvSpPr>
          <p:nvPr>
            <p:ph type="title"/>
          </p:nvPr>
        </p:nvSpPr>
        <p:spPr/>
        <p:txBody>
          <a:bodyPr>
            <a:normAutofit/>
          </a:bodyPr>
          <a:lstStyle/>
          <a:p>
            <a:r>
              <a:rPr lang="en-GB" altLang="en-US" sz="3600" dirty="0"/>
              <a:t>Human Papillomavirus (HPV)</a:t>
            </a:r>
            <a:endParaRPr lang="en-GB" sz="3600" dirty="0"/>
          </a:p>
        </p:txBody>
      </p:sp>
      <p:sp>
        <p:nvSpPr>
          <p:cNvPr id="3" name="Content Placeholder 2">
            <a:extLst>
              <a:ext uri="{FF2B5EF4-FFF2-40B4-BE49-F238E27FC236}">
                <a16:creationId xmlns:a16="http://schemas.microsoft.com/office/drawing/2014/main" id="{84D6F288-3722-444D-8F48-B2C9BA1CE0E7}"/>
              </a:ext>
            </a:extLst>
          </p:cNvPr>
          <p:cNvSpPr>
            <a:spLocks noGrp="1"/>
          </p:cNvSpPr>
          <p:nvPr>
            <p:ph idx="1"/>
          </p:nvPr>
        </p:nvSpPr>
        <p:spPr>
          <a:xfrm>
            <a:off x="323061" y="1619767"/>
            <a:ext cx="8778994" cy="4351338"/>
          </a:xfrm>
        </p:spPr>
        <p:txBody>
          <a:bodyPr>
            <a:normAutofit fontScale="92500" lnSpcReduction="10000"/>
          </a:bodyPr>
          <a:lstStyle/>
          <a:p>
            <a:pPr>
              <a:lnSpc>
                <a:spcPct val="110000"/>
              </a:lnSpc>
              <a:buFontTx/>
              <a:buChar char="•"/>
            </a:pPr>
            <a:r>
              <a:rPr lang="en-GB" altLang="en-US" sz="2200" dirty="0"/>
              <a:t>DNA virus </a:t>
            </a:r>
          </a:p>
          <a:p>
            <a:pPr>
              <a:lnSpc>
                <a:spcPct val="110000"/>
              </a:lnSpc>
              <a:buFontTx/>
              <a:buChar char="•"/>
            </a:pPr>
            <a:r>
              <a:rPr lang="en-GB" altLang="en-US" sz="2200" dirty="0"/>
              <a:t>infects skin and mucosal sites (squamous epithelium) through skin-to-skin contact</a:t>
            </a:r>
          </a:p>
          <a:p>
            <a:pPr>
              <a:lnSpc>
                <a:spcPct val="110000"/>
              </a:lnSpc>
              <a:buFontTx/>
              <a:buChar char="•"/>
            </a:pPr>
            <a:r>
              <a:rPr lang="en-GB" sz="2200" dirty="0"/>
              <a:t>HPVs are a large group of related viruses. Each virus in the group is given a number, which is called an HPV type </a:t>
            </a:r>
          </a:p>
          <a:p>
            <a:pPr>
              <a:lnSpc>
                <a:spcPct val="110000"/>
              </a:lnSpc>
              <a:buFontTx/>
              <a:buChar char="•"/>
            </a:pPr>
            <a:r>
              <a:rPr lang="en-GB" altLang="en-US" sz="2200" dirty="0"/>
              <a:t>HPV infections are often asymptomatic</a:t>
            </a:r>
          </a:p>
          <a:p>
            <a:pPr>
              <a:lnSpc>
                <a:spcPct val="110000"/>
              </a:lnSpc>
              <a:buFontTx/>
              <a:buChar char="•"/>
            </a:pPr>
            <a:r>
              <a:rPr lang="en-GB" altLang="en-US" sz="2200" dirty="0"/>
              <a:t>infection can resolve spontaneously:</a:t>
            </a:r>
          </a:p>
          <a:p>
            <a:pPr marL="0" indent="0">
              <a:lnSpc>
                <a:spcPct val="110000"/>
              </a:lnSpc>
              <a:spcBef>
                <a:spcPts val="0"/>
              </a:spcBef>
              <a:buNone/>
            </a:pPr>
            <a:r>
              <a:rPr lang="en-GB" altLang="en-US" sz="2200" dirty="0"/>
              <a:t>   - 70% new high-risk infections will clear within a year</a:t>
            </a:r>
          </a:p>
          <a:p>
            <a:pPr marL="0" indent="0">
              <a:lnSpc>
                <a:spcPct val="110000"/>
              </a:lnSpc>
              <a:spcBef>
                <a:spcPts val="0"/>
              </a:spcBef>
              <a:buNone/>
            </a:pPr>
            <a:r>
              <a:rPr lang="en-GB" altLang="en-US" sz="2200" dirty="0"/>
              <a:t>   - 90% new infections clear within 2 years                 </a:t>
            </a:r>
          </a:p>
          <a:p>
            <a:pPr>
              <a:lnSpc>
                <a:spcPct val="110000"/>
              </a:lnSpc>
              <a:buFontTx/>
              <a:buChar char="•"/>
            </a:pPr>
            <a:r>
              <a:rPr lang="en-GB" altLang="en-US" sz="2200" dirty="0"/>
              <a:t>persistent infection can cause cell changes leading to lesions, warts or ano-genital cancers</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4" name="Footer Placeholder 3">
            <a:extLst>
              <a:ext uri="{FF2B5EF4-FFF2-40B4-BE49-F238E27FC236}">
                <a16:creationId xmlns:a16="http://schemas.microsoft.com/office/drawing/2014/main" id="{F04759E1-F5E6-488B-9BB1-757D2B509B0C}"/>
              </a:ext>
            </a:extLst>
          </p:cNvPr>
          <p:cNvSpPr>
            <a:spLocks noGrp="1"/>
          </p:cNvSpPr>
          <p:nvPr>
            <p:ph type="ftr" sz="quarter" idx="10"/>
          </p:nvPr>
        </p:nvSpPr>
        <p:spPr/>
        <p:txBody>
          <a:bodyPr/>
          <a:lstStyle/>
          <a:p>
            <a:r>
              <a:rPr lang="en-GB" sz="1400" dirty="0"/>
              <a:t>HPV vaccination programme for MSM  </a:t>
            </a:r>
          </a:p>
        </p:txBody>
      </p:sp>
      <p:sp>
        <p:nvSpPr>
          <p:cNvPr id="5" name="Slide Number Placeholder 4">
            <a:extLst>
              <a:ext uri="{FF2B5EF4-FFF2-40B4-BE49-F238E27FC236}">
                <a16:creationId xmlns:a16="http://schemas.microsoft.com/office/drawing/2014/main" id="{961A6236-3A44-4A3E-8293-61F64B2627B7}"/>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430815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55763" y="239391"/>
            <a:ext cx="6496050" cy="647700"/>
          </a:xfrm>
        </p:spPr>
        <p:txBody>
          <a:bodyPr/>
          <a:lstStyle/>
          <a:p>
            <a:pPr eaLnBrk="1" hangingPunct="1">
              <a:defRPr/>
            </a:pPr>
            <a:r>
              <a:rPr lang="en-US" dirty="0"/>
              <a:t>HPV Genotypes</a:t>
            </a:r>
          </a:p>
        </p:txBody>
      </p:sp>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185" y="1639851"/>
            <a:ext cx="4292478" cy="43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52"/>
          <p:cNvCxnSpPr>
            <a:cxnSpLocks noChangeShapeType="1"/>
          </p:cNvCxnSpPr>
          <p:nvPr/>
        </p:nvCxnSpPr>
        <p:spPr bwMode="auto">
          <a:xfrm>
            <a:off x="3359150" y="29972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grpSp>
        <p:nvGrpSpPr>
          <p:cNvPr id="12" name="Group 61"/>
          <p:cNvGrpSpPr>
            <a:grpSpLocks/>
          </p:cNvGrpSpPr>
          <p:nvPr/>
        </p:nvGrpSpPr>
        <p:grpSpPr bwMode="auto">
          <a:xfrm>
            <a:off x="623843" y="1584735"/>
            <a:ext cx="10265066" cy="4248538"/>
            <a:chOff x="245418" y="1640376"/>
            <a:chExt cx="9183694" cy="3994760"/>
          </a:xfrm>
        </p:grpSpPr>
        <p:sp>
          <p:nvSpPr>
            <p:cNvPr id="13" name="Text Box 8"/>
            <p:cNvSpPr txBox="1">
              <a:spLocks noChangeArrowheads="1"/>
            </p:cNvSpPr>
            <p:nvPr/>
          </p:nvSpPr>
          <p:spPr bwMode="auto">
            <a:xfrm>
              <a:off x="6008267" y="3955436"/>
              <a:ext cx="1944983"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solidFill>
                    <a:srgbClr val="C00000"/>
                  </a:solidFill>
                </a:rPr>
                <a:t>Genital mucosa (cancer–associated)</a:t>
              </a:r>
              <a:endParaRPr lang="en-GB" altLang="en-US" sz="1400" dirty="0">
                <a:solidFill>
                  <a:srgbClr val="C00000"/>
                </a:solidFill>
              </a:endParaRPr>
            </a:p>
          </p:txBody>
        </p:sp>
        <p:sp>
          <p:nvSpPr>
            <p:cNvPr id="14" name="Text Box 8"/>
            <p:cNvSpPr txBox="1">
              <a:spLocks noChangeArrowheads="1"/>
            </p:cNvSpPr>
            <p:nvPr/>
          </p:nvSpPr>
          <p:spPr bwMode="auto">
            <a:xfrm>
              <a:off x="303549" y="5143168"/>
              <a:ext cx="1500421"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Common and flat warts</a:t>
              </a:r>
              <a:endParaRPr lang="en-GB" altLang="en-US" sz="1400" dirty="0"/>
            </a:p>
          </p:txBody>
        </p:sp>
        <p:sp>
          <p:nvSpPr>
            <p:cNvPr id="15" name="Text Box 8"/>
            <p:cNvSpPr txBox="1">
              <a:spLocks noChangeArrowheads="1"/>
            </p:cNvSpPr>
            <p:nvPr/>
          </p:nvSpPr>
          <p:spPr bwMode="auto">
            <a:xfrm>
              <a:off x="245418" y="1640376"/>
              <a:ext cx="1368634" cy="28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Plantar Warts</a:t>
              </a:r>
              <a:endParaRPr lang="en-GB" altLang="en-US" sz="1400" dirty="0"/>
            </a:p>
          </p:txBody>
        </p:sp>
        <p:sp>
          <p:nvSpPr>
            <p:cNvPr id="16" name="Text Box 8"/>
            <p:cNvSpPr txBox="1">
              <a:spLocks noChangeArrowheads="1"/>
            </p:cNvSpPr>
            <p:nvPr/>
          </p:nvSpPr>
          <p:spPr bwMode="auto">
            <a:xfrm>
              <a:off x="6836330" y="5345743"/>
              <a:ext cx="2592782" cy="28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solidFill>
                    <a:srgbClr val="C00000"/>
                  </a:solidFill>
                </a:rPr>
                <a:t>External genital warts</a:t>
              </a:r>
              <a:endParaRPr lang="en-GB" altLang="en-US" sz="1400" dirty="0">
                <a:solidFill>
                  <a:srgbClr val="C00000"/>
                </a:solidFill>
              </a:endParaRPr>
            </a:p>
          </p:txBody>
        </p:sp>
        <p:sp>
          <p:nvSpPr>
            <p:cNvPr id="17" name="Text Box 8"/>
            <p:cNvSpPr txBox="1">
              <a:spLocks noChangeArrowheads="1"/>
            </p:cNvSpPr>
            <p:nvPr/>
          </p:nvSpPr>
          <p:spPr bwMode="auto">
            <a:xfrm>
              <a:off x="7055346" y="1683785"/>
              <a:ext cx="1943396"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Cutaneous (mostly asymptomatic)</a:t>
              </a:r>
              <a:endParaRPr lang="en-GB" altLang="en-US" sz="1400" dirty="0"/>
            </a:p>
          </p:txBody>
        </p:sp>
        <p:cxnSp>
          <p:nvCxnSpPr>
            <p:cNvPr id="18" name="Straight Arrow Connector 54"/>
            <p:cNvCxnSpPr>
              <a:cxnSpLocks noChangeShapeType="1"/>
            </p:cNvCxnSpPr>
            <p:nvPr/>
          </p:nvCxnSpPr>
          <p:spPr bwMode="auto">
            <a:xfrm>
              <a:off x="1783352" y="1982741"/>
              <a:ext cx="720080" cy="206151"/>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56"/>
            <p:cNvCxnSpPr>
              <a:cxnSpLocks noChangeShapeType="1"/>
            </p:cNvCxnSpPr>
            <p:nvPr/>
          </p:nvCxnSpPr>
          <p:spPr bwMode="auto">
            <a:xfrm flipH="1">
              <a:off x="5625017" y="1656520"/>
              <a:ext cx="1211313" cy="128551"/>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59"/>
            <p:cNvCxnSpPr>
              <a:cxnSpLocks noChangeShapeType="1"/>
            </p:cNvCxnSpPr>
            <p:nvPr/>
          </p:nvCxnSpPr>
          <p:spPr bwMode="auto">
            <a:xfrm flipH="1">
              <a:off x="4766780" y="5531288"/>
              <a:ext cx="1968278" cy="103848"/>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grpSp>
      <p:sp>
        <p:nvSpPr>
          <p:cNvPr id="6" name="Footer Placeholder 5">
            <a:extLst>
              <a:ext uri="{FF2B5EF4-FFF2-40B4-BE49-F238E27FC236}">
                <a16:creationId xmlns:a16="http://schemas.microsoft.com/office/drawing/2014/main" id="{788AA90A-85E1-40FF-9CD1-637C672CF1F0}"/>
              </a:ext>
            </a:extLst>
          </p:cNvPr>
          <p:cNvSpPr>
            <a:spLocks noGrp="1"/>
          </p:cNvSpPr>
          <p:nvPr>
            <p:ph type="ftr" sz="quarter" idx="10"/>
          </p:nvPr>
        </p:nvSpPr>
        <p:spPr>
          <a:xfrm>
            <a:off x="835893" y="6353682"/>
            <a:ext cx="4551639" cy="549275"/>
          </a:xfrm>
        </p:spPr>
        <p:txBody>
          <a:bodyPr/>
          <a:lstStyle/>
          <a:p>
            <a:r>
              <a:rPr lang="en-GB" altLang="en-US" dirty="0">
                <a:solidFill>
                  <a:prstClr val="white"/>
                </a:solidFill>
              </a:rPr>
              <a:t>HPV vaccination programme for MSM  </a:t>
            </a:r>
          </a:p>
        </p:txBody>
      </p:sp>
      <p:sp>
        <p:nvSpPr>
          <p:cNvPr id="8" name="Slide Number Placeholder 7">
            <a:extLst>
              <a:ext uri="{FF2B5EF4-FFF2-40B4-BE49-F238E27FC236}">
                <a16:creationId xmlns:a16="http://schemas.microsoft.com/office/drawing/2014/main" id="{68A872EB-FCBC-4B28-A14D-8B148A0B264F}"/>
              </a:ext>
            </a:extLst>
          </p:cNvPr>
          <p:cNvSpPr>
            <a:spLocks noGrp="1"/>
          </p:cNvSpPr>
          <p:nvPr>
            <p:ph type="sldNum" sz="quarter" idx="11"/>
          </p:nvPr>
        </p:nvSpPr>
        <p:spPr>
          <a:xfrm>
            <a:off x="177553" y="6399720"/>
            <a:ext cx="557320" cy="457200"/>
          </a:xfrm>
        </p:spPr>
        <p:txBody>
          <a:bodyPr/>
          <a:lstStyle/>
          <a:p>
            <a:fld id="{708CD139-C1B9-49E8-A6DB-785DD9AE7DD2}" type="slidenum">
              <a:rPr lang="en-GB" altLang="en-US" smtClean="0">
                <a:solidFill>
                  <a:prstClr val="white"/>
                </a:solidFill>
              </a:rPr>
              <a:pPr/>
              <a:t>6</a:t>
            </a:fld>
            <a:endParaRPr lang="en-GB" altLang="en-US" dirty="0">
              <a:solidFill>
                <a:prstClr val="white"/>
              </a:solidFill>
            </a:endParaRPr>
          </a:p>
        </p:txBody>
      </p:sp>
      <p:sp>
        <p:nvSpPr>
          <p:cNvPr id="2" name="Rectangle 1">
            <a:extLst>
              <a:ext uri="{FF2B5EF4-FFF2-40B4-BE49-F238E27FC236}">
                <a16:creationId xmlns:a16="http://schemas.microsoft.com/office/drawing/2014/main" id="{509C7C6E-724F-4374-995B-8F80A1807288}"/>
              </a:ext>
            </a:extLst>
          </p:cNvPr>
          <p:cNvSpPr/>
          <p:nvPr/>
        </p:nvSpPr>
        <p:spPr>
          <a:xfrm>
            <a:off x="5570290" y="6045904"/>
            <a:ext cx="5318619" cy="276999"/>
          </a:xfrm>
          <a:prstGeom prst="rect">
            <a:avLst/>
          </a:prstGeom>
        </p:spPr>
        <p:txBody>
          <a:bodyPr wrap="square">
            <a:spAutoFit/>
          </a:bodyPr>
          <a:lstStyle/>
          <a:p>
            <a:pPr algn="r">
              <a:spcBef>
                <a:spcPct val="50000"/>
              </a:spcBef>
            </a:pPr>
            <a:r>
              <a:rPr lang="en-GB" altLang="en-US" sz="1200" dirty="0"/>
              <a:t>De Villiers and others. Classification of papillomaviruses. Virology, 2004</a:t>
            </a:r>
          </a:p>
        </p:txBody>
      </p:sp>
      <p:cxnSp>
        <p:nvCxnSpPr>
          <p:cNvPr id="21" name="Straight Arrow Connector 54">
            <a:extLst>
              <a:ext uri="{FF2B5EF4-FFF2-40B4-BE49-F238E27FC236}">
                <a16:creationId xmlns:a16="http://schemas.microsoft.com/office/drawing/2014/main" id="{0559ABB0-205A-4BC1-B4C2-B59DAF655BF4}"/>
              </a:ext>
            </a:extLst>
          </p:cNvPr>
          <p:cNvCxnSpPr>
            <a:cxnSpLocks noChangeShapeType="1"/>
          </p:cNvCxnSpPr>
          <p:nvPr/>
        </p:nvCxnSpPr>
        <p:spPr bwMode="auto">
          <a:xfrm flipV="1">
            <a:off x="2034356" y="5525496"/>
            <a:ext cx="562772" cy="205202"/>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177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noAutofit/>
          </a:bodyPr>
          <a:lstStyle/>
          <a:p>
            <a:r>
              <a:rPr lang="en-GB" altLang="en-US" sz="3600" dirty="0"/>
              <a:t>Human Papillomavirus (HPV)</a:t>
            </a:r>
          </a:p>
        </p:txBody>
      </p:sp>
      <p:sp>
        <p:nvSpPr>
          <p:cNvPr id="564227" name="Rectangle 3"/>
          <p:cNvSpPr>
            <a:spLocks noGrp="1" noChangeArrowheads="1"/>
          </p:cNvSpPr>
          <p:nvPr>
            <p:ph idx="1"/>
          </p:nvPr>
        </p:nvSpPr>
        <p:spPr>
          <a:xfrm>
            <a:off x="280074" y="1714456"/>
            <a:ext cx="11123857" cy="4351338"/>
          </a:xfrm>
        </p:spPr>
        <p:txBody>
          <a:bodyPr>
            <a:normAutofit/>
          </a:bodyPr>
          <a:lstStyle/>
          <a:p>
            <a:pPr marL="0" indent="0">
              <a:buNone/>
            </a:pPr>
            <a:r>
              <a:rPr lang="en-GB" altLang="en-US" dirty="0"/>
              <a:t>Of the 100+ different types of HPVs:</a:t>
            </a:r>
          </a:p>
          <a:p>
            <a:pPr lvl="1"/>
            <a:r>
              <a:rPr lang="en-GB" altLang="en-US" dirty="0"/>
              <a:t>over 40 types affect genital area</a:t>
            </a:r>
          </a:p>
          <a:p>
            <a:pPr lvl="1"/>
            <a:r>
              <a:rPr lang="en-GB" altLang="en-US" dirty="0"/>
              <a:t>high risk types (include HPV 16,18,31,33,45,52,58) cause cancer</a:t>
            </a:r>
          </a:p>
          <a:p>
            <a:pPr lvl="1"/>
            <a:r>
              <a:rPr lang="en-GB" altLang="en-US" dirty="0"/>
              <a:t>low risk types (HPV 6,11) cause genital warts</a:t>
            </a:r>
          </a:p>
          <a:p>
            <a:pPr marL="0" indent="0">
              <a:buNone/>
            </a:pPr>
            <a:endParaRPr lang="en-GB" altLang="en-US" dirty="0"/>
          </a:p>
          <a:p>
            <a:pPr marL="457200" lvl="1" indent="0">
              <a:buNone/>
            </a:pPr>
            <a:r>
              <a:rPr lang="en-GB" altLang="en-US" dirty="0"/>
              <a:t>HPV16:       </a:t>
            </a:r>
          </a:p>
          <a:p>
            <a:pPr marL="457200" lvl="1" indent="0">
              <a:buNone/>
            </a:pPr>
            <a:r>
              <a:rPr lang="en-GB" altLang="en-US" dirty="0"/>
              <a:t>HPV18: </a:t>
            </a:r>
          </a:p>
          <a:p>
            <a:pPr marL="0" indent="0"/>
            <a:endParaRPr lang="en-GB" altLang="en-US" dirty="0"/>
          </a:p>
          <a:p>
            <a:pPr marL="457200" lvl="1" indent="0">
              <a:buNone/>
            </a:pPr>
            <a:r>
              <a:rPr lang="en-GB" altLang="en-US" dirty="0"/>
              <a:t>HPV6:</a:t>
            </a:r>
          </a:p>
          <a:p>
            <a:pPr marL="457200" lvl="1" indent="0">
              <a:buNone/>
            </a:pPr>
            <a:r>
              <a:rPr lang="en-GB" altLang="en-US" dirty="0"/>
              <a:t>HPV11:</a:t>
            </a:r>
          </a:p>
        </p:txBody>
      </p:sp>
      <p:sp>
        <p:nvSpPr>
          <p:cNvPr id="564228" name="Text Box 4"/>
          <p:cNvSpPr txBox="1">
            <a:spLocks noChangeArrowheads="1"/>
          </p:cNvSpPr>
          <p:nvPr/>
        </p:nvSpPr>
        <p:spPr bwMode="auto">
          <a:xfrm>
            <a:off x="4648200" y="3200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400" dirty="0">
              <a:solidFill>
                <a:prstClr val="black"/>
              </a:solidFill>
              <a:latin typeface="Times New Roman" pitchFamily="18" charset="0"/>
              <a:ea typeface="ヒラギノ角ゴ Pro W3" pitchFamily="84" charset="-128"/>
            </a:endParaRPr>
          </a:p>
        </p:txBody>
      </p:sp>
      <p:sp>
        <p:nvSpPr>
          <p:cNvPr id="564229" name="Text Box 5"/>
          <p:cNvSpPr txBox="1">
            <a:spLocks noChangeArrowheads="1"/>
          </p:cNvSpPr>
          <p:nvPr/>
        </p:nvSpPr>
        <p:spPr bwMode="auto">
          <a:xfrm>
            <a:off x="2881085" y="3660099"/>
            <a:ext cx="691396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r>
              <a:rPr lang="en-GB" altLang="en-US" dirty="0">
                <a:ea typeface="ヒラギノ角ゴ Pro W3" pitchFamily="84" charset="-128"/>
              </a:rPr>
              <a:t>together account for around 70% of all cervical cancers</a:t>
            </a:r>
          </a:p>
          <a:p>
            <a:pPr fontAlgn="base"/>
            <a:r>
              <a:rPr lang="en-GB" altLang="en-US" dirty="0">
                <a:ea typeface="ヒラギノ角ゴ Pro W3" pitchFamily="84" charset="-128"/>
              </a:rPr>
              <a:t>also associated with most cases of cancer of the anus, penis, oropharyngeal, vagina &amp; vulva</a:t>
            </a:r>
          </a:p>
          <a:p>
            <a:pPr fontAlgn="base">
              <a:spcBef>
                <a:spcPct val="20000"/>
              </a:spcBef>
              <a:spcAft>
                <a:spcPct val="30000"/>
              </a:spcAft>
            </a:pPr>
            <a:endParaRPr lang="en-GB" dirty="0">
              <a:ea typeface="ヒラギノ角ゴ Pro W3" pitchFamily="84" charset="-128"/>
            </a:endParaRPr>
          </a:p>
          <a:p>
            <a:pPr fontAlgn="base">
              <a:spcBef>
                <a:spcPct val="20000"/>
              </a:spcBef>
              <a:spcAft>
                <a:spcPct val="30000"/>
              </a:spcAft>
            </a:pPr>
            <a:r>
              <a:rPr lang="en-GB" dirty="0">
                <a:ea typeface="ヒラギノ角ゴ Pro W3" pitchFamily="84" charset="-128"/>
              </a:rPr>
              <a:t>90% of cases of genital warts are due to HPV 6 and 11</a:t>
            </a:r>
            <a:endParaRPr lang="en-GB" sz="2000" dirty="0">
              <a:ea typeface="ヒラギノ角ゴ Pro W3" pitchFamily="84" charset="-128"/>
            </a:endParaRPr>
          </a:p>
          <a:p>
            <a:pPr fontAlgn="base">
              <a:spcBef>
                <a:spcPct val="20000"/>
              </a:spcBef>
              <a:spcAft>
                <a:spcPct val="30000"/>
              </a:spcAft>
            </a:pPr>
            <a:endParaRPr lang="en-GB" altLang="en-US" sz="2000" dirty="0">
              <a:solidFill>
                <a:srgbClr val="00B050"/>
              </a:solidFill>
              <a:ea typeface="ヒラギノ角ゴ Pro W3" pitchFamily="84" charset="-128"/>
            </a:endParaRPr>
          </a:p>
        </p:txBody>
      </p:sp>
      <p:sp>
        <p:nvSpPr>
          <p:cNvPr id="564230" name="AutoShape 6"/>
          <p:cNvSpPr>
            <a:spLocks/>
          </p:cNvSpPr>
          <p:nvPr/>
        </p:nvSpPr>
        <p:spPr bwMode="auto">
          <a:xfrm>
            <a:off x="1910654" y="3765770"/>
            <a:ext cx="361651" cy="570334"/>
          </a:xfrm>
          <a:prstGeom prst="rightBrace">
            <a:avLst>
              <a:gd name="adj1" fmla="val 2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dirty="0">
              <a:solidFill>
                <a:prstClr val="black"/>
              </a:solidFill>
              <a:ea typeface="ヒラギノ角ゴ Pro W3" pitchFamily="84" charset="-128"/>
            </a:endParaRPr>
          </a:p>
        </p:txBody>
      </p:sp>
      <p:sp>
        <p:nvSpPr>
          <p:cNvPr id="11" name="Footer Placeholder 1">
            <a:extLst>
              <a:ext uri="{FF2B5EF4-FFF2-40B4-BE49-F238E27FC236}">
                <a16:creationId xmlns:a16="http://schemas.microsoft.com/office/drawing/2014/main" id="{D3138688-3A9A-4318-BA12-BD69CED89D1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12" name="AutoShape 6">
            <a:extLst>
              <a:ext uri="{FF2B5EF4-FFF2-40B4-BE49-F238E27FC236}">
                <a16:creationId xmlns:a16="http://schemas.microsoft.com/office/drawing/2014/main" id="{CB26637A-9443-4EE1-89C1-1ECC80AE1EF3}"/>
              </a:ext>
            </a:extLst>
          </p:cNvPr>
          <p:cNvSpPr>
            <a:spLocks/>
          </p:cNvSpPr>
          <p:nvPr/>
        </p:nvSpPr>
        <p:spPr bwMode="auto">
          <a:xfrm>
            <a:off x="1910654" y="4915782"/>
            <a:ext cx="361651" cy="570334"/>
          </a:xfrm>
          <a:prstGeom prst="rightBrace">
            <a:avLst>
              <a:gd name="adj1" fmla="val 2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dirty="0">
              <a:solidFill>
                <a:prstClr val="black"/>
              </a:solidFill>
              <a:ea typeface="ヒラギノ角ゴ Pro W3" pitchFamily="84" charset="-128"/>
            </a:endParaRPr>
          </a:p>
        </p:txBody>
      </p:sp>
      <p:sp>
        <p:nvSpPr>
          <p:cNvPr id="2" name="Footer Placeholder 1">
            <a:extLst>
              <a:ext uri="{FF2B5EF4-FFF2-40B4-BE49-F238E27FC236}">
                <a16:creationId xmlns:a16="http://schemas.microsoft.com/office/drawing/2014/main" id="{D9646C0E-9112-49A5-9216-957E63D7FF9A}"/>
              </a:ext>
            </a:extLst>
          </p:cNvPr>
          <p:cNvSpPr>
            <a:spLocks noGrp="1"/>
          </p:cNvSpPr>
          <p:nvPr>
            <p:ph type="ftr" sz="quarter" idx="10"/>
          </p:nvPr>
        </p:nvSpPr>
        <p:spPr/>
        <p:txBody>
          <a:bodyPr/>
          <a:lstStyle/>
          <a:p>
            <a:r>
              <a:rPr lang="en-GB" sz="1400" dirty="0"/>
              <a:t>HPV vaccination programme for MSM  </a:t>
            </a:r>
          </a:p>
        </p:txBody>
      </p:sp>
      <p:sp>
        <p:nvSpPr>
          <p:cNvPr id="4" name="Slide Number Placeholder 3">
            <a:extLst>
              <a:ext uri="{FF2B5EF4-FFF2-40B4-BE49-F238E27FC236}">
                <a16:creationId xmlns:a16="http://schemas.microsoft.com/office/drawing/2014/main" id="{0C27EDE5-F02A-4997-AB1E-DD17D63CC59F}"/>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14912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Transmission</a:t>
            </a:r>
          </a:p>
        </p:txBody>
      </p:sp>
      <p:sp>
        <p:nvSpPr>
          <p:cNvPr id="3" name="Content Placeholder 2"/>
          <p:cNvSpPr>
            <a:spLocks noGrp="1"/>
          </p:cNvSpPr>
          <p:nvPr>
            <p:ph idx="1"/>
          </p:nvPr>
        </p:nvSpPr>
        <p:spPr>
          <a:xfrm>
            <a:off x="330206" y="1774826"/>
            <a:ext cx="7991674" cy="4351338"/>
          </a:xfrm>
        </p:spPr>
        <p:txBody>
          <a:bodyPr/>
          <a:lstStyle/>
          <a:p>
            <a:r>
              <a:rPr lang="en-GB" sz="2000" dirty="0"/>
              <a:t>HPV is one of the most common sexually transmitted infections in the UK</a:t>
            </a:r>
          </a:p>
          <a:p>
            <a:r>
              <a:rPr lang="en-GB" sz="2000" dirty="0"/>
              <a:t>nearly all sexually active people get infected with HPV at some point in their lives </a:t>
            </a:r>
          </a:p>
          <a:p>
            <a:r>
              <a:rPr lang="en-GB" sz="2000" dirty="0"/>
              <a:t>the risk of acquiring infection increases with the:</a:t>
            </a:r>
          </a:p>
          <a:p>
            <a:pPr marL="984250" indent="-342900">
              <a:buFont typeface="Wingdings" panose="05000000000000000000" pitchFamily="2" charset="2"/>
              <a:buChar char="§"/>
            </a:pPr>
            <a:r>
              <a:rPr lang="en-GB" sz="2000" dirty="0"/>
              <a:t>number of previous sexual partners</a:t>
            </a:r>
          </a:p>
          <a:p>
            <a:pPr marL="984250" indent="-342900">
              <a:buFont typeface="Wingdings" panose="05000000000000000000" pitchFamily="2" charset="2"/>
              <a:buChar char="§"/>
            </a:pPr>
            <a:r>
              <a:rPr lang="en-GB" sz="2000" dirty="0"/>
              <a:t>introduction of a new sexual partner</a:t>
            </a:r>
          </a:p>
          <a:p>
            <a:pPr marL="984250" indent="-342900">
              <a:buFont typeface="Wingdings" panose="05000000000000000000" pitchFamily="2" charset="2"/>
              <a:buChar char="§"/>
            </a:pPr>
            <a:r>
              <a:rPr lang="en-GB" sz="2000" dirty="0"/>
              <a:t>sexual history of partners</a:t>
            </a:r>
            <a:r>
              <a:rPr lang="en-GB" sz="2000" b="1" dirty="0"/>
              <a:t> </a:t>
            </a:r>
          </a:p>
          <a:p>
            <a:r>
              <a:rPr lang="en-GB" sz="2000" dirty="0"/>
              <a:t>you can still have HPV even if it has been years since you were sexually active</a:t>
            </a:r>
          </a:p>
          <a:p>
            <a:pPr>
              <a:buFont typeface="Arial" panose="020B0604020202020204" pitchFamily="34" charset="0"/>
              <a:buChar char="•"/>
            </a:pPr>
            <a:endParaRPr lang="en-GB" dirty="0"/>
          </a:p>
        </p:txBody>
      </p:sp>
      <p:sp>
        <p:nvSpPr>
          <p:cNvPr id="9" name="Footer Placeholder 1">
            <a:extLst>
              <a:ext uri="{FF2B5EF4-FFF2-40B4-BE49-F238E27FC236}">
                <a16:creationId xmlns:a16="http://schemas.microsoft.com/office/drawing/2014/main" id="{F794E413-FAEB-49D6-BB3A-3E1378637C92}"/>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35B2C2FD-FC57-46DC-B2D4-F12FC2A084BC}"/>
              </a:ext>
            </a:extLst>
          </p:cNvPr>
          <p:cNvSpPr>
            <a:spLocks noGrp="1"/>
          </p:cNvSpPr>
          <p:nvPr>
            <p:ph type="ftr" sz="quarter" idx="10"/>
          </p:nvPr>
        </p:nvSpPr>
        <p:spPr/>
        <p:txBody>
          <a:bodyPr/>
          <a:lstStyle/>
          <a:p>
            <a:r>
              <a:rPr lang="en-GB" sz="1400" dirty="0"/>
              <a:t>HPV vaccination programme for MSM  </a:t>
            </a:r>
          </a:p>
        </p:txBody>
      </p:sp>
      <p:sp>
        <p:nvSpPr>
          <p:cNvPr id="5" name="Slide Number Placeholder 4">
            <a:extLst>
              <a:ext uri="{FF2B5EF4-FFF2-40B4-BE49-F238E27FC236}">
                <a16:creationId xmlns:a16="http://schemas.microsoft.com/office/drawing/2014/main" id="{FF0ABB78-FC42-4885-B23C-6F6A109FD5F3}"/>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Tree>
    <p:extLst>
      <p:ext uri="{BB962C8B-B14F-4D97-AF65-F5344CB8AC3E}">
        <p14:creationId xmlns:p14="http://schemas.microsoft.com/office/powerpoint/2010/main" val="215715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11530F-ED6C-4BA3-B13D-B3B2B2ABA92D}"/>
              </a:ext>
            </a:extLst>
          </p:cNvPr>
          <p:cNvSpPr txBox="1">
            <a:spLocks/>
          </p:cNvSpPr>
          <p:nvPr/>
        </p:nvSpPr>
        <p:spPr>
          <a:xfrm>
            <a:off x="577048" y="1421265"/>
            <a:ext cx="9519853" cy="48244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hangingPunct="0">
              <a:spcBef>
                <a:spcPts val="1200"/>
              </a:spcBef>
              <a:buClr>
                <a:schemeClr val="tx1"/>
              </a:buClr>
              <a:buNone/>
              <a:defRPr/>
            </a:pPr>
            <a:r>
              <a:rPr lang="en-GB" sz="1800" dirty="0">
                <a:ea typeface="ヒラギノ角ゴ Pro W3" pitchFamily="84" charset="-128"/>
                <a:cs typeface="ヒラギノ角ゴ Pro W3" pitchFamily="84" charset="-128"/>
              </a:rPr>
              <a:t>The National HPV Immunisation Programme began in September 2008 (throughout the UK)</a:t>
            </a:r>
          </a:p>
          <a:p>
            <a:pPr marL="0" indent="0" eaLnBrk="0" hangingPunct="0">
              <a:spcBef>
                <a:spcPts val="1200"/>
              </a:spcBef>
              <a:buClr>
                <a:schemeClr val="tx1"/>
              </a:buClr>
              <a:buNone/>
              <a:defRPr/>
            </a:pPr>
            <a:r>
              <a:rPr lang="en-GB" sz="1800" dirty="0">
                <a:ea typeface="ヒラギノ角ゴ Pro W3" pitchFamily="84" charset="-128"/>
                <a:cs typeface="ヒラギノ角ゴ Pro W3" pitchFamily="84" charset="-128"/>
              </a:rPr>
              <a:t>Delivered in schools:	</a:t>
            </a:r>
          </a:p>
          <a:p>
            <a:pPr eaLnBrk="0" hangingPunct="0">
              <a:spcBef>
                <a:spcPts val="600"/>
              </a:spcBef>
              <a:buClr>
                <a:srgbClr val="007C91"/>
              </a:buClr>
              <a:defRPr/>
            </a:pPr>
            <a:r>
              <a:rPr lang="en-GB" sz="1800" dirty="0">
                <a:ea typeface="ヒラギノ角ゴ Pro W3" pitchFamily="84" charset="-128"/>
                <a:cs typeface="ヒラギノ角ゴ Pro W3" pitchFamily="84" charset="-128"/>
              </a:rPr>
              <a:t>targeted school Year 8 females (aged 12 to 13 years)</a:t>
            </a:r>
          </a:p>
          <a:p>
            <a:pPr eaLnBrk="0" hangingPunct="0">
              <a:spcBef>
                <a:spcPts val="0"/>
              </a:spcBef>
              <a:buClr>
                <a:srgbClr val="007C91"/>
              </a:buClr>
              <a:defRPr/>
            </a:pPr>
            <a:r>
              <a:rPr lang="en-GB" sz="1800" dirty="0">
                <a:ea typeface="ヒラギノ角ゴ Pro W3" pitchFamily="84" charset="-128"/>
                <a:cs typeface="ヒラギノ角ゴ Pro W3" pitchFamily="84" charset="-128"/>
              </a:rPr>
              <a:t>catch up for all girls aged under 18 years</a:t>
            </a:r>
          </a:p>
          <a:p>
            <a:pPr marL="0" indent="0" eaLnBrk="0" hangingPunct="0">
              <a:spcBef>
                <a:spcPts val="0"/>
              </a:spcBef>
              <a:buClr>
                <a:schemeClr val="tx1"/>
              </a:buClr>
              <a:buNone/>
              <a:defRPr/>
            </a:pPr>
            <a:endParaRPr lang="en-GB" sz="1800" dirty="0">
              <a:ea typeface="ヒラギノ角ゴ Pro W3" pitchFamily="84" charset="-128"/>
              <a:cs typeface="ヒラギノ角ゴ Pro W3" pitchFamily="84" charset="-128"/>
            </a:endParaRPr>
          </a:p>
          <a:p>
            <a:pPr marL="0" indent="0" eaLnBrk="0" hangingPunct="0">
              <a:spcBef>
                <a:spcPts val="0"/>
              </a:spcBef>
              <a:buClr>
                <a:schemeClr val="tx1"/>
              </a:buClr>
              <a:buNone/>
              <a:defRPr/>
            </a:pPr>
            <a:r>
              <a:rPr lang="en-GB" sz="1800" dirty="0">
                <a:ea typeface="ヒラギノ角ゴ Pro W3" pitchFamily="84" charset="-128"/>
                <a:cs typeface="ヒラギノ角ゴ Pro W3" pitchFamily="84" charset="-128"/>
              </a:rPr>
              <a:t>Following a successful pilot in 2018, the programme was extended to offer vaccine to MSM up to 45 years of age attending local specialist Sexual Health Services and/or HIV clinics</a:t>
            </a:r>
          </a:p>
          <a:p>
            <a:pPr marL="0" indent="0" eaLnBrk="0" hangingPunct="0">
              <a:spcBef>
                <a:spcPts val="1200"/>
              </a:spcBef>
              <a:buClr>
                <a:schemeClr val="tx1"/>
              </a:buClr>
              <a:buNone/>
              <a:defRPr/>
            </a:pPr>
            <a:r>
              <a:rPr lang="en-GB" sz="1800" dirty="0">
                <a:ea typeface="ヒラギノ角ゴ Pro W3" pitchFamily="84" charset="-128"/>
                <a:cs typeface="ヒラギノ角ゴ Pro W3" pitchFamily="84" charset="-128"/>
              </a:rPr>
              <a:t>In 2019 the universal programme was extended to include boys as well as girls</a:t>
            </a:r>
          </a:p>
          <a:p>
            <a:pPr marL="0" indent="0" eaLnBrk="0" hangingPunct="0">
              <a:spcBef>
                <a:spcPts val="1200"/>
              </a:spcBef>
              <a:buClr>
                <a:schemeClr val="tx1"/>
              </a:buClr>
              <a:buNone/>
              <a:defRPr/>
            </a:pPr>
            <a:r>
              <a:rPr lang="en-US" sz="1800" dirty="0"/>
              <a:t>Eligible girls and boys (eligible boys born after 01/09/2006) can continue to be caught up until their 25th birthday</a:t>
            </a:r>
          </a:p>
          <a:p>
            <a:pPr marL="0" indent="0" eaLnBrk="0" hangingPunct="0">
              <a:spcBef>
                <a:spcPts val="1200"/>
              </a:spcBef>
              <a:buClr>
                <a:schemeClr val="tx1"/>
              </a:buClr>
              <a:buNone/>
              <a:defRPr/>
            </a:pPr>
            <a:r>
              <a:rPr lang="en-GB" sz="1800" dirty="0">
                <a:solidFill>
                  <a:prstClr val="black"/>
                </a:solidFill>
                <a:ea typeface="ヒラギノ角ゴ Pro W3" pitchFamily="84" charset="-128"/>
                <a:cs typeface="ヒラギノ角ゴ Pro W3" pitchFamily="84" charset="-128"/>
              </a:rPr>
              <a:t>In 2022 Gardasil 9 vaccine will become available as the HPV vaccine for the routine programme (HPV types 6,11,16,18,31,33,45,52,58)</a:t>
            </a:r>
          </a:p>
          <a:p>
            <a:pPr marL="0" indent="0" eaLnBrk="0" hangingPunct="0">
              <a:spcBef>
                <a:spcPts val="1200"/>
              </a:spcBef>
              <a:buClr>
                <a:schemeClr val="tx1"/>
              </a:buClr>
              <a:buNone/>
              <a:defRPr/>
            </a:pPr>
            <a:r>
              <a:rPr lang="en-GB" sz="1800" dirty="0">
                <a:ea typeface="ヒラギノ角ゴ Pro W3" pitchFamily="84" charset="-128"/>
                <a:cs typeface="ヒラギノ角ゴ Pro W3" pitchFamily="84" charset="-128"/>
              </a:rPr>
              <a:t>From 1 April 2022 eligible individuals 15 years of age and over and MSM will move from a  3-dose to a 2-dose vaccine schedule (2-doses given at least 6 months apart)</a:t>
            </a:r>
          </a:p>
          <a:p>
            <a:pPr marL="0" indent="0" eaLnBrk="0" hangingPunct="0">
              <a:spcBef>
                <a:spcPts val="1200"/>
              </a:spcBef>
              <a:buClr>
                <a:schemeClr val="tx1"/>
              </a:buClr>
              <a:buNone/>
              <a:defRPr/>
            </a:pPr>
            <a:r>
              <a:rPr lang="en-US" sz="2000" dirty="0"/>
              <a:t> </a:t>
            </a:r>
            <a:endParaRPr lang="en-GB" sz="2000" dirty="0"/>
          </a:p>
          <a:p>
            <a:pPr marL="0" indent="0" eaLnBrk="0" hangingPunct="0">
              <a:spcBef>
                <a:spcPts val="1200"/>
              </a:spcBef>
              <a:buClr>
                <a:schemeClr val="tx1"/>
              </a:buClr>
              <a:buNone/>
              <a:defRPr/>
            </a:pPr>
            <a:endParaRPr lang="en-GB" sz="2000" dirty="0">
              <a:ea typeface="ヒラギノ角ゴ Pro W3" pitchFamily="84" charset="-128"/>
              <a:cs typeface="ヒラギノ角ゴ Pro W3" pitchFamily="84" charset="-128"/>
            </a:endParaRPr>
          </a:p>
          <a:p>
            <a:pPr marL="0" indent="0" eaLnBrk="0" hangingPunct="0">
              <a:spcBef>
                <a:spcPts val="0"/>
              </a:spcBef>
              <a:buClr>
                <a:schemeClr val="tx1"/>
              </a:buClr>
              <a:buNone/>
              <a:defRPr/>
            </a:pPr>
            <a:endParaRPr lang="en-GB" sz="2000" dirty="0">
              <a:ea typeface="ヒラギノ角ゴ Pro W3" pitchFamily="84" charset="-128"/>
              <a:cs typeface="ヒラギノ角ゴ Pro W3" pitchFamily="84" charset="-128"/>
            </a:endParaRPr>
          </a:p>
          <a:p>
            <a:pPr marL="0" indent="0">
              <a:spcBef>
                <a:spcPts val="600"/>
              </a:spcBef>
              <a:buClr>
                <a:schemeClr val="accent5">
                  <a:lumMod val="75000"/>
                </a:schemeClr>
              </a:buClr>
              <a:buNone/>
              <a:defRPr/>
            </a:pPr>
            <a:endParaRPr lang="en-GB" altLang="en-US" sz="800" dirty="0">
              <a:ea typeface="ヒラギノ角ゴ Pro W3"/>
              <a:cs typeface="ヒラギノ角ゴ Pro W3"/>
            </a:endParaRPr>
          </a:p>
          <a:p>
            <a:pPr marL="0" indent="0">
              <a:spcBef>
                <a:spcPts val="600"/>
              </a:spcBef>
              <a:buClr>
                <a:schemeClr val="accent5">
                  <a:lumMod val="75000"/>
                </a:schemeClr>
              </a:buClr>
              <a:buNone/>
              <a:defRPr/>
            </a:pPr>
            <a:endParaRPr lang="en-GB" sz="2400" dirty="0">
              <a:ea typeface="Microsoft YaHei" charset="0"/>
              <a:cs typeface="Arial" panose="020B0604020202020204" pitchFamily="34" charset="0"/>
            </a:endParaRPr>
          </a:p>
        </p:txBody>
      </p:sp>
      <p:sp>
        <p:nvSpPr>
          <p:cNvPr id="6" name="Title 1">
            <a:extLst>
              <a:ext uri="{FF2B5EF4-FFF2-40B4-BE49-F238E27FC236}">
                <a16:creationId xmlns:a16="http://schemas.microsoft.com/office/drawing/2014/main" id="{5EA46D36-EA5B-438B-A634-CF189200E8BF}"/>
              </a:ext>
            </a:extLst>
          </p:cNvPr>
          <p:cNvSpPr>
            <a:spLocks noGrp="1"/>
          </p:cNvSpPr>
          <p:nvPr>
            <p:ph type="title"/>
          </p:nvPr>
        </p:nvSpPr>
        <p:spPr>
          <a:xfrm>
            <a:off x="493159" y="296861"/>
            <a:ext cx="8964612" cy="647700"/>
          </a:xfrm>
        </p:spPr>
        <p:txBody>
          <a:bodyPr/>
          <a:lstStyle/>
          <a:p>
            <a:pPr>
              <a:defRPr/>
            </a:pPr>
            <a:r>
              <a:rPr lang="en-GB" sz="3600" dirty="0"/>
              <a:t>Introduction of HPV vaccination in England</a:t>
            </a:r>
          </a:p>
        </p:txBody>
      </p:sp>
      <p:sp>
        <p:nvSpPr>
          <p:cNvPr id="2" name="Footer Placeholder 1">
            <a:extLst>
              <a:ext uri="{FF2B5EF4-FFF2-40B4-BE49-F238E27FC236}">
                <a16:creationId xmlns:a16="http://schemas.microsoft.com/office/drawing/2014/main" id="{69A66E38-A723-4F00-977E-0862FE70B371}"/>
              </a:ext>
            </a:extLst>
          </p:cNvPr>
          <p:cNvSpPr>
            <a:spLocks noGrp="1"/>
          </p:cNvSpPr>
          <p:nvPr>
            <p:ph type="ftr" sz="quarter" idx="10"/>
          </p:nvPr>
        </p:nvSpPr>
        <p:spPr/>
        <p:txBody>
          <a:bodyPr/>
          <a:lstStyle/>
          <a:p>
            <a:r>
              <a:rPr lang="en-GB" dirty="0"/>
              <a:t>HPV vaccination programme for MSM  </a:t>
            </a:r>
            <a:endParaRPr lang="en-GB" sz="1400" dirty="0"/>
          </a:p>
        </p:txBody>
      </p:sp>
      <p:sp>
        <p:nvSpPr>
          <p:cNvPr id="4" name="Slide Number Placeholder 3">
            <a:extLst>
              <a:ext uri="{FF2B5EF4-FFF2-40B4-BE49-F238E27FC236}">
                <a16:creationId xmlns:a16="http://schemas.microsoft.com/office/drawing/2014/main" id="{C0D310B5-0831-4441-9D52-C90707D17C8F}"/>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1847</TotalTime>
  <Words>7567</Words>
  <Application>Microsoft Office PowerPoint</Application>
  <PresentationFormat>Widescreen</PresentationFormat>
  <Paragraphs>563</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Times New Roman</vt:lpstr>
      <vt:lpstr>Wingdings</vt:lpstr>
      <vt:lpstr>Office Theme</vt:lpstr>
      <vt:lpstr>Human Papillomavirus (HPV) Vaccination Programme for Men who have sex with men (MSM)    Last updated March 2022 </vt:lpstr>
      <vt:lpstr>Key Messages</vt:lpstr>
      <vt:lpstr>Aims of training resource</vt:lpstr>
      <vt:lpstr>Learning Outcomes</vt:lpstr>
      <vt:lpstr>Human Papillomavirus (HPV)</vt:lpstr>
      <vt:lpstr>HPV Genotypes</vt:lpstr>
      <vt:lpstr>Human Papillomavirus (HPV)</vt:lpstr>
      <vt:lpstr>Transmission</vt:lpstr>
      <vt:lpstr>Introduction of HPV vaccination in England</vt:lpstr>
      <vt:lpstr>HPV vaccine introduction</vt:lpstr>
      <vt:lpstr>Prevalence of HPV16 and/or 18 among 16-18 year old females</vt:lpstr>
      <vt:lpstr>Declines in genital warts diagnoses in England: 2009 to 2020</vt:lpstr>
      <vt:lpstr>Why vaccinate MSM against HPV?</vt:lpstr>
      <vt:lpstr>Why deliver the service through sexual health and HIV clinics?  </vt:lpstr>
      <vt:lpstr>Aims of the HPV-MSM immunisation programme</vt:lpstr>
      <vt:lpstr>Programme eligibility </vt:lpstr>
      <vt:lpstr>Gardasil </vt:lpstr>
      <vt:lpstr>Gardasil 9 </vt:lpstr>
      <vt:lpstr>HPV Vaccine interchangeability </vt:lpstr>
      <vt:lpstr>HPV Vaccines</vt:lpstr>
      <vt:lpstr>Safety of HPV vaccine</vt:lpstr>
      <vt:lpstr>Postural Orthostatic Tachycardia Syndrome (POTS)</vt:lpstr>
      <vt:lpstr>Storage of HPV vaccine</vt:lpstr>
      <vt:lpstr>Vaccine stock management</vt:lpstr>
      <vt:lpstr>Administration of  Gardasil and Gardasil 9</vt:lpstr>
      <vt:lpstr>Gardasil and Gardasil 9 dosage and schedule</vt:lpstr>
      <vt:lpstr>HPV vaccine booster doses</vt:lpstr>
      <vt:lpstr>Administration of HPV vaccine</vt:lpstr>
      <vt:lpstr>PowerPoint Presentation</vt:lpstr>
      <vt:lpstr>Immunosuppression and HIV infection  </vt:lpstr>
      <vt:lpstr>Possible adverse reactions </vt:lpstr>
      <vt:lpstr>Reporting suspected adverse reactions </vt:lpstr>
      <vt:lpstr>The role of healthcare professionals</vt:lpstr>
      <vt:lpstr>Hepatitis B vaccination </vt:lpstr>
      <vt:lpstr>Resources – posters and leaflets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Papillomavirus (HPV) Vaccination Programme for Men who have sex with men (MSM)</dc:title>
  <dc:creator>UKHSA</dc:creator>
  <cp:lastModifiedBy>Richard.N Allen</cp:lastModifiedBy>
  <cp:revision>70</cp:revision>
  <cp:lastPrinted>2021-08-09T14:01:33Z</cp:lastPrinted>
  <dcterms:created xsi:type="dcterms:W3CDTF">2021-09-28T16:16:34Z</dcterms:created>
  <dcterms:modified xsi:type="dcterms:W3CDTF">2022-04-08T14:42:02Z</dcterms:modified>
  <cp:category>Human Papillomavirus Vaccination Programme;HPV;Men who have sex with men;MSM</cp:category>
</cp:coreProperties>
</file>