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49"/>
  </p:notesMasterIdLst>
  <p:handoutMasterIdLst>
    <p:handoutMasterId r:id="rId50"/>
  </p:handoutMasterIdLst>
  <p:sldIdLst>
    <p:sldId id="261" r:id="rId2"/>
    <p:sldId id="263" r:id="rId3"/>
    <p:sldId id="264" r:id="rId4"/>
    <p:sldId id="265" r:id="rId5"/>
    <p:sldId id="266" r:id="rId6"/>
    <p:sldId id="298" r:id="rId7"/>
    <p:sldId id="268" r:id="rId8"/>
    <p:sldId id="269" r:id="rId9"/>
    <p:sldId id="270" r:id="rId10"/>
    <p:sldId id="271" r:id="rId11"/>
    <p:sldId id="272" r:id="rId12"/>
    <p:sldId id="273" r:id="rId13"/>
    <p:sldId id="274" r:id="rId14"/>
    <p:sldId id="312" r:id="rId15"/>
    <p:sldId id="276" r:id="rId16"/>
    <p:sldId id="277" r:id="rId17"/>
    <p:sldId id="309" r:id="rId18"/>
    <p:sldId id="279" r:id="rId19"/>
    <p:sldId id="280" r:id="rId20"/>
    <p:sldId id="281" r:id="rId21"/>
    <p:sldId id="282" r:id="rId22"/>
    <p:sldId id="283" r:id="rId23"/>
    <p:sldId id="284" r:id="rId24"/>
    <p:sldId id="313" r:id="rId25"/>
    <p:sldId id="285" r:id="rId26"/>
    <p:sldId id="286" r:id="rId27"/>
    <p:sldId id="314" r:id="rId28"/>
    <p:sldId id="315" r:id="rId29"/>
    <p:sldId id="316" r:id="rId30"/>
    <p:sldId id="287" r:id="rId31"/>
    <p:sldId id="310" r:id="rId32"/>
    <p:sldId id="288" r:id="rId33"/>
    <p:sldId id="289" r:id="rId34"/>
    <p:sldId id="290" r:id="rId35"/>
    <p:sldId id="291" r:id="rId36"/>
    <p:sldId id="292" r:id="rId37"/>
    <p:sldId id="293" r:id="rId38"/>
    <p:sldId id="300" r:id="rId39"/>
    <p:sldId id="301" r:id="rId40"/>
    <p:sldId id="306" r:id="rId41"/>
    <p:sldId id="305" r:id="rId42"/>
    <p:sldId id="275" r:id="rId43"/>
    <p:sldId id="311" r:id="rId44"/>
    <p:sldId id="294" r:id="rId45"/>
    <p:sldId id="295" r:id="rId46"/>
    <p:sldId id="296" r:id="rId47"/>
    <p:sldId id="297"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78993" autoAdjust="0"/>
  </p:normalViewPr>
  <p:slideViewPr>
    <p:cSldViewPr>
      <p:cViewPr varScale="1">
        <p:scale>
          <a:sx n="90" d="100"/>
          <a:sy n="90" d="100"/>
        </p:scale>
        <p:origin x="21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6EA18-C391-4199-9AB5-C1D3BE3919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BCC4F29C-171D-4960-A614-D82B118DBC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B68CAD-6016-4118-8FFE-D027FACD3AAA}" type="datetimeFigureOut">
              <a:rPr lang="en-GB" smtClean="0"/>
              <a:t>24/09/2021</a:t>
            </a:fld>
            <a:endParaRPr lang="en-GB" dirty="0"/>
          </a:p>
        </p:txBody>
      </p:sp>
      <p:sp>
        <p:nvSpPr>
          <p:cNvPr id="4" name="Footer Placeholder 3">
            <a:extLst>
              <a:ext uri="{FF2B5EF4-FFF2-40B4-BE49-F238E27FC236}">
                <a16:creationId xmlns:a16="http://schemas.microsoft.com/office/drawing/2014/main" id="{F42D0095-7C68-4AE7-8DA3-E2CBED0069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FD2E03B6-8C4B-486A-A37C-FF2E5DF92E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32677A-CCE8-4F8D-AD61-78BC2F88A68E}" type="slidenum">
              <a:rPr lang="en-GB" smtClean="0"/>
              <a:t>‹#›</a:t>
            </a:fld>
            <a:endParaRPr lang="en-GB" dirty="0"/>
          </a:p>
        </p:txBody>
      </p:sp>
    </p:spTree>
    <p:extLst>
      <p:ext uri="{BB962C8B-B14F-4D97-AF65-F5344CB8AC3E}">
        <p14:creationId xmlns:p14="http://schemas.microsoft.com/office/powerpoint/2010/main" val="211881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9/24/2021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ur01.safelinks.protection.outlook.com/?url=https%3A%2F%2Fwww.gov.uk%2Fgovernment%2Fpublications%2Frotavirus-vaccine-rotarix-patient-group-direction-pgd-template&amp;data=04%7C01%7CMichelle.Falconer%40phe.gov.uk%7C432eca4ae9fc4a7d9cd008d9630ae562%7Cee4e14994a354b2ead475f3cf9de8666%7C0%7C0%7C637649720713592225%7CUnknown%7CTWFpbGZsb3d8eyJWIjoiMC4wLjAwMDAiLCJQIjoiV2luMzIiLCJBTiI6Ik1haWwiLCJXVCI6Mn0%3D%7C1000&amp;sdata=SOg%2FSg%2FK%2BalwrkEQLT7jTwfDaRDQjbF04lMLHetMGds%3D&amp;reserved=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www.gov.uk/government/organisations/public-health-england/series/immunisation-against-infectious-disease-the-green-book" TargetMode="External"/><Relationship Id="rId3" Type="http://schemas.openxmlformats.org/officeDocument/2006/relationships/hyperlink" Target="http://www.gov.uk/government/organisations/public-health-england/series/immunisation" TargetMode="External"/><Relationship Id="rId7" Type="http://schemas.openxmlformats.org/officeDocument/2006/relationships/hyperlink" Target="http://www.medicines.org.uk/emc/medicine/17840/SPC/Rotarix"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www.dh.gov.uk/prod_consum_dh/groups/dh_digitalassets/@dh/@ab/documents/digitalasset/dh_095177.pdf" TargetMode="External"/><Relationship Id="rId5" Type="http://schemas.openxmlformats.org/officeDocument/2006/relationships/hyperlink" Target="http://www.foodbase.org.uk/admintools/reportdocuments/711-1-1393_IID2_FINAL_REPORT.pdf" TargetMode="External"/><Relationship Id="rId4" Type="http://schemas.openxmlformats.org/officeDocument/2006/relationships/hyperlink" Target="http://www.nhs.uk/conditions/Rotavirus-gastroenteritis/Pages/Introduction.aspx" TargetMode="External"/><Relationship Id="rId9" Type="http://schemas.openxmlformats.org/officeDocument/2006/relationships/hyperlink" Target="http://www.mhra.gov.uk/"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dirty="0"/>
          </a:p>
        </p:txBody>
      </p:sp>
    </p:spTree>
    <p:extLst>
      <p:ext uri="{BB962C8B-B14F-4D97-AF65-F5344CB8AC3E}">
        <p14:creationId xmlns:p14="http://schemas.microsoft.com/office/powerpoint/2010/main" val="180165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This graph shows that between</a:t>
            </a:r>
            <a:r>
              <a:rPr lang="en-GB" sz="1200" kern="1200" baseline="0" dirty="0">
                <a:solidFill>
                  <a:schemeClr val="tx1"/>
                </a:solidFill>
                <a:effectLst/>
                <a:latin typeface="+mn-lt"/>
                <a:ea typeface="ヒラギノ角ゴ Pro W3" pitchFamily="84" charset="-128"/>
                <a:cs typeface="ヒラギノ角ゴ Pro W3" pitchFamily="84" charset="-128"/>
              </a:rPr>
              <a:t> 2001 and 2012, </a:t>
            </a:r>
            <a:r>
              <a:rPr lang="en-GB" sz="1200" kern="1200" dirty="0">
                <a:solidFill>
                  <a:schemeClr val="tx1"/>
                </a:solidFill>
                <a:effectLst/>
                <a:latin typeface="+mn-lt"/>
                <a:ea typeface="ヒラギノ角ゴ Pro W3" pitchFamily="84" charset="-128"/>
                <a:cs typeface="ヒラギノ角ゴ Pro W3" pitchFamily="84" charset="-128"/>
              </a:rPr>
              <a:t> in England</a:t>
            </a:r>
            <a:r>
              <a:rPr lang="en-GB" sz="1200" kern="1200" baseline="0" dirty="0">
                <a:solidFill>
                  <a:schemeClr val="tx1"/>
                </a:solidFill>
                <a:effectLst/>
                <a:latin typeface="+mn-lt"/>
                <a:ea typeface="ヒラギノ角ゴ Pro W3" pitchFamily="84" charset="-128"/>
                <a:cs typeface="ヒラギノ角ゴ Pro W3" pitchFamily="84" charset="-128"/>
              </a:rPr>
              <a:t> and Wales, </a:t>
            </a:r>
            <a:r>
              <a:rPr lang="en-GB" sz="1200" kern="1200" dirty="0">
                <a:solidFill>
                  <a:schemeClr val="tx1"/>
                </a:solidFill>
                <a:effectLst/>
                <a:latin typeface="+mn-lt"/>
                <a:ea typeface="ヒラギノ角ゴ Pro W3" pitchFamily="84" charset="-128"/>
                <a:cs typeface="ヒラギノ角ゴ Pro W3" pitchFamily="84" charset="-128"/>
              </a:rPr>
              <a:t>between 1300</a:t>
            </a:r>
            <a:r>
              <a:rPr lang="en-GB" sz="1200" kern="1200" baseline="0" dirty="0">
                <a:solidFill>
                  <a:schemeClr val="tx1"/>
                </a:solidFill>
                <a:effectLst/>
                <a:latin typeface="+mn-lt"/>
                <a:ea typeface="ヒラギノ角ゴ Pro W3" pitchFamily="84" charset="-128"/>
                <a:cs typeface="ヒラギノ角ゴ Pro W3" pitchFamily="84" charset="-128"/>
              </a:rPr>
              <a:t>0 </a:t>
            </a:r>
            <a:r>
              <a:rPr lang="en-GB" sz="1200" kern="1200" dirty="0">
                <a:solidFill>
                  <a:schemeClr val="tx1"/>
                </a:solidFill>
                <a:effectLst/>
                <a:latin typeface="+mn-lt"/>
                <a:ea typeface="ヒラギノ角ゴ Pro W3" pitchFamily="84" charset="-128"/>
                <a:cs typeface="ヒラギノ角ゴ Pro W3" pitchFamily="84" charset="-128"/>
              </a:rPr>
              <a:t>and 17000</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people were laboratory confirmed with rotavirus</a:t>
            </a:r>
            <a:r>
              <a:rPr lang="en-GB" sz="1200" kern="1200" baseline="0" dirty="0">
                <a:solidFill>
                  <a:schemeClr val="tx1"/>
                </a:solidFill>
                <a:effectLst/>
                <a:latin typeface="+mn-lt"/>
                <a:ea typeface="ヒラギノ角ゴ Pro W3" pitchFamily="84" charset="-128"/>
                <a:cs typeface="ヒラギノ角ゴ Pro W3" pitchFamily="84" charset="-128"/>
              </a:rPr>
              <a:t> each year.</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Most cases of rotavirus do not require a stool sample to be submitted for testing so these laboratory confirmed cases are just the tip of the iceberg. In 2012, 13833 laboratory confirmed cases of rotavirus were reported in</a:t>
            </a:r>
            <a:r>
              <a:rPr lang="en-GB" sz="1200" kern="1200" baseline="0" dirty="0">
                <a:solidFill>
                  <a:schemeClr val="tx1"/>
                </a:solidFill>
                <a:effectLst/>
                <a:latin typeface="+mn-lt"/>
                <a:ea typeface="ヒラギノ角ゴ Pro W3" pitchFamily="84" charset="-128"/>
                <a:cs typeface="ヒラギノ角ゴ Pro W3" pitchFamily="84" charset="-128"/>
              </a:rPr>
              <a:t> England and Wales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 study of infectious intestinal disease has estimated that for every case of rotavirus that is laboratory confirmed another 43 (confidence interval range 30-62) occur in the community. </a:t>
            </a:r>
          </a:p>
          <a:p>
            <a:r>
              <a:rPr lang="en-GB" sz="1200" kern="1200" dirty="0">
                <a:solidFill>
                  <a:schemeClr val="tx1"/>
                </a:solidFill>
                <a:effectLst/>
                <a:latin typeface="+mn-lt"/>
                <a:ea typeface="ヒラギノ角ゴ Pro W3" pitchFamily="84" charset="-128"/>
                <a:cs typeface="ヒラギノ角ゴ Pro W3" pitchFamily="84" charset="-128"/>
              </a:rPr>
              <a:t>The infectious intestinal disease 2 study: http://www.foodbase.org.uk//admintools/reportdocuments/711-1-1393_IID2_FINAL_REPORT.pdf </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300576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FF0000"/>
                </a:solidFill>
                <a:effectLst/>
                <a:latin typeface="+mn-lt"/>
                <a:ea typeface="ヒラギノ角ゴ Pro W3" pitchFamily="84" charset="-128"/>
                <a:cs typeface="ヒラギノ角ゴ Pro W3" pitchFamily="84" charset="-128"/>
              </a:rPr>
              <a:t>This graph shows the age of the laboratory confirmed cases of rotavirus in England</a:t>
            </a:r>
            <a:r>
              <a:rPr lang="en-GB" sz="1200" kern="1200" baseline="0" dirty="0">
                <a:solidFill>
                  <a:srgbClr val="FF0000"/>
                </a:solidFill>
                <a:effectLst/>
                <a:latin typeface="+mn-lt"/>
                <a:ea typeface="ヒラギノ角ゴ Pro W3" pitchFamily="84" charset="-128"/>
                <a:cs typeface="ヒラギノ角ゴ Pro W3" pitchFamily="84" charset="-128"/>
              </a:rPr>
              <a:t> and Wales </a:t>
            </a:r>
            <a:r>
              <a:rPr lang="en-GB" sz="1200" kern="1200" dirty="0">
                <a:solidFill>
                  <a:srgbClr val="FF0000"/>
                </a:solidFill>
                <a:effectLst/>
                <a:latin typeface="+mn-lt"/>
                <a:ea typeface="ヒラギノ角ゴ Pro W3" pitchFamily="84" charset="-128"/>
                <a:cs typeface="ヒラギノ角ゴ Pro W3" pitchFamily="84" charset="-128"/>
              </a:rPr>
              <a:t>between</a:t>
            </a:r>
            <a:r>
              <a:rPr lang="en-GB" sz="1200" kern="1200" baseline="0" dirty="0">
                <a:solidFill>
                  <a:srgbClr val="FF0000"/>
                </a:solidFill>
                <a:effectLst/>
                <a:latin typeface="+mn-lt"/>
                <a:ea typeface="ヒラギノ角ゴ Pro W3" pitchFamily="84" charset="-128"/>
                <a:cs typeface="ヒラギノ角ゴ Pro W3" pitchFamily="84" charset="-128"/>
              </a:rPr>
              <a:t> 2000 and </a:t>
            </a:r>
            <a:r>
              <a:rPr lang="en-GB" sz="1200" kern="1200" dirty="0">
                <a:solidFill>
                  <a:srgbClr val="FF0000"/>
                </a:solidFill>
                <a:effectLst/>
                <a:latin typeface="+mn-lt"/>
                <a:ea typeface="ヒラギノ角ゴ Pro W3" pitchFamily="84" charset="-128"/>
                <a:cs typeface="ヒラギノ角ゴ Pro W3" pitchFamily="84" charset="-128"/>
              </a:rPr>
              <a:t>2012.</a:t>
            </a:r>
            <a:r>
              <a:rPr lang="en-GB" sz="1200" kern="1200" baseline="0" dirty="0">
                <a:solidFill>
                  <a:srgbClr val="FF0000"/>
                </a:solidFill>
                <a:effectLst/>
                <a:latin typeface="+mn-lt"/>
                <a:ea typeface="ヒラギノ角ゴ Pro W3" pitchFamily="84" charset="-128"/>
                <a:cs typeface="ヒラギノ角ゴ Pro W3" pitchFamily="84" charset="-128"/>
              </a:rPr>
              <a:t> </a:t>
            </a:r>
            <a:r>
              <a:rPr lang="en-GB" sz="1200" kern="1200" dirty="0">
                <a:solidFill>
                  <a:srgbClr val="FF0000"/>
                </a:solidFill>
                <a:effectLst/>
                <a:latin typeface="+mn-lt"/>
                <a:ea typeface="ヒラギノ角ゴ Pro W3" pitchFamily="84" charset="-128"/>
                <a:cs typeface="ヒラギノ角ゴ Pro W3" pitchFamily="84" charset="-128"/>
              </a:rPr>
              <a:t> Most of these occurred in children under 5 years of age and about two thirds of these were in children less than 2 years old. </a:t>
            </a:r>
          </a:p>
          <a:p>
            <a:r>
              <a:rPr lang="en-GB" sz="1200" kern="1200" dirty="0">
                <a:solidFill>
                  <a:srgbClr val="FF0000"/>
                </a:solidFill>
                <a:effectLst/>
                <a:latin typeface="+mn-lt"/>
                <a:ea typeface="ヒラギノ角ゴ Pro W3" pitchFamily="84" charset="-128"/>
                <a:cs typeface="ヒラギノ角ゴ Pro W3" pitchFamily="84" charset="-128"/>
              </a:rPr>
              <a:t>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5604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rgbClr val="FF0000"/>
                </a:solidFill>
                <a:effectLst/>
                <a:latin typeface="+mn-lt"/>
                <a:ea typeface="ヒラギノ角ゴ Pro W3" pitchFamily="84" charset="-128"/>
                <a:cs typeface="ヒラギノ角ゴ Pro W3" pitchFamily="84" charset="-128"/>
              </a:rPr>
              <a:t>This graph shows </a:t>
            </a:r>
            <a:r>
              <a:rPr lang="en-GB" sz="1200" kern="1200" dirty="0">
                <a:solidFill>
                  <a:schemeClr val="tx1"/>
                </a:solidFill>
                <a:effectLst/>
                <a:latin typeface="+mn-lt"/>
                <a:ea typeface="ヒラギノ角ゴ Pro W3" pitchFamily="84" charset="-128"/>
                <a:cs typeface="ヒラギノ角ゴ Pro W3" pitchFamily="84" charset="-128"/>
              </a:rPr>
              <a:t>c</a:t>
            </a:r>
            <a:r>
              <a:rPr lang="en-GB" sz="1200" dirty="0"/>
              <a:t>onfirmed rotavirus infections in children under 5 years of age by age in months,</a:t>
            </a:r>
            <a:r>
              <a:rPr lang="en-GB" sz="1200" baseline="0" dirty="0"/>
              <a:t> showing clearly that the highest incidence of infection is in children under one year, with most infections occurring in children </a:t>
            </a:r>
            <a:r>
              <a:rPr lang="en-GB" sz="1200" kern="1200" dirty="0">
                <a:solidFill>
                  <a:schemeClr val="tx1"/>
                </a:solidFill>
                <a:effectLst/>
                <a:latin typeface="+mn-lt"/>
                <a:ea typeface="ヒラギノ角ゴ Pro W3" pitchFamily="84" charset="-128"/>
                <a:cs typeface="ヒラギノ角ゴ Pro W3" pitchFamily="84" charset="-128"/>
              </a:rPr>
              <a:t>between one month and four years of age. </a:t>
            </a:r>
            <a:r>
              <a:rPr lang="en-GB" sz="1200" kern="1200" baseline="0" dirty="0">
                <a:solidFill>
                  <a:srgbClr val="FF0000"/>
                </a:solidFill>
                <a:effectLst/>
                <a:latin typeface="+mn-lt"/>
              </a:rPr>
              <a:t>T</a:t>
            </a:r>
            <a:r>
              <a:rPr lang="en-GB" sz="1200" kern="1200" dirty="0">
                <a:solidFill>
                  <a:srgbClr val="FF0000"/>
                </a:solidFill>
                <a:effectLst/>
                <a:latin typeface="+mn-lt"/>
                <a:ea typeface="ヒラギノ角ゴ Pro W3" pitchFamily="84" charset="-128"/>
                <a:cs typeface="ヒラギノ角ゴ Pro W3" pitchFamily="84" charset="-128"/>
              </a:rPr>
              <a:t>he</a:t>
            </a:r>
            <a:r>
              <a:rPr lang="en-GB" sz="1200" kern="1200" baseline="0" dirty="0">
                <a:solidFill>
                  <a:srgbClr val="FF0000"/>
                </a:solidFill>
                <a:effectLst/>
                <a:latin typeface="+mn-lt"/>
                <a:ea typeface="ヒラギノ角ゴ Pro W3" pitchFamily="84" charset="-128"/>
                <a:cs typeface="ヒラギノ角ゴ Pro W3" pitchFamily="84" charset="-128"/>
              </a:rPr>
              <a:t> case numbers shown in this graph </a:t>
            </a:r>
            <a:r>
              <a:rPr lang="en-GB" sz="1200" kern="1200" dirty="0">
                <a:solidFill>
                  <a:srgbClr val="FF0000"/>
                </a:solidFill>
                <a:effectLst/>
                <a:latin typeface="+mn-lt"/>
                <a:ea typeface="ヒラギノ角ゴ Pro W3" pitchFamily="84" charset="-128"/>
                <a:cs typeface="ヒラギノ角ゴ Pro W3" pitchFamily="84" charset="-128"/>
              </a:rPr>
              <a:t>are just the tip of the iceberg as most cases won’t be laboratory confirmed.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Children under</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one year and, in particular, those</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younger than six months are at increased risk of dehydration.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Infection in newborns is common but tends to be either mild or asymptomatic because of protection from circulating maternal antibodies.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Grillner L, Broberger U, Chrystie I et al (1985) Rotavirus infections in newborns: an epidemiological and clinical study. Scandinavian Journal of Infectious Diseases 17 (4) 349-355</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Bishop RF (1994) Natural history of human rotavirus infection. In: Kapikian AZ (ed) Viral infections of the gastroenteritis tract. New York: Marcel Dekker, p 131-67</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dirty="0"/>
          </a:p>
        </p:txBody>
      </p:sp>
    </p:spTree>
    <p:extLst>
      <p:ext uri="{BB962C8B-B14F-4D97-AF65-F5344CB8AC3E}">
        <p14:creationId xmlns:p14="http://schemas.microsoft.com/office/powerpoint/2010/main" val="356043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Rotavirus infection in the UK is seasonal, occurring mostly in winter and early spring (January to March), although there are also a small number of cases during the summer months.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https://assets.publishing.service.gov.uk/government/uploads/system/uploads/attachment_data/file/994241/Norovirus_bulletin_2020-21_week-24.pdf</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222171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 statement on Rotavirus 2009 </a:t>
            </a:r>
          </a:p>
          <a:p>
            <a:r>
              <a:rPr lang="en-GB" dirty="0"/>
              <a:t>http://www.dh.gov.uk/prod_consum_dh/groups/dh_digitalassets/@dh/@ab/documents/digitalasset/dh_095177.pdf</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1410976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ヒラギノ角ゴ Pro W3" pitchFamily="84" charset="-128"/>
                <a:cs typeface="ヒラギノ角ゴ Pro W3" pitchFamily="84" charset="-128"/>
              </a:rPr>
              <a:t>Rotavirus vaccine has been shown to be very effective in protecting against the most common strains of rotavirus and severe rotavirus infection (infection resulting in hospitalisation). Rotavirus vaccine will not prevent diarrhoea or vomiting caused by other pathogens.</a:t>
            </a:r>
          </a:p>
          <a:p>
            <a:r>
              <a:rPr lang="en-GB" sz="1200" kern="1200" dirty="0">
                <a:solidFill>
                  <a:schemeClr val="tx1"/>
                </a:solidFill>
                <a:effectLst/>
                <a:latin typeface="+mn-lt"/>
                <a:ea typeface="ヒラギノ角ゴ Pro W3" pitchFamily="84" charset="-128"/>
                <a:cs typeface="ヒラギノ角ゴ Pro W3" pitchFamily="84" charset="-128"/>
              </a:rPr>
              <a:t>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3116962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The vaccine is over 85% effective at protecting against severe rotavirus gastroenteritis in the first two years of life.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Rotavirus vaccines, including the Rotarix vaccine which is used in the UK, are also used to routinely vaccinate children in the USA and many other countries.  In the USA, studies have shown that rotavirus-related hospital admissions for young children have been cut by more than two thirds since rotavirus immunisation was introduced</a:t>
            </a:r>
            <a:r>
              <a:rPr lang="en-GB" sz="1200" kern="1200" baseline="30000" dirty="0">
                <a:solidFill>
                  <a:schemeClr val="tx1"/>
                </a:solidFill>
                <a:effectLst/>
                <a:latin typeface="+mn-lt"/>
                <a:ea typeface="ヒラギノ角ゴ Pro W3" pitchFamily="84" charset="-128"/>
                <a:cs typeface="ヒラギノ角ゴ Pro W3" pitchFamily="84" charset="-128"/>
              </a:rPr>
              <a:t>.</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England and Wales, it is estimated that 10 884 laboratory-confirmed infections and 50 427 all-cause acute gastroenteritis (AGE) associated hospital admissions were averted in 2013-2014. In infants, there was a 77% decline in laboratory-confirmed rotavirus infections and a 26% decline  in all-cause AGE-associated hospitalizations in 2013-2014, compared with the prevaccination era, with large reductions also being observed in older children, adults, and older adults.</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Tate JE, Cortese MM, Payne DC, Curns AT, Yen C, Esposito DH, Cortes JE, Lopman BA, Gentsch JR, Parachar UD (2011) Uptake, impact, and effectiveness of rotavirus vaccination in the United States: review of the first 3 years of postlicencsure data. The Pediatric Infectious Disease Journal 30 (1 Suppl) S56-60</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Jit M, Edmunds WJ (2007) Evaluating rotavirus vaccination in England and Wales. Part II. The potential cost-effectiveness of vaccination. Vaccine 25: 3971-9</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Anderson EJ, Shippee DB, Weinrobe MH et al (2013) Indirect protection of adults from rotavirus by pediatric rotavirus vaccination. Clinical Infectious Diseases 56 (6) 755-760</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https://www.ncbi.nlm.nih.gov/pubmed/26232438</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685242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Rotarix is a live attenuated vaccine (a weakened form of virus which cannot cause disease but which protects against rotavirus)</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This is an oral vaccine and must </a:t>
            </a:r>
            <a:r>
              <a:rPr lang="en-GB" sz="1200" b="0" kern="1200" dirty="0">
                <a:solidFill>
                  <a:schemeClr val="tx1"/>
                </a:solidFill>
                <a:effectLst/>
                <a:latin typeface="+mn-lt"/>
                <a:ea typeface="ヒラギノ角ゴ Pro W3" pitchFamily="84" charset="-128"/>
                <a:cs typeface="ヒラギノ角ゴ Pro W3" pitchFamily="84" charset="-128"/>
              </a:rPr>
              <a:t>not </a:t>
            </a:r>
            <a:r>
              <a:rPr lang="en-GB" sz="1200" kern="1200" dirty="0">
                <a:solidFill>
                  <a:schemeClr val="tx1"/>
                </a:solidFill>
                <a:effectLst/>
                <a:latin typeface="+mn-lt"/>
                <a:ea typeface="ヒラギノ角ゴ Pro W3" pitchFamily="84" charset="-128"/>
                <a:cs typeface="ヒラギノ角ゴ Pro W3" pitchFamily="84" charset="-128"/>
              </a:rPr>
              <a:t>be injected</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packaging is similar in size to many currently used childhood vaccines at 87mm x 53mm x 25mm</a:t>
            </a:r>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2490679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live attenuated virus in Rotarix</a:t>
            </a:r>
            <a:r>
              <a:rPr lang="en-GB" sz="1200" b="1" kern="120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is Human rotavirus RIX4414 strain which is produced on vero cells (monkey cell line). The virus was initially isolated from the stool of a 15 month old child and then attenuated by serial cell culture passage.</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Each dose contains not less than 10</a:t>
            </a:r>
            <a:r>
              <a:rPr lang="en-GB" sz="1200" kern="1200" baseline="30000" dirty="0">
                <a:solidFill>
                  <a:schemeClr val="tx1"/>
                </a:solidFill>
                <a:effectLst/>
                <a:latin typeface="+mn-lt"/>
                <a:ea typeface="ヒラギノ角ゴ Pro W3" pitchFamily="84" charset="-128"/>
                <a:cs typeface="ヒラギノ角ゴ Pro W3" pitchFamily="84" charset="-128"/>
              </a:rPr>
              <a:t>6</a:t>
            </a:r>
            <a:r>
              <a:rPr lang="en-GB" sz="1200" kern="1200" dirty="0">
                <a:solidFill>
                  <a:schemeClr val="tx1"/>
                </a:solidFill>
                <a:effectLst/>
                <a:latin typeface="+mn-lt"/>
                <a:ea typeface="ヒラギノ角ゴ Pro W3" pitchFamily="84" charset="-128"/>
                <a:cs typeface="ヒラギノ角ゴ Pro W3" pitchFamily="84" charset="-128"/>
              </a:rPr>
              <a:t> Cell Culture Infectious Dose50</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(the amount of virus required to produce an effect in 50% of inoculated tissue culture cells).</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There are relatively few excipients. Disodium Adipate is an acidity regulator and Dulbecco’s Modified Eagle Medium is a cell culture medium.</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Rotarix</a:t>
            </a:r>
            <a:r>
              <a:rPr lang="en-GB" sz="1200" b="1" kern="120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does not contain any antibiotic traces, formaldehyde or preservatives such as thiomersal.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https://www.medicines.org.uk/emc/product/2739/smpc</a:t>
            </a:r>
          </a:p>
          <a:p>
            <a:r>
              <a:rPr lang="en-GB" sz="1200" b="1" kern="1200" dirty="0">
                <a:solidFill>
                  <a:schemeClr val="tx1"/>
                </a:solidFill>
                <a:effectLst/>
                <a:latin typeface="+mn-lt"/>
                <a:ea typeface="ヒラギノ角ゴ Pro W3" pitchFamily="84" charset="-128"/>
                <a:cs typeface="ヒラギノ角ゴ Pro W3" pitchFamily="84" charset="-128"/>
              </a:rPr>
              <a:t> </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134105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Rotarix is presented as a prefilled tube containing 1.5ml of oral suspension.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tube is ready to use and does not require reconstitution</a:t>
            </a:r>
            <a:r>
              <a:rPr lang="en-GB" sz="1200" kern="1200" baseline="0" dirty="0">
                <a:solidFill>
                  <a:schemeClr val="tx1"/>
                </a:solidFill>
                <a:effectLst/>
                <a:latin typeface="+mn-lt"/>
                <a:ea typeface="ヒラギノ角ゴ Pro W3" pitchFamily="84" charset="-128"/>
                <a:cs typeface="ヒラギノ角ゴ Pro W3" pitchFamily="84" charset="-128"/>
              </a:rPr>
              <a:t> or dilution. </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oral suspension should be a clear colourless liquid, free of visible particles. Before administration the vaccine should be visually inspected for particulate matter and/or abnormal physical appearance. In the event of either being observed the vaccine should be discarded.</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364997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Joint letter from DH, PHE and NHS England April 2013: </a:t>
            </a:r>
          </a:p>
          <a:p>
            <a:r>
              <a:rPr lang="en-GB" dirty="0"/>
              <a:t>“Important changes to the national immunisation programme in 2013/14: introduction of rotavirus vaccination for babies at 2 and 3 months”</a:t>
            </a:r>
          </a:p>
          <a:p>
            <a:r>
              <a:rPr lang="en-GB" dirty="0"/>
              <a:t>www.gov.uk/government/organisations/public-health-england/series/immunisation</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57247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Rotarix must be stored in accordance with the manufacturer’s instructions. As with other</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vaccines, Rotarix should be stored between +2°C and +8°C.</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 The vaccine expiry date is displayed on the outer carton.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2437377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GB" dirty="0"/>
              <a:t>Objective is to provide 2 doses of rotavirus vaccine to infants before 24 weeks (that is by  age 23 weeks and 6 days) of</a:t>
            </a:r>
            <a:r>
              <a:rPr lang="en-GB" baseline="0" dirty="0"/>
              <a:t> </a:t>
            </a:r>
            <a:r>
              <a:rPr lang="en-GB" dirty="0"/>
              <a:t>age to protect against rotavirus</a:t>
            </a:r>
            <a:r>
              <a:rPr lang="en-GB" baseline="0" dirty="0"/>
              <a:t> </a:t>
            </a:r>
            <a:r>
              <a:rPr lang="en-GB" dirty="0"/>
              <a:t>infection</a:t>
            </a:r>
          </a:p>
          <a:p>
            <a:pPr lvl="0"/>
            <a:endParaRPr lang="en-GB" dirty="0"/>
          </a:p>
          <a:p>
            <a:pPr lvl="0"/>
            <a:r>
              <a:rPr lang="en-GB" dirty="0"/>
              <a:t>A full course is two doses with an interval of at least 4 weeks between doses (</a:t>
            </a:r>
            <a:r>
              <a:rPr lang="en-GB" sz="800" dirty="0"/>
              <a:t>Rotavirus. Green Book Chapter)  </a:t>
            </a:r>
          </a:p>
          <a:p>
            <a:pPr lvl="0"/>
            <a:r>
              <a:rPr lang="en-GB" sz="800" dirty="0"/>
              <a:t>https://www.gov.uk/government/organisations/public-health-england/series/immunisation-against-infectious-disease-the-green-book) </a:t>
            </a:r>
          </a:p>
          <a:p>
            <a:pPr lvl="0"/>
            <a:endParaRPr lang="en-GB" sz="800" dirty="0"/>
          </a:p>
          <a:p>
            <a:pPr lvl="0"/>
            <a:r>
              <a:rPr lang="en-GB" dirty="0"/>
              <a:t>The routine programme offers a first dose at the 8 week visit when an infant receives their other first</a:t>
            </a:r>
            <a:r>
              <a:rPr lang="en-GB" baseline="0" dirty="0"/>
              <a:t> </a:t>
            </a:r>
            <a:r>
              <a:rPr lang="en-GB" dirty="0"/>
              <a:t>primary immunisations. The second dose should be given at least four weeks after the first dose, ideally at the</a:t>
            </a:r>
            <a:r>
              <a:rPr lang="en-GB" baseline="0" dirty="0"/>
              <a:t> </a:t>
            </a:r>
            <a:r>
              <a:rPr lang="en-GB" dirty="0"/>
              <a:t>second visit for the primary immunisations due when they are 12 weeks old.</a:t>
            </a:r>
          </a:p>
          <a:p>
            <a:pPr lvl="0"/>
            <a:endParaRPr lang="en-GB" dirty="0"/>
          </a:p>
          <a:p>
            <a:pPr lvl="0"/>
            <a:r>
              <a:rPr lang="en-GB" dirty="0"/>
              <a:t>Both doses of Rotarix must be given by 24 weeks of age but ideally before 16 weeks of age.</a:t>
            </a:r>
          </a:p>
          <a:p>
            <a:pPr lvl="0"/>
            <a:endParaRPr lang="en-GB" dirty="0"/>
          </a:p>
          <a:p>
            <a:pPr lvl="0"/>
            <a:r>
              <a:rPr lang="en-GB" dirty="0"/>
              <a:t>Immunisation should not be initiated after 15 weeks of age (that is 14 weeks and 6 days).</a:t>
            </a:r>
          </a:p>
          <a:p>
            <a:pPr lvl="0"/>
            <a:r>
              <a:rPr lang="en-GB" dirty="0"/>
              <a:t>As they get older, some infants (about 120 per 100,000) develop intussusception. The background risk</a:t>
            </a:r>
            <a:r>
              <a:rPr lang="en-GB" baseline="0" dirty="0"/>
              <a:t> </a:t>
            </a:r>
            <a:r>
              <a:rPr lang="en-GB" dirty="0"/>
              <a:t>of intussusception increases to peak at around 5 months of age. Research from some countries suggests</a:t>
            </a:r>
            <a:r>
              <a:rPr lang="en-GB" baseline="0" dirty="0"/>
              <a:t> </a:t>
            </a:r>
            <a:r>
              <a:rPr lang="en-GB" dirty="0"/>
              <a:t>that Rotarix may be associated with a very small increased risk of intussusception within seven days of</a:t>
            </a:r>
            <a:r>
              <a:rPr lang="en-GB" baseline="0" dirty="0"/>
              <a:t> </a:t>
            </a:r>
            <a:r>
              <a:rPr lang="en-GB" dirty="0"/>
              <a:t>immunisation, possibly up to six cases per 100,000 first doses given. The benefits of immunisation in preventing the consequences of rotavirus infection outweigh this small potential risk in young children. Because of the</a:t>
            </a:r>
            <a:r>
              <a:rPr lang="en-GB" baseline="0" dirty="0"/>
              <a:t> </a:t>
            </a:r>
            <a:r>
              <a:rPr lang="en-GB" dirty="0"/>
              <a:t>potential risk, and to reduce the likelihood of a temporal association with rotavirus vaccine, the first dose of</a:t>
            </a:r>
            <a:r>
              <a:rPr lang="en-GB" baseline="0" dirty="0"/>
              <a:t> </a:t>
            </a:r>
            <a:r>
              <a:rPr lang="en-GB" dirty="0"/>
              <a:t>vaccine should not be given after 15 weeks of age (that is it can be given up to and including</a:t>
            </a:r>
            <a:r>
              <a:rPr lang="en-GB" baseline="0" dirty="0"/>
              <a:t> </a:t>
            </a:r>
            <a:r>
              <a:rPr lang="en-GB" dirty="0"/>
              <a:t>14 weeks and 6 days).</a:t>
            </a:r>
          </a:p>
          <a:p>
            <a:pPr lvl="0"/>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dirty="0"/>
          </a:p>
        </p:txBody>
      </p:sp>
    </p:spTree>
    <p:extLst>
      <p:ext uri="{BB962C8B-B14F-4D97-AF65-F5344CB8AC3E}">
        <p14:creationId xmlns:p14="http://schemas.microsoft.com/office/powerpoint/2010/main" val="3159245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Rotarix can be given at the same time as the other vaccines administered as part of the routine childhood immunisation programme, and so should ideally be given at the scheduled eight week and twelve week immunisation visits. </a:t>
            </a:r>
          </a:p>
          <a:p>
            <a:r>
              <a:rPr lang="en-GB" sz="1200" kern="1200" dirty="0">
                <a:solidFill>
                  <a:schemeClr val="tx1"/>
                </a:solidFill>
                <a:effectLst/>
                <a:latin typeface="+mn-lt"/>
                <a:ea typeface="ヒラギノ角ゴ Pro W3" pitchFamily="84" charset="-128"/>
                <a:cs typeface="ヒラギノ角ゴ Pro W3" pitchFamily="84" charset="-128"/>
              </a:rPr>
              <a:t>Rotavirus. Green Book Chapter   </a:t>
            </a:r>
          </a:p>
          <a:p>
            <a:r>
              <a:rPr lang="en-GB" sz="1200" kern="1200" dirty="0">
                <a:solidFill>
                  <a:schemeClr val="tx1"/>
                </a:solidFill>
                <a:effectLst/>
                <a:latin typeface="+mn-lt"/>
                <a:ea typeface="ヒラギノ角ゴ Pro W3" pitchFamily="84" charset="-128"/>
                <a:cs typeface="ヒラギノ角ゴ Pro W3" pitchFamily="84" charset="-128"/>
              </a:rPr>
              <a:t>https://www.gov.uk/government/organisations/public-health-england/series/immunisation-against-infectious-disease-the-green-book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b="1" kern="1200" dirty="0">
                <a:solidFill>
                  <a:schemeClr val="tx1"/>
                </a:solidFill>
                <a:effectLst/>
                <a:latin typeface="+mn-lt"/>
                <a:ea typeface="ヒラギノ角ゴ Pro W3" pitchFamily="84" charset="-128"/>
                <a:cs typeface="ヒラギノ角ゴ Pro W3" pitchFamily="84" charset="-128"/>
              </a:rPr>
              <a:t> </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dirty="0"/>
          </a:p>
        </p:txBody>
      </p:sp>
    </p:spTree>
    <p:extLst>
      <p:ext uri="{BB962C8B-B14F-4D97-AF65-F5344CB8AC3E}">
        <p14:creationId xmlns:p14="http://schemas.microsoft.com/office/powerpoint/2010/main" val="1933966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ヒラギノ角ゴ Pro W3" pitchFamily="84" charset="-128"/>
                <a:cs typeface="ヒラギノ角ゴ Pro W3" pitchFamily="84" charset="-128"/>
              </a:rPr>
              <a:t>Check</a:t>
            </a:r>
            <a:r>
              <a:rPr lang="en-GB" sz="1200" kern="1200" baseline="0" dirty="0">
                <a:solidFill>
                  <a:schemeClr val="tx1"/>
                </a:solidFill>
                <a:effectLst/>
                <a:latin typeface="+mn-lt"/>
                <a:ea typeface="ヒラギノ角ゴ Pro W3" pitchFamily="84" charset="-128"/>
                <a:cs typeface="ヒラギノ角ゴ Pro W3" pitchFamily="84" charset="-128"/>
              </a:rPr>
              <a:t> the expiry date on the vaccine and that the tube is not damaged in any way. Check that the appearance of the vaccine is clear and colourless with no visible particles. If the appearance of the vaccines does not match the manufacturers description, discard the vaccine.</a:t>
            </a:r>
          </a:p>
          <a:p>
            <a:pPr lvl="0"/>
            <a:endParaRPr lang="en-GB" sz="1200" kern="1200" dirty="0">
              <a:solidFill>
                <a:schemeClr val="tx1"/>
              </a:solidFill>
              <a:effectLst/>
              <a:latin typeface="+mn-lt"/>
              <a:ea typeface="ヒラギノ角ゴ Pro W3" pitchFamily="84" charset="-128"/>
              <a:cs typeface="ヒラギノ角ゴ Pro W3" pitchFamily="84" charset="-128"/>
            </a:endParaRPr>
          </a:p>
          <a:p>
            <a:pPr lvl="0"/>
            <a:r>
              <a:rPr lang="en-GB" sz="1200" kern="1200" dirty="0">
                <a:solidFill>
                  <a:schemeClr val="tx1"/>
                </a:solidFill>
                <a:effectLst/>
                <a:latin typeface="+mn-lt"/>
                <a:ea typeface="ヒラギノ角ゴ Pro W3" pitchFamily="84" charset="-128"/>
                <a:cs typeface="ヒラギノ角ゴ Pro W3" pitchFamily="84" charset="-128"/>
              </a:rPr>
              <a:t>Pull off the cap</a:t>
            </a:r>
            <a:r>
              <a:rPr lang="en-GB" sz="1200" kern="1200" baseline="0" dirty="0">
                <a:solidFill>
                  <a:schemeClr val="tx1"/>
                </a:solidFill>
                <a:effectLst/>
                <a:latin typeface="+mn-lt"/>
                <a:ea typeface="ヒラギノ角ゴ Pro W3" pitchFamily="84" charset="-128"/>
                <a:cs typeface="ヒラギノ角ゴ Pro W3" pitchFamily="84" charset="-128"/>
              </a:rPr>
              <a:t> and put the cap in a safe place, you will need it later to pierce the tube. Hold the tube upright and clear the top of the tube by flicking it until it is clear of liquid.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24</a:t>
            </a:fld>
            <a:endParaRPr lang="en-US" dirty="0"/>
          </a:p>
        </p:txBody>
      </p:sp>
    </p:spTree>
    <p:extLst>
      <p:ext uri="{BB962C8B-B14F-4D97-AF65-F5344CB8AC3E}">
        <p14:creationId xmlns:p14="http://schemas.microsoft.com/office/powerpoint/2010/main" val="213545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GB" sz="1200" kern="1200" baseline="0" dirty="0">
                <a:solidFill>
                  <a:schemeClr val="tx1"/>
                </a:solidFill>
                <a:effectLst/>
                <a:latin typeface="+mn-lt"/>
                <a:ea typeface="ヒラギノ角ゴ Pro W3" pitchFamily="84" charset="-128"/>
                <a:cs typeface="ヒラギノ角ゴ Pro W3" pitchFamily="84" charset="-128"/>
              </a:rPr>
              <a:t>In one hand, hold the tube upright, in your other hand, turn the cap upside down and place it over the tube, insert the small spike positioned inside the top of the cap in the centre of the tube to piece the membrane then lift off the cap.</a:t>
            </a:r>
          </a:p>
          <a:p>
            <a:pPr lvl="0"/>
            <a:r>
              <a:rPr lang="en-GB" sz="1200" kern="1200" dirty="0">
                <a:solidFill>
                  <a:schemeClr val="tx1"/>
                </a:solidFill>
                <a:effectLst/>
                <a:latin typeface="+mn-lt"/>
                <a:ea typeface="ヒラギノ角ゴ Pro W3" pitchFamily="84" charset="-128"/>
                <a:cs typeface="ヒラギノ角ゴ Pro W3" pitchFamily="84" charset="-128"/>
              </a:rPr>
              <a:t>Check that there</a:t>
            </a:r>
            <a:r>
              <a:rPr lang="en-GB" sz="1200" kern="1200" baseline="0" dirty="0">
                <a:solidFill>
                  <a:schemeClr val="tx1"/>
                </a:solidFill>
                <a:effectLst/>
                <a:latin typeface="+mn-lt"/>
                <a:ea typeface="ヒラギノ角ゴ Pro W3" pitchFamily="84" charset="-128"/>
                <a:cs typeface="ヒラギノ角ゴ Pro W3" pitchFamily="84" charset="-128"/>
              </a:rPr>
              <a:t> is a hole at the tope of the membrane, if it has not been pierced repeat the previous steps</a:t>
            </a:r>
          </a:p>
          <a:p>
            <a:pPr lvl="0"/>
            <a:br>
              <a:rPr lang="en-GB" sz="1200" kern="1200" baseline="0" dirty="0">
                <a:solidFill>
                  <a:schemeClr val="tx1"/>
                </a:solidFill>
                <a:effectLst/>
                <a:latin typeface="+mn-lt"/>
                <a:ea typeface="ヒラギノ角ゴ Pro W3" pitchFamily="84" charset="-128"/>
                <a:cs typeface="ヒラギノ角ゴ Pro W3" pitchFamily="84" charset="-128"/>
              </a:rPr>
            </a:br>
            <a:r>
              <a:rPr lang="en-GB" sz="1200" kern="1200" baseline="0" dirty="0">
                <a:solidFill>
                  <a:schemeClr val="tx1"/>
                </a:solidFill>
                <a:effectLst/>
                <a:latin typeface="+mn-lt"/>
                <a:ea typeface="ヒラギノ角ゴ Pro W3" pitchFamily="84" charset="-128"/>
                <a:cs typeface="ヒラギノ角ゴ Pro W3" pitchFamily="84" charset="-128"/>
              </a:rPr>
              <a:t>Ensure that the child is in a seated position and leaning slightly backwards before administering</a:t>
            </a:r>
          </a:p>
          <a:p>
            <a:pPr lvl="0"/>
            <a:endParaRPr lang="en-GB" sz="1200" kern="1200" baseline="0" dirty="0">
              <a:solidFill>
                <a:schemeClr val="tx1"/>
              </a:solidFill>
              <a:effectLst/>
              <a:latin typeface="+mn-lt"/>
              <a:ea typeface="ヒラギノ角ゴ Pro W3" pitchFamily="84" charset="-128"/>
              <a:cs typeface="ヒラギノ角ゴ Pro W3" pitchFamily="84" charset="-128"/>
            </a:endParaRPr>
          </a:p>
          <a:p>
            <a:pPr lvl="0"/>
            <a:r>
              <a:rPr lang="en-GB" sz="1200" kern="1200" baseline="0" dirty="0">
                <a:solidFill>
                  <a:schemeClr val="tx1"/>
                </a:solidFill>
                <a:effectLst/>
                <a:latin typeface="+mn-lt"/>
                <a:ea typeface="ヒラギノ角ゴ Pro W3" pitchFamily="84" charset="-128"/>
                <a:cs typeface="ヒラギノ角ゴ Pro W3" pitchFamily="84" charset="-128"/>
              </a:rPr>
              <a:t>Once the tube is open, check the liquid is clear and has no particles in it, if you notice anything abnormal with the appearance of the vaccine, discard it and prepare a new one.</a:t>
            </a:r>
          </a:p>
          <a:p>
            <a:pPr lvl="0"/>
            <a:endParaRPr lang="en-GB" sz="1200" kern="1200" baseline="0" dirty="0">
              <a:solidFill>
                <a:schemeClr val="tx1"/>
              </a:solidFill>
              <a:effectLst/>
              <a:latin typeface="+mn-lt"/>
              <a:ea typeface="ヒラギノ角ゴ Pro W3" pitchFamily="84" charset="-128"/>
              <a:cs typeface="ヒラギノ角ゴ Pro W3" pitchFamily="84" charset="-128"/>
            </a:endParaRPr>
          </a:p>
          <a:p>
            <a:pPr lvl="0"/>
            <a:r>
              <a:rPr lang="en-GB" sz="1200" kern="1200" dirty="0">
                <a:solidFill>
                  <a:schemeClr val="tx1"/>
                </a:solidFill>
                <a:effectLst/>
                <a:latin typeface="+mn-lt"/>
                <a:ea typeface="ヒラギノ角ゴ Pro W3" pitchFamily="84" charset="-128"/>
                <a:cs typeface="ヒラギノ角ゴ Pro W3" pitchFamily="84" charset="-128"/>
              </a:rPr>
              <a:t>Administer the vaccine </a:t>
            </a:r>
            <a:r>
              <a:rPr lang="en-GB" sz="1200" b="0" kern="1200" dirty="0">
                <a:solidFill>
                  <a:schemeClr val="tx1"/>
                </a:solidFill>
                <a:effectLst/>
                <a:latin typeface="+mn-lt"/>
                <a:ea typeface="ヒラギノ角ゴ Pro W3" pitchFamily="84" charset="-128"/>
                <a:cs typeface="ヒラギノ角ゴ Pro W3" pitchFamily="84" charset="-128"/>
              </a:rPr>
              <a:t>orally</a:t>
            </a:r>
            <a:r>
              <a:rPr lang="en-GB" sz="1200" kern="1200" dirty="0">
                <a:solidFill>
                  <a:schemeClr val="tx1"/>
                </a:solidFill>
                <a:effectLst/>
                <a:latin typeface="+mn-lt"/>
                <a:ea typeface="ヒラギノ角ゴ Pro W3" pitchFamily="84" charset="-128"/>
                <a:cs typeface="ヒラギノ角ゴ Pro W3" pitchFamily="84" charset="-128"/>
              </a:rPr>
              <a:t>  by squeezing the liquid gently into the side of the child’s mouth – towards the inside of their cheek. Ensure that all</a:t>
            </a:r>
            <a:r>
              <a:rPr lang="en-GB" sz="1200" kern="1200" baseline="0" dirty="0">
                <a:solidFill>
                  <a:schemeClr val="tx1"/>
                </a:solidFill>
                <a:effectLst/>
                <a:latin typeface="+mn-lt"/>
                <a:ea typeface="ヒラギノ角ゴ Pro W3" pitchFamily="84" charset="-128"/>
                <a:cs typeface="ヒラギノ角ゴ Pro W3" pitchFamily="84" charset="-128"/>
              </a:rPr>
              <a:t> of the vaccine is given, you may need to squeeze the tube a few times to get it all out. </a:t>
            </a:r>
            <a:r>
              <a:rPr lang="en-GB" sz="1200" kern="1200" dirty="0">
                <a:solidFill>
                  <a:schemeClr val="tx1"/>
                </a:solidFill>
                <a:effectLst/>
                <a:latin typeface="+mn-lt"/>
                <a:ea typeface="ヒラギノ角ゴ Pro W3" pitchFamily="84" charset="-128"/>
                <a:cs typeface="ヒラギノ角ゴ Pro W3" pitchFamily="84" charset="-128"/>
              </a:rPr>
              <a:t> If a drop remains in the tip of the tube,</a:t>
            </a:r>
            <a:r>
              <a:rPr lang="en-GB" sz="1200" kern="1200" baseline="0" dirty="0">
                <a:solidFill>
                  <a:schemeClr val="tx1"/>
                </a:solidFill>
                <a:effectLst/>
                <a:latin typeface="+mn-lt"/>
                <a:ea typeface="ヒラギノ角ゴ Pro W3" pitchFamily="84" charset="-128"/>
                <a:cs typeface="ヒラギノ角ゴ Pro W3" pitchFamily="84" charset="-128"/>
              </a:rPr>
              <a:t> this is ok.</a:t>
            </a:r>
          </a:p>
          <a:p>
            <a:pPr lvl="0"/>
            <a:endParaRPr lang="en-GB" sz="1200" kern="1200" baseline="0" dirty="0">
              <a:solidFill>
                <a:schemeClr val="tx1"/>
              </a:solidFill>
              <a:effectLst/>
              <a:latin typeface="+mn-lt"/>
              <a:ea typeface="ヒラギノ角ゴ Pro W3" pitchFamily="84" charset="-128"/>
              <a:cs typeface="ヒラギノ角ゴ Pro W3" pitchFamily="84" charset="-128"/>
            </a:endParaRPr>
          </a:p>
          <a:p>
            <a:pPr lvl="0"/>
            <a:r>
              <a:rPr lang="en-GB" sz="1200" kern="1200" baseline="0" dirty="0">
                <a:solidFill>
                  <a:schemeClr val="tx1"/>
                </a:solidFill>
                <a:effectLst/>
                <a:latin typeface="+mn-lt"/>
                <a:ea typeface="ヒラギノ角ゴ Pro W3" pitchFamily="84" charset="-128"/>
                <a:cs typeface="ヒラギノ角ゴ Pro W3" pitchFamily="84" charset="-128"/>
              </a:rPr>
              <a:t>Discard the empty tube and cap in accordance with local requirements</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pPr lvl="0"/>
            <a:r>
              <a:rPr lang="en-GB" sz="1200" kern="1200" dirty="0">
                <a:solidFill>
                  <a:schemeClr val="tx1"/>
                </a:solidFill>
                <a:effectLst/>
                <a:latin typeface="+mn-lt"/>
                <a:ea typeface="ヒラギノ角ゴ Pro W3" pitchFamily="84" charset="-128"/>
                <a:cs typeface="ヒラギノ角ゴ Pro W3" pitchFamily="84" charset="-128"/>
              </a:rPr>
              <a:t>If the infants spits out or regurgitates most of the vaccine, a single replacement dose may be given at the same immunisation visit. </a:t>
            </a:r>
          </a:p>
          <a:p>
            <a:pPr lvl="0"/>
            <a:endParaRPr lang="en-GB" sz="1200" kern="1200" dirty="0">
              <a:solidFill>
                <a:schemeClr val="tx1"/>
              </a:solidFill>
              <a:effectLst/>
              <a:latin typeface="+mn-lt"/>
              <a:ea typeface="ヒラギノ角ゴ Pro W3" pitchFamily="84" charset="-128"/>
              <a:cs typeface="ヒラギノ角ゴ Pro W3" pitchFamily="84" charset="-128"/>
            </a:endParaRPr>
          </a:p>
          <a:p>
            <a:pPr lvl="0"/>
            <a:r>
              <a:rPr lang="en-GB" sz="1200" kern="1200" dirty="0">
                <a:solidFill>
                  <a:schemeClr val="tx1"/>
                </a:solidFill>
                <a:effectLst/>
                <a:latin typeface="+mn-lt"/>
                <a:ea typeface="ヒラギノ角ゴ Pro W3" pitchFamily="84" charset="-128"/>
                <a:cs typeface="ヒラギノ角ゴ Pro W3" pitchFamily="84" charset="-128"/>
              </a:rPr>
              <a:t>If the child has left the premises and vomits, the dose does not need to be repeated as the vaccine is very quickly absorbed.</a:t>
            </a:r>
          </a:p>
          <a:p>
            <a:r>
              <a:rPr lang="en-GB" sz="1200" kern="1200" dirty="0">
                <a:solidFill>
                  <a:schemeClr val="tx1"/>
                </a:solidFill>
                <a:effectLst/>
                <a:latin typeface="+mn-lt"/>
                <a:ea typeface="ヒラギノ角ゴ Pro W3" pitchFamily="84" charset="-128"/>
                <a:cs typeface="ヒラギノ角ゴ Pro W3" pitchFamily="84" charset="-128"/>
              </a:rPr>
              <a:t> </a:t>
            </a:r>
          </a:p>
          <a:p>
            <a:pPr lvl="0"/>
            <a:r>
              <a:rPr lang="en-GB" sz="1200" kern="1200" dirty="0">
                <a:solidFill>
                  <a:schemeClr val="tx1"/>
                </a:solidFill>
                <a:effectLst/>
                <a:latin typeface="+mn-lt"/>
                <a:ea typeface="ヒラギノ角ゴ Pro W3" pitchFamily="84" charset="-128"/>
                <a:cs typeface="ヒラギノ角ゴ Pro W3" pitchFamily="84" charset="-128"/>
              </a:rPr>
              <a:t>There are no restrictions on infant’s feeding before or after immunisation. </a:t>
            </a:r>
          </a:p>
          <a:p>
            <a:r>
              <a:rPr lang="en-GB" sz="1200" kern="1200" dirty="0">
                <a:solidFill>
                  <a:schemeClr val="tx1"/>
                </a:solidFill>
                <a:effectLst/>
                <a:latin typeface="+mn-lt"/>
                <a:ea typeface="ヒラギノ角ゴ Pro W3" pitchFamily="84" charset="-128"/>
                <a:cs typeface="ヒラギノ角ゴ Pro W3" pitchFamily="84" charset="-128"/>
              </a:rPr>
              <a:t> </a:t>
            </a:r>
          </a:p>
          <a:p>
            <a:pPr lvl="0"/>
            <a:r>
              <a:rPr lang="en-GB" sz="1200" b="0" kern="1200" dirty="0">
                <a:solidFill>
                  <a:schemeClr val="tx1"/>
                </a:solidFill>
                <a:effectLst/>
                <a:latin typeface="+mn-lt"/>
                <a:ea typeface="ヒラギノ角ゴ Pro W3" pitchFamily="84" charset="-128"/>
                <a:cs typeface="ヒラギノ角ゴ Pro W3" pitchFamily="84" charset="-128"/>
              </a:rPr>
              <a:t>Based on evidence generated in clinical trials, breast-feeding does not reduce the protection against rotavirus gastroenteritis afforded by Rotarix. Therefore, breast-feeding may be continued during the immunisation schedule (</a:t>
            </a:r>
            <a:r>
              <a:rPr lang="fr-FR" sz="1200" b="0" kern="1200" dirty="0">
                <a:solidFill>
                  <a:schemeClr val="tx1"/>
                </a:solidFill>
                <a:effectLst/>
                <a:latin typeface="+mn-lt"/>
                <a:ea typeface="ヒラギノ角ゴ Pro W3" pitchFamily="84" charset="-128"/>
                <a:cs typeface="ヒラギノ角ゴ Pro W3" pitchFamily="84" charset="-128"/>
              </a:rPr>
              <a:t>Rotarix SPC, available on ema website</a:t>
            </a:r>
          </a:p>
          <a:p>
            <a:pPr lvl="0"/>
            <a:r>
              <a:rPr lang="fr-FR" sz="1200" b="0" kern="1200" dirty="0">
                <a:solidFill>
                  <a:schemeClr val="tx1"/>
                </a:solidFill>
                <a:effectLst/>
                <a:latin typeface="+mn-lt"/>
                <a:ea typeface="ヒラギノ角ゴ Pro W3" pitchFamily="84" charset="-128"/>
                <a:cs typeface="ヒラギノ角ゴ Pro W3" pitchFamily="84" charset="-128"/>
              </a:rPr>
              <a:t>http://www.medicines.org.uk/emc/medicine/17840/SPC/Rotarix)</a:t>
            </a:r>
          </a:p>
          <a:p>
            <a:pPr lvl="0"/>
            <a:endParaRPr lang="en-GB" sz="1200" b="1" kern="1200" dirty="0">
              <a:solidFill>
                <a:schemeClr val="tx1"/>
              </a:solidFill>
              <a:effectLst/>
              <a:latin typeface="+mn-lt"/>
              <a:ea typeface="ヒラギノ角ゴ Pro W3" pitchFamily="84" charset="-128"/>
              <a:cs typeface="ヒラギノ角ゴ Pro W3" pitchFamily="84" charset="-128"/>
            </a:endParaRPr>
          </a:p>
          <a:p>
            <a:endParaRPr lang="en-GB" dirty="0"/>
          </a:p>
          <a:p>
            <a:pPr lvl="0"/>
            <a:br>
              <a:rPr lang="en-GB" sz="1200" kern="1200" baseline="0" dirty="0">
                <a:solidFill>
                  <a:schemeClr val="tx1"/>
                </a:solidFill>
                <a:effectLst/>
                <a:latin typeface="+mn-lt"/>
                <a:ea typeface="ヒラギノ角ゴ Pro W3" pitchFamily="84" charset="-128"/>
                <a:cs typeface="ヒラギノ角ゴ Pro W3" pitchFamily="84" charset="-128"/>
              </a:rPr>
            </a:b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dirty="0"/>
          </a:p>
        </p:txBody>
      </p:sp>
    </p:spTree>
    <p:extLst>
      <p:ext uri="{BB962C8B-B14F-4D97-AF65-F5344CB8AC3E}">
        <p14:creationId xmlns:p14="http://schemas.microsoft.com/office/powerpoint/2010/main" val="1448707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Although the vaccine is a live attenuated virus, the benefit from immunisation may exceed any risk from forms of immunosuppression not included in this list. The vaccine is contraindicated for infants with severe combined immune-deficiency (SCID), and it is recommended that infants born to mothers using biological medicines during pregnancy, such as Infliximab should not receive live vaccines during the first six months of life. This means that these infants will not receive immunisation to protect against rotavirus but they should benefit from herd immunity. Therefore, there are very few infants who cannot receive rotavirus vaccine. Where there is doubt, appropriate advice should be sought from your local screening and immunisation team or Consultant in Public Health Medicine rather than withholding immunisation.</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dirty="0"/>
          </a:p>
        </p:txBody>
      </p:sp>
    </p:spTree>
    <p:extLst>
      <p:ext uri="{BB962C8B-B14F-4D97-AF65-F5344CB8AC3E}">
        <p14:creationId xmlns:p14="http://schemas.microsoft.com/office/powerpoint/2010/main" val="4124214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algorithm for the process of checking for SCID screening results at the routine 8 week appointment is available at https://www.gov.uk/government/collections/rotavirus-vaccination-progarmme-for-infants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Immunisers should make all reasonable effort to check the record for a SCID screening outcome before administering rotavirus vaccine. SCID is a contraindication for rotavirus vaccine.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F</a:t>
            </a:r>
            <a:r>
              <a:rPr lang="en-GB" sz="1200" kern="1200" dirty="0">
                <a:solidFill>
                  <a:schemeClr val="tx1"/>
                </a:solidFill>
                <a:effectLst/>
                <a:latin typeface="+mn-lt"/>
                <a:ea typeface="ヒラギノ角ゴ Pro W3" pitchFamily="84" charset="-128"/>
                <a:cs typeface="ヒラギノ角ゴ Pro W3" pitchFamily="84" charset="-128"/>
              </a:rPr>
              <a:t>ollowing receipt of a letter from the immunologist advising that </a:t>
            </a:r>
            <a:r>
              <a:rPr lang="en-GB" sz="1200" i="1" kern="1200" dirty="0">
                <a:solidFill>
                  <a:schemeClr val="tx1"/>
                </a:solidFill>
                <a:effectLst/>
                <a:latin typeface="+mn-lt"/>
                <a:ea typeface="ヒラギノ角ゴ Pro W3" pitchFamily="84" charset="-128"/>
                <a:cs typeface="ヒラギノ角ゴ Pro W3" pitchFamily="84" charset="-128"/>
              </a:rPr>
              <a:t>‘it was highly unlikely that your baby has SCID’</a:t>
            </a:r>
            <a:r>
              <a:rPr lang="en-GB" sz="1200" kern="1200" dirty="0">
                <a:solidFill>
                  <a:schemeClr val="tx1"/>
                </a:solidFill>
                <a:effectLst/>
                <a:latin typeface="+mn-lt"/>
                <a:ea typeface="ヒラギノ角ゴ Pro W3" pitchFamily="84" charset="-128"/>
                <a:cs typeface="ヒラギノ角ゴ Pro W3" pitchFamily="84" charset="-128"/>
              </a:rPr>
              <a:t> the PGD can be used by a registered healthcare practitioner to assess the infant for rotavirus immunisation and administer the vaccine under the PGD so long as the PGD has local authorisation, the </a:t>
            </a:r>
            <a:r>
              <a:rPr lang="en-GB" sz="1200" b="0" kern="1200" dirty="0">
                <a:solidFill>
                  <a:schemeClr val="tx1"/>
                </a:solidFill>
                <a:effectLst/>
                <a:latin typeface="+mn-lt"/>
                <a:ea typeface="ヒラギノ角ゴ Pro W3" pitchFamily="84" charset="-128"/>
                <a:cs typeface="ヒラギノ角ゴ Pro W3" pitchFamily="84" charset="-128"/>
              </a:rPr>
              <a:t>individual practitioner is authorised by name under the current version of the PGD before working to it and </a:t>
            </a:r>
            <a:r>
              <a:rPr lang="en-GB" sz="1200" kern="1200" dirty="0">
                <a:solidFill>
                  <a:schemeClr val="tx1"/>
                </a:solidFill>
                <a:effectLst/>
                <a:latin typeface="+mn-lt"/>
                <a:ea typeface="ヒラギノ角ゴ Pro W3" pitchFamily="84" charset="-128"/>
                <a:cs typeface="ヒラギノ角ゴ Pro W3" pitchFamily="84" charset="-128"/>
              </a:rPr>
              <a:t>none of the other exclusion criteria apply (see </a:t>
            </a:r>
            <a:r>
              <a:rPr lang="en-GB" sz="1200" u="sng" kern="1200" dirty="0">
                <a:solidFill>
                  <a:schemeClr val="tx1"/>
                </a:solidFill>
                <a:effectLst/>
                <a:latin typeface="+mn-lt"/>
                <a:ea typeface="ヒラギノ角ゴ Pro W3" pitchFamily="84" charset="-128"/>
                <a:cs typeface="ヒラギノ角ゴ Pro W3" pitchFamily="84" charset="-128"/>
                <a:hlinkClick r:id="rId3"/>
              </a:rPr>
              <a:t>https://www.gov.uk/government/publications/rotavirus-vaccine-rotarix-patient-group-direction-pgd-template</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29</a:t>
            </a:fld>
            <a:endParaRPr lang="en-US" dirty="0"/>
          </a:p>
        </p:txBody>
      </p:sp>
    </p:spTree>
    <p:extLst>
      <p:ext uri="{BB962C8B-B14F-4D97-AF65-F5344CB8AC3E}">
        <p14:creationId xmlns:p14="http://schemas.microsoft.com/office/powerpoint/2010/main" val="131366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a:solidFill>
                  <a:schemeClr val="tx1"/>
                </a:solidFill>
                <a:effectLst/>
                <a:latin typeface="+mn-lt"/>
                <a:ea typeface="ヒラギノ角ゴ Pro W3" pitchFamily="84" charset="-128"/>
                <a:cs typeface="ヒラギノ角ゴ Pro W3" pitchFamily="84" charset="-128"/>
              </a:rPr>
              <a:t>Rotavirus immunisation should not be administered to infants known to have Severe Combined Immunodeficiency Disorder (SCID)</a:t>
            </a:r>
            <a:r>
              <a:rPr lang="en-GB" sz="1200" kern="1200" baseline="0" dirty="0">
                <a:solidFill>
                  <a:schemeClr val="tx1"/>
                </a:solidFill>
                <a:effectLst/>
                <a:latin typeface="+mn-lt"/>
                <a:ea typeface="ヒラギノ角ゴ Pro W3" pitchFamily="84" charset="-128"/>
                <a:cs typeface="ヒラギノ角ゴ Pro W3" pitchFamily="84" charset="-128"/>
              </a:rPr>
              <a:t> or to infants whose mothers used biological medicines, such as Infliximab, during pregnancy.</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There is a lack of safety and efficacy data on the administration of rotavirus to infants with other immuno-suppressive disorders. </a:t>
            </a:r>
            <a:r>
              <a:rPr lang="en-GB" sz="1200" b="0" i="0" u="none" strike="noStrike" kern="1200" baseline="0" dirty="0">
                <a:solidFill>
                  <a:schemeClr val="tx1"/>
                </a:solidFill>
                <a:latin typeface="+mn-lt"/>
                <a:ea typeface="ヒラギノ角ゴ Pro W3" pitchFamily="84" charset="-128"/>
                <a:cs typeface="ヒラギノ角ゴ Pro W3" pitchFamily="84" charset="-128"/>
              </a:rPr>
              <a:t>Given the high risk of exposure to natural rotavirus, however, the benefits of administration is likely to outweigh any theoretical risks and therefore should be actively considered, if necessary in collaboration with the clinician dealing with the child’s underlying condition.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In a clinical study, 100 infants with HIV were administered Rotarix  lyophilised formulation or placebo. The safety profile was similar between</a:t>
            </a:r>
            <a:r>
              <a:rPr lang="en-GB" sz="1200" b="1" kern="120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Rotarix and placebo recipients. Therefore immunisation is supported in HIV infected infants. Additionally infants with unknown HIV status, but born to HIV positive mothers should be offered immunisation.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Rotavirus. Green Book Chapter   </a:t>
            </a:r>
          </a:p>
          <a:p>
            <a:r>
              <a:rPr lang="en-GB" sz="1200" kern="1200" dirty="0">
                <a:solidFill>
                  <a:schemeClr val="tx1"/>
                </a:solidFill>
                <a:effectLst/>
                <a:latin typeface="+mn-lt"/>
                <a:ea typeface="ヒラギノ角ゴ Pro W3" pitchFamily="84" charset="-128"/>
                <a:cs typeface="ヒラギノ角ゴ Pro W3" pitchFamily="84" charset="-128"/>
              </a:rPr>
              <a:t>https://www.gov.uk/government/organisations/public-health-england/series/immunisation-against-infectious-disease-the-green-book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Steele AD, Madhi SA, Louw CE, et al (2011) Safety, Reactogenicity, and Immunogenicity of human rotavirus vaccine RIX4414 in Human Immunodeficiency Virus positive infants in South Africa. The Pediatric Infectious Disease Journal 30 (2) 125-30 </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dirty="0"/>
          </a:p>
        </p:txBody>
      </p:sp>
    </p:spTree>
    <p:extLst>
      <p:ext uri="{BB962C8B-B14F-4D97-AF65-F5344CB8AC3E}">
        <p14:creationId xmlns:p14="http://schemas.microsoft.com/office/powerpoint/2010/main" val="1496217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https://www.gov.uk/drug-safety-update/live-attenuated-vaccines-avoid-use-in-those-who-are-clinically-immunosuppressed</a:t>
            </a:r>
          </a:p>
          <a:p>
            <a:r>
              <a:rPr lang="en-GB" dirty="0"/>
              <a:t>https://assets.publishing.service.gov.uk/government/uploads/system/uploads/attachment_data/file/655225/Greenbook_chapter_6.pdf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dirty="0"/>
          </a:p>
        </p:txBody>
      </p:sp>
    </p:spTree>
    <p:extLst>
      <p:ext uri="{BB962C8B-B14F-4D97-AF65-F5344CB8AC3E}">
        <p14:creationId xmlns:p14="http://schemas.microsoft.com/office/powerpoint/2010/main" val="1956008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Minor illnesses without fever or systemic upset are not valid reasons to postpone immunisation. If infant is acutely unwell the immunisation may be deferred until they have recovered – this is to avoid confusing the differential diagnosis of acute illness by wrongly attributing signs or symptoms as adverse effects of the vaccine.</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In infants with acute diarrhoea or vomiting the vaccine may be postponed until they have recovered – this is to make sure the vaccine is not regurgitated or passed through GI tract too quickly which could reduce the effectiveness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dirty="0"/>
          </a:p>
        </p:txBody>
      </p:sp>
    </p:spTree>
    <p:extLst>
      <p:ext uri="{BB962C8B-B14F-4D97-AF65-F5344CB8AC3E}">
        <p14:creationId xmlns:p14="http://schemas.microsoft.com/office/powerpoint/2010/main" val="247960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ヒラギノ角ゴ Pro W3" pitchFamily="84" charset="-128"/>
                <a:cs typeface="ヒラギノ角ゴ Pro W3" pitchFamily="84" charset="-128"/>
              </a:rPr>
              <a:t>The key roles of healthcare professionals in relation to immunisation against rotavirus: </a:t>
            </a:r>
          </a:p>
          <a:p>
            <a:r>
              <a:rPr lang="en-GB" sz="1200" kern="1200" dirty="0">
                <a:solidFill>
                  <a:schemeClr val="tx1"/>
                </a:solidFill>
                <a:effectLst/>
                <a:latin typeface="+mn-lt"/>
                <a:ea typeface="ヒラギノ角ゴ Pro W3" pitchFamily="84" charset="-128"/>
                <a:cs typeface="ヒラギノ角ゴ Pro W3" pitchFamily="84" charset="-128"/>
              </a:rPr>
              <a:t> </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To strongly recommend the vaccine to parents/carers of children and outline the importance of their child being protected against</a:t>
            </a:r>
            <a:r>
              <a:rPr lang="en-GB" sz="1200" kern="1200" baseline="0" dirty="0">
                <a:solidFill>
                  <a:schemeClr val="tx1"/>
                </a:solidFill>
                <a:effectLst/>
                <a:latin typeface="+mn-lt"/>
                <a:ea typeface="ヒラギノ角ゴ Pro W3" pitchFamily="84" charset="-128"/>
                <a:cs typeface="ヒラギノ角ゴ Pro W3" pitchFamily="84" charset="-128"/>
              </a:rPr>
              <a:t> the disease. </a:t>
            </a:r>
            <a:endParaRPr lang="en-GB" sz="1200" kern="1200" dirty="0">
              <a:solidFill>
                <a:schemeClr val="tx1"/>
              </a:solidFill>
              <a:effectLst/>
              <a:latin typeface="+mn-lt"/>
              <a:ea typeface="ヒラギノ角ゴ Pro W3" pitchFamily="84" charset="-128"/>
              <a:cs typeface="ヒラギノ角ゴ Pro W3" pitchFamily="84" charset="-128"/>
            </a:endParaRP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Explain what rotavirus infection is, its potential complications and that immunisation will provide protection to young infants against the main strains of rotavirus</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Explain which vaccine will be used, the contraindications and possible side effects to immunisation and the evidence for the immunisation programme.</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To safely administer the oral vaccine to young infants</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To ensure immunisation is administered according to the schedule  </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To ensure any adverse events are managed and reported appropriately </a:t>
            </a:r>
          </a:p>
          <a:p>
            <a:pPr marL="171450" lvl="0" indent="-171450">
              <a:buFont typeface="Arial" pitchFamily="34" charset="0"/>
              <a:buChar char="•"/>
            </a:pPr>
            <a:r>
              <a:rPr lang="en-GB" sz="1200" kern="1200" dirty="0">
                <a:solidFill>
                  <a:schemeClr val="tx1"/>
                </a:solidFill>
                <a:effectLst/>
                <a:latin typeface="+mn-lt"/>
                <a:ea typeface="ヒラギノ角ゴ Pro W3" pitchFamily="84" charset="-128"/>
                <a:cs typeface="ヒラギノ角ゴ Pro W3" pitchFamily="84" charset="-128"/>
              </a:rPr>
              <a:t>To ensure immunisation is recorded appropriately, along with other infant immunisations</a:t>
            </a: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extLst>
      <p:ext uri="{BB962C8B-B14F-4D97-AF65-F5344CB8AC3E}">
        <p14:creationId xmlns:p14="http://schemas.microsoft.com/office/powerpoint/2010/main" val="2358269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There is a potential for transmission of the live attenuated virus in Rotarix from the infant to severely immunocompromised contacts through faecal material for at least 14 days.  </a:t>
            </a:r>
            <a:r>
              <a:rPr lang="en-GB" sz="1200" b="0" i="0" u="none" strike="noStrike" kern="1200" baseline="0" dirty="0">
                <a:solidFill>
                  <a:schemeClr val="tx1"/>
                </a:solidFill>
                <a:latin typeface="+mn-lt"/>
                <a:ea typeface="ヒラギノ角ゴ Pro W3" pitchFamily="84" charset="-128"/>
                <a:cs typeface="ヒラギノ角ゴ Pro W3" pitchFamily="84" charset="-128"/>
              </a:rPr>
              <a:t>However, immunisation of the infant will offer protection to household contacts from wild-type rotavirus disease and outweigh any risk from transmission of vaccine virus to any immunocompromised close contacts.</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Those in close contact with recently immunised infants should observe good personal hygiene e.g. washing their hands after changing a child’s nappy</a:t>
            </a:r>
          </a:p>
          <a:p>
            <a:endParaRPr lang="en-GB" dirty="0"/>
          </a:p>
          <a:p>
            <a:r>
              <a:rPr lang="en-GB" dirty="0"/>
              <a:t>Rotavirus. Green Book Chapter   </a:t>
            </a:r>
          </a:p>
          <a:p>
            <a:r>
              <a:rPr lang="en-GB" dirty="0"/>
              <a:t>https://www.gov.uk/government/organisations/public-health-england/series/immunisation-against-infectious-disease-the-green-book </a:t>
            </a:r>
          </a:p>
          <a:p>
            <a:r>
              <a:rPr lang="en-GB" dirty="0"/>
              <a:t> </a:t>
            </a:r>
          </a:p>
          <a:p>
            <a:r>
              <a:rPr lang="en-GB" dirty="0"/>
              <a:t>Anderson EJ. (2008) Rotavirus vaccines: viral shedding and risk of transmission. Lancet Infectious Diseases 8 (10) 642-9</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extLst>
      <p:ext uri="{BB962C8B-B14F-4D97-AF65-F5344CB8AC3E}">
        <p14:creationId xmlns:p14="http://schemas.microsoft.com/office/powerpoint/2010/main" val="1778804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full list of adverse reactions associated with Rotarix is available in the marketing authorisation holder’s Summary of Product Characteristics’ </a:t>
            </a:r>
            <a:r>
              <a:rPr lang="en-GB" sz="1200" kern="1200" baseline="30000" dirty="0">
                <a:solidFill>
                  <a:schemeClr val="tx1"/>
                </a:solidFill>
                <a:effectLst/>
                <a:latin typeface="+mn-lt"/>
                <a:ea typeface="ヒラギノ角ゴ Pro W3" pitchFamily="84" charset="-128"/>
                <a:cs typeface="ヒラギノ角ゴ Pro W3" pitchFamily="84" charset="-128"/>
              </a:rPr>
              <a:t>.</a:t>
            </a: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Anaphylaxis is a very rare side effect of most vaccines and facilities for its recognition and management must be available. </a:t>
            </a:r>
          </a:p>
          <a:p>
            <a:endParaRPr lang="fr-FR" dirty="0"/>
          </a:p>
          <a:p>
            <a:r>
              <a:rPr lang="fr-FR" dirty="0"/>
              <a:t>Rotarix SPC, available on ema website</a:t>
            </a:r>
          </a:p>
          <a:p>
            <a:r>
              <a:rPr lang="fr-FR" dirty="0"/>
              <a:t>http://www.medicines.org.uk/emc/medicine/17840/SPC/Rotarix</a:t>
            </a:r>
          </a:p>
          <a:p>
            <a:r>
              <a:rPr lang="fr-FR" dirty="0"/>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Tree>
    <p:extLst>
      <p:ext uri="{BB962C8B-B14F-4D97-AF65-F5344CB8AC3E}">
        <p14:creationId xmlns:p14="http://schemas.microsoft.com/office/powerpoint/2010/main" val="2168962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ヒラギノ角ゴ Pro W3" pitchFamily="84" charset="-128"/>
                <a:cs typeface="ヒラギノ角ゴ Pro W3" pitchFamily="84" charset="-128"/>
              </a:rPr>
              <a:t>Research from some countries suggests that Rotarix may be associated with a very small increased risk of intussusception within seven days of immunisation, possibly up to 6 cases per 100,000 first doses given. The benefits of immunisation in preventing the consequences of rotavirus infection outweigh this small potential risk in young children. Because of the potential risk, and to reduce the likelihood of a temporal association with rotavirus vaccine, the first dose of vaccine should not be given after 16 weeks of age. </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Parents should be advised that if the infant develops severe vomiting, abdominal pain and passes what looks like redcurrent jelly in their stools they should contact their doctor immediately.</a:t>
            </a:r>
          </a:p>
          <a:p>
            <a:endParaRPr lang="en-GB" sz="1200" b="0" i="0" u="none" strike="noStrike" kern="1200" baseline="0" dirty="0">
              <a:solidFill>
                <a:schemeClr val="tx1"/>
              </a:solidFill>
              <a:latin typeface="+mn-lt"/>
              <a:ea typeface="ヒラギノ角ゴ Pro W3" pitchFamily="84" charset="-128"/>
            </a:endParaRPr>
          </a:p>
          <a:p>
            <a:r>
              <a:rPr lang="en-GB" dirty="0"/>
              <a:t>Rotavirus. Green Book Chapter   </a:t>
            </a:r>
          </a:p>
          <a:p>
            <a:r>
              <a:rPr lang="en-GB" dirty="0"/>
              <a:t>https://www.gov.uk/government/organisations/public-health-england/series/immunisation-against-infectious-disease-the-green-book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35</a:t>
            </a:fld>
            <a:endParaRPr lang="en-US" dirty="0"/>
          </a:p>
        </p:txBody>
      </p:sp>
    </p:spTree>
    <p:extLst>
      <p:ext uri="{BB962C8B-B14F-4D97-AF65-F5344CB8AC3E}">
        <p14:creationId xmlns:p14="http://schemas.microsoft.com/office/powerpoint/2010/main" val="3532388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As with all vaccine and other medicines registered healthcare professionals and patients are encouraged to report suspected adverse reactions to the Medicines and Healthcare products Regulatory Agency (MHRA) using the yellow card reporting scheme. </a:t>
            </a:r>
          </a:p>
          <a:p>
            <a:r>
              <a:rPr lang="en-GB" dirty="0"/>
              <a:t>Medicines and Healthcare products Regulatory Agency (MHRA) </a:t>
            </a:r>
          </a:p>
          <a:p>
            <a:r>
              <a:rPr lang="en-GB" dirty="0"/>
              <a:t>http://www.mhra.gov.uk</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dirty="0"/>
          </a:p>
        </p:txBody>
      </p:sp>
    </p:spTree>
    <p:extLst>
      <p:ext uri="{BB962C8B-B14F-4D97-AF65-F5344CB8AC3E}">
        <p14:creationId xmlns:p14="http://schemas.microsoft.com/office/powerpoint/2010/main" val="701243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Infants are called for their rotavirus vaccine at the same time as their other infant immunisations offered at 8 and 12 weeks of age, </a:t>
            </a:r>
            <a:r>
              <a:rPr lang="en-GB" dirty="0"/>
              <a:t>via the local Child Health Computer System or their GP surgery (whichever is the usual method of call/recall used in the area). </a:t>
            </a:r>
            <a:r>
              <a:rPr lang="en-GB" sz="1200" kern="1200" dirty="0">
                <a:solidFill>
                  <a:schemeClr val="tx1"/>
                </a:solidFill>
                <a:effectLst/>
                <a:latin typeface="+mn-lt"/>
                <a:ea typeface="ヒラギノ角ゴ Pro W3" pitchFamily="84" charset="-128"/>
                <a:cs typeface="ヒラギノ角ゴ Pro W3" pitchFamily="84" charset="-128"/>
              </a:rPr>
              <a:t>immunisation will be recorded in the same way as the other infant immunisations. </a:t>
            </a:r>
          </a:p>
          <a:p>
            <a:r>
              <a:rPr lang="en-GB" sz="1200" b="0" kern="1200" dirty="0">
                <a:solidFill>
                  <a:schemeClr val="tx1"/>
                </a:solidFill>
                <a:effectLst/>
                <a:latin typeface="+mn-lt"/>
                <a:ea typeface="ヒラギノ角ゴ Pro W3" pitchFamily="84" charset="-128"/>
                <a:cs typeface="ヒラギノ角ゴ Pro W3" pitchFamily="84" charset="-128"/>
              </a:rPr>
              <a:t>Note:</a:t>
            </a:r>
          </a:p>
          <a:p>
            <a:r>
              <a:rPr lang="en-GB" sz="1200" b="0" kern="1200" dirty="0">
                <a:solidFill>
                  <a:schemeClr val="tx1"/>
                </a:solidFill>
                <a:effectLst/>
                <a:latin typeface="+mn-lt"/>
                <a:ea typeface="ヒラギノ角ゴ Pro W3" pitchFamily="84" charset="-128"/>
                <a:cs typeface="ヒラギノ角ゴ Pro W3" pitchFamily="84" charset="-128"/>
              </a:rPr>
              <a:t>If an infant attends late for their vaccines due at 8 and</a:t>
            </a:r>
            <a:r>
              <a:rPr lang="en-GB" sz="1200" b="0" kern="1200" baseline="0" dirty="0">
                <a:solidFill>
                  <a:schemeClr val="tx1"/>
                </a:solidFill>
                <a:effectLst/>
                <a:latin typeface="+mn-lt"/>
                <a:ea typeface="ヒラギノ角ゴ Pro W3" pitchFamily="84" charset="-128"/>
                <a:cs typeface="ヒラギノ角ゴ Pro W3" pitchFamily="84" charset="-128"/>
              </a:rPr>
              <a:t> 12 weeks, </a:t>
            </a:r>
            <a:r>
              <a:rPr lang="en-GB" sz="1200" b="0" kern="1200" dirty="0">
                <a:solidFill>
                  <a:schemeClr val="tx1"/>
                </a:solidFill>
                <a:effectLst/>
                <a:latin typeface="+mn-lt"/>
                <a:ea typeface="ヒラギノ角ゴ Pro W3" pitchFamily="84" charset="-128"/>
                <a:cs typeface="ヒラギノ角ゴ Pro W3" pitchFamily="84" charset="-128"/>
              </a:rPr>
              <a:t>it is important to remember that both doses of</a:t>
            </a:r>
            <a:r>
              <a:rPr lang="en-GB" sz="1200" b="0" kern="1200" baseline="0" dirty="0">
                <a:solidFill>
                  <a:schemeClr val="tx1"/>
                </a:solidFill>
                <a:effectLst/>
                <a:latin typeface="+mn-lt"/>
                <a:ea typeface="ヒラギノ角ゴ Pro W3" pitchFamily="84" charset="-128"/>
                <a:cs typeface="ヒラギノ角ゴ Pro W3" pitchFamily="84" charset="-128"/>
              </a:rPr>
              <a:t> Rotarix vaccine </a:t>
            </a:r>
            <a:r>
              <a:rPr lang="en-GB" sz="1200" b="0" kern="1200" dirty="0">
                <a:solidFill>
                  <a:schemeClr val="tx1"/>
                </a:solidFill>
                <a:effectLst/>
                <a:latin typeface="+mn-lt"/>
                <a:ea typeface="ヒラギノ角ゴ Pro W3" pitchFamily="84" charset="-128"/>
                <a:cs typeface="ヒラギノ角ゴ Pro W3" pitchFamily="84" charset="-128"/>
              </a:rPr>
              <a:t>should be given by 24 weeks (i.e. up to age 23 weeks and 6 days) of age but preferably before 16 weeks of age. Infants who have not received a first dose by 15 weeks of age (ie up to age 14 weeks and 6 days) should not be offered Rotarix. This does not apply to the other routine infant immunisations which can be given if the infant presents late.</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dirty="0"/>
          </a:p>
        </p:txBody>
      </p:sp>
    </p:spTree>
    <p:extLst>
      <p:ext uri="{BB962C8B-B14F-4D97-AF65-F5344CB8AC3E}">
        <p14:creationId xmlns:p14="http://schemas.microsoft.com/office/powerpoint/2010/main" val="374699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38</a:t>
            </a:fld>
            <a:endParaRPr lang="en-US" dirty="0"/>
          </a:p>
        </p:txBody>
      </p:sp>
    </p:spTree>
    <p:extLst>
      <p:ext uri="{BB962C8B-B14F-4D97-AF65-F5344CB8AC3E}">
        <p14:creationId xmlns:p14="http://schemas.microsoft.com/office/powerpoint/2010/main" val="1546035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https://files.digital.nhs.uk/31/DDCEC7/child-vacc-stat-eng-2019-20-report.pdf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dirty="0"/>
          </a:p>
        </p:txBody>
      </p:sp>
    </p:spTree>
    <p:extLst>
      <p:ext uri="{BB962C8B-B14F-4D97-AF65-F5344CB8AC3E}">
        <p14:creationId xmlns:p14="http://schemas.microsoft.com/office/powerpoint/2010/main" val="3245993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 vaccine coverage for 2 doses of Rotarix vaccine at 12 months of age by region</a:t>
            </a:r>
            <a:endParaRPr lang="en-GB" baseline="0" dirty="0"/>
          </a:p>
          <a:p>
            <a:r>
              <a:rPr lang="en-GB" dirty="0"/>
              <a:t>https://files.digital.nhs.uk/31/DDCEC7/child-vacc-stat-eng-2019-20-report.pdf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40</a:t>
            </a:fld>
            <a:endParaRPr lang="en-US" dirty="0"/>
          </a:p>
        </p:txBody>
      </p:sp>
    </p:spTree>
    <p:extLst>
      <p:ext uri="{BB962C8B-B14F-4D97-AF65-F5344CB8AC3E}">
        <p14:creationId xmlns:p14="http://schemas.microsoft.com/office/powerpoint/2010/main" val="40394967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 of the rotavirus immunisation programme can be seen on the next slide</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dirty="0"/>
          </a:p>
        </p:txBody>
      </p:sp>
    </p:spTree>
    <p:extLst>
      <p:ext uri="{BB962C8B-B14F-4D97-AF65-F5344CB8AC3E}">
        <p14:creationId xmlns:p14="http://schemas.microsoft.com/office/powerpoint/2010/main" val="1472195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Rotavirus infection in the UK is seasonal, occurring mostly in winter and early spring (January to March), although there are also a small number of cases during the summer months.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dirty="0"/>
              <a:t>https://www.gov.uk/government/uploads/system/uploads/attachment_data/file/681385/Norovirus_update_2018_week_05.pdf</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Rotavirus particularly contributes to reported diarrhoea and vomiting illness in children aged under five. In the first season following the introduction of the rotavirus vaccine in July 2013, a 77 per cent decline in laboratory-confirmed rotavirus infections in infants was observed (Atchison et al, 2016) and b</a:t>
            </a:r>
            <a:r>
              <a:rPr lang="en-GB" baseline="0" dirty="0"/>
              <a:t>etween 2003/04 and 2012/13, there was an 84% decrease in lab reports. </a:t>
            </a:r>
            <a:r>
              <a:rPr lang="en-GB" sz="1200" b="0" i="0" u="none" strike="noStrike" kern="1200" baseline="0" dirty="0">
                <a:solidFill>
                  <a:schemeClr val="tx1"/>
                </a:solidFill>
                <a:latin typeface="+mn-lt"/>
                <a:ea typeface="ヒラギノ角ゴ Pro W3" pitchFamily="84" charset="-128"/>
                <a:cs typeface="ヒラギノ角ゴ Pro W3" pitchFamily="84" charset="-128"/>
              </a:rPr>
              <a:t>The number of laboratory reports of rotavirus in England and Wales as reported to Public Health England, in the week 27, 2017 to week 05, 2018 season was 739. This is 47 per cent lower than the four season average (post-vaccine) for the same period in the seasons 2013/14 to 2016/17 (1395). The total number of laboratory-confirmed rotavirus infections each season has since remained low compared to the pre-vaccine period. </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dirty="0"/>
              <a:t>https://assets.publishing.service.gov.uk/government/uploads/system/uploads/attachment_data/file/878578/Norovirus_update_2020_weeks_12_to_13.pdf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dirty="0"/>
          </a:p>
        </p:txBody>
      </p:sp>
    </p:spTree>
    <p:extLst>
      <p:ext uri="{BB962C8B-B14F-4D97-AF65-F5344CB8AC3E}">
        <p14:creationId xmlns:p14="http://schemas.microsoft.com/office/powerpoint/2010/main" val="382046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extLst>
      <p:ext uri="{BB962C8B-B14F-4D97-AF65-F5344CB8AC3E}">
        <p14:creationId xmlns:p14="http://schemas.microsoft.com/office/powerpoint/2010/main" val="889444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number of laboratory confirmed reports of Rotavirus infections in infants has remained low each season compared to the pre-vaccine period.</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The rotavirus season runs from week 27 in year 1 to week 26 in year 2, i.e. week 27 2017 to week 26 2018, July to June. This is in order  to capture the winter peak of rotavirus activity in one season, for reporting purposes</a:t>
            </a:r>
          </a:p>
          <a:p>
            <a:endParaRPr lang="en-GB" dirty="0"/>
          </a:p>
          <a:p>
            <a:r>
              <a:rPr lang="en-GB" dirty="0"/>
              <a:t>https://assets.publishing.service.gov.uk/government/uploads/system/uploads/attachment_data/file/878578/Norovirus_update_2020_weeks_12_to_13.pdf</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3593680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44</a:t>
            </a:fld>
            <a:endParaRPr lang="en-US" dirty="0"/>
          </a:p>
        </p:txBody>
      </p:sp>
    </p:spTree>
    <p:extLst>
      <p:ext uri="{BB962C8B-B14F-4D97-AF65-F5344CB8AC3E}">
        <p14:creationId xmlns:p14="http://schemas.microsoft.com/office/powerpoint/2010/main" val="3889551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GB" sz="1200" b="0" i="0" kern="1200" dirty="0">
                <a:solidFill>
                  <a:schemeClr val="tx1"/>
                </a:solidFill>
                <a:effectLst/>
                <a:latin typeface="+mn-lt"/>
                <a:ea typeface="ヒラギノ角ゴ Pro W3" pitchFamily="84" charset="-128"/>
                <a:cs typeface="ヒラギノ角ゴ Pro W3" pitchFamily="84" charset="-128"/>
              </a:rPr>
              <a:t>Rotavirus references </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pPr>
              <a:lnSpc>
                <a:spcPts val="1400"/>
              </a:lnSpc>
              <a:spcAft>
                <a:spcPts val="0"/>
              </a:spcAft>
            </a:pPr>
            <a:r>
              <a:rPr lang="en-GB" sz="1200" i="0" kern="1200" baseline="30000" dirty="0">
                <a:solidFill>
                  <a:schemeClr val="tx1"/>
                </a:solidFill>
                <a:effectLst/>
                <a:latin typeface="+mn-lt"/>
                <a:ea typeface="ヒラギノ角ゴ Pro W3" pitchFamily="84" charset="-128"/>
                <a:cs typeface="ヒラギノ角ゴ Pro W3" pitchFamily="84" charset="-128"/>
              </a:rPr>
              <a:t> 1</a:t>
            </a:r>
            <a:r>
              <a:rPr lang="en-GB" sz="1200" i="0" dirty="0">
                <a:effectLst/>
                <a:latin typeface="Arial"/>
                <a:ea typeface="Calibri"/>
                <a:cs typeface="Times New Roman"/>
              </a:rPr>
              <a:t> Joint letter from DH, PHE and NHS England April 2013: </a:t>
            </a:r>
          </a:p>
          <a:p>
            <a:pPr>
              <a:lnSpc>
                <a:spcPts val="1400"/>
              </a:lnSpc>
              <a:spcAft>
                <a:spcPts val="0"/>
              </a:spcAft>
            </a:pPr>
            <a:r>
              <a:rPr lang="en-GB" sz="1200" i="0" dirty="0">
                <a:effectLst/>
                <a:latin typeface="Arial"/>
                <a:ea typeface="Calibri"/>
                <a:cs typeface="Times New Roman"/>
              </a:rPr>
              <a:t>“Important changes to the national immunisation programme in 2013/14: introduction of rotavirus immunisation for babies at 2 and 3 months”</a:t>
            </a:r>
          </a:p>
          <a:p>
            <a:pPr>
              <a:lnSpc>
                <a:spcPts val="1400"/>
              </a:lnSpc>
              <a:spcAft>
                <a:spcPts val="0"/>
              </a:spcAft>
            </a:pPr>
            <a:r>
              <a:rPr lang="en-GB" sz="1200" i="0" u="sng" dirty="0">
                <a:solidFill>
                  <a:srgbClr val="0000FF"/>
                </a:solidFill>
                <a:effectLst/>
                <a:latin typeface="Arial"/>
                <a:ea typeface="Calibri"/>
                <a:cs typeface="Times New Roman"/>
                <a:hlinkClick r:id="rId3"/>
              </a:rPr>
              <a:t>www.gov.uk/government/organisations/public-health-england/series/immunisation</a:t>
            </a:r>
            <a:endParaRPr lang="en-GB" sz="1200" i="0" dirty="0">
              <a:effectLst/>
              <a:latin typeface="Arial"/>
              <a:ea typeface="Calibri"/>
              <a:cs typeface="Times New Roman"/>
            </a:endParaRPr>
          </a:p>
          <a:p>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2</a:t>
            </a:r>
            <a:r>
              <a:rPr lang="en-GB" sz="1200" i="0" kern="1200" dirty="0">
                <a:solidFill>
                  <a:schemeClr val="tx1"/>
                </a:solidFill>
                <a:effectLst/>
                <a:latin typeface="+mn-lt"/>
                <a:ea typeface="ヒラギノ角ゴ Pro W3" pitchFamily="84" charset="-128"/>
                <a:cs typeface="ヒラギノ角ゴ Pro W3" pitchFamily="84" charset="-128"/>
              </a:rPr>
              <a:t> Bernstein DI, Ward RL, Rotavirus. In Feigin RD, Cherry JD, eds. Textbook of Pediatric Infectious Diseases. 5</a:t>
            </a:r>
            <a:r>
              <a:rPr lang="en-GB" sz="1200" i="0" kern="1200" baseline="30000" dirty="0">
                <a:solidFill>
                  <a:schemeClr val="tx1"/>
                </a:solidFill>
                <a:effectLst/>
                <a:latin typeface="+mn-lt"/>
                <a:ea typeface="ヒラギノ角ゴ Pro W3" pitchFamily="84" charset="-128"/>
                <a:cs typeface="ヒラギノ角ゴ Pro W3" pitchFamily="84" charset="-128"/>
              </a:rPr>
              <a:t>th</a:t>
            </a:r>
            <a:r>
              <a:rPr lang="en-GB" sz="1200" i="0" kern="1200" dirty="0">
                <a:solidFill>
                  <a:schemeClr val="tx1"/>
                </a:solidFill>
                <a:effectLst/>
                <a:latin typeface="+mn-lt"/>
                <a:ea typeface="ヒラギノ角ゴ Pro W3" pitchFamily="84" charset="-128"/>
                <a:cs typeface="ヒラギノ角ゴ Pro W3" pitchFamily="84" charset="-128"/>
              </a:rPr>
              <a:t> ed Vol 2. Philadelphia, Pa: Saunders; 2004; 4; 2110-2133</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3</a:t>
            </a:r>
            <a:r>
              <a:rPr lang="en-GB" sz="1200" i="0" kern="1200" dirty="0">
                <a:solidFill>
                  <a:schemeClr val="tx1"/>
                </a:solidFill>
                <a:effectLst/>
                <a:latin typeface="+mn-lt"/>
                <a:ea typeface="ヒラギノ角ゴ Pro W3" pitchFamily="84" charset="-128"/>
                <a:cs typeface="ヒラギノ角ゴ Pro W3" pitchFamily="84" charset="-128"/>
              </a:rPr>
              <a:t> Bishop RF (1996) Natural history of human rotavirus infection. Archives of Virology 12 (Suppl) 119-128</a:t>
            </a:r>
          </a:p>
          <a:p>
            <a:r>
              <a:rPr lang="en-GB" sz="1200" i="0" kern="1200" dirty="0">
                <a:solidFill>
                  <a:schemeClr val="tx1"/>
                </a:solidFill>
                <a:effectLst/>
                <a:latin typeface="+mn-lt"/>
                <a:ea typeface="ヒラギノ角ゴ Pro W3" pitchFamily="84" charset="-128"/>
                <a:cs typeface="ヒラギノ角ゴ Pro W3" pitchFamily="84" charset="-128"/>
              </a:rPr>
              <a:t> </a:t>
            </a:r>
          </a:p>
          <a:p>
            <a:r>
              <a:rPr lang="en-GB" sz="1200" i="0" kern="1200" baseline="30000" dirty="0">
                <a:solidFill>
                  <a:schemeClr val="tx1"/>
                </a:solidFill>
                <a:effectLst/>
                <a:latin typeface="+mn-lt"/>
                <a:ea typeface="ヒラギノ角ゴ Pro W3" pitchFamily="84" charset="-128"/>
                <a:cs typeface="ヒラギノ角ゴ Pro W3" pitchFamily="84" charset="-128"/>
              </a:rPr>
              <a:t>4</a:t>
            </a:r>
            <a:r>
              <a:rPr lang="en-GB" sz="1200" i="0" kern="1200" dirty="0">
                <a:solidFill>
                  <a:schemeClr val="tx1"/>
                </a:solidFill>
                <a:effectLst/>
                <a:latin typeface="+mn-lt"/>
                <a:ea typeface="ヒラギノ角ゴ Pro W3" pitchFamily="84" charset="-128"/>
                <a:cs typeface="ヒラギノ角ゴ Pro W3" pitchFamily="84" charset="-128"/>
              </a:rPr>
              <a:t> Raebel MA, Ou BS (1999) Rotavirus disease and its prevention in infants and children. Pharmacotherapy 19: 1279-1295</a:t>
            </a:r>
          </a:p>
          <a:p>
            <a:r>
              <a:rPr lang="en-GB" sz="1200" i="0" kern="1200" dirty="0">
                <a:solidFill>
                  <a:schemeClr val="tx1"/>
                </a:solidFill>
                <a:effectLst/>
                <a:latin typeface="+mn-lt"/>
                <a:ea typeface="ヒラギノ角ゴ Pro W3" pitchFamily="84" charset="-128"/>
                <a:cs typeface="ヒラギノ角ゴ Pro W3" pitchFamily="84" charset="-128"/>
              </a:rPr>
              <a:t> </a:t>
            </a:r>
          </a:p>
          <a:p>
            <a:r>
              <a:rPr lang="en-GB" sz="1200" i="0" kern="1200" baseline="30000" dirty="0">
                <a:solidFill>
                  <a:schemeClr val="tx1"/>
                </a:solidFill>
                <a:effectLst/>
                <a:latin typeface="+mn-lt"/>
                <a:ea typeface="ヒラギノ角ゴ Pro W3" pitchFamily="84" charset="-128"/>
                <a:cs typeface="ヒラギノ角ゴ Pro W3" pitchFamily="84" charset="-128"/>
              </a:rPr>
              <a:t>5</a:t>
            </a:r>
            <a:r>
              <a:rPr lang="en-GB" sz="1200" i="0" kern="1200" dirty="0">
                <a:solidFill>
                  <a:schemeClr val="tx1"/>
                </a:solidFill>
                <a:effectLst/>
                <a:latin typeface="+mn-lt"/>
                <a:ea typeface="ヒラギノ角ゴ Pro W3" pitchFamily="84" charset="-128"/>
                <a:cs typeface="ヒラギノ角ゴ Pro W3" pitchFamily="84" charset="-128"/>
              </a:rPr>
              <a:t> NHS Choices</a:t>
            </a:r>
            <a:r>
              <a:rPr lang="en-GB" sz="1200" i="0" kern="1200" baseline="0" dirty="0">
                <a:solidFill>
                  <a:schemeClr val="tx1"/>
                </a:solidFill>
                <a:effectLst/>
                <a:latin typeface="+mn-lt"/>
                <a:ea typeface="ヒラギノ角ゴ Pro W3" pitchFamily="84" charset="-128"/>
                <a:cs typeface="ヒラギノ角ゴ Pro W3" pitchFamily="84" charset="-128"/>
              </a:rPr>
              <a:t> </a:t>
            </a:r>
            <a:r>
              <a:rPr lang="en-GB" sz="1200" i="0" kern="1200" dirty="0">
                <a:solidFill>
                  <a:schemeClr val="tx1"/>
                </a:solidFill>
                <a:effectLst/>
                <a:latin typeface="+mn-lt"/>
                <a:ea typeface="ヒラギノ角ゴ Pro W3" pitchFamily="84" charset="-128"/>
                <a:cs typeface="ヒラギノ角ゴ Pro W3" pitchFamily="84" charset="-128"/>
              </a:rPr>
              <a:t>Rotavirus </a:t>
            </a:r>
          </a:p>
          <a:p>
            <a:pPr>
              <a:lnSpc>
                <a:spcPts val="1400"/>
              </a:lnSpc>
              <a:spcAft>
                <a:spcPts val="0"/>
              </a:spcAft>
            </a:pPr>
            <a:r>
              <a:rPr lang="en-GB" sz="1200" b="1" i="0" kern="1200" dirty="0">
                <a:solidFill>
                  <a:schemeClr val="tx1"/>
                </a:solidFill>
                <a:effectLst/>
                <a:latin typeface="+mn-lt"/>
                <a:ea typeface="ヒラギノ角ゴ Pro W3" pitchFamily="84" charset="-128"/>
                <a:cs typeface="ヒラギノ角ゴ Pro W3" pitchFamily="84" charset="-128"/>
              </a:rPr>
              <a:t> </a:t>
            </a:r>
            <a:r>
              <a:rPr lang="en-GB" sz="1200" i="0" u="sng" dirty="0">
                <a:solidFill>
                  <a:srgbClr val="0000FF"/>
                </a:solidFill>
                <a:effectLst/>
                <a:latin typeface="Arial"/>
                <a:ea typeface="Calibri"/>
                <a:cs typeface="Times New Roman"/>
                <a:hlinkClick r:id="rId4"/>
              </a:rPr>
              <a:t>http://www.nhs.uk/conditions/Rotavirus-gastroenteritis/Pages/Introduction.aspx</a:t>
            </a:r>
            <a:endParaRPr lang="en-GB" sz="1200" i="0" dirty="0">
              <a:effectLst/>
              <a:latin typeface="Arial"/>
              <a:ea typeface="Calibri"/>
              <a:cs typeface="Times New Roman"/>
            </a:endParaRPr>
          </a:p>
          <a:p>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6 </a:t>
            </a:r>
            <a:r>
              <a:rPr lang="en-GB" sz="1200" i="0" kern="1200" dirty="0">
                <a:solidFill>
                  <a:schemeClr val="tx1"/>
                </a:solidFill>
                <a:effectLst/>
                <a:latin typeface="+mn-lt"/>
                <a:ea typeface="ヒラギノ角ゴ Pro W3" pitchFamily="84" charset="-128"/>
                <a:cs typeface="ヒラギノ角ゴ Pro W3" pitchFamily="84" charset="-128"/>
              </a:rPr>
              <a:t>Jit M, Pebody R, Chen M et al (2007) Estimating the number of deaths with rotavirus as a cause in England and Wales. </a:t>
            </a:r>
            <a:r>
              <a:rPr lang="en-GB" sz="1200" b="0" i="0" kern="1200" dirty="0">
                <a:solidFill>
                  <a:schemeClr val="tx1"/>
                </a:solidFill>
                <a:effectLst/>
                <a:latin typeface="+mn-lt"/>
                <a:ea typeface="ヒラギノ角ゴ Pro W3" pitchFamily="84" charset="-128"/>
                <a:cs typeface="ヒラギノ角ゴ Pro W3" pitchFamily="84" charset="-128"/>
              </a:rPr>
              <a:t>Human Vaccines and Immunotherapeutics 3 </a:t>
            </a:r>
            <a:r>
              <a:rPr lang="en-GB" sz="1200" i="0" kern="1200" dirty="0">
                <a:solidFill>
                  <a:schemeClr val="tx1"/>
                </a:solidFill>
                <a:effectLst/>
                <a:latin typeface="+mn-lt"/>
                <a:ea typeface="ヒラギノ角ゴ Pro W3" pitchFamily="84" charset="-128"/>
                <a:cs typeface="ヒラギノ角ゴ Pro W3" pitchFamily="84" charset="-128"/>
              </a:rPr>
              <a:t>(1) 23-6</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fr-FR" sz="1200" i="0" kern="1200" baseline="30000" dirty="0">
                <a:solidFill>
                  <a:schemeClr val="tx1"/>
                </a:solidFill>
                <a:effectLst/>
                <a:latin typeface="+mn-lt"/>
                <a:ea typeface="ヒラギノ角ゴ Pro W3" pitchFamily="84" charset="-128"/>
                <a:cs typeface="ヒラギノ角ゴ Pro W3" pitchFamily="84" charset="-128"/>
              </a:rPr>
              <a:t>7</a:t>
            </a:r>
            <a:r>
              <a:rPr lang="fr-FR" sz="1200" i="0" kern="1200" dirty="0">
                <a:solidFill>
                  <a:schemeClr val="tx1"/>
                </a:solidFill>
                <a:effectLst/>
                <a:latin typeface="+mn-lt"/>
                <a:ea typeface="ヒラギノ角ゴ Pro W3" pitchFamily="84" charset="-128"/>
                <a:cs typeface="ヒラギノ角ゴ Pro W3" pitchFamily="84" charset="-128"/>
              </a:rPr>
              <a:t> Ansari SA, Springthorpe VS, Satter SA. </a:t>
            </a:r>
            <a:r>
              <a:rPr lang="en-GB" sz="1200" i="0" kern="1200" dirty="0">
                <a:solidFill>
                  <a:schemeClr val="tx1"/>
                </a:solidFill>
                <a:effectLst/>
                <a:latin typeface="+mn-lt"/>
                <a:ea typeface="ヒラギノ角ゴ Pro W3" pitchFamily="84" charset="-128"/>
                <a:cs typeface="ヒラギノ角ゴ Pro W3" pitchFamily="84" charset="-128"/>
              </a:rPr>
              <a:t>(1991) Survival and vehicular spread of human rotaviruses: Possible relation to seasonality of outbreaks. Research and Reviews of Infectious Diseases 13: 448-461</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8</a:t>
            </a:r>
            <a:r>
              <a:rPr lang="en-GB" sz="1200" i="0" kern="1200" dirty="0">
                <a:solidFill>
                  <a:schemeClr val="tx1"/>
                </a:solidFill>
                <a:effectLst/>
                <a:latin typeface="+mn-lt"/>
                <a:ea typeface="ヒラギノ角ゴ Pro W3" pitchFamily="84" charset="-128"/>
                <a:cs typeface="ヒラギノ角ゴ Pro W3" pitchFamily="84" charset="-128"/>
              </a:rPr>
              <a:t> Offit PA, Clark HF. Rotavirus. In Mandell GL, Bennett JE, Dolin R, eds. Mandelll, Douglas, and Bennett’s: Principles and Practice of Infectious Diseases. 5</a:t>
            </a:r>
            <a:r>
              <a:rPr lang="en-GB" sz="1200" i="0" kern="1200" baseline="30000" dirty="0">
                <a:solidFill>
                  <a:schemeClr val="tx1"/>
                </a:solidFill>
                <a:effectLst/>
                <a:latin typeface="+mn-lt"/>
                <a:ea typeface="ヒラギノ角ゴ Pro W3" pitchFamily="84" charset="-128"/>
                <a:cs typeface="ヒラギノ角ゴ Pro W3" pitchFamily="84" charset="-128"/>
              </a:rPr>
              <a:t>th</a:t>
            </a:r>
            <a:r>
              <a:rPr lang="en-GB" sz="1200" i="0" kern="1200" dirty="0">
                <a:solidFill>
                  <a:schemeClr val="tx1"/>
                </a:solidFill>
                <a:effectLst/>
                <a:latin typeface="+mn-lt"/>
                <a:ea typeface="ヒラギノ角ゴ Pro W3" pitchFamily="84" charset="-128"/>
                <a:cs typeface="ヒラギノ角ゴ Pro W3" pitchFamily="84" charset="-128"/>
              </a:rPr>
              <a:t> ed. New York: Churchill Livingstone; 2000: 1696-1703</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9</a:t>
            </a:r>
            <a:r>
              <a:rPr lang="en-GB" sz="1200" i="0" kern="1200" dirty="0">
                <a:solidFill>
                  <a:schemeClr val="tx1"/>
                </a:solidFill>
                <a:effectLst/>
                <a:latin typeface="+mn-lt"/>
                <a:ea typeface="ヒラギノ角ゴ Pro W3" pitchFamily="84" charset="-128"/>
                <a:cs typeface="ヒラギノ角ゴ Pro W3" pitchFamily="84" charset="-128"/>
              </a:rPr>
              <a:t> The infectious intestinal disease 2 study</a:t>
            </a:r>
          </a:p>
          <a:p>
            <a:r>
              <a:rPr lang="en-GB" sz="1200" i="0" u="sng" kern="1200" dirty="0">
                <a:solidFill>
                  <a:schemeClr val="tx1"/>
                </a:solidFill>
                <a:effectLst/>
                <a:latin typeface="+mn-lt"/>
                <a:ea typeface="ヒラギノ角ゴ Pro W3" pitchFamily="84" charset="-128"/>
                <a:cs typeface="ヒラギノ角ゴ Pro W3" pitchFamily="84" charset="-128"/>
                <a:hlinkClick r:id="rId5"/>
              </a:rPr>
              <a:t>http://www.foodbase.org.uk//admintools/reportdocuments/711-1-1393_IID2_FINAL_REPORT.pdf</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10</a:t>
            </a:r>
            <a:r>
              <a:rPr lang="en-GB" sz="1200" i="0" kern="1200" dirty="0">
                <a:solidFill>
                  <a:schemeClr val="tx1"/>
                </a:solidFill>
                <a:effectLst/>
                <a:latin typeface="+mn-lt"/>
                <a:ea typeface="ヒラギノ角ゴ Pro W3" pitchFamily="84" charset="-128"/>
                <a:cs typeface="ヒラギノ角ゴ Pro W3" pitchFamily="84" charset="-128"/>
              </a:rPr>
              <a:t> Grillner L, Broberger U, Chrystie I et al (1985) Rotavirus infections in newborns: an epidemiological and clinical study. </a:t>
            </a:r>
            <a:r>
              <a:rPr lang="en-GB" sz="1200" b="0" i="0" kern="1200" dirty="0">
                <a:solidFill>
                  <a:schemeClr val="tx1"/>
                </a:solidFill>
                <a:effectLst/>
                <a:latin typeface="+mn-lt"/>
                <a:ea typeface="ヒラギノ角ゴ Pro W3" pitchFamily="84" charset="-128"/>
                <a:cs typeface="ヒラギノ角ゴ Pro W3" pitchFamily="84" charset="-128"/>
              </a:rPr>
              <a:t>Scandinavian Journal of Infectious Diseases 17 </a:t>
            </a:r>
            <a:r>
              <a:rPr lang="en-GB" sz="1200" i="0" kern="1200" dirty="0">
                <a:solidFill>
                  <a:schemeClr val="tx1"/>
                </a:solidFill>
                <a:effectLst/>
                <a:latin typeface="+mn-lt"/>
                <a:ea typeface="ヒラギノ角ゴ Pro W3" pitchFamily="84" charset="-128"/>
                <a:cs typeface="ヒラギノ角ゴ Pro W3" pitchFamily="84" charset="-128"/>
              </a:rPr>
              <a:t>(4) 349-355</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11</a:t>
            </a:r>
            <a:r>
              <a:rPr lang="en-GB" sz="1200" i="0" kern="1200" dirty="0">
                <a:solidFill>
                  <a:schemeClr val="tx1"/>
                </a:solidFill>
                <a:effectLst/>
                <a:latin typeface="+mn-lt"/>
                <a:ea typeface="ヒラギノ角ゴ Pro W3" pitchFamily="84" charset="-128"/>
                <a:cs typeface="ヒラギノ角ゴ Pro W3" pitchFamily="84" charset="-128"/>
              </a:rPr>
              <a:t> Bishop RF (1994) Natural history of human rotavirus infection. In: Kapikian AZ (ed) Viral infections of the gastroenteritis tract. New York: Marcel Dekker, p 131-67</a:t>
            </a:r>
          </a:p>
          <a:p>
            <a:r>
              <a:rPr lang="en-GB" sz="1200" i="0" kern="1200" dirty="0">
                <a:solidFill>
                  <a:schemeClr val="tx1"/>
                </a:solidFill>
                <a:effectLst/>
                <a:latin typeface="+mn-lt"/>
                <a:ea typeface="ヒラギノ角ゴ Pro W3" pitchFamily="84" charset="-128"/>
                <a:cs typeface="ヒラギノ角ゴ Pro W3" pitchFamily="84" charset="-128"/>
              </a:rPr>
              <a:t> </a:t>
            </a:r>
          </a:p>
          <a:p>
            <a:r>
              <a:rPr lang="en-GB" sz="1200" i="0" kern="1200" baseline="30000" dirty="0">
                <a:solidFill>
                  <a:schemeClr val="tx1"/>
                </a:solidFill>
                <a:effectLst/>
                <a:latin typeface="+mn-lt"/>
                <a:ea typeface="ヒラギノ角ゴ Pro W3" pitchFamily="84" charset="-128"/>
                <a:cs typeface="ヒラギノ角ゴ Pro W3" pitchFamily="84" charset="-128"/>
              </a:rPr>
              <a:t>12</a:t>
            </a:r>
            <a:r>
              <a:rPr lang="en-GB" sz="1200" i="0" kern="1200" dirty="0">
                <a:solidFill>
                  <a:schemeClr val="tx1"/>
                </a:solidFill>
                <a:effectLst/>
                <a:latin typeface="+mn-lt"/>
                <a:ea typeface="ヒラギノ角ゴ Pro W3" pitchFamily="84" charset="-128"/>
                <a:cs typeface="ヒラギノ角ゴ Pro W3" pitchFamily="84" charset="-128"/>
              </a:rPr>
              <a:t> JCVI statement on Rotavirus 2009 </a:t>
            </a:r>
          </a:p>
          <a:p>
            <a:r>
              <a:rPr lang="en-GB" sz="1200" i="0" u="sng" kern="1200" dirty="0">
                <a:solidFill>
                  <a:schemeClr val="tx1"/>
                </a:solidFill>
                <a:effectLst/>
                <a:latin typeface="+mn-lt"/>
                <a:ea typeface="ヒラギノ角ゴ Pro W3" pitchFamily="84" charset="-128"/>
                <a:cs typeface="ヒラギノ角ゴ Pro W3" pitchFamily="84" charset="-128"/>
                <a:hlinkClick r:id="rId6"/>
              </a:rPr>
              <a:t>http://www.dh.gov.uk/prod_consum_dh/groups/dh_digitalassets/@dh/@ab/documents/digitalasset/dh_095177.pdf</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b="1" i="0" kern="1200" dirty="0">
                <a:solidFill>
                  <a:schemeClr val="tx1"/>
                </a:solidFill>
                <a:effectLst/>
                <a:latin typeface="+mn-lt"/>
                <a:ea typeface="ヒラギノ角ゴ Pro W3" pitchFamily="84" charset="-128"/>
                <a:cs typeface="ヒラギノ角ゴ Pro W3" pitchFamily="84" charset="-128"/>
              </a:rPr>
              <a:t> </a:t>
            </a:r>
            <a:r>
              <a:rPr lang="en-GB" sz="1200" i="0" kern="1200" dirty="0">
                <a:solidFill>
                  <a:schemeClr val="tx1"/>
                </a:solidFill>
                <a:effectLst/>
                <a:latin typeface="+mn-lt"/>
                <a:ea typeface="ヒラギノ角ゴ Pro W3" pitchFamily="84" charset="-128"/>
                <a:cs typeface="ヒラギノ角ゴ Pro W3" pitchFamily="84" charset="-128"/>
              </a:rPr>
              <a:t> </a:t>
            </a:r>
          </a:p>
          <a:p>
            <a:r>
              <a:rPr lang="en-GB" sz="1200" i="0" kern="1200" baseline="30000" dirty="0">
                <a:solidFill>
                  <a:schemeClr val="tx1"/>
                </a:solidFill>
                <a:effectLst/>
                <a:latin typeface="+mn-lt"/>
                <a:ea typeface="ヒラギノ角ゴ Pro W3" pitchFamily="84" charset="-128"/>
                <a:cs typeface="ヒラギノ角ゴ Pro W3" pitchFamily="84" charset="-128"/>
              </a:rPr>
              <a:t>13</a:t>
            </a:r>
            <a:r>
              <a:rPr lang="en-GB" sz="1200" i="0" kern="1200" dirty="0">
                <a:solidFill>
                  <a:schemeClr val="tx1"/>
                </a:solidFill>
                <a:effectLst/>
                <a:latin typeface="+mn-lt"/>
                <a:ea typeface="ヒラギノ角ゴ Pro W3" pitchFamily="84" charset="-128"/>
                <a:cs typeface="ヒラギノ角ゴ Pro W3" pitchFamily="84" charset="-128"/>
              </a:rPr>
              <a:t> Rotarix SPC, available on ema website</a:t>
            </a:r>
          </a:p>
          <a:p>
            <a:r>
              <a:rPr lang="en-GB" sz="1200" i="0" u="sng" kern="1200" dirty="0">
                <a:solidFill>
                  <a:schemeClr val="tx1"/>
                </a:solidFill>
                <a:effectLst/>
                <a:latin typeface="+mn-lt"/>
                <a:ea typeface="ヒラギノ角ゴ Pro W3" pitchFamily="84" charset="-128"/>
                <a:cs typeface="ヒラギノ角ゴ Pro W3" pitchFamily="84" charset="-128"/>
                <a:hlinkClick r:id="rId7"/>
              </a:rPr>
              <a:t>http://www.medicines.org.uk/emc/medicine/17840/SPC/Rotarix</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dirty="0">
                <a:solidFill>
                  <a:schemeClr val="tx1"/>
                </a:solidFill>
                <a:effectLst/>
                <a:latin typeface="+mn-lt"/>
                <a:ea typeface="ヒラギノ角ゴ Pro W3" pitchFamily="84" charset="-128"/>
                <a:cs typeface="ヒラギノ角ゴ Pro W3" pitchFamily="84" charset="-128"/>
              </a:rPr>
              <a:t> </a:t>
            </a:r>
          </a:p>
          <a:p>
            <a:r>
              <a:rPr lang="en-GB" sz="1200" i="0" kern="1200" baseline="30000" dirty="0">
                <a:solidFill>
                  <a:schemeClr val="tx1"/>
                </a:solidFill>
                <a:effectLst/>
                <a:latin typeface="+mn-lt"/>
                <a:ea typeface="ヒラギノ角ゴ Pro W3" pitchFamily="84" charset="-128"/>
                <a:cs typeface="ヒラギノ角ゴ Pro W3" pitchFamily="84" charset="-128"/>
              </a:rPr>
              <a:t>14</a:t>
            </a:r>
            <a:r>
              <a:rPr lang="en-GB" sz="1200" i="0" kern="1200" dirty="0">
                <a:solidFill>
                  <a:schemeClr val="tx1"/>
                </a:solidFill>
                <a:effectLst/>
                <a:latin typeface="+mn-lt"/>
                <a:ea typeface="ヒラギノ角ゴ Pro W3" pitchFamily="84" charset="-128"/>
                <a:cs typeface="ヒラギノ角ゴ Pro W3" pitchFamily="84" charset="-128"/>
              </a:rPr>
              <a:t> Tate JE, Cortese MM, Payne DC, Curns AT, Yen C, Esposito DH, Cortes JE, Lopman BA, Gentsch JR, Parachar UD (2011) Uptake, impact, and effectiveness of rotavirus immunisation in the United States: review of the first 3 years of postlicencsure data. Pediatric Infectious Disease Journal 30 (1 Suppl) S56-60</a:t>
            </a:r>
          </a:p>
          <a:p>
            <a:r>
              <a:rPr lang="en-GB" sz="1200" i="0" kern="1200" dirty="0">
                <a:solidFill>
                  <a:schemeClr val="tx1"/>
                </a:solidFill>
                <a:effectLst/>
                <a:latin typeface="+mn-lt"/>
                <a:ea typeface="ヒラギノ角ゴ Pro W3" pitchFamily="84" charset="-128"/>
                <a:cs typeface="ヒラギノ角ゴ Pro W3" pitchFamily="84" charset="-128"/>
              </a:rPr>
              <a:t> </a:t>
            </a:r>
          </a:p>
          <a:p>
            <a:r>
              <a:rPr lang="en-GB" sz="1200" i="0" kern="1200" baseline="30000" dirty="0">
                <a:solidFill>
                  <a:schemeClr val="tx1"/>
                </a:solidFill>
                <a:effectLst/>
                <a:latin typeface="+mn-lt"/>
                <a:ea typeface="ヒラギノ角ゴ Pro W3" pitchFamily="84" charset="-128"/>
                <a:cs typeface="ヒラギノ角ゴ Pro W3" pitchFamily="84" charset="-128"/>
              </a:rPr>
              <a:t>15</a:t>
            </a:r>
            <a:r>
              <a:rPr lang="en-GB" sz="1200" i="0" kern="1200" dirty="0">
                <a:solidFill>
                  <a:schemeClr val="tx1"/>
                </a:solidFill>
                <a:effectLst/>
                <a:latin typeface="+mn-lt"/>
                <a:ea typeface="ヒラギノ角ゴ Pro W3" pitchFamily="84" charset="-128"/>
                <a:cs typeface="ヒラギノ角ゴ Pro W3" pitchFamily="84" charset="-128"/>
              </a:rPr>
              <a:t>  Jit M, Edmunds WJ (2007) Evaluating rotavirus immunisation in England and Wales. Part II. The potential cost-effectiveness of immunisation. Vaccine 25: 3971-9</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16</a:t>
            </a:r>
            <a:r>
              <a:rPr lang="en-GB" sz="1200" i="0" kern="1200" dirty="0">
                <a:solidFill>
                  <a:schemeClr val="tx1"/>
                </a:solidFill>
                <a:effectLst/>
                <a:latin typeface="+mn-lt"/>
                <a:ea typeface="ヒラギノ角ゴ Pro W3" pitchFamily="84" charset="-128"/>
                <a:cs typeface="ヒラギノ角ゴ Pro W3" pitchFamily="84" charset="-128"/>
              </a:rPr>
              <a:t> Anderson EJ, Shippee DB, Weinrobe MH et al (2013) Indirect protection of adults from rotavirus by pediatric rotavirus immunisation. Clinical Infectious Diseases 56 (6) 755-760</a:t>
            </a:r>
          </a:p>
          <a:p>
            <a:r>
              <a:rPr lang="en-GB" sz="1200" i="0" kern="1200" baseline="300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17</a:t>
            </a:r>
            <a:r>
              <a:rPr lang="en-GB" sz="1200" i="0" kern="1200" dirty="0">
                <a:solidFill>
                  <a:schemeClr val="tx1"/>
                </a:solidFill>
                <a:effectLst/>
                <a:latin typeface="+mn-lt"/>
                <a:ea typeface="ヒラギノ角ゴ Pro W3" pitchFamily="84" charset="-128"/>
                <a:cs typeface="ヒラギノ角ゴ Pro W3" pitchFamily="84" charset="-128"/>
              </a:rPr>
              <a:t> De Vos B, Vesikari T, Linhares AC et al (2004) A rotavirus vaccine for prophylaxis of infants against rotavirus gastroenteritis. Pediatric Infectious Disease Journal 23 (10 Suppl) S170-82</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18</a:t>
            </a:r>
            <a:r>
              <a:rPr lang="en-GB" sz="1200" i="0" kern="1200" dirty="0">
                <a:solidFill>
                  <a:schemeClr val="tx1"/>
                </a:solidFill>
                <a:effectLst/>
                <a:latin typeface="+mn-lt"/>
                <a:ea typeface="ヒラギノ角ゴ Pro W3" pitchFamily="84" charset="-128"/>
                <a:cs typeface="ヒラギノ角ゴ Pro W3" pitchFamily="84" charset="-128"/>
              </a:rPr>
              <a:t> Rotavirus. Green Book Chapter  </a:t>
            </a:r>
            <a:r>
              <a:rPr lang="en-GB" sz="1200" b="1" i="0" kern="1200" dirty="0">
                <a:solidFill>
                  <a:schemeClr val="tx1"/>
                </a:solidFill>
                <a:effectLst/>
                <a:latin typeface="+mn-lt"/>
                <a:ea typeface="ヒラギノ角ゴ Pro W3" pitchFamily="84" charset="-128"/>
                <a:cs typeface="ヒラギノ角ゴ Pro W3" pitchFamily="84" charset="-128"/>
              </a:rPr>
              <a:t> </a:t>
            </a:r>
          </a:p>
          <a:p>
            <a:r>
              <a:rPr lang="en-GB" sz="1200" i="0" u="sng" dirty="0">
                <a:solidFill>
                  <a:srgbClr val="0000FF"/>
                </a:solidFill>
                <a:effectLst/>
                <a:latin typeface="Arial"/>
                <a:ea typeface="Calibri"/>
                <a:cs typeface="Times New Roman"/>
                <a:hlinkClick r:id="rId8"/>
              </a:rPr>
              <a:t>https://www.gov.uk/government/organisations/public-health-england/series/immunisation-against-infectious-disease-the-green-book</a:t>
            </a:r>
            <a:r>
              <a:rPr lang="en-GB" sz="1200" i="0" dirty="0">
                <a:effectLst/>
                <a:latin typeface="Arial"/>
                <a:ea typeface="Calibri"/>
                <a:cs typeface="Times New Roman"/>
              </a:rPr>
              <a:t> </a:t>
            </a:r>
            <a:endParaRPr lang="en-GB" sz="1200" b="0" i="0" u="sng" kern="1200" dirty="0">
              <a:solidFill>
                <a:schemeClr val="tx1"/>
              </a:solidFill>
              <a:effectLst/>
              <a:latin typeface="+mn-lt"/>
              <a:ea typeface="ヒラギノ角ゴ Pro W3" pitchFamily="84" charset="-128"/>
              <a:cs typeface="ヒラギノ角ゴ Pro W3" pitchFamily="84" charset="-128"/>
            </a:endParaRPr>
          </a:p>
          <a:p>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19</a:t>
            </a:r>
            <a:r>
              <a:rPr lang="en-GB" sz="1200" i="0" kern="1200" dirty="0">
                <a:solidFill>
                  <a:schemeClr val="tx1"/>
                </a:solidFill>
                <a:effectLst/>
                <a:latin typeface="+mn-lt"/>
                <a:ea typeface="ヒラギノ角ゴ Pro W3" pitchFamily="84" charset="-128"/>
                <a:cs typeface="ヒラギノ角ゴ Pro W3" pitchFamily="84" charset="-128"/>
              </a:rPr>
              <a:t> Steele AD, Madhi SA, Louw CE, et al (2011) Safety, Reactogenicity, and Immunogenicity of human rotavirus vaccine RIX4414 in Human Immunodeficiency Virus positive infants in South Africa. Pediatric Infectious Disease Journal 30 (2) 125-30 </a:t>
            </a:r>
          </a:p>
          <a:p>
            <a:r>
              <a:rPr lang="en-GB" sz="1200" b="1" i="0" kern="1200" dirty="0">
                <a:solidFill>
                  <a:schemeClr val="tx1"/>
                </a:solidFill>
                <a:effectLst/>
                <a:latin typeface="+mn-lt"/>
                <a:ea typeface="ヒラギノ角ゴ Pro W3" pitchFamily="84" charset="-128"/>
                <a:cs typeface="ヒラギノ角ゴ Pro W3" pitchFamily="84" charset="-128"/>
              </a:rPr>
              <a:t> </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baseline="30000" dirty="0">
                <a:solidFill>
                  <a:schemeClr val="tx1"/>
                </a:solidFill>
                <a:effectLst/>
                <a:latin typeface="+mn-lt"/>
                <a:ea typeface="ヒラギノ角ゴ Pro W3" pitchFamily="84" charset="-128"/>
                <a:cs typeface="ヒラギノ角ゴ Pro W3" pitchFamily="84" charset="-128"/>
              </a:rPr>
              <a:t>20 </a:t>
            </a:r>
            <a:r>
              <a:rPr lang="en-GB" sz="1200" i="0" kern="1200" dirty="0">
                <a:solidFill>
                  <a:schemeClr val="tx1"/>
                </a:solidFill>
                <a:effectLst/>
                <a:latin typeface="+mn-lt"/>
                <a:ea typeface="ヒラギノ角ゴ Pro W3" pitchFamily="84" charset="-128"/>
                <a:cs typeface="ヒラギノ角ゴ Pro W3" pitchFamily="84" charset="-128"/>
              </a:rPr>
              <a:t>Anderson EJ. (2008) Rotavirus vaccines: viral shedding and risk of transmission. Lancet Infectious Diseases 8 (10) 642-9</a:t>
            </a:r>
          </a:p>
          <a:p>
            <a:r>
              <a:rPr lang="en-GB" sz="1200" i="0" kern="1200" dirty="0">
                <a:solidFill>
                  <a:schemeClr val="tx1"/>
                </a:solidFill>
                <a:effectLst/>
                <a:latin typeface="+mn-lt"/>
                <a:ea typeface="ヒラギノ角ゴ Pro W3" pitchFamily="84" charset="-128"/>
                <a:cs typeface="ヒラギノ角ゴ Pro W3" pitchFamily="84" charset="-128"/>
              </a:rPr>
              <a:t> </a:t>
            </a:r>
          </a:p>
          <a:p>
            <a:r>
              <a:rPr lang="en-GB" sz="1200" i="0" kern="1200" baseline="30000" dirty="0">
                <a:solidFill>
                  <a:schemeClr val="tx1"/>
                </a:solidFill>
                <a:effectLst/>
                <a:latin typeface="+mn-lt"/>
                <a:ea typeface="ヒラギノ角ゴ Pro W3" pitchFamily="84" charset="-128"/>
                <a:cs typeface="ヒラギノ角ゴ Pro W3" pitchFamily="84" charset="-128"/>
              </a:rPr>
              <a:t>21</a:t>
            </a:r>
            <a:r>
              <a:rPr lang="en-GB" sz="1200" i="0" kern="1200" dirty="0">
                <a:solidFill>
                  <a:schemeClr val="tx1"/>
                </a:solidFill>
                <a:effectLst/>
                <a:latin typeface="+mn-lt"/>
                <a:ea typeface="ヒラギノ角ゴ Pro W3" pitchFamily="84" charset="-128"/>
                <a:cs typeface="ヒラギノ角ゴ Pro W3" pitchFamily="84" charset="-128"/>
              </a:rPr>
              <a:t> Medicines and Healthcare products Regulatory Agency (MHRA) </a:t>
            </a:r>
          </a:p>
          <a:p>
            <a:r>
              <a:rPr lang="en-GB" sz="1200" i="0" u="sng" kern="1200" dirty="0">
                <a:solidFill>
                  <a:schemeClr val="tx1"/>
                </a:solidFill>
                <a:effectLst/>
                <a:latin typeface="+mn-lt"/>
                <a:ea typeface="ヒラギノ角ゴ Pro W3" pitchFamily="84" charset="-128"/>
                <a:cs typeface="ヒラギノ角ゴ Pro W3" pitchFamily="84" charset="-128"/>
                <a:hlinkClick r:id="rId9"/>
              </a:rPr>
              <a:t>http://www.mhra.gov.uk</a:t>
            </a:r>
            <a:endParaRPr lang="en-GB" sz="1200" i="0" kern="1200" dirty="0">
              <a:solidFill>
                <a:schemeClr val="tx1"/>
              </a:solidFill>
              <a:effectLst/>
              <a:latin typeface="+mn-lt"/>
              <a:ea typeface="ヒラギノ角ゴ Pro W3" pitchFamily="84" charset="-128"/>
              <a:cs typeface="ヒラギノ角ゴ Pro W3" pitchFamily="84" charset="-128"/>
            </a:endParaRPr>
          </a:p>
          <a:p>
            <a:r>
              <a:rPr lang="en-GB" sz="1200" i="0" kern="1200" dirty="0">
                <a:solidFill>
                  <a:schemeClr val="tx1"/>
                </a:solidFill>
                <a:effectLst/>
                <a:latin typeface="+mn-lt"/>
                <a:ea typeface="ヒラギノ角ゴ Pro W3" pitchFamily="84" charset="-128"/>
                <a:cs typeface="ヒラギノ角ゴ Pro W3" pitchFamily="84" charset="-128"/>
              </a:rPr>
              <a:t> </a:t>
            </a:r>
          </a:p>
          <a:p>
            <a:r>
              <a:rPr lang="en-GB" sz="1200" i="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45</a:t>
            </a:fld>
            <a:endParaRPr lang="en-US" dirty="0"/>
          </a:p>
        </p:txBody>
      </p:sp>
    </p:spTree>
    <p:extLst>
      <p:ext uri="{BB962C8B-B14F-4D97-AF65-F5344CB8AC3E}">
        <p14:creationId xmlns:p14="http://schemas.microsoft.com/office/powerpoint/2010/main" val="440602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dirty="0"/>
          </a:p>
        </p:txBody>
      </p:sp>
    </p:spTree>
    <p:extLst>
      <p:ext uri="{BB962C8B-B14F-4D97-AF65-F5344CB8AC3E}">
        <p14:creationId xmlns:p14="http://schemas.microsoft.com/office/powerpoint/2010/main" val="268483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296150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Rotavirus is a leading cause of gastroenteritis in infants and children throughout the world.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Gastroenteritis can have a number of possible causes, including norovirus infection or food poisoning. However, rotavirus is the leading cause in children.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It is a ubiquitous virus, virtually all children, rich or poor, living in the industrialised or developing world will become infected with rotavirus at least once by the time they are five years old.  Individuals can have repeat infections, but the repeat infections tend to be less severe than the original infection.  </a:t>
            </a:r>
          </a:p>
          <a:p>
            <a:r>
              <a:rPr lang="en-GB" sz="1200" kern="1200" dirty="0">
                <a:solidFill>
                  <a:schemeClr val="tx1"/>
                </a:solidFill>
                <a:effectLst/>
                <a:latin typeface="+mn-lt"/>
                <a:ea typeface="ヒラギノ角ゴ Pro W3" pitchFamily="84" charset="-128"/>
                <a:cs typeface="ヒラギノ角ゴ Pro W3" pitchFamily="84" charset="-128"/>
              </a:rPr>
              <a:t>Bernstein DI, Ward RL, Rotavirus. In Feigin RD, Cherry JD, eds. Textbook of Pediatric Infectious Diseases. 5th ed Vol 2. Philadelphia, Pa: Saunders; 2004; 4; 2110-2133</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Rotavirus is so named because of its wheel like appearance under the electron microscope – the name rotavirus being derived from the Latin </a:t>
            </a:r>
            <a:r>
              <a:rPr lang="en-GB" sz="1200" i="1" kern="1200" dirty="0">
                <a:solidFill>
                  <a:schemeClr val="tx1"/>
                </a:solidFill>
                <a:effectLst/>
                <a:latin typeface="+mn-lt"/>
                <a:ea typeface="ヒラギノ角ゴ Pro W3" pitchFamily="84" charset="-128"/>
                <a:cs typeface="ヒラギノ角ゴ Pro W3" pitchFamily="84" charset="-128"/>
              </a:rPr>
              <a:t>rota</a:t>
            </a:r>
            <a:r>
              <a:rPr lang="en-GB" sz="1200" kern="1200" dirty="0">
                <a:solidFill>
                  <a:schemeClr val="tx1"/>
                </a:solidFill>
                <a:effectLst/>
                <a:latin typeface="+mn-lt"/>
                <a:ea typeface="ヒラギノ角ゴ Pro W3" pitchFamily="84" charset="-128"/>
                <a:cs typeface="ヒラギノ角ゴ Pro W3" pitchFamily="84" charset="-128"/>
              </a:rPr>
              <a:t>, meaning wheel. </a:t>
            </a:r>
          </a:p>
          <a:p>
            <a:r>
              <a:rPr lang="en-GB" sz="1200" kern="1200" dirty="0">
                <a:solidFill>
                  <a:schemeClr val="tx1"/>
                </a:solidFill>
                <a:effectLst/>
                <a:latin typeface="+mn-lt"/>
                <a:ea typeface="ヒラギノ角ゴ Pro W3" pitchFamily="84" charset="-128"/>
                <a:cs typeface="ヒラギノ角ゴ Pro W3" pitchFamily="84" charset="-128"/>
              </a:rPr>
              <a:t>There are a number of different strains of rotavirus. The vaccine protects against the most common circulating strains.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https://assets.publishing.service.gov.uk/government/uploads/system/uploads/attachment_data/file/457263/Green_Book_Chapter_27b_v3_0.pdf</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dirty="0"/>
          </a:p>
        </p:txBody>
      </p:sp>
    </p:spTree>
    <p:extLst>
      <p:ext uri="{BB962C8B-B14F-4D97-AF65-F5344CB8AC3E}">
        <p14:creationId xmlns:p14="http://schemas.microsoft.com/office/powerpoint/2010/main" val="3840819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Rotavirus is very infectious as the shedding of the virus in faeces may begin before the onset of major symptoms and may continue for several days after symptoms have resolved.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Bishop RF (1996) Natural history of human rotavirus infection. Archives of Virology 12 (Suppl) 119-128</a:t>
            </a:r>
          </a:p>
          <a:p>
            <a:r>
              <a:rPr lang="en-GB" sz="1200" kern="1200" dirty="0">
                <a:solidFill>
                  <a:schemeClr val="tx1"/>
                </a:solidFill>
                <a:effectLst/>
                <a:latin typeface="+mn-lt"/>
                <a:ea typeface="ヒラギノ角ゴ Pro W3" pitchFamily="84" charset="-128"/>
                <a:cs typeface="ヒラギノ角ゴ Pro W3" pitchFamily="84" charset="-128"/>
              </a:rPr>
              <a:t>Raebel MA, Ou BS (1999) Rotavirus disease and its prevention in infants and children. Pharmacotherapy 19: 1279-1295</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56381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More information on the clinical presentation is available at https://www.nhs.uk/conditions/vaccinations/rotavirus-vaccine/#what-is-rotavirus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148668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Rotaviruses affect one of the main functions of the intestines – the absorption of water from digested food into the body. This is why one of the common symptoms is diarrhoea. </a:t>
            </a:r>
          </a:p>
          <a:p>
            <a:r>
              <a:rPr lang="en-GB" sz="1200" kern="1200" dirty="0">
                <a:solidFill>
                  <a:schemeClr val="tx1"/>
                </a:solidFill>
                <a:effectLst/>
                <a:latin typeface="+mn-lt"/>
                <a:ea typeface="ヒラギノ角ゴ Pro W3" pitchFamily="84" charset="-128"/>
                <a:cs typeface="ヒラギノ角ゴ Pro W3" pitchFamily="84" charset="-128"/>
              </a:rPr>
              <a:t>The combination of the symptoms of vomiting, diarrhoea and fever can lead to dehydration, requiring admission to hospital for intravenous rehydration. </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Before</a:t>
            </a:r>
            <a:r>
              <a:rPr lang="en-GB" sz="1200" kern="1200" baseline="0" dirty="0">
                <a:solidFill>
                  <a:schemeClr val="tx1"/>
                </a:solidFill>
                <a:effectLst/>
                <a:latin typeface="+mn-lt"/>
                <a:ea typeface="ヒラギノ角ゴ Pro W3" pitchFamily="84" charset="-128"/>
                <a:cs typeface="ヒラギノ角ゴ Pro W3" pitchFamily="84" charset="-128"/>
              </a:rPr>
              <a:t> the introduction of the vaccine, a</a:t>
            </a:r>
            <a:r>
              <a:rPr lang="en-GB" sz="1200" kern="1200" dirty="0">
                <a:solidFill>
                  <a:schemeClr val="tx1"/>
                </a:solidFill>
                <a:effectLst/>
                <a:latin typeface="+mn-lt"/>
                <a:ea typeface="ヒラギノ角ゴ Pro W3" pitchFamily="84" charset="-128"/>
                <a:cs typeface="ヒラギノ角ゴ Pro W3" pitchFamily="84" charset="-128"/>
              </a:rPr>
              <a:t>lmost all babies were</a:t>
            </a:r>
            <a:r>
              <a:rPr lang="en-GB" sz="1200" kern="1200" baseline="0" dirty="0">
                <a:solidFill>
                  <a:schemeClr val="tx1"/>
                </a:solidFill>
                <a:effectLst/>
                <a:latin typeface="+mn-lt"/>
                <a:ea typeface="ヒラギノ角ゴ Pro W3" pitchFamily="84" charset="-128"/>
                <a:cs typeface="ヒラギノ角ゴ Pro W3" pitchFamily="84" charset="-128"/>
              </a:rPr>
              <a:t> expected to </a:t>
            </a:r>
            <a:r>
              <a:rPr lang="en-GB" sz="1200" kern="1200" dirty="0">
                <a:solidFill>
                  <a:schemeClr val="tx1"/>
                </a:solidFill>
                <a:effectLst/>
                <a:latin typeface="+mn-lt"/>
                <a:ea typeface="ヒラギノ角ゴ Pro W3" pitchFamily="84" charset="-128"/>
                <a:cs typeface="ヒラギノ角ゴ Pro W3" pitchFamily="84" charset="-128"/>
              </a:rPr>
              <a:t>get rotavirus within the first five years of life.</a:t>
            </a:r>
            <a:r>
              <a:rPr lang="en-GB" sz="1200" kern="1200" baseline="0" dirty="0">
                <a:solidFill>
                  <a:schemeClr val="tx1"/>
                </a:solidFill>
                <a:effectLst/>
                <a:latin typeface="+mn-lt"/>
                <a:ea typeface="ヒラギノ角ゴ Pro W3" pitchFamily="84" charset="-128"/>
                <a:cs typeface="ヒラギノ角ゴ Pro W3" pitchFamily="84" charset="-128"/>
              </a:rPr>
              <a:t> Of those,</a:t>
            </a:r>
            <a:r>
              <a:rPr lang="en-GB" sz="1200" kern="1200" dirty="0">
                <a:solidFill>
                  <a:schemeClr val="tx1"/>
                </a:solidFill>
                <a:effectLst/>
                <a:latin typeface="+mn-lt"/>
                <a:ea typeface="ヒラギノ角ゴ Pro W3" pitchFamily="84" charset="-128"/>
                <a:cs typeface="ヒラギノ角ゴ Pro W3" pitchFamily="84" charset="-128"/>
              </a:rPr>
              <a:t> about one in every five would need medical attention and about one in ten would</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be admitted to hospital with illnesses caused by the infection. </a:t>
            </a:r>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Approximately 12,700 children were estimated to be admitted to hospital each year with rotavirus in England and Wales before the introduction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Although deaths from rotavirus in the UK are rare and are difficult to quantify accurately, there are likely to be approximately three to four a year in the UK </a:t>
            </a:r>
          </a:p>
          <a:p>
            <a:r>
              <a:rPr lang="en-GB" sz="1200" kern="1200" dirty="0">
                <a:solidFill>
                  <a:schemeClr val="tx1"/>
                </a:solidFill>
                <a:effectLst/>
                <a:latin typeface="+mn-lt"/>
                <a:ea typeface="ヒラギノ角ゴ Pro W3" pitchFamily="84" charset="-128"/>
                <a:cs typeface="ヒラギノ角ゴ Pro W3" pitchFamily="84" charset="-128"/>
              </a:rPr>
              <a:t>Jit M, Pebody R, Chen M et al (2007) Estimating the number of deaths with rotavirus as a cause in England and Wales. Human Vaccines and Immunotherapeutics 3 (1) 23-6</a:t>
            </a:r>
          </a:p>
          <a:p>
            <a:r>
              <a:rPr lang="en-GB" dirty="0"/>
              <a:t>https://assets.publishing.service.gov.uk/government/uploads/system/uploads/attachment_data/file/457263/Green_Book_Chapter_27b_v3_0.pdf</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dirty="0"/>
          </a:p>
        </p:txBody>
      </p:sp>
    </p:spTree>
    <p:extLst>
      <p:ext uri="{BB962C8B-B14F-4D97-AF65-F5344CB8AC3E}">
        <p14:creationId xmlns:p14="http://schemas.microsoft.com/office/powerpoint/2010/main" val="17109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Rotavirus </a:t>
            </a:r>
            <a:r>
              <a:rPr lang="en-GB" sz="1200" b="0" kern="1200" dirty="0">
                <a:solidFill>
                  <a:schemeClr val="tx1"/>
                </a:solidFill>
                <a:effectLst/>
                <a:latin typeface="+mn-lt"/>
                <a:ea typeface="ヒラギノ角ゴ Pro W3" pitchFamily="84" charset="-128"/>
                <a:cs typeface="ヒラギノ角ゴ Pro W3" pitchFamily="84" charset="-128"/>
              </a:rPr>
              <a:t>is a very </a:t>
            </a:r>
            <a:r>
              <a:rPr lang="en-GB" sz="1200" kern="1200" dirty="0">
                <a:solidFill>
                  <a:schemeClr val="tx1"/>
                </a:solidFill>
                <a:effectLst/>
                <a:latin typeface="+mn-lt"/>
                <a:ea typeface="ヒラギノ角ゴ Pro W3" pitchFamily="84" charset="-128"/>
                <a:cs typeface="ヒラギノ角ゴ Pro W3" pitchFamily="84" charset="-128"/>
              </a:rPr>
              <a:t>infectious pathogen and infants with rotavirus gastroenteritis can shed 100 billion infectious particles per gram of faeces but the infectious dose for humans may be as low as 10 infectious particles.</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Studies have also shown that in addition to being stable in most environmental conditions, rotavirus is also relatively resistant to most commonly used soaps and disinfectants. This allows the virus to persist in the environment and retain the potential to cause infection for significant periods of time.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Ansari SA, Springthorpe VS, Satter SA. (1991) Survival and vehicular spread of human rotaviruses: Possible relation to seasonality of outbreaks. Research and Reviews of Infectious Diseases 13: 448-461</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Bishop RF (1996) Natural history of human rotavirus infection. Archives of Virology 12 (Suppl) 119-128</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dirty="0"/>
          </a:p>
        </p:txBody>
      </p:sp>
    </p:spTree>
    <p:extLst>
      <p:ext uri="{BB962C8B-B14F-4D97-AF65-F5344CB8AC3E}">
        <p14:creationId xmlns:p14="http://schemas.microsoft.com/office/powerpoint/2010/main" val="884011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7" descr="PHE_3268_SML_AW.png">
            <a:extLst>
              <a:ext uri="{FF2B5EF4-FFF2-40B4-BE49-F238E27FC236}">
                <a16:creationId xmlns:a16="http://schemas.microsoft.com/office/drawing/2014/main" id="{02F0D23A-0482-4C36-A045-6200F1D7D822}"/>
              </a:ext>
            </a:extLst>
          </p:cNvPr>
          <p:cNvPicPr>
            <a:picLocks noChangeAspect="1"/>
          </p:cNvPicPr>
          <p:nvPr userDrawn="1"/>
        </p:nvPicPr>
        <p:blipFill>
          <a:blip r:embed="rId2" cstate="print"/>
          <a:srcRect/>
          <a:stretch>
            <a:fillRect/>
          </a:stretch>
        </p:blipFill>
        <p:spPr bwMode="auto">
          <a:xfrm>
            <a:off x="395536" y="217814"/>
            <a:ext cx="1692598" cy="1050946"/>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fr-FR" dirty="0"/>
              <a:t>The infant rotavirus immunisation programme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fr-FR" dirty="0"/>
              <a:t>The infant rotavirus immunisation programme</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12.tmp"/></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tmp"/><Relationship Id="rId4" Type="http://schemas.openxmlformats.org/officeDocument/2006/relationships/image" Target="../media/image15.tm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dc.bmj.com/content/archdischild/105/6/553.full.pdf" TargetMode="External"/><Relationship Id="rId2" Type="http://schemas.openxmlformats.org/officeDocument/2006/relationships/hyperlink" Target="https://www.sciencedirect.com/science/article/pii/S0264410X10010340?via%3Dihu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overnment/collections/rotavirus-vaccination-progarmme-for-infant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nhs.uk/conditions/vaccinations/rotavirus-vaccin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Rotavirus vaccination programme </a:t>
            </a:r>
          </a:p>
        </p:txBody>
      </p:sp>
      <p:sp>
        <p:nvSpPr>
          <p:cNvPr id="3" name="Subtitle 2"/>
          <p:cNvSpPr>
            <a:spLocks noGrp="1"/>
          </p:cNvSpPr>
          <p:nvPr>
            <p:ph type="subTitle" idx="1"/>
          </p:nvPr>
        </p:nvSpPr>
        <p:spPr/>
        <p:txBody>
          <a:bodyPr>
            <a:normAutofit fontScale="62500" lnSpcReduction="20000"/>
          </a:bodyPr>
          <a:lstStyle/>
          <a:p>
            <a:r>
              <a:rPr lang="en-GB" dirty="0"/>
              <a:t>Information for Healthcare Practitioners</a:t>
            </a:r>
          </a:p>
          <a:p>
            <a:r>
              <a:rPr lang="en-GB" dirty="0"/>
              <a:t>Updated September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028000" cy="648072"/>
          </a:xfrm>
        </p:spPr>
        <p:txBody>
          <a:bodyPr/>
          <a:lstStyle/>
          <a:p>
            <a:r>
              <a:rPr lang="en-GB" dirty="0"/>
              <a:t>Transmission of rotavirus</a:t>
            </a:r>
          </a:p>
        </p:txBody>
      </p:sp>
      <p:sp>
        <p:nvSpPr>
          <p:cNvPr id="3" name="Content Placeholder 2"/>
          <p:cNvSpPr>
            <a:spLocks noGrp="1"/>
          </p:cNvSpPr>
          <p:nvPr>
            <p:ph idx="1"/>
          </p:nvPr>
        </p:nvSpPr>
        <p:spPr/>
        <p:txBody>
          <a:bodyPr/>
          <a:lstStyle/>
          <a:p>
            <a:r>
              <a:rPr lang="en-GB" b="1" dirty="0"/>
              <a:t> </a:t>
            </a:r>
          </a:p>
          <a:p>
            <a:r>
              <a:rPr lang="en-GB" dirty="0"/>
              <a:t>Rotavirus is highly infectious</a:t>
            </a:r>
          </a:p>
          <a:p>
            <a:pPr lvl="0">
              <a:buFont typeface="Arial" pitchFamily="34" charset="0"/>
              <a:buChar char="•"/>
            </a:pPr>
            <a:r>
              <a:rPr lang="en-GB" dirty="0"/>
              <a:t>as few as 10 to 100 virus particles may cause disease </a:t>
            </a:r>
          </a:p>
          <a:p>
            <a:pPr lvl="0">
              <a:buFont typeface="Arial" pitchFamily="34" charset="0"/>
              <a:buChar char="•"/>
            </a:pPr>
            <a:r>
              <a:rPr lang="en-GB" dirty="0"/>
              <a:t>transmission mainly via the faecal-oral route</a:t>
            </a:r>
          </a:p>
          <a:p>
            <a:pPr lvl="0">
              <a:buFont typeface="Arial" pitchFamily="34" charset="0"/>
              <a:buChar char="•"/>
            </a:pPr>
            <a:r>
              <a:rPr lang="en-GB" dirty="0"/>
              <a:t>if a child leaves tiny samples of infected faeces on surfaces or utensils e.g. not washing their hands properly after going to the toilet, they can be picked up by another child </a:t>
            </a:r>
          </a:p>
          <a:p>
            <a:pPr lvl="0">
              <a:buFont typeface="Arial" pitchFamily="34" charset="0"/>
              <a:buChar char="•"/>
            </a:pPr>
            <a:r>
              <a:rPr lang="en-GB" dirty="0"/>
              <a:t>small droplets of infected faeces can also be carried in the air, which children can breathe in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270008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6768752" cy="1368152"/>
          </a:xfrm>
        </p:spPr>
        <p:txBody>
          <a:bodyPr>
            <a:normAutofit fontScale="90000"/>
          </a:bodyPr>
          <a:lstStyle/>
          <a:p>
            <a:r>
              <a:rPr lang="en-GB" dirty="0"/>
              <a:t>Epidemiology of rotavirus in England and Wales prior to vaccination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
        <p:nvSpPr>
          <p:cNvPr id="8" name="TextBox 7"/>
          <p:cNvSpPr txBox="1"/>
          <p:nvPr/>
        </p:nvSpPr>
        <p:spPr>
          <a:xfrm>
            <a:off x="179512" y="5963036"/>
            <a:ext cx="8958608" cy="369332"/>
          </a:xfrm>
          <a:prstGeom prst="rect">
            <a:avLst/>
          </a:prstGeom>
          <a:noFill/>
        </p:spPr>
        <p:txBody>
          <a:bodyPr wrap="square" rtlCol="0">
            <a:spAutoFit/>
          </a:bodyPr>
          <a:lstStyle/>
          <a:p>
            <a:r>
              <a:rPr lang="en-GB" sz="1800" dirty="0"/>
              <a:t>Laboratory confirmed cases of rotavirus reported in England and Wales 2001 to 2012</a:t>
            </a:r>
            <a:endParaRPr lang="en-GB" sz="1000" dirty="0"/>
          </a:p>
        </p:txBody>
      </p:sp>
      <p:pic>
        <p:nvPicPr>
          <p:cNvPr id="9" name="Picture 2">
            <a:extLst>
              <a:ext uri="{FF2B5EF4-FFF2-40B4-BE49-F238E27FC236}">
                <a16:creationId xmlns:a16="http://schemas.microsoft.com/office/drawing/2014/main" id="{FB90D1D7-E949-446B-A63C-35226A389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636" y="1805384"/>
            <a:ext cx="6552728" cy="39386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B86E0AAB-23AB-4571-8931-0AB248CACCF1}"/>
              </a:ext>
            </a:extLst>
          </p:cNvPr>
          <p:cNvSpPr/>
          <p:nvPr/>
        </p:nvSpPr>
        <p:spPr>
          <a:xfrm>
            <a:off x="2705306" y="3501008"/>
            <a:ext cx="4392488" cy="1569660"/>
          </a:xfrm>
          <a:prstGeom prst="rect">
            <a:avLst/>
          </a:prstGeom>
        </p:spPr>
        <p:txBody>
          <a:bodyPr wrap="square">
            <a:spAutoFit/>
          </a:bodyPr>
          <a:lstStyle/>
          <a:p>
            <a:r>
              <a:rPr lang="en-GB" dirty="0"/>
              <a:t>One study estimated that for every case of rotavirus that is laboratory confirmed, another 43 occur in the community.</a:t>
            </a:r>
          </a:p>
        </p:txBody>
      </p:sp>
    </p:spTree>
    <p:extLst>
      <p:ext uri="{BB962C8B-B14F-4D97-AF65-F5344CB8AC3E}">
        <p14:creationId xmlns:p14="http://schemas.microsoft.com/office/powerpoint/2010/main" val="36939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992888" cy="1256362"/>
          </a:xfrm>
        </p:spPr>
        <p:txBody>
          <a:bodyPr>
            <a:normAutofit fontScale="90000"/>
          </a:bodyPr>
          <a:lstStyle/>
          <a:p>
            <a:r>
              <a:rPr lang="en-GB" sz="3600" dirty="0"/>
              <a:t>Epidemiology of rotavirus in England and Wales prior to vaccination – risk by age in years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
        <p:nvSpPr>
          <p:cNvPr id="8" name="TextBox 7"/>
          <p:cNvSpPr txBox="1"/>
          <p:nvPr/>
        </p:nvSpPr>
        <p:spPr>
          <a:xfrm>
            <a:off x="105588" y="5911560"/>
            <a:ext cx="8784976" cy="307777"/>
          </a:xfrm>
          <a:prstGeom prst="rect">
            <a:avLst/>
          </a:prstGeom>
          <a:noFill/>
        </p:spPr>
        <p:txBody>
          <a:bodyPr wrap="square" rtlCol="0">
            <a:spAutoFit/>
          </a:bodyPr>
          <a:lstStyle/>
          <a:p>
            <a:r>
              <a:rPr lang="en-GB" sz="1400" dirty="0"/>
              <a:t>Numbers of laboratory confirmed cases of rotavirus infection in England and Wales July 2000 to June 2012</a:t>
            </a:r>
          </a:p>
        </p:txBody>
      </p:sp>
      <p:pic>
        <p:nvPicPr>
          <p:cNvPr id="9" name="Picture 2">
            <a:extLst>
              <a:ext uri="{FF2B5EF4-FFF2-40B4-BE49-F238E27FC236}">
                <a16:creationId xmlns:a16="http://schemas.microsoft.com/office/drawing/2014/main" id="{786D9B72-6524-4C20-9E06-691529DFAA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8148" y="1572589"/>
            <a:ext cx="6624736" cy="433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6F3B695D-2FC2-4F37-A72E-7DAD087BED64}"/>
              </a:ext>
            </a:extLst>
          </p:cNvPr>
          <p:cNvSpPr/>
          <p:nvPr/>
        </p:nvSpPr>
        <p:spPr>
          <a:xfrm>
            <a:off x="3448591" y="1988840"/>
            <a:ext cx="4572000" cy="1569660"/>
          </a:xfrm>
          <a:prstGeom prst="rect">
            <a:avLst/>
          </a:prstGeom>
        </p:spPr>
        <p:txBody>
          <a:bodyPr>
            <a:spAutoFit/>
          </a:bodyPr>
          <a:lstStyle/>
          <a:p>
            <a:r>
              <a:rPr lang="en-GB" dirty="0"/>
              <a:t>Most cases occurred in children under 5 years of age.</a:t>
            </a:r>
          </a:p>
          <a:p>
            <a:r>
              <a:rPr lang="en-GB" dirty="0"/>
              <a:t>About two thirds of these were in children less than 2 years old. </a:t>
            </a:r>
          </a:p>
        </p:txBody>
      </p:sp>
    </p:spTree>
    <p:extLst>
      <p:ext uri="{BB962C8B-B14F-4D97-AF65-F5344CB8AC3E}">
        <p14:creationId xmlns:p14="http://schemas.microsoft.com/office/powerpoint/2010/main" val="103996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992888" cy="1256362"/>
          </a:xfrm>
        </p:spPr>
        <p:txBody>
          <a:bodyPr>
            <a:normAutofit fontScale="90000"/>
          </a:bodyPr>
          <a:lstStyle/>
          <a:p>
            <a:r>
              <a:rPr lang="en-GB" sz="3600" dirty="0"/>
              <a:t>Epidemiology of rotavirus in England and Wales prior to vaccination – risk by age in months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
        <p:nvSpPr>
          <p:cNvPr id="8" name="TextBox 7"/>
          <p:cNvSpPr txBox="1"/>
          <p:nvPr/>
        </p:nvSpPr>
        <p:spPr>
          <a:xfrm>
            <a:off x="105588" y="5911560"/>
            <a:ext cx="9038412" cy="292388"/>
          </a:xfrm>
          <a:prstGeom prst="rect">
            <a:avLst/>
          </a:prstGeom>
          <a:noFill/>
        </p:spPr>
        <p:txBody>
          <a:bodyPr wrap="square" rtlCol="0">
            <a:spAutoFit/>
          </a:bodyPr>
          <a:lstStyle/>
          <a:p>
            <a:r>
              <a:rPr lang="en-GB" sz="1300" dirty="0"/>
              <a:t>Confirmed rotavirus infections in children under 5 years of age by age in months, England and Wales 2000 to 2011 </a:t>
            </a:r>
          </a:p>
        </p:txBody>
      </p:sp>
      <p:sp>
        <p:nvSpPr>
          <p:cNvPr id="3" name="Rectangle 2"/>
          <p:cNvSpPr/>
          <p:nvPr/>
        </p:nvSpPr>
        <p:spPr>
          <a:xfrm>
            <a:off x="4092507" y="1647629"/>
            <a:ext cx="4572000" cy="1200329"/>
          </a:xfrm>
          <a:prstGeom prst="rect">
            <a:avLst/>
          </a:prstGeom>
        </p:spPr>
        <p:txBody>
          <a:bodyPr>
            <a:spAutoFit/>
          </a:bodyPr>
          <a:lstStyle/>
          <a:p>
            <a:r>
              <a:rPr lang="en-GB" sz="1800" dirty="0"/>
              <a:t>Highest incidence of infection was in children under one year, with most infections occurring in children between one month and four years of age</a:t>
            </a:r>
          </a:p>
        </p:txBody>
      </p:sp>
      <p:pic>
        <p:nvPicPr>
          <p:cNvPr id="10" name="Picture 2">
            <a:extLst>
              <a:ext uri="{FF2B5EF4-FFF2-40B4-BE49-F238E27FC236}">
                <a16:creationId xmlns:a16="http://schemas.microsoft.com/office/drawing/2014/main" id="{93E6373C-6BB3-4EB7-AAB8-7A7C6142A7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8986" y="1430271"/>
            <a:ext cx="7226028"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222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24936" cy="1079732"/>
          </a:xfrm>
        </p:spPr>
        <p:txBody>
          <a:bodyPr>
            <a:noAutofit/>
          </a:bodyPr>
          <a:lstStyle/>
          <a:p>
            <a:r>
              <a:rPr lang="en-GB" sz="2000" dirty="0"/>
              <a:t>Rotavirus laboratory reports in England by week during 2019/2020 and 2020/2021 seasons, compared to 5-season average (2014/2015 to 2018/2019 and 2015/2016 to 2019/2020)* </a:t>
            </a:r>
            <a:br>
              <a:rPr lang="en-GB" sz="2800" dirty="0"/>
            </a:br>
            <a:endParaRPr lang="en-GB" sz="28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
        <p:nvSpPr>
          <p:cNvPr id="3" name="Rectangle 2"/>
          <p:cNvSpPr/>
          <p:nvPr/>
        </p:nvSpPr>
        <p:spPr>
          <a:xfrm>
            <a:off x="7092280" y="1412388"/>
            <a:ext cx="1944216" cy="2862322"/>
          </a:xfrm>
          <a:prstGeom prst="rect">
            <a:avLst/>
          </a:prstGeom>
        </p:spPr>
        <p:txBody>
          <a:bodyPr wrap="square">
            <a:spAutoFit/>
          </a:bodyPr>
          <a:lstStyle/>
          <a:p>
            <a:r>
              <a:rPr lang="en-GB" sz="2000" dirty="0"/>
              <a:t>Rotavirus infection in the UK is seasonal, occurring mostly in winter and early spring (January to March). </a:t>
            </a:r>
          </a:p>
        </p:txBody>
      </p:sp>
      <p:pic>
        <p:nvPicPr>
          <p:cNvPr id="8" name="Content Placeholder 7" descr="Chart, histogram&#10;&#10;Description automatically generated">
            <a:extLst>
              <a:ext uri="{FF2B5EF4-FFF2-40B4-BE49-F238E27FC236}">
                <a16:creationId xmlns:a16="http://schemas.microsoft.com/office/drawing/2014/main" id="{CF12FF41-9DA1-4739-A043-733C4BAB71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628800"/>
            <a:ext cx="6395444" cy="4176464"/>
          </a:xfrm>
        </p:spPr>
      </p:pic>
    </p:spTree>
    <p:extLst>
      <p:ext uri="{BB962C8B-B14F-4D97-AF65-F5344CB8AC3E}">
        <p14:creationId xmlns:p14="http://schemas.microsoft.com/office/powerpoint/2010/main" val="2657322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Recommendation from JCVI for rotavirus vaccination</a:t>
            </a:r>
            <a:br>
              <a:rPr lang="en-GB" dirty="0"/>
            </a:br>
            <a:br>
              <a:rPr lang="en-GB" dirty="0"/>
            </a:br>
            <a:endParaRPr lang="en-GB" dirty="0"/>
          </a:p>
        </p:txBody>
      </p:sp>
      <p:sp>
        <p:nvSpPr>
          <p:cNvPr id="3" name="Content Placeholder 2"/>
          <p:cNvSpPr>
            <a:spLocks noGrp="1"/>
          </p:cNvSpPr>
          <p:nvPr>
            <p:ph idx="1"/>
          </p:nvPr>
        </p:nvSpPr>
        <p:spPr>
          <a:xfrm>
            <a:off x="539552" y="1700808"/>
            <a:ext cx="8205000" cy="4464496"/>
          </a:xfrm>
        </p:spPr>
        <p:txBody>
          <a:bodyPr/>
          <a:lstStyle/>
          <a:p>
            <a:pPr>
              <a:buFont typeface="Arial" pitchFamily="34" charset="0"/>
              <a:buChar char="•"/>
            </a:pPr>
            <a:endParaRPr lang="en-GB" dirty="0"/>
          </a:p>
          <a:p>
            <a:pPr>
              <a:buFont typeface="Arial" pitchFamily="34" charset="0"/>
              <a:buChar char="•"/>
            </a:pPr>
            <a:r>
              <a:rPr lang="en-GB" dirty="0"/>
              <a:t>the Joint Committee on Vaccination and Immunisation (JCVI) is the UK’s independent panel of immunisation experts </a:t>
            </a:r>
          </a:p>
          <a:p>
            <a:pPr>
              <a:buFont typeface="Arial" pitchFamily="34" charset="0"/>
              <a:buChar char="•"/>
            </a:pPr>
            <a:r>
              <a:rPr lang="en-GB" dirty="0"/>
              <a:t>in 2009, the JCVI considered all the available evidence on the burden of rotavirus infection and advised that the licensed rotavirus vaccine would have a significant impact on reducing the incidence of rotavirus gastroenteritis in young children</a:t>
            </a:r>
          </a:p>
          <a:p>
            <a:pPr>
              <a:buFont typeface="Arial" pitchFamily="34" charset="0"/>
              <a:buChar char="•"/>
            </a:pPr>
            <a:r>
              <a:rPr lang="en-GB" dirty="0"/>
              <a:t>in November 2012, the vaccine was procured at a cost effective price and was introduced into the routine childhood immunisation schedule in July 2013</a:t>
            </a:r>
          </a:p>
          <a:p>
            <a:pPr lvl="0">
              <a:buFont typeface="Arial" pitchFamily="34" charset="0"/>
              <a:buChar char="•"/>
            </a:pPr>
            <a:r>
              <a:rPr lang="en-GB" dirty="0"/>
              <a:t>infants are recommended to receive two doses of vaccine at 8 and 12 weeks of age with the other primary immunisations due at these ages</a:t>
            </a:r>
          </a:p>
          <a:p>
            <a:pPr marL="0" indent="0"/>
            <a:endParaRPr lang="en-GB" dirty="0"/>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65561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Effectiveness of rotavirus vaccine</a:t>
            </a:r>
            <a:br>
              <a:rPr lang="en-GB" dirty="0"/>
            </a:br>
            <a:endParaRPr lang="en-GB" dirty="0"/>
          </a:p>
        </p:txBody>
      </p:sp>
      <p:sp>
        <p:nvSpPr>
          <p:cNvPr id="3" name="Content Placeholder 2"/>
          <p:cNvSpPr>
            <a:spLocks noGrp="1"/>
          </p:cNvSpPr>
          <p:nvPr>
            <p:ph idx="1"/>
          </p:nvPr>
        </p:nvSpPr>
        <p:spPr/>
        <p:txBody>
          <a:bodyPr/>
          <a:lstStyle/>
          <a:p>
            <a:pPr lvl="0">
              <a:buFont typeface="Arial" pitchFamily="34" charset="0"/>
              <a:buChar char="•"/>
            </a:pPr>
            <a:r>
              <a:rPr lang="en-GB" dirty="0"/>
              <a:t>very effective at protecting against the most common strains of rotavirus  </a:t>
            </a:r>
          </a:p>
          <a:p>
            <a:pPr lvl="0">
              <a:buFont typeface="Arial" pitchFamily="34" charset="0"/>
              <a:buChar char="•"/>
            </a:pPr>
            <a:r>
              <a:rPr lang="en-GB" dirty="0"/>
              <a:t>very effective in protecting against severe rotavirus infection requiring hospitalisation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89524942"/>
              </p:ext>
            </p:extLst>
          </p:nvPr>
        </p:nvGraphicFramePr>
        <p:xfrm>
          <a:off x="827584" y="2564904"/>
          <a:ext cx="7776863" cy="3528392"/>
        </p:xfrm>
        <a:graphic>
          <a:graphicData uri="http://schemas.openxmlformats.org/drawingml/2006/table">
            <a:tbl>
              <a:tblPr firstRow="1" firstCol="1" bandRow="1">
                <a:tableStyleId>{5C22544A-7EE6-4342-B048-85BDC9FD1C3A}</a:tableStyleId>
              </a:tblPr>
              <a:tblGrid>
                <a:gridCol w="1555995">
                  <a:extLst>
                    <a:ext uri="{9D8B030D-6E8A-4147-A177-3AD203B41FA5}">
                      <a16:colId xmlns:a16="http://schemas.microsoft.com/office/drawing/2014/main" val="20000"/>
                    </a:ext>
                  </a:extLst>
                </a:gridCol>
                <a:gridCol w="3110434">
                  <a:extLst>
                    <a:ext uri="{9D8B030D-6E8A-4147-A177-3AD203B41FA5}">
                      <a16:colId xmlns:a16="http://schemas.microsoft.com/office/drawing/2014/main" val="20001"/>
                    </a:ext>
                  </a:extLst>
                </a:gridCol>
                <a:gridCol w="3110434">
                  <a:extLst>
                    <a:ext uri="{9D8B030D-6E8A-4147-A177-3AD203B41FA5}">
                      <a16:colId xmlns:a16="http://schemas.microsoft.com/office/drawing/2014/main" val="20002"/>
                    </a:ext>
                  </a:extLst>
                </a:gridCol>
              </a:tblGrid>
              <a:tr h="965094">
                <a:tc>
                  <a:txBody>
                    <a:bodyPr/>
                    <a:lstStyle/>
                    <a:p>
                      <a:pPr>
                        <a:lnSpc>
                          <a:spcPct val="115000"/>
                        </a:lnSpc>
                        <a:spcAft>
                          <a:spcPts val="0"/>
                        </a:spcAft>
                      </a:pPr>
                      <a:r>
                        <a:rPr lang="en-GB" sz="1000" dirty="0">
                          <a:solidFill>
                            <a:schemeClr val="tx1"/>
                          </a:solidFill>
                          <a:effectLst/>
                        </a:rPr>
                        <a:t> </a:t>
                      </a:r>
                      <a:endParaRPr lang="en-GB" sz="1100" dirty="0">
                        <a:solidFill>
                          <a:schemeClr val="tx1"/>
                        </a:solidFill>
                        <a:effectLst/>
                        <a:latin typeface="Calibri"/>
                        <a:ea typeface="Calibri"/>
                        <a:cs typeface="Times New Roman"/>
                      </a:endParaRPr>
                    </a:p>
                  </a:txBody>
                  <a:tcPr marL="38100" marR="38100" marT="38100" marB="38100">
                    <a:solidFill>
                      <a:schemeClr val="accent6">
                        <a:lumMod val="75000"/>
                      </a:schemeClr>
                    </a:solidFill>
                  </a:tcPr>
                </a:tc>
                <a:tc>
                  <a:txBody>
                    <a:bodyPr/>
                    <a:lstStyle/>
                    <a:p>
                      <a:pPr>
                        <a:lnSpc>
                          <a:spcPct val="115000"/>
                        </a:lnSpc>
                        <a:spcAft>
                          <a:spcPts val="375"/>
                        </a:spcAft>
                      </a:pPr>
                      <a:r>
                        <a:rPr lang="en-GB" sz="1400" b="0" dirty="0">
                          <a:solidFill>
                            <a:schemeClr val="tx1"/>
                          </a:solidFill>
                          <a:effectLst/>
                        </a:rPr>
                        <a:t>1</a:t>
                      </a:r>
                      <a:r>
                        <a:rPr lang="en-GB" sz="1400" b="0" baseline="30000" dirty="0">
                          <a:solidFill>
                            <a:schemeClr val="tx1"/>
                          </a:solidFill>
                          <a:effectLst/>
                        </a:rPr>
                        <a:t>st</a:t>
                      </a:r>
                      <a:r>
                        <a:rPr lang="en-GB" sz="1400" b="0" dirty="0">
                          <a:solidFill>
                            <a:schemeClr val="tx1"/>
                          </a:solidFill>
                          <a:effectLst/>
                        </a:rPr>
                        <a:t> year of life </a:t>
                      </a:r>
                    </a:p>
                    <a:p>
                      <a:pPr>
                        <a:lnSpc>
                          <a:spcPct val="115000"/>
                        </a:lnSpc>
                        <a:spcAft>
                          <a:spcPts val="375"/>
                        </a:spcAft>
                      </a:pPr>
                      <a:r>
                        <a:rPr lang="en-GB" sz="1400" b="0" dirty="0">
                          <a:solidFill>
                            <a:schemeClr val="tx1"/>
                          </a:solidFill>
                          <a:effectLst/>
                        </a:rPr>
                        <a:t>Rotarix N=2572 </a:t>
                      </a:r>
                    </a:p>
                    <a:p>
                      <a:pPr>
                        <a:lnSpc>
                          <a:spcPct val="115000"/>
                        </a:lnSpc>
                        <a:spcAft>
                          <a:spcPts val="375"/>
                        </a:spcAft>
                      </a:pPr>
                      <a:r>
                        <a:rPr lang="en-GB" sz="1400" b="0" dirty="0">
                          <a:solidFill>
                            <a:schemeClr val="tx1"/>
                          </a:solidFill>
                          <a:effectLst/>
                        </a:rPr>
                        <a:t>Placebo N=1302 </a:t>
                      </a:r>
                      <a:endParaRPr lang="en-GB" sz="1400" b="0" dirty="0">
                        <a:solidFill>
                          <a:schemeClr val="tx1"/>
                        </a:solidFill>
                        <a:effectLst/>
                        <a:latin typeface="Calibri"/>
                        <a:ea typeface="Calibri"/>
                        <a:cs typeface="Times New Roman"/>
                      </a:endParaRPr>
                    </a:p>
                  </a:txBody>
                  <a:tcPr marL="38100" marR="38100" marT="38100" marB="38100">
                    <a:solidFill>
                      <a:schemeClr val="accent6">
                        <a:lumMod val="75000"/>
                      </a:schemeClr>
                    </a:solidFill>
                  </a:tcPr>
                </a:tc>
                <a:tc>
                  <a:txBody>
                    <a:bodyPr/>
                    <a:lstStyle/>
                    <a:p>
                      <a:pPr>
                        <a:lnSpc>
                          <a:spcPct val="115000"/>
                        </a:lnSpc>
                        <a:spcAft>
                          <a:spcPts val="375"/>
                        </a:spcAft>
                      </a:pPr>
                      <a:r>
                        <a:rPr lang="en-GB" sz="1400" b="0" dirty="0">
                          <a:solidFill>
                            <a:schemeClr val="tx1"/>
                          </a:solidFill>
                          <a:effectLst/>
                        </a:rPr>
                        <a:t>2</a:t>
                      </a:r>
                      <a:r>
                        <a:rPr lang="en-GB" sz="1400" b="0" baseline="30000" dirty="0">
                          <a:solidFill>
                            <a:schemeClr val="tx1"/>
                          </a:solidFill>
                          <a:effectLst/>
                        </a:rPr>
                        <a:t>nd</a:t>
                      </a:r>
                      <a:r>
                        <a:rPr lang="en-GB" sz="1400" b="0" dirty="0">
                          <a:solidFill>
                            <a:schemeClr val="tx1"/>
                          </a:solidFill>
                          <a:effectLst/>
                        </a:rPr>
                        <a:t> year of life </a:t>
                      </a:r>
                    </a:p>
                    <a:p>
                      <a:pPr>
                        <a:lnSpc>
                          <a:spcPct val="115000"/>
                        </a:lnSpc>
                        <a:spcAft>
                          <a:spcPts val="375"/>
                        </a:spcAft>
                      </a:pPr>
                      <a:r>
                        <a:rPr lang="en-GB" sz="1400" b="0" dirty="0">
                          <a:solidFill>
                            <a:schemeClr val="tx1"/>
                          </a:solidFill>
                          <a:effectLst/>
                        </a:rPr>
                        <a:t>Rotarix N=2554 </a:t>
                      </a:r>
                    </a:p>
                    <a:p>
                      <a:pPr>
                        <a:lnSpc>
                          <a:spcPct val="115000"/>
                        </a:lnSpc>
                        <a:spcAft>
                          <a:spcPts val="375"/>
                        </a:spcAft>
                      </a:pPr>
                      <a:r>
                        <a:rPr lang="en-GB" sz="1400" b="0" dirty="0">
                          <a:solidFill>
                            <a:schemeClr val="tx1"/>
                          </a:solidFill>
                          <a:effectLst/>
                        </a:rPr>
                        <a:t>Placebo N=1294 </a:t>
                      </a:r>
                      <a:endParaRPr lang="en-GB" sz="1400" b="0" dirty="0">
                        <a:solidFill>
                          <a:schemeClr val="tx1"/>
                        </a:solidFill>
                        <a:effectLst/>
                        <a:latin typeface="Calibri"/>
                        <a:ea typeface="Calibri"/>
                        <a:cs typeface="Times New Roman"/>
                      </a:endParaRPr>
                    </a:p>
                  </a:txBody>
                  <a:tcPr marL="38100" marR="38100" marT="38100" marB="38100">
                    <a:solidFill>
                      <a:schemeClr val="accent6">
                        <a:lumMod val="75000"/>
                      </a:schemeClr>
                    </a:solidFill>
                  </a:tcPr>
                </a:tc>
                <a:extLst>
                  <a:ext uri="{0D108BD9-81ED-4DB2-BD59-A6C34878D82A}">
                    <a16:rowId xmlns:a16="http://schemas.microsoft.com/office/drawing/2014/main" val="10000"/>
                  </a:ext>
                </a:extLst>
              </a:tr>
              <a:tr h="652337">
                <a:tc gridSpan="3">
                  <a:txBody>
                    <a:bodyPr/>
                    <a:lstStyle/>
                    <a:p>
                      <a:pPr>
                        <a:lnSpc>
                          <a:spcPct val="115000"/>
                        </a:lnSpc>
                        <a:spcAft>
                          <a:spcPts val="375"/>
                        </a:spcAft>
                      </a:pPr>
                      <a:r>
                        <a:rPr lang="en-GB" sz="1400" b="0" dirty="0">
                          <a:solidFill>
                            <a:schemeClr val="tx1"/>
                          </a:solidFill>
                          <a:effectLst/>
                        </a:rPr>
                        <a:t>Vaccine efficacy (%) against rotavirus gastro-enteritis requiring medical attention </a:t>
                      </a:r>
                    </a:p>
                    <a:p>
                      <a:pPr>
                        <a:lnSpc>
                          <a:spcPct val="115000"/>
                        </a:lnSpc>
                        <a:spcAft>
                          <a:spcPts val="375"/>
                        </a:spcAft>
                      </a:pPr>
                      <a:r>
                        <a:rPr lang="en-GB" sz="1400" b="0" dirty="0">
                          <a:solidFill>
                            <a:schemeClr val="tx1"/>
                          </a:solidFill>
                          <a:effectLst/>
                        </a:rPr>
                        <a:t>[95% CI]</a:t>
                      </a:r>
                      <a:endParaRPr lang="en-GB" sz="1400" b="0" dirty="0">
                        <a:solidFill>
                          <a:schemeClr val="tx1"/>
                        </a:solidFill>
                        <a:effectLst/>
                        <a:latin typeface="Calibri"/>
                        <a:ea typeface="Calibri"/>
                        <a:cs typeface="Times New Roman"/>
                      </a:endParaRPr>
                    </a:p>
                  </a:txBody>
                  <a:tcPr marL="38100" marR="38100" marT="38100" marB="38100">
                    <a:solidFill>
                      <a:schemeClr val="accent6">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629312">
                <a:tc>
                  <a:txBody>
                    <a:bodyPr/>
                    <a:lstStyle/>
                    <a:p>
                      <a:pPr>
                        <a:lnSpc>
                          <a:spcPct val="115000"/>
                        </a:lnSpc>
                        <a:spcAft>
                          <a:spcPts val="375"/>
                        </a:spcAft>
                      </a:pPr>
                      <a:r>
                        <a:rPr lang="en-GB" sz="1400" b="0" dirty="0">
                          <a:solidFill>
                            <a:schemeClr val="tx1"/>
                          </a:solidFill>
                          <a:effectLst/>
                        </a:rPr>
                        <a:t>Circulating rotavirus strains </a:t>
                      </a:r>
                      <a:endParaRPr lang="en-GB" sz="1400" b="0" dirty="0">
                        <a:solidFill>
                          <a:schemeClr val="tx1"/>
                        </a:solidFill>
                        <a:effectLst/>
                        <a:latin typeface="Calibri"/>
                        <a:ea typeface="Calibri"/>
                        <a:cs typeface="Times New Roman"/>
                      </a:endParaRPr>
                    </a:p>
                  </a:txBody>
                  <a:tcPr marL="38100" marR="38100" marT="38100" marB="38100">
                    <a:solidFill>
                      <a:schemeClr val="accent6">
                        <a:lumMod val="75000"/>
                      </a:schemeClr>
                    </a:solidFill>
                  </a:tcPr>
                </a:tc>
                <a:tc>
                  <a:txBody>
                    <a:bodyPr/>
                    <a:lstStyle/>
                    <a:p>
                      <a:pPr>
                        <a:lnSpc>
                          <a:spcPct val="115000"/>
                        </a:lnSpc>
                        <a:spcAft>
                          <a:spcPts val="375"/>
                        </a:spcAft>
                      </a:pPr>
                      <a:r>
                        <a:rPr lang="en-GB" sz="1200" dirty="0">
                          <a:solidFill>
                            <a:schemeClr val="tx1"/>
                          </a:solidFill>
                          <a:effectLst/>
                        </a:rPr>
                        <a:t>91.8 </a:t>
                      </a:r>
                    </a:p>
                    <a:p>
                      <a:pPr>
                        <a:lnSpc>
                          <a:spcPct val="115000"/>
                        </a:lnSpc>
                        <a:spcAft>
                          <a:spcPts val="375"/>
                        </a:spcAft>
                      </a:pPr>
                      <a:r>
                        <a:rPr lang="en-GB" sz="1200" dirty="0">
                          <a:solidFill>
                            <a:schemeClr val="tx1"/>
                          </a:solidFill>
                          <a:effectLst/>
                        </a:rPr>
                        <a:t>[84;96.3] </a:t>
                      </a:r>
                      <a:endParaRPr lang="en-GB" sz="1200" dirty="0">
                        <a:solidFill>
                          <a:schemeClr val="tx1"/>
                        </a:solidFill>
                        <a:effectLst/>
                        <a:latin typeface="Calibri"/>
                        <a:ea typeface="Calibri"/>
                        <a:cs typeface="Times New Roman"/>
                      </a:endParaRPr>
                    </a:p>
                  </a:txBody>
                  <a:tcPr marL="38100" marR="38100" marT="38100" marB="38100"/>
                </a:tc>
                <a:tc>
                  <a:txBody>
                    <a:bodyPr/>
                    <a:lstStyle/>
                    <a:p>
                      <a:pPr>
                        <a:lnSpc>
                          <a:spcPct val="115000"/>
                        </a:lnSpc>
                        <a:spcAft>
                          <a:spcPts val="375"/>
                        </a:spcAft>
                      </a:pPr>
                      <a:r>
                        <a:rPr lang="en-GB" sz="1200" dirty="0">
                          <a:solidFill>
                            <a:schemeClr val="tx1"/>
                          </a:solidFill>
                          <a:effectLst/>
                        </a:rPr>
                        <a:t>76.2 </a:t>
                      </a:r>
                    </a:p>
                    <a:p>
                      <a:pPr>
                        <a:lnSpc>
                          <a:spcPct val="115000"/>
                        </a:lnSpc>
                        <a:spcAft>
                          <a:spcPts val="375"/>
                        </a:spcAft>
                      </a:pPr>
                      <a:r>
                        <a:rPr lang="en-GB" sz="1200" dirty="0">
                          <a:solidFill>
                            <a:schemeClr val="tx1"/>
                          </a:solidFill>
                          <a:effectLst/>
                        </a:rPr>
                        <a:t>[63.0;85.0] </a:t>
                      </a:r>
                      <a:endParaRPr lang="en-GB" sz="1200" dirty="0">
                        <a:solidFill>
                          <a:schemeClr val="tx1"/>
                        </a:solidFill>
                        <a:effectLst/>
                        <a:latin typeface="Calibri"/>
                        <a:ea typeface="Calibri"/>
                        <a:cs typeface="Times New Roman"/>
                      </a:endParaRPr>
                    </a:p>
                  </a:txBody>
                  <a:tcPr marL="38100" marR="38100" marT="38100" marB="38100"/>
                </a:tc>
                <a:extLst>
                  <a:ext uri="{0D108BD9-81ED-4DB2-BD59-A6C34878D82A}">
                    <a16:rowId xmlns:a16="http://schemas.microsoft.com/office/drawing/2014/main" val="10002"/>
                  </a:ext>
                </a:extLst>
              </a:tr>
              <a:tr h="652337">
                <a:tc gridSpan="3">
                  <a:txBody>
                    <a:bodyPr/>
                    <a:lstStyle/>
                    <a:p>
                      <a:pPr>
                        <a:lnSpc>
                          <a:spcPct val="115000"/>
                        </a:lnSpc>
                        <a:spcAft>
                          <a:spcPts val="375"/>
                        </a:spcAft>
                      </a:pPr>
                      <a:r>
                        <a:rPr lang="en-GB" sz="1400" b="0" dirty="0">
                          <a:solidFill>
                            <a:schemeClr val="tx1"/>
                          </a:solidFill>
                          <a:effectLst/>
                        </a:rPr>
                        <a:t>Vaccine efficacy (%) against hospitalisation due to rotavirus gastro-enteritis </a:t>
                      </a:r>
                    </a:p>
                    <a:p>
                      <a:pPr>
                        <a:lnSpc>
                          <a:spcPct val="115000"/>
                        </a:lnSpc>
                        <a:spcAft>
                          <a:spcPts val="375"/>
                        </a:spcAft>
                      </a:pPr>
                      <a:r>
                        <a:rPr lang="en-GB" sz="1400" b="0" dirty="0">
                          <a:solidFill>
                            <a:schemeClr val="tx1"/>
                          </a:solidFill>
                          <a:effectLst/>
                        </a:rPr>
                        <a:t>[95% CI]</a:t>
                      </a:r>
                      <a:endParaRPr lang="en-GB" sz="1400" b="0" dirty="0">
                        <a:solidFill>
                          <a:schemeClr val="tx1"/>
                        </a:solidFill>
                        <a:effectLst/>
                        <a:latin typeface="Calibri"/>
                        <a:ea typeface="Calibri"/>
                        <a:cs typeface="Times New Roman"/>
                      </a:endParaRPr>
                    </a:p>
                  </a:txBody>
                  <a:tcPr marL="38100" marR="38100" marT="38100" marB="38100">
                    <a:solidFill>
                      <a:schemeClr val="accent6">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629312">
                <a:tc>
                  <a:txBody>
                    <a:bodyPr/>
                    <a:lstStyle/>
                    <a:p>
                      <a:pPr>
                        <a:lnSpc>
                          <a:spcPct val="115000"/>
                        </a:lnSpc>
                        <a:spcAft>
                          <a:spcPts val="375"/>
                        </a:spcAft>
                      </a:pPr>
                      <a:r>
                        <a:rPr lang="en-GB" sz="1400" b="0" dirty="0">
                          <a:solidFill>
                            <a:schemeClr val="tx1"/>
                          </a:solidFill>
                          <a:effectLst/>
                        </a:rPr>
                        <a:t>Circulating rotavirus strains </a:t>
                      </a:r>
                      <a:endParaRPr lang="en-GB" sz="1400" b="0" dirty="0">
                        <a:solidFill>
                          <a:schemeClr val="tx1"/>
                        </a:solidFill>
                        <a:effectLst/>
                        <a:latin typeface="Calibri"/>
                        <a:ea typeface="Calibri"/>
                        <a:cs typeface="Times New Roman"/>
                      </a:endParaRPr>
                    </a:p>
                  </a:txBody>
                  <a:tcPr marL="38100" marR="38100" marT="38100" marB="38100">
                    <a:solidFill>
                      <a:schemeClr val="accent6">
                        <a:lumMod val="75000"/>
                      </a:schemeClr>
                    </a:solidFill>
                  </a:tcPr>
                </a:tc>
                <a:tc>
                  <a:txBody>
                    <a:bodyPr/>
                    <a:lstStyle/>
                    <a:p>
                      <a:pPr>
                        <a:lnSpc>
                          <a:spcPct val="115000"/>
                        </a:lnSpc>
                        <a:spcAft>
                          <a:spcPts val="375"/>
                        </a:spcAft>
                      </a:pPr>
                      <a:r>
                        <a:rPr lang="en-GB" sz="1200" dirty="0">
                          <a:solidFill>
                            <a:schemeClr val="tx1"/>
                          </a:solidFill>
                          <a:effectLst/>
                        </a:rPr>
                        <a:t>100 </a:t>
                      </a:r>
                    </a:p>
                    <a:p>
                      <a:pPr>
                        <a:lnSpc>
                          <a:spcPct val="115000"/>
                        </a:lnSpc>
                        <a:spcAft>
                          <a:spcPts val="375"/>
                        </a:spcAft>
                      </a:pPr>
                      <a:r>
                        <a:rPr lang="en-GB" sz="1200" dirty="0">
                          <a:solidFill>
                            <a:schemeClr val="tx1"/>
                          </a:solidFill>
                          <a:effectLst/>
                        </a:rPr>
                        <a:t>[81.8;100] </a:t>
                      </a:r>
                      <a:endParaRPr lang="en-GB" sz="1200" dirty="0">
                        <a:solidFill>
                          <a:schemeClr val="tx1"/>
                        </a:solidFill>
                        <a:effectLst/>
                        <a:latin typeface="Calibri"/>
                        <a:ea typeface="Calibri"/>
                        <a:cs typeface="Times New Roman"/>
                      </a:endParaRPr>
                    </a:p>
                  </a:txBody>
                  <a:tcPr marL="38100" marR="38100" marT="38100" marB="38100"/>
                </a:tc>
                <a:tc>
                  <a:txBody>
                    <a:bodyPr/>
                    <a:lstStyle/>
                    <a:p>
                      <a:pPr>
                        <a:lnSpc>
                          <a:spcPct val="115000"/>
                        </a:lnSpc>
                        <a:spcAft>
                          <a:spcPts val="375"/>
                        </a:spcAft>
                      </a:pPr>
                      <a:r>
                        <a:rPr lang="en-GB" sz="1200" dirty="0">
                          <a:solidFill>
                            <a:schemeClr val="tx1"/>
                          </a:solidFill>
                          <a:effectLst/>
                        </a:rPr>
                        <a:t>92.2 </a:t>
                      </a:r>
                    </a:p>
                    <a:p>
                      <a:pPr>
                        <a:lnSpc>
                          <a:spcPct val="115000"/>
                        </a:lnSpc>
                        <a:spcAft>
                          <a:spcPts val="375"/>
                        </a:spcAft>
                      </a:pPr>
                      <a:r>
                        <a:rPr lang="en-GB" sz="1200" dirty="0">
                          <a:solidFill>
                            <a:schemeClr val="tx1"/>
                          </a:solidFill>
                          <a:effectLst/>
                        </a:rPr>
                        <a:t>[65.6;99.1] </a:t>
                      </a:r>
                      <a:endParaRPr lang="en-GB" sz="1200" dirty="0">
                        <a:solidFill>
                          <a:schemeClr val="tx1"/>
                        </a:solidFill>
                        <a:effectLst/>
                        <a:latin typeface="Calibri"/>
                        <a:ea typeface="Calibri"/>
                        <a:cs typeface="Times New Roman"/>
                      </a:endParaRPr>
                    </a:p>
                  </a:txBody>
                  <a:tcPr marL="38100" marR="38100" marT="38100" marB="381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304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Effectiveness of rotavirus vaccine</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rotavirus vaccine is over 85% effective at protecting against severe rotavirus gastroenteritis in the first 2 years of life. </a:t>
            </a:r>
          </a:p>
          <a:p>
            <a:pPr>
              <a:buFont typeface="Arial" panose="020B0604020202020204" pitchFamily="34" charset="0"/>
              <a:buChar char="•"/>
            </a:pPr>
            <a:r>
              <a:rPr lang="en-GB" dirty="0"/>
              <a:t>rotavirus vaccines are also used to routinely vaccinate children in the USA and many other countries </a:t>
            </a:r>
          </a:p>
          <a:p>
            <a:pPr>
              <a:buFont typeface="Arial" panose="020B0604020202020204" pitchFamily="34" charset="0"/>
              <a:buChar char="•"/>
            </a:pPr>
            <a:r>
              <a:rPr lang="en-GB" dirty="0"/>
              <a:t>in the USA, studies have shown that rotavirus-related hospital admissions for young children have been cut by more than two thirds since rotavirus immunisation was introduced</a:t>
            </a:r>
            <a:r>
              <a:rPr lang="en-GB" baseline="30000" dirty="0"/>
              <a:t>.</a:t>
            </a:r>
            <a:endParaRPr lang="en-GB" dirty="0"/>
          </a:p>
          <a:p>
            <a:pPr>
              <a:buFont typeface="Arial" panose="020B0604020202020204" pitchFamily="34" charset="0"/>
              <a:buChar char="•"/>
            </a:pPr>
            <a:r>
              <a:rPr lang="en-GB" dirty="0"/>
              <a:t>in England and Wales, it is estimated that 10,884 laboratory-confirmed infections and 50,427 all-cause acute gastroenteritis (AGE) associated hospital admissions were averted in 2013 to 2014</a:t>
            </a:r>
          </a:p>
          <a:p>
            <a:pPr>
              <a:buFont typeface="Arial" panose="020B0604020202020204" pitchFamily="34" charset="0"/>
              <a:buChar char="•"/>
            </a:pPr>
            <a:r>
              <a:rPr lang="en-GB" dirty="0"/>
              <a:t>in infants, there was a 77% decline in laboratory-confirmed rotavirus infections and a 26% decline in all-cause AGE-associated hospitalizations in 2013 to 2014, compared with the pre-vaccination era, with large reductions also being observed in older children, adults, and older adults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213906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028000" cy="1124896"/>
          </a:xfrm>
        </p:spPr>
        <p:txBody>
          <a:bodyPr>
            <a:normAutofit fontScale="90000"/>
          </a:bodyPr>
          <a:lstStyle/>
          <a:p>
            <a:r>
              <a:rPr lang="en-GB" sz="4400" dirty="0"/>
              <a:t>Immunisation against rotavirus:</a:t>
            </a:r>
            <a:br>
              <a:rPr lang="en-GB" sz="4400" dirty="0"/>
            </a:br>
            <a:r>
              <a:rPr lang="en-GB" sz="4400" dirty="0"/>
              <a:t>use of Rotarix vaccine</a:t>
            </a:r>
            <a:br>
              <a:rPr lang="en-GB" dirty="0"/>
            </a:br>
            <a:endParaRPr lang="en-GB" dirty="0"/>
          </a:p>
        </p:txBody>
      </p:sp>
      <p:sp>
        <p:nvSpPr>
          <p:cNvPr id="3" name="Content Placeholder 2"/>
          <p:cNvSpPr>
            <a:spLocks noGrp="1"/>
          </p:cNvSpPr>
          <p:nvPr>
            <p:ph idx="1"/>
          </p:nvPr>
        </p:nvSpPr>
        <p:spPr>
          <a:xfrm>
            <a:off x="467544" y="2441228"/>
            <a:ext cx="5094120" cy="3371527"/>
          </a:xfrm>
        </p:spPr>
        <p:txBody>
          <a:bodyPr/>
          <a:lstStyle/>
          <a:p>
            <a:pPr lvl="0">
              <a:buFont typeface="Arial" pitchFamily="34" charset="0"/>
              <a:buChar char="•"/>
            </a:pPr>
            <a:r>
              <a:rPr lang="en-GB" dirty="0"/>
              <a:t>generic name: Rotavirus vaccine, live attenuated</a:t>
            </a:r>
          </a:p>
          <a:p>
            <a:pPr lvl="0">
              <a:buFont typeface="Arial" pitchFamily="34" charset="0"/>
              <a:buChar char="•"/>
            </a:pPr>
            <a:r>
              <a:rPr lang="en-GB" dirty="0"/>
              <a:t>marketed by GlaxoSmithKline</a:t>
            </a:r>
          </a:p>
          <a:p>
            <a:pPr lvl="0">
              <a:buFont typeface="Arial" pitchFamily="34" charset="0"/>
              <a:buChar char="•"/>
            </a:pPr>
            <a:r>
              <a:rPr lang="en-GB" dirty="0"/>
              <a:t>licensed from 6 weeks to 24 weeks</a:t>
            </a:r>
          </a:p>
          <a:p>
            <a:pPr lvl="0">
              <a:buFont typeface="Arial" pitchFamily="34" charset="0"/>
              <a:buChar char="•"/>
            </a:pPr>
            <a:r>
              <a:rPr lang="en-GB" dirty="0"/>
              <a:t>oral suspension in a prefilled tube</a:t>
            </a:r>
          </a:p>
          <a:p>
            <a:pPr lvl="0">
              <a:buFont typeface="Arial" pitchFamily="34" charset="0"/>
              <a:buChar char="•"/>
            </a:pPr>
            <a:r>
              <a:rPr lang="en-GB" dirty="0"/>
              <a:t>container dimensions 87mm x 53mm x 25mm</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
        <p:nvSpPr>
          <p:cNvPr id="6" name="TextBox 5"/>
          <p:cNvSpPr txBox="1"/>
          <p:nvPr/>
        </p:nvSpPr>
        <p:spPr>
          <a:xfrm>
            <a:off x="7551353" y="4294276"/>
            <a:ext cx="1502334" cy="246221"/>
          </a:xfrm>
          <a:prstGeom prst="rect">
            <a:avLst/>
          </a:prstGeom>
          <a:noFill/>
        </p:spPr>
        <p:txBody>
          <a:bodyPr wrap="none" rtlCol="0">
            <a:spAutoFit/>
          </a:bodyPr>
          <a:lstStyle/>
          <a:p>
            <a:r>
              <a:rPr lang="en-GB" sz="1000" dirty="0">
                <a:latin typeface="Arial"/>
                <a:ea typeface="Times New Roman"/>
              </a:rPr>
              <a:t>Image courtesy of GSK</a:t>
            </a:r>
            <a:endParaRPr lang="en-GB" sz="1000" dirty="0"/>
          </a:p>
        </p:txBody>
      </p:sp>
      <p:pic>
        <p:nvPicPr>
          <p:cNvPr id="8" name="Picture 2" descr="C:\Users\michelle.falconer\AppData\Local\Microsoft\Windows\Temporary Internet Files\Content.Outlook\WA3633VH\Rotarix Tube.png">
            <a:extLst>
              <a:ext uri="{FF2B5EF4-FFF2-40B4-BE49-F238E27FC236}">
                <a16:creationId xmlns:a16="http://schemas.microsoft.com/office/drawing/2014/main" id="{F69DC2DD-1ED1-478F-9916-7A6AC333C2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139" y="2304404"/>
            <a:ext cx="3823539" cy="220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01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028000" cy="648072"/>
          </a:xfrm>
        </p:spPr>
        <p:txBody>
          <a:bodyPr>
            <a:normAutofit fontScale="90000"/>
          </a:bodyPr>
          <a:lstStyle/>
          <a:p>
            <a:r>
              <a:rPr lang="en-GB" sz="4400" dirty="0"/>
              <a:t>Rotarix composition </a:t>
            </a:r>
            <a:br>
              <a:rPr lang="en-GB" dirty="0"/>
            </a:br>
            <a:endParaRPr lang="en-GB" dirty="0"/>
          </a:p>
        </p:txBody>
      </p:sp>
      <p:sp>
        <p:nvSpPr>
          <p:cNvPr id="3" name="Content Placeholder 2"/>
          <p:cNvSpPr>
            <a:spLocks noGrp="1"/>
          </p:cNvSpPr>
          <p:nvPr>
            <p:ph idx="1"/>
          </p:nvPr>
        </p:nvSpPr>
        <p:spPr>
          <a:xfrm>
            <a:off x="558000" y="1556792"/>
            <a:ext cx="8028000" cy="3240360"/>
          </a:xfrm>
        </p:spPr>
        <p:txBody>
          <a:bodyPr/>
          <a:lstStyle/>
          <a:p>
            <a:r>
              <a:rPr lang="en-GB" dirty="0"/>
              <a:t>Active ingredient</a:t>
            </a:r>
          </a:p>
          <a:p>
            <a:pPr lvl="1"/>
            <a:r>
              <a:rPr lang="en-GB" dirty="0"/>
              <a:t>-Human rotavirus RIX4414 strain</a:t>
            </a:r>
          </a:p>
          <a:p>
            <a:pPr lvl="1"/>
            <a:r>
              <a:rPr lang="en-GB" dirty="0"/>
              <a:t>-live attenuated</a:t>
            </a:r>
          </a:p>
          <a:p>
            <a:pPr lvl="1"/>
            <a:r>
              <a:rPr lang="en-GB" dirty="0"/>
              <a:t>-not less than 10</a:t>
            </a:r>
            <a:r>
              <a:rPr lang="en-GB" baseline="30000" dirty="0"/>
              <a:t>6.0</a:t>
            </a:r>
            <a:r>
              <a:rPr lang="en-GB" dirty="0"/>
              <a:t> CCID50</a:t>
            </a:r>
          </a:p>
          <a:p>
            <a:r>
              <a:rPr lang="en-GB" dirty="0"/>
              <a:t>Excipients </a:t>
            </a:r>
          </a:p>
          <a:p>
            <a:pPr lvl="1"/>
            <a:r>
              <a:rPr lang="en-GB" dirty="0"/>
              <a:t>-sucrose (to improve the taste for infants)</a:t>
            </a:r>
          </a:p>
          <a:p>
            <a:pPr lvl="1"/>
            <a:r>
              <a:rPr lang="en-GB" dirty="0"/>
              <a:t>-Di-sodium Adipate (an acidity regulator)</a:t>
            </a:r>
          </a:p>
          <a:p>
            <a:pPr lvl="1"/>
            <a:r>
              <a:rPr lang="en-GB" dirty="0"/>
              <a:t>-Dulbecco’s Modified Eagle Medium (cell culture medium)</a:t>
            </a:r>
          </a:p>
          <a:p>
            <a:pPr lvl="1"/>
            <a:r>
              <a:rPr lang="en-GB" dirty="0"/>
              <a:t>-sterile water</a:t>
            </a:r>
          </a:p>
          <a:p>
            <a:r>
              <a:rPr lang="en-GB" sz="1600" dirty="0"/>
              <a:t>Rotarix</a:t>
            </a:r>
            <a:r>
              <a:rPr lang="en-GB" sz="1600" b="1" dirty="0"/>
              <a:t> </a:t>
            </a:r>
            <a:r>
              <a:rPr lang="en-GB" sz="1600" dirty="0"/>
              <a:t>does not contain any antibiotic traces, formaldehyde or preservatives.</a:t>
            </a:r>
          </a:p>
          <a:p>
            <a:pPr marL="0"/>
            <a:r>
              <a:rPr lang="en-GB" sz="1600" dirty="0"/>
              <a:t>Rotarix is a live attenuated vaccine (contains a weakened form of virus which cannot cause disease but which protects against rotavirus).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32502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normAutofit fontScale="90000"/>
          </a:bodyPr>
          <a:lstStyle/>
          <a:p>
            <a:r>
              <a:rPr lang="en-GB" sz="4400" dirty="0"/>
              <a:t>Key messages </a:t>
            </a:r>
            <a:br>
              <a:rPr lang="en-GB" dirty="0"/>
            </a:br>
            <a:endParaRPr lang="en-GB" dirty="0"/>
          </a:p>
        </p:txBody>
      </p:sp>
      <p:sp>
        <p:nvSpPr>
          <p:cNvPr id="3" name="Content Placeholder 2"/>
          <p:cNvSpPr>
            <a:spLocks noGrp="1"/>
          </p:cNvSpPr>
          <p:nvPr>
            <p:ph idx="1"/>
          </p:nvPr>
        </p:nvSpPr>
        <p:spPr>
          <a:xfrm>
            <a:off x="539552" y="1484784"/>
            <a:ext cx="8028000" cy="4608512"/>
          </a:xfrm>
        </p:spPr>
        <p:txBody>
          <a:bodyPr/>
          <a:lstStyle/>
          <a:p>
            <a:pPr>
              <a:buFont typeface="Arial" panose="020B0604020202020204" pitchFamily="34" charset="0"/>
              <a:buChar char="•"/>
            </a:pPr>
            <a:r>
              <a:rPr lang="en-GB" dirty="0"/>
              <a:t>in July 2013 the UK introduced rotavirus vaccine into the routine childhood immunisation schedule to protect infants aged from 8 weeks against rotavirus infection</a:t>
            </a:r>
          </a:p>
          <a:p>
            <a:pPr>
              <a:buFont typeface="Arial" panose="020B0604020202020204" pitchFamily="34" charset="0"/>
              <a:buChar char="•"/>
            </a:pPr>
            <a:r>
              <a:rPr lang="en-GB" dirty="0"/>
              <a:t>the programme was introduced in all part of the UK to reduce the incidence of rotavirus gastroenteritis in young infants</a:t>
            </a:r>
          </a:p>
          <a:p>
            <a:pPr>
              <a:buFont typeface="Arial" panose="020B0604020202020204" pitchFamily="34" charset="0"/>
              <a:buChar char="•"/>
            </a:pPr>
            <a:r>
              <a:rPr lang="en-GB" dirty="0"/>
              <a:t>rotavirus is a highly infectious virus and is the most common cause of gastroenteritis among young children</a:t>
            </a:r>
          </a:p>
          <a:p>
            <a:pPr>
              <a:buFont typeface="Arial" panose="020B0604020202020204" pitchFamily="34" charset="0"/>
              <a:buChar char="•"/>
            </a:pPr>
            <a:r>
              <a:rPr lang="en-GB" dirty="0"/>
              <a:t>infections are recurrent with most children having at least one episode of infection by the age of 5 years</a:t>
            </a:r>
          </a:p>
          <a:p>
            <a:pPr>
              <a:buFont typeface="Arial" panose="020B0604020202020204" pitchFamily="34" charset="0"/>
              <a:buChar char="•"/>
            </a:pPr>
            <a:r>
              <a:rPr lang="en-GB" dirty="0"/>
              <a:t>in young infants, gastroenteritis can be serious and may cause dehydration resulting in hospital admission</a:t>
            </a:r>
          </a:p>
          <a:p>
            <a:pPr>
              <a:buFont typeface="Arial" panose="020B0604020202020204" pitchFamily="34" charset="0"/>
              <a:buChar char="•"/>
            </a:pPr>
            <a:r>
              <a:rPr lang="en-GB" dirty="0"/>
              <a:t>during 2017, the presentation of Rotarix vaccine changed from a syringe-like applicator to a tube applicator</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a:t>
            </a:fld>
            <a:endParaRPr lang="en-US" dirty="0"/>
          </a:p>
        </p:txBody>
      </p:sp>
      <p:sp>
        <p:nvSpPr>
          <p:cNvPr id="5" name="Footer Placeholder 4"/>
          <p:cNvSpPr>
            <a:spLocks noGrp="1"/>
          </p:cNvSpPr>
          <p:nvPr>
            <p:ph type="ftr" sz="quarter" idx="11"/>
          </p:nvPr>
        </p:nvSpPr>
        <p:spPr>
          <a:xfrm>
            <a:off x="683568" y="6308725"/>
            <a:ext cx="8064375" cy="549275"/>
          </a:xfrm>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254921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9414"/>
            <a:ext cx="8028000" cy="692848"/>
          </a:xfrm>
        </p:spPr>
        <p:txBody>
          <a:bodyPr>
            <a:normAutofit fontScale="90000"/>
          </a:bodyPr>
          <a:lstStyle/>
          <a:p>
            <a:r>
              <a:rPr lang="en-GB" sz="4400" dirty="0"/>
              <a:t>Rotarix presentation</a:t>
            </a:r>
            <a:br>
              <a:rPr lang="en-GB" b="1" dirty="0"/>
            </a:br>
            <a:endParaRPr lang="en-GB" dirty="0"/>
          </a:p>
        </p:txBody>
      </p:sp>
      <p:sp>
        <p:nvSpPr>
          <p:cNvPr id="3" name="Content Placeholder 2"/>
          <p:cNvSpPr>
            <a:spLocks noGrp="1"/>
          </p:cNvSpPr>
          <p:nvPr>
            <p:ph idx="1"/>
          </p:nvPr>
        </p:nvSpPr>
        <p:spPr>
          <a:xfrm>
            <a:off x="531799" y="1772816"/>
            <a:ext cx="8028000" cy="1368152"/>
          </a:xfrm>
        </p:spPr>
        <p:txBody>
          <a:bodyPr/>
          <a:lstStyle/>
          <a:p>
            <a:pPr>
              <a:buFont typeface="Arial" pitchFamily="34" charset="0"/>
              <a:buChar char="•"/>
            </a:pPr>
            <a:r>
              <a:rPr lang="en-GB" dirty="0"/>
              <a:t>prefilled, ready to use tube</a:t>
            </a:r>
          </a:p>
          <a:p>
            <a:pPr lvl="0">
              <a:buFont typeface="Arial" pitchFamily="34" charset="0"/>
              <a:buChar char="•"/>
            </a:pPr>
            <a:r>
              <a:rPr lang="en-GB" dirty="0"/>
              <a:t>oral suspension</a:t>
            </a:r>
          </a:p>
          <a:p>
            <a:pPr lvl="0">
              <a:buFont typeface="Arial" pitchFamily="34" charset="0"/>
              <a:buChar char="•"/>
            </a:pPr>
            <a:r>
              <a:rPr lang="en-GB" dirty="0"/>
              <a:t>each dose contains 1.5ml of clear colourless liquid</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20</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
        <p:nvSpPr>
          <p:cNvPr id="6" name="TextBox 5"/>
          <p:cNvSpPr txBox="1"/>
          <p:nvPr/>
        </p:nvSpPr>
        <p:spPr>
          <a:xfrm>
            <a:off x="683568" y="4509120"/>
            <a:ext cx="2088232" cy="1323439"/>
          </a:xfrm>
          <a:prstGeom prst="rect">
            <a:avLst/>
          </a:prstGeom>
          <a:noFill/>
        </p:spPr>
        <p:txBody>
          <a:bodyPr wrap="square" rtlCol="0">
            <a:spAutoFit/>
          </a:bodyPr>
          <a:lstStyle/>
          <a:p>
            <a:r>
              <a:rPr lang="en-GB" sz="1600" dirty="0"/>
              <a:t>Between 2013  and  2017 the vaccine was presented as a syringe-like oral applicator</a:t>
            </a:r>
          </a:p>
        </p:txBody>
      </p:sp>
      <p:sp>
        <p:nvSpPr>
          <p:cNvPr id="8" name="TextBox 7"/>
          <p:cNvSpPr txBox="1"/>
          <p:nvPr/>
        </p:nvSpPr>
        <p:spPr>
          <a:xfrm>
            <a:off x="5567505" y="4366533"/>
            <a:ext cx="2160240" cy="1323439"/>
          </a:xfrm>
          <a:prstGeom prst="rect">
            <a:avLst/>
          </a:prstGeom>
          <a:noFill/>
        </p:spPr>
        <p:txBody>
          <a:bodyPr wrap="square" rtlCol="0">
            <a:spAutoFit/>
          </a:bodyPr>
          <a:lstStyle/>
          <a:p>
            <a:r>
              <a:rPr lang="en-GB" sz="1600" dirty="0"/>
              <a:t>During 2017, the presentation of Rotarix vaccine changed to a tube applicator</a:t>
            </a:r>
          </a:p>
        </p:txBody>
      </p:sp>
      <p:sp>
        <p:nvSpPr>
          <p:cNvPr id="14" name="Oval 13"/>
          <p:cNvSpPr/>
          <p:nvPr/>
        </p:nvSpPr>
        <p:spPr>
          <a:xfrm>
            <a:off x="5004048" y="2937181"/>
            <a:ext cx="720080" cy="695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2">
            <a:extLst>
              <a:ext uri="{FF2B5EF4-FFF2-40B4-BE49-F238E27FC236}">
                <a16:creationId xmlns:a16="http://schemas.microsoft.com/office/drawing/2014/main" id="{1AB7DF36-7025-40FC-B5A5-E66D2FB29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01008"/>
            <a:ext cx="3072517" cy="86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Screen Clipping">
            <a:extLst>
              <a:ext uri="{FF2B5EF4-FFF2-40B4-BE49-F238E27FC236}">
                <a16:creationId xmlns:a16="http://schemas.microsoft.com/office/drawing/2014/main" id="{855AA0BE-FBE0-4D91-A76E-A239FE8B4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638" y="3212976"/>
            <a:ext cx="2919974" cy="1007368"/>
          </a:xfrm>
          <a:prstGeom prst="rect">
            <a:avLst/>
          </a:prstGeom>
        </p:spPr>
      </p:pic>
    </p:spTree>
    <p:extLst>
      <p:ext uri="{BB962C8B-B14F-4D97-AF65-F5344CB8AC3E}">
        <p14:creationId xmlns:p14="http://schemas.microsoft.com/office/powerpoint/2010/main" val="201456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Storage of Rotarix </a:t>
            </a:r>
            <a:br>
              <a:rPr lang="en-GB" dirty="0"/>
            </a:br>
            <a:endParaRPr lang="en-GB" dirty="0"/>
          </a:p>
        </p:txBody>
      </p:sp>
      <p:sp>
        <p:nvSpPr>
          <p:cNvPr id="3" name="Content Placeholder 2"/>
          <p:cNvSpPr>
            <a:spLocks noGrp="1"/>
          </p:cNvSpPr>
          <p:nvPr>
            <p:ph idx="1"/>
          </p:nvPr>
        </p:nvSpPr>
        <p:spPr/>
        <p:txBody>
          <a:bodyPr/>
          <a:lstStyle/>
          <a:p>
            <a:r>
              <a:rPr lang="en-GB" dirty="0"/>
              <a:t> </a:t>
            </a:r>
          </a:p>
          <a:p>
            <a:r>
              <a:rPr lang="en-GB" dirty="0"/>
              <a:t>Rotarix must be stored in accordance with manufacturer’s instructions.</a:t>
            </a:r>
          </a:p>
          <a:p>
            <a:r>
              <a:rPr lang="en-GB" dirty="0"/>
              <a:t> </a:t>
            </a:r>
          </a:p>
          <a:p>
            <a:pPr lvl="0"/>
            <a:r>
              <a:rPr lang="en-GB" dirty="0"/>
              <a:t>Cold chain must be maintained</a:t>
            </a:r>
          </a:p>
          <a:p>
            <a:pPr marL="463550" lvl="1" indent="-285750">
              <a:buFont typeface="Arial" pitchFamily="34" charset="0"/>
              <a:buChar char="•"/>
            </a:pPr>
            <a:r>
              <a:rPr lang="en-GB" dirty="0"/>
              <a:t>store between +2</a:t>
            </a:r>
            <a:r>
              <a:rPr lang="en-GB" dirty="0">
                <a:latin typeface="Calibri"/>
              </a:rPr>
              <a:t>⁰</a:t>
            </a:r>
            <a:r>
              <a:rPr lang="en-GB" dirty="0"/>
              <a:t>C and +8</a:t>
            </a:r>
            <a:r>
              <a:rPr lang="en-GB" dirty="0">
                <a:latin typeface="Calibri"/>
              </a:rPr>
              <a:t>⁰</a:t>
            </a:r>
            <a:r>
              <a:rPr lang="en-GB" dirty="0"/>
              <a:t>C </a:t>
            </a:r>
          </a:p>
          <a:p>
            <a:pPr marL="463550" lvl="1" indent="-285750">
              <a:buFont typeface="Arial" pitchFamily="34" charset="0"/>
              <a:buChar char="•"/>
            </a:pPr>
            <a:r>
              <a:rPr lang="en-GB" dirty="0"/>
              <a:t>store in original packaging</a:t>
            </a:r>
          </a:p>
          <a:p>
            <a:pPr marL="463550" lvl="1" indent="-285750">
              <a:buFont typeface="Arial" pitchFamily="34" charset="0"/>
              <a:buChar char="•"/>
            </a:pPr>
            <a:r>
              <a:rPr lang="en-GB" dirty="0"/>
              <a:t>protect from light</a:t>
            </a:r>
          </a:p>
          <a:p>
            <a:endParaRPr lang="en-GB" dirty="0"/>
          </a:p>
          <a:p>
            <a:pPr marL="0"/>
            <a:r>
              <a:rPr lang="en-GB" dirty="0"/>
              <a:t>If the vaccine is stored outside of this recommended                            temperature range, advice should be taken from                                          the manufacturer to inform any risk assessment.</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21</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pic>
        <p:nvPicPr>
          <p:cNvPr id="7" name="Picture 2" descr="H:\Photos for brochures\53247.JPG">
            <a:extLst>
              <a:ext uri="{FF2B5EF4-FFF2-40B4-BE49-F238E27FC236}">
                <a16:creationId xmlns:a16="http://schemas.microsoft.com/office/drawing/2014/main" id="{787965C1-734A-4365-9C3A-40A3E1A23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068960"/>
            <a:ext cx="2088232" cy="307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031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Rotarix dosage and schedule</a:t>
            </a:r>
            <a:br>
              <a:rPr lang="en-GB" sz="4400" dirty="0"/>
            </a:br>
            <a:endParaRPr lang="en-GB" dirty="0"/>
          </a:p>
        </p:txBody>
      </p:sp>
      <p:sp>
        <p:nvSpPr>
          <p:cNvPr id="3" name="Content Placeholder 2"/>
          <p:cNvSpPr>
            <a:spLocks noGrp="1"/>
          </p:cNvSpPr>
          <p:nvPr>
            <p:ph idx="1"/>
          </p:nvPr>
        </p:nvSpPr>
        <p:spPr>
          <a:xfrm>
            <a:off x="395536" y="1484784"/>
            <a:ext cx="8118456" cy="4680520"/>
          </a:xfrm>
        </p:spPr>
        <p:txBody>
          <a:bodyPr/>
          <a:lstStyle/>
          <a:p>
            <a:pPr marL="0" indent="0"/>
            <a:r>
              <a:rPr lang="en-GB" b="1" dirty="0"/>
              <a:t> </a:t>
            </a:r>
            <a:r>
              <a:rPr lang="en-GB" dirty="0"/>
              <a:t>2 dose schedule</a:t>
            </a:r>
            <a:endParaRPr lang="en-GB" sz="2000" dirty="0"/>
          </a:p>
          <a:p>
            <a:pPr marL="285750" indent="-285750">
              <a:buFont typeface="Arial" pitchFamily="34" charset="0"/>
              <a:buChar char="•"/>
            </a:pPr>
            <a:r>
              <a:rPr lang="en-GB" dirty="0"/>
              <a:t>first dose of 1.5ml at 8 weeks of age</a:t>
            </a:r>
          </a:p>
          <a:p>
            <a:r>
              <a:rPr lang="en-GB" dirty="0"/>
              <a:t>•   second dose of 1.5ml at least 4 weeks after the first (12 week appointment)</a:t>
            </a:r>
          </a:p>
          <a:p>
            <a:pPr marL="285750" indent="-285750">
              <a:buFont typeface="Arial" panose="020B0604020202020204" pitchFamily="34" charset="0"/>
              <a:buChar char="•"/>
            </a:pPr>
            <a:r>
              <a:rPr lang="en-GB" dirty="0"/>
              <a:t>it is preferable that the full course of 2 doses is completed before 16 weeks of age.</a:t>
            </a:r>
            <a:r>
              <a:rPr lang="en-GB" u="sng" dirty="0"/>
              <a:t> Rotarix must be given by 23 weeks and 6 days)</a:t>
            </a:r>
          </a:p>
          <a:p>
            <a:pPr>
              <a:buFont typeface="Arial" panose="020B0604020202020204" pitchFamily="34" charset="0"/>
              <a:buChar char="•"/>
            </a:pPr>
            <a:r>
              <a:rPr lang="en-GB" dirty="0"/>
              <a:t>the first dose must be given 14 weeks and 6 days. Immunisation should not be initiated after 15 weeks of age.</a:t>
            </a:r>
          </a:p>
          <a:p>
            <a:pPr>
              <a:buFont typeface="Arial" panose="020B0604020202020204" pitchFamily="34" charset="0"/>
              <a:buChar char="•"/>
            </a:pPr>
            <a:r>
              <a:rPr lang="en-GB" dirty="0"/>
              <a:t>if the course is interrupted it should be resumed but not repeated, provided that the second dose can be given before 24 weeks</a:t>
            </a:r>
          </a:p>
          <a:p>
            <a:pPr>
              <a:buFont typeface="Arial" panose="020B0604020202020204" pitchFamily="34" charset="0"/>
              <a:buChar char="•"/>
            </a:pPr>
            <a:r>
              <a:rPr lang="en-GB" dirty="0"/>
              <a:t>if infant spits out/regurgitates most of dose, a replacement dose may be given at same visit</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051627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Administration of Rotarix</a:t>
            </a:r>
            <a:br>
              <a:rPr lang="en-GB" dirty="0"/>
            </a:br>
            <a:endParaRPr lang="en-GB" dirty="0"/>
          </a:p>
        </p:txBody>
      </p:sp>
      <p:sp>
        <p:nvSpPr>
          <p:cNvPr id="3" name="Content Placeholder 2"/>
          <p:cNvSpPr>
            <a:spLocks noGrp="1"/>
          </p:cNvSpPr>
          <p:nvPr>
            <p:ph idx="1"/>
          </p:nvPr>
        </p:nvSpPr>
        <p:spPr>
          <a:xfrm>
            <a:off x="539552" y="1556792"/>
            <a:ext cx="8028000" cy="3285215"/>
          </a:xfrm>
        </p:spPr>
        <p:txBody>
          <a:bodyPr/>
          <a:lstStyle/>
          <a:p>
            <a:r>
              <a:rPr lang="en-GB" dirty="0"/>
              <a:t> </a:t>
            </a:r>
          </a:p>
          <a:p>
            <a:pPr>
              <a:buFont typeface="Arial" panose="020B0604020202020204" pitchFamily="34" charset="0"/>
              <a:buChar char="•"/>
            </a:pPr>
            <a:r>
              <a:rPr lang="en-GB" dirty="0"/>
              <a:t>Rotarix is different from the other infant vaccines, as it is a live oral vaccine and must not be injected</a:t>
            </a:r>
          </a:p>
          <a:p>
            <a:pPr>
              <a:buFont typeface="Arial" panose="020B0604020202020204" pitchFamily="34" charset="0"/>
              <a:buChar char="•"/>
            </a:pPr>
            <a:r>
              <a:rPr lang="en-GB" dirty="0"/>
              <a:t>Rotarix can be administered at the same time as other childhood vaccines</a:t>
            </a:r>
          </a:p>
          <a:p>
            <a:pPr>
              <a:buFont typeface="Arial" panose="020B0604020202020204" pitchFamily="34" charset="0"/>
              <a:buChar char="•"/>
            </a:pPr>
            <a:r>
              <a:rPr lang="en-GB" dirty="0"/>
              <a:t>Rotarix can also be given at any time before or after BCG vaccine</a:t>
            </a:r>
          </a:p>
          <a:p>
            <a:pPr>
              <a:buFont typeface="Arial" panose="020B0604020202020204" pitchFamily="34" charset="0"/>
              <a:buChar char="•"/>
            </a:pPr>
            <a:r>
              <a:rPr lang="en-GB" dirty="0"/>
              <a:t>it is suggested that Rotarix be given to the infant at the beginning of their immunisation visit, before administration of intramuscular vaccines which may unsettle the infant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23</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43905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Rotarix ORAL vaccine</a:t>
            </a:r>
          </a:p>
        </p:txBody>
      </p:sp>
      <p:graphicFrame>
        <p:nvGraphicFramePr>
          <p:cNvPr id="6" name="Content Placeholder 5"/>
          <p:cNvGraphicFramePr>
            <a:graphicFrameLocks noGrp="1"/>
          </p:cNvGraphicFramePr>
          <p:nvPr>
            <p:ph idx="1"/>
          </p:nvPr>
        </p:nvGraphicFramePr>
        <p:xfrm>
          <a:off x="539552" y="1196752"/>
          <a:ext cx="8029576" cy="4617829"/>
        </p:xfrm>
        <a:graphic>
          <a:graphicData uri="http://schemas.openxmlformats.org/drawingml/2006/table">
            <a:tbl>
              <a:tblPr firstRow="1" bandRow="1">
                <a:tableStyleId>{5C22544A-7EE6-4342-B048-85BDC9FD1C3A}</a:tableStyleId>
              </a:tblPr>
              <a:tblGrid>
                <a:gridCol w="2358603">
                  <a:extLst>
                    <a:ext uri="{9D8B030D-6E8A-4147-A177-3AD203B41FA5}">
                      <a16:colId xmlns:a16="http://schemas.microsoft.com/office/drawing/2014/main" val="20000"/>
                    </a:ext>
                  </a:extLst>
                </a:gridCol>
                <a:gridCol w="5670973">
                  <a:extLst>
                    <a:ext uri="{9D8B030D-6E8A-4147-A177-3AD203B41FA5}">
                      <a16:colId xmlns:a16="http://schemas.microsoft.com/office/drawing/2014/main" val="20001"/>
                    </a:ext>
                  </a:extLst>
                </a:gridCol>
              </a:tblGrid>
              <a:tr h="370840">
                <a:tc>
                  <a:txBody>
                    <a:bodyPr/>
                    <a:lstStyle/>
                    <a:p>
                      <a:endParaRPr lang="en-GB" dirty="0"/>
                    </a:p>
                    <a:p>
                      <a:endParaRPr lang="en-GB" dirty="0"/>
                    </a:p>
                    <a:p>
                      <a:endParaRPr lang="en-GB" dirty="0"/>
                    </a:p>
                    <a:p>
                      <a:endParaRPr lang="en-GB" dirty="0"/>
                    </a:p>
                    <a:p>
                      <a:endParaRPr lang="en-GB" dirty="0"/>
                    </a:p>
                  </a:txBody>
                  <a:tcPr/>
                </a:tc>
                <a:tc>
                  <a:txBody>
                    <a:bodyPr/>
                    <a:lstStyle/>
                    <a:p>
                      <a:r>
                        <a:rPr lang="en-GB" sz="1600" b="0" dirty="0"/>
                        <a:t>Check the expiry date</a:t>
                      </a:r>
                    </a:p>
                    <a:p>
                      <a:r>
                        <a:rPr lang="en-GB" sz="1600" b="0" dirty="0"/>
                        <a:t>Check the tube has not been damaged or is already open</a:t>
                      </a:r>
                    </a:p>
                    <a:p>
                      <a:r>
                        <a:rPr lang="en-GB" sz="1600" b="0" dirty="0"/>
                        <a:t>Check the liquid is clear and colourless without particles in it</a:t>
                      </a:r>
                    </a:p>
                    <a:p>
                      <a:r>
                        <a:rPr lang="en-GB" sz="1600" b="0" dirty="0"/>
                        <a:t>If you notice anything abnormal, do not use the vaccine</a:t>
                      </a:r>
                    </a:p>
                    <a:p>
                      <a:r>
                        <a:rPr lang="en-GB" sz="1600" b="0" dirty="0"/>
                        <a:t>This vaccine is given orally, straight from the tube</a:t>
                      </a:r>
                    </a:p>
                    <a:p>
                      <a:r>
                        <a:rPr lang="en-GB" sz="1600" b="0" dirty="0"/>
                        <a:t>It</a:t>
                      </a:r>
                      <a:r>
                        <a:rPr lang="en-GB" sz="1600" b="0" baseline="0" dirty="0"/>
                        <a:t> is ready to use, you do not need to do anything with it</a:t>
                      </a:r>
                      <a:endParaRPr lang="en-GB" sz="1600" b="0" dirty="0"/>
                    </a:p>
                  </a:txBody>
                  <a:tcPr/>
                </a:tc>
                <a:extLst>
                  <a:ext uri="{0D108BD9-81ED-4DB2-BD59-A6C34878D82A}">
                    <a16:rowId xmlns:a16="http://schemas.microsoft.com/office/drawing/2014/main" val="10000"/>
                  </a:ext>
                </a:extLst>
              </a:tr>
              <a:tr h="1478389">
                <a:tc>
                  <a:txBody>
                    <a:bodyPr/>
                    <a:lstStyle/>
                    <a:p>
                      <a:endParaRPr lang="en-GB" dirty="0"/>
                    </a:p>
                    <a:p>
                      <a:endParaRPr lang="en-GB" dirty="0"/>
                    </a:p>
                    <a:p>
                      <a:endParaRPr lang="en-GB" dirty="0"/>
                    </a:p>
                    <a:p>
                      <a:endParaRPr lang="en-GB" dirty="0"/>
                    </a:p>
                    <a:p>
                      <a:endParaRPr lang="en-GB" dirty="0"/>
                    </a:p>
                  </a:txBody>
                  <a:tcPr/>
                </a:tc>
                <a:tc>
                  <a:txBody>
                    <a:bodyPr/>
                    <a:lstStyle/>
                    <a:p>
                      <a:r>
                        <a:rPr lang="en-GB" sz="1600" dirty="0"/>
                        <a:t>Pull off and keep the cap to pierce the membrane later</a:t>
                      </a:r>
                    </a:p>
                    <a:p>
                      <a:r>
                        <a:rPr lang="en-GB" sz="1600" dirty="0"/>
                        <a:t>Hold the tube upright</a:t>
                      </a:r>
                    </a:p>
                    <a:p>
                      <a:r>
                        <a:rPr lang="en-GB" sz="1600" dirty="0"/>
                        <a:t>Repeatedly flick to tube until it is clear of any liquid. You can clear any</a:t>
                      </a:r>
                      <a:r>
                        <a:rPr lang="en-GB" sz="1600" baseline="0" dirty="0"/>
                        <a:t> liquid from the thinnest part of the tube by flicking just below the membrane</a:t>
                      </a:r>
                      <a:endParaRPr lang="en-GB" sz="1600" dirty="0"/>
                    </a:p>
                  </a:txBody>
                  <a:tcPr/>
                </a:tc>
                <a:extLst>
                  <a:ext uri="{0D108BD9-81ED-4DB2-BD59-A6C34878D82A}">
                    <a16:rowId xmlns:a16="http://schemas.microsoft.com/office/drawing/2014/main" val="10001"/>
                  </a:ext>
                </a:extLst>
              </a:tr>
              <a:tr h="370840">
                <a:tc>
                  <a:txBody>
                    <a:bodyPr/>
                    <a:lstStyle/>
                    <a:p>
                      <a:endParaRPr lang="en-GB" dirty="0"/>
                    </a:p>
                    <a:p>
                      <a:endParaRPr lang="en-GB" dirty="0"/>
                    </a:p>
                    <a:p>
                      <a:endParaRPr lang="en-GB" dirty="0"/>
                    </a:p>
                    <a:p>
                      <a:endParaRPr lang="en-GB" dirty="0"/>
                    </a:p>
                  </a:txBody>
                  <a:tcPr/>
                </a:tc>
                <a:tc>
                  <a:txBody>
                    <a:bodyPr/>
                    <a:lstStyle/>
                    <a:p>
                      <a:r>
                        <a:rPr lang="en-GB" sz="1600" dirty="0"/>
                        <a:t>Position the cap</a:t>
                      </a:r>
                      <a:r>
                        <a:rPr lang="en-GB" sz="1600" baseline="0" dirty="0"/>
                        <a:t> to open the tube</a:t>
                      </a:r>
                    </a:p>
                    <a:p>
                      <a:r>
                        <a:rPr lang="en-GB" sz="1600" baseline="0" dirty="0"/>
                        <a:t>Hold the tube upright</a:t>
                      </a:r>
                    </a:p>
                    <a:p>
                      <a:r>
                        <a:rPr lang="en-GB" sz="1600" baseline="0" dirty="0"/>
                        <a:t>Hold the side of the tube</a:t>
                      </a:r>
                    </a:p>
                    <a:p>
                      <a:r>
                        <a:rPr lang="en-GB" sz="1600" baseline="0" dirty="0"/>
                        <a:t>Identify the small spike in the inside of the cap and then turn the cap upside down</a:t>
                      </a:r>
                    </a:p>
                    <a:p>
                      <a:endParaRPr lang="en-GB" dirty="0"/>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pic>
        <p:nvPicPr>
          <p:cNvPr id="7" name="Content Placeholder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99982" y="1484784"/>
            <a:ext cx="1857634" cy="1162212"/>
          </a:xfrm>
          <a:prstGeom prst="rect">
            <a:avLst/>
          </a:prstGeom>
          <a:noFill/>
          <a:ln w="9525">
            <a:noFill/>
            <a:miter lim="800000"/>
            <a:headEnd/>
            <a:tailEnd/>
          </a:ln>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07" y="2926295"/>
            <a:ext cx="1819529" cy="1143160"/>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544" y="4283290"/>
            <a:ext cx="1769871" cy="1171739"/>
          </a:xfrm>
          <a:prstGeom prst="rect">
            <a:avLst/>
          </a:prstGeom>
        </p:spPr>
      </p:pic>
    </p:spTree>
    <p:extLst>
      <p:ext uri="{BB962C8B-B14F-4D97-AF65-F5344CB8AC3E}">
        <p14:creationId xmlns:p14="http://schemas.microsoft.com/office/powerpoint/2010/main" val="1363110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Preparing Rotarix ORAL vaccine</a:t>
            </a:r>
            <a:br>
              <a:rPr lang="en-GB" dirty="0"/>
            </a:br>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25</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graphicFrame>
        <p:nvGraphicFramePr>
          <p:cNvPr id="12" name="Content Placeholder 11"/>
          <p:cNvGraphicFramePr>
            <a:graphicFrameLocks noGrp="1"/>
          </p:cNvGraphicFramePr>
          <p:nvPr>
            <p:ph idx="1"/>
          </p:nvPr>
        </p:nvGraphicFramePr>
        <p:xfrm>
          <a:off x="467544" y="1196751"/>
          <a:ext cx="8271057" cy="5138153"/>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5966801">
                  <a:extLst>
                    <a:ext uri="{9D8B030D-6E8A-4147-A177-3AD203B41FA5}">
                      <a16:colId xmlns:a16="http://schemas.microsoft.com/office/drawing/2014/main" val="20001"/>
                    </a:ext>
                  </a:extLst>
                </a:gridCol>
              </a:tblGrid>
              <a:tr h="1450248">
                <a:tc>
                  <a:txBody>
                    <a:bodyPr/>
                    <a:lstStyle/>
                    <a:p>
                      <a:endParaRPr lang="en-GB" dirty="0"/>
                    </a:p>
                    <a:p>
                      <a:endParaRPr lang="en-GB" dirty="0"/>
                    </a:p>
                    <a:p>
                      <a:endParaRPr lang="en-GB" dirty="0"/>
                    </a:p>
                    <a:p>
                      <a:endParaRPr lang="en-GB" dirty="0"/>
                    </a:p>
                    <a:p>
                      <a:endParaRPr lang="en-GB" dirty="0"/>
                    </a:p>
                  </a:txBody>
                  <a:tcPr/>
                </a:tc>
                <a:tc>
                  <a:txBody>
                    <a:bodyPr/>
                    <a:lstStyle/>
                    <a:p>
                      <a:r>
                        <a:rPr lang="en-GB" sz="1600" b="0" dirty="0"/>
                        <a:t>To open the tube, press the cap down,</a:t>
                      </a:r>
                      <a:r>
                        <a:rPr lang="en-GB" sz="1600" b="0" baseline="0" dirty="0"/>
                        <a:t> piercing the membrane with the spike inside the cap</a:t>
                      </a:r>
                    </a:p>
                    <a:p>
                      <a:r>
                        <a:rPr lang="en-GB" sz="1600" b="0" baseline="0" dirty="0"/>
                        <a:t>Then lift off the cap</a:t>
                      </a:r>
                      <a:endParaRPr lang="en-GB" sz="1600" b="0" dirty="0"/>
                    </a:p>
                  </a:txBody>
                  <a:tcPr/>
                </a:tc>
                <a:extLst>
                  <a:ext uri="{0D108BD9-81ED-4DB2-BD59-A6C34878D82A}">
                    <a16:rowId xmlns:a16="http://schemas.microsoft.com/office/drawing/2014/main" val="10000"/>
                  </a:ext>
                </a:extLst>
              </a:tr>
              <a:tr h="1450248">
                <a:tc>
                  <a:txBody>
                    <a:bodyPr/>
                    <a:lstStyle/>
                    <a:p>
                      <a:endParaRPr lang="en-GB" dirty="0"/>
                    </a:p>
                    <a:p>
                      <a:endParaRPr lang="en-GB" dirty="0"/>
                    </a:p>
                    <a:p>
                      <a:endParaRPr lang="en-GB" dirty="0"/>
                    </a:p>
                    <a:p>
                      <a:endParaRPr lang="en-GB" dirty="0"/>
                    </a:p>
                    <a:p>
                      <a:endParaRPr lang="en-GB" dirty="0"/>
                    </a:p>
                  </a:txBody>
                  <a:tcPr/>
                </a:tc>
                <a:tc>
                  <a:txBody>
                    <a:bodyPr/>
                    <a:lstStyle/>
                    <a:p>
                      <a:r>
                        <a:rPr lang="en-GB" sz="1600" dirty="0"/>
                        <a:t>Check that the membrane has been pierced, there should be a hole at the top of</a:t>
                      </a:r>
                      <a:r>
                        <a:rPr lang="en-GB" sz="1600" baseline="0" dirty="0"/>
                        <a:t> the tube</a:t>
                      </a:r>
                    </a:p>
                    <a:p>
                      <a:r>
                        <a:rPr lang="en-GB" sz="1600" baseline="0" dirty="0"/>
                        <a:t>If the membrane has not been pierced, repeat the previous steps</a:t>
                      </a:r>
                      <a:endParaRPr lang="en-GB" sz="1600" dirty="0"/>
                    </a:p>
                  </a:txBody>
                  <a:tcPr/>
                </a:tc>
                <a:extLst>
                  <a:ext uri="{0D108BD9-81ED-4DB2-BD59-A6C34878D82A}">
                    <a16:rowId xmlns:a16="http://schemas.microsoft.com/office/drawing/2014/main" val="10001"/>
                  </a:ext>
                </a:extLst>
              </a:tr>
              <a:tr h="2212073">
                <a:tc>
                  <a:txBody>
                    <a:bodyPr/>
                    <a:lstStyle/>
                    <a:p>
                      <a:endParaRPr lang="en-GB" dirty="0"/>
                    </a:p>
                    <a:p>
                      <a:endParaRPr lang="en-GB" dirty="0"/>
                    </a:p>
                    <a:p>
                      <a:endParaRPr lang="en-GB" dirty="0"/>
                    </a:p>
                    <a:p>
                      <a:endParaRPr lang="en-GB" dirty="0"/>
                    </a:p>
                    <a:p>
                      <a:endParaRPr lang="en-GB" dirty="0"/>
                    </a:p>
                  </a:txBody>
                  <a:tcPr/>
                </a:tc>
                <a:tc>
                  <a:txBody>
                    <a:bodyPr/>
                    <a:lstStyle/>
                    <a:p>
                      <a:r>
                        <a:rPr lang="en-GB" sz="1600" dirty="0"/>
                        <a:t>Once the tube is</a:t>
                      </a:r>
                      <a:r>
                        <a:rPr lang="en-GB" sz="1600" baseline="0" dirty="0"/>
                        <a:t> open, check the liquid is clear, without particles in it. If you notice anything abnormal, do not use the vaccine</a:t>
                      </a:r>
                    </a:p>
                    <a:p>
                      <a:r>
                        <a:rPr lang="en-GB" sz="1600" baseline="0" dirty="0"/>
                        <a:t>Give the vaccine straight away</a:t>
                      </a:r>
                    </a:p>
                    <a:p>
                      <a:r>
                        <a:rPr lang="en-GB" sz="1600" baseline="0" dirty="0"/>
                        <a:t>The child should be seated, leaning slightly backwards</a:t>
                      </a:r>
                    </a:p>
                    <a:p>
                      <a:r>
                        <a:rPr lang="en-GB" sz="1600" baseline="0" dirty="0"/>
                        <a:t>Squeeze the liquid gently into the side of the child’s mouth, towards the inside of their cheek</a:t>
                      </a:r>
                    </a:p>
                    <a:p>
                      <a:r>
                        <a:rPr lang="en-GB" sz="1600" baseline="0" dirty="0"/>
                        <a:t>You may need to squeeze the tube a few times to get all of the vaccine out – it is ok if a drop remains in the tip of the tube</a:t>
                      </a:r>
                      <a:endParaRPr lang="en-GB" sz="1600" dirty="0"/>
                    </a:p>
                  </a:txBody>
                  <a:tcPr/>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17986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69" y="2766662"/>
            <a:ext cx="1876687" cy="1200318"/>
          </a:xfrm>
          <a:prstGeom prst="rect">
            <a:avLst/>
          </a:prstGeom>
        </p:spPr>
      </p:pic>
      <p:pic>
        <p:nvPicPr>
          <p:cNvPr id="22" name="Picture 2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822" y="4286019"/>
            <a:ext cx="1857634" cy="1247949"/>
          </a:xfrm>
          <a:prstGeom prst="rect">
            <a:avLst/>
          </a:prstGeom>
        </p:spPr>
      </p:pic>
    </p:spTree>
    <p:extLst>
      <p:ext uri="{BB962C8B-B14F-4D97-AF65-F5344CB8AC3E}">
        <p14:creationId xmlns:p14="http://schemas.microsoft.com/office/powerpoint/2010/main" val="151383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028000" cy="648072"/>
          </a:xfrm>
        </p:spPr>
        <p:txBody>
          <a:bodyPr>
            <a:normAutofit fontScale="90000"/>
          </a:bodyPr>
          <a:lstStyle/>
          <a:p>
            <a:r>
              <a:rPr lang="en-GB" sz="4400" dirty="0"/>
              <a:t>Contraindications  </a:t>
            </a:r>
            <a:br>
              <a:rPr lang="en-GB" dirty="0"/>
            </a:br>
            <a:endParaRPr lang="en-GB" dirty="0"/>
          </a:p>
        </p:txBody>
      </p:sp>
      <p:sp>
        <p:nvSpPr>
          <p:cNvPr id="3" name="Content Placeholder 2"/>
          <p:cNvSpPr>
            <a:spLocks noGrp="1"/>
          </p:cNvSpPr>
          <p:nvPr>
            <p:ph idx="1"/>
          </p:nvPr>
        </p:nvSpPr>
        <p:spPr>
          <a:xfrm>
            <a:off x="539552" y="1484784"/>
            <a:ext cx="8028000" cy="4608512"/>
          </a:xfrm>
        </p:spPr>
        <p:txBody>
          <a:bodyPr/>
          <a:lstStyle/>
          <a:p>
            <a:pPr>
              <a:buFont typeface="Arial" pitchFamily="34" charset="0"/>
              <a:buChar char="•"/>
            </a:pPr>
            <a:r>
              <a:rPr lang="en-GB" sz="1600" dirty="0"/>
              <a:t>infants presenting for their first dose of</a:t>
            </a:r>
            <a:r>
              <a:rPr lang="en-GB" sz="1600" b="1" dirty="0"/>
              <a:t> </a:t>
            </a:r>
            <a:r>
              <a:rPr lang="en-GB" sz="1600" dirty="0"/>
              <a:t>Rotarix 15 weeks of age or older</a:t>
            </a:r>
          </a:p>
          <a:p>
            <a:pPr>
              <a:buFont typeface="Arial" pitchFamily="34" charset="0"/>
              <a:buChar char="•"/>
            </a:pPr>
            <a:r>
              <a:rPr lang="en-GB" sz="1600" dirty="0"/>
              <a:t>infants aged 24 weeks of age or over (beyond 23 weeks and 6 days)</a:t>
            </a:r>
          </a:p>
          <a:p>
            <a:pPr>
              <a:buFont typeface="Arial" pitchFamily="34" charset="0"/>
              <a:buChar char="•"/>
            </a:pPr>
            <a:r>
              <a:rPr lang="en-GB" sz="1600" dirty="0"/>
              <a:t>babies born to mothers that used medical biologicals during their pregnancy</a:t>
            </a:r>
          </a:p>
          <a:p>
            <a:pPr lvl="0">
              <a:buFont typeface="Arial" panose="020B0604020202020204" pitchFamily="34" charset="0"/>
              <a:buChar char="•"/>
            </a:pPr>
            <a:r>
              <a:rPr lang="en-GB" sz="1600" dirty="0"/>
              <a:t>infants with Severe Combined Immunodeficiency (SCID) disorder </a:t>
            </a:r>
          </a:p>
          <a:p>
            <a:pPr lvl="0">
              <a:buFont typeface="Arial" panose="020B0604020202020204" pitchFamily="34" charset="0"/>
              <a:buChar char="•"/>
            </a:pPr>
            <a:r>
              <a:rPr lang="en-GB" sz="1600" dirty="0"/>
              <a:t>infants with a confirmed anaphylactic reaction to a previous dose of the vaccine</a:t>
            </a:r>
          </a:p>
          <a:p>
            <a:pPr lvl="0">
              <a:buFont typeface="Arial" panose="020B0604020202020204" pitchFamily="34" charset="0"/>
              <a:buChar char="•"/>
            </a:pPr>
            <a:r>
              <a:rPr lang="en-GB" sz="1600" dirty="0"/>
              <a:t>infants with a confirmed anaphylactic reaction to any components of the vaccine </a:t>
            </a:r>
          </a:p>
          <a:p>
            <a:pPr lvl="0">
              <a:buFont typeface="Arial" panose="020B0604020202020204" pitchFamily="34" charset="0"/>
              <a:buChar char="•"/>
            </a:pPr>
            <a:r>
              <a:rPr lang="en-GB" sz="1600" dirty="0"/>
              <a:t>infants with a previous history of intussusception</a:t>
            </a:r>
          </a:p>
          <a:p>
            <a:pPr lvl="0">
              <a:buFont typeface="Arial" panose="020B0604020202020204" pitchFamily="34" charset="0"/>
              <a:buChar char="•"/>
            </a:pPr>
            <a:r>
              <a:rPr lang="en-GB" sz="1600" dirty="0"/>
              <a:t>infants with a malformation of GI tract that could predispose to intussusception </a:t>
            </a:r>
          </a:p>
          <a:p>
            <a:pPr lvl="0">
              <a:buFont typeface="Arial" panose="020B0604020202020204" pitchFamily="34" charset="0"/>
              <a:buChar char="•"/>
            </a:pPr>
            <a:r>
              <a:rPr lang="en-GB" sz="1600" dirty="0"/>
              <a:t>rare hereditary problems of fructose intolerance, glucose-galactose malabsorption or sucrose-iso-maltose insufficiency</a:t>
            </a:r>
          </a:p>
          <a:p>
            <a:pPr>
              <a:buFont typeface="Arial" panose="020B0604020202020204" pitchFamily="34" charset="0"/>
              <a:buChar char="•"/>
            </a:pPr>
            <a:r>
              <a:rPr lang="en-GB" sz="1600" dirty="0"/>
              <a:t>there are very few infants who cannot receive rotavirus vaccine; where there is doubt seek advice</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26</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261814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7459-CDE9-446F-A5A0-1E9F69655456}"/>
              </a:ext>
            </a:extLst>
          </p:cNvPr>
          <p:cNvSpPr>
            <a:spLocks noGrp="1"/>
          </p:cNvSpPr>
          <p:nvPr>
            <p:ph type="title"/>
          </p:nvPr>
        </p:nvSpPr>
        <p:spPr/>
        <p:txBody>
          <a:bodyPr>
            <a:normAutofit fontScale="90000"/>
          </a:bodyPr>
          <a:lstStyle/>
          <a:p>
            <a:r>
              <a:rPr lang="en-GB" dirty="0"/>
              <a:t>Severe Combined Immune Deficiency (SCID) and Rotavirus vaccine</a:t>
            </a:r>
            <a:br>
              <a:rPr lang="en-GB" dirty="0"/>
            </a:br>
            <a:endParaRPr lang="en-GB" dirty="0"/>
          </a:p>
        </p:txBody>
      </p:sp>
      <p:sp>
        <p:nvSpPr>
          <p:cNvPr id="3" name="Content Placeholder 2">
            <a:extLst>
              <a:ext uri="{FF2B5EF4-FFF2-40B4-BE49-F238E27FC236}">
                <a16:creationId xmlns:a16="http://schemas.microsoft.com/office/drawing/2014/main" id="{3288309F-BB88-4964-AD38-AF64CAA3D0AF}"/>
              </a:ext>
            </a:extLst>
          </p:cNvPr>
          <p:cNvSpPr>
            <a:spLocks noGrp="1"/>
          </p:cNvSpPr>
          <p:nvPr>
            <p:ph idx="1"/>
          </p:nvPr>
        </p:nvSpPr>
        <p:spPr>
          <a:xfrm>
            <a:off x="557798" y="1817803"/>
            <a:ext cx="8028000" cy="4739679"/>
          </a:xfrm>
        </p:spPr>
        <p:txBody>
          <a:bodyPr/>
          <a:lstStyle/>
          <a:p>
            <a:pPr>
              <a:buFont typeface="Arial" panose="020B0604020202020204" pitchFamily="34" charset="0"/>
              <a:buChar char="•"/>
            </a:pPr>
            <a:r>
              <a:rPr lang="en-GB" dirty="0"/>
              <a:t>although it is important that infants receive rotavirus vaccine in early life to protect against gastrointestinal illness, Rotavirus vaccine is a live vaccine and SCID is the major contraindication to rotavirus vaccination </a:t>
            </a:r>
          </a:p>
          <a:p>
            <a:pPr>
              <a:buFont typeface="Arial" panose="020B0604020202020204" pitchFamily="34" charset="0"/>
              <a:buChar char="•"/>
            </a:pPr>
            <a:r>
              <a:rPr lang="en-GB" dirty="0">
                <a:hlinkClick r:id="rId2"/>
              </a:rPr>
              <a:t>Bakari and others</a:t>
            </a:r>
            <a:r>
              <a:rPr lang="en-GB" dirty="0"/>
              <a:t> previously described reports of severe gastroenteritis and prolonged viral shedding in immunocompromised infants involving the vaccine strain</a:t>
            </a:r>
          </a:p>
          <a:p>
            <a:pPr>
              <a:buFont typeface="Arial" panose="020B0604020202020204" pitchFamily="34" charset="0"/>
              <a:buChar char="•"/>
            </a:pPr>
            <a:r>
              <a:rPr lang="en-GB" dirty="0">
                <a:hlinkClick r:id="rId3"/>
              </a:rPr>
              <a:t>Ladhani and others</a:t>
            </a:r>
            <a:r>
              <a:rPr lang="en-GB" dirty="0"/>
              <a:t> conducted a prospective national surveillance study. This study described infants with acute gastroenteritis symptoms in primary and secondary care who also had Rotarix vaccine derived rotavirus strain in their stools. Those infants with the vaccine derived rotavirus strain that were identified more than 7 weeks after being given rotavirus vaccine were often found to have underlying SCID</a:t>
            </a:r>
          </a:p>
          <a:p>
            <a:endParaRPr lang="en-GB" dirty="0"/>
          </a:p>
        </p:txBody>
      </p:sp>
      <p:sp>
        <p:nvSpPr>
          <p:cNvPr id="4" name="Slide Number Placeholder 3">
            <a:extLst>
              <a:ext uri="{FF2B5EF4-FFF2-40B4-BE49-F238E27FC236}">
                <a16:creationId xmlns:a16="http://schemas.microsoft.com/office/drawing/2014/main" id="{5B264493-9163-45C1-95C4-14A34674905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27</a:t>
            </a:fld>
            <a:endParaRPr lang="en-US" dirty="0"/>
          </a:p>
        </p:txBody>
      </p:sp>
      <p:sp>
        <p:nvSpPr>
          <p:cNvPr id="5" name="Footer Placeholder 4">
            <a:extLst>
              <a:ext uri="{FF2B5EF4-FFF2-40B4-BE49-F238E27FC236}">
                <a16:creationId xmlns:a16="http://schemas.microsoft.com/office/drawing/2014/main" id="{06779A2E-B716-46C4-B0F0-E0D8D9596A8A}"/>
              </a:ext>
            </a:extLst>
          </p:cNvPr>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806473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B6B6-878D-4FE8-B88D-F73845224243}"/>
              </a:ext>
            </a:extLst>
          </p:cNvPr>
          <p:cNvSpPr>
            <a:spLocks noGrp="1"/>
          </p:cNvSpPr>
          <p:nvPr>
            <p:ph type="title"/>
          </p:nvPr>
        </p:nvSpPr>
        <p:spPr/>
        <p:txBody>
          <a:bodyPr/>
          <a:lstStyle/>
          <a:p>
            <a:r>
              <a:rPr lang="en-GB" dirty="0"/>
              <a:t>SCID screening evaluation</a:t>
            </a:r>
          </a:p>
        </p:txBody>
      </p:sp>
      <p:sp>
        <p:nvSpPr>
          <p:cNvPr id="3" name="Content Placeholder 2">
            <a:extLst>
              <a:ext uri="{FF2B5EF4-FFF2-40B4-BE49-F238E27FC236}">
                <a16:creationId xmlns:a16="http://schemas.microsoft.com/office/drawing/2014/main" id="{454B7CAC-E5B7-4F96-9098-16AB41F9E6E6}"/>
              </a:ext>
            </a:extLst>
          </p:cNvPr>
          <p:cNvSpPr>
            <a:spLocks noGrp="1"/>
          </p:cNvSpPr>
          <p:nvPr>
            <p:ph idx="1"/>
          </p:nvPr>
        </p:nvSpPr>
        <p:spPr/>
        <p:txBody>
          <a:bodyPr/>
          <a:lstStyle/>
          <a:p>
            <a:pPr>
              <a:buFont typeface="Arial" panose="020B0604020202020204" pitchFamily="34" charset="0"/>
              <a:buChar char="•"/>
            </a:pPr>
            <a:r>
              <a:rPr lang="en-GB" sz="1600" dirty="0"/>
              <a:t>from September 1 2021, all babies born in regions served by certain screening laboratories, who attend for their immunisations from 27 October 2021, should have their records checked for SCID screening results before rotavirus vaccine is administered </a:t>
            </a:r>
          </a:p>
          <a:p>
            <a:pPr>
              <a:buFont typeface="Arial" panose="020B0604020202020204" pitchFamily="34" charset="0"/>
              <a:buChar char="•"/>
            </a:pPr>
            <a:r>
              <a:rPr lang="en-GB" sz="1600" dirty="0"/>
              <a:t>the regions included in the evaluation are those served by screening laboratories in Newcastle, Manchester, Sheffield, Birmingham, Great Ormond Street hospital and Guys and St Thomas hospital. This will form part of the newborn screening test at 5 days </a:t>
            </a:r>
          </a:p>
          <a:p>
            <a:pPr>
              <a:buFont typeface="Arial" panose="020B0604020202020204" pitchFamily="34" charset="0"/>
              <a:buChar char="•"/>
            </a:pPr>
            <a:r>
              <a:rPr lang="en-GB" sz="1600" dirty="0"/>
              <a:t>if the infant was born in an area participating in the SCID screening evaluation, the outcome of the screening test should be available by the 8 week routine vaccination appointment. Parents should be asked to bring the outcome letter with them to the appointment. If the infant is SCID suspected, rotavirus vaccine is contraindicated. If the infant is SCID not suspected or if no result can be found, rotavirus vaccine can be administered</a:t>
            </a:r>
          </a:p>
          <a:p>
            <a:pPr>
              <a:buFont typeface="Arial" panose="020B0604020202020204" pitchFamily="34" charset="0"/>
              <a:buChar char="•"/>
            </a:pPr>
            <a:r>
              <a:rPr lang="en-GB" sz="1600" dirty="0"/>
              <a:t>immunisers should be aware that newly registered infants may have moved in from a SCID screening evaluation area and every effort should be made to confirm whether any SCID screening outcome is available before administering rotavirus vaccine </a:t>
            </a:r>
          </a:p>
          <a:p>
            <a:endParaRPr lang="en-GB" dirty="0"/>
          </a:p>
        </p:txBody>
      </p:sp>
      <p:sp>
        <p:nvSpPr>
          <p:cNvPr id="4" name="Slide Number Placeholder 3">
            <a:extLst>
              <a:ext uri="{FF2B5EF4-FFF2-40B4-BE49-F238E27FC236}">
                <a16:creationId xmlns:a16="http://schemas.microsoft.com/office/drawing/2014/main" id="{9F5EE240-8610-4F7E-9FC0-48AA077BFB9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28</a:t>
            </a:fld>
            <a:endParaRPr lang="en-US" dirty="0"/>
          </a:p>
        </p:txBody>
      </p:sp>
      <p:sp>
        <p:nvSpPr>
          <p:cNvPr id="5" name="Footer Placeholder 4">
            <a:extLst>
              <a:ext uri="{FF2B5EF4-FFF2-40B4-BE49-F238E27FC236}">
                <a16:creationId xmlns:a16="http://schemas.microsoft.com/office/drawing/2014/main" id="{25A8986E-1CA7-489C-AA51-E6ABCE4F2758}"/>
              </a:ext>
            </a:extLst>
          </p:cNvPr>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85283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D5A6ED-E554-42FB-9730-301A9808F3C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29</a:t>
            </a:fld>
            <a:endParaRPr lang="en-US" dirty="0"/>
          </a:p>
        </p:txBody>
      </p:sp>
      <p:sp>
        <p:nvSpPr>
          <p:cNvPr id="5" name="Footer Placeholder 4">
            <a:extLst>
              <a:ext uri="{FF2B5EF4-FFF2-40B4-BE49-F238E27FC236}">
                <a16:creationId xmlns:a16="http://schemas.microsoft.com/office/drawing/2014/main" id="{99559667-C3C8-49DA-9C03-66371A3C7E10}"/>
              </a:ext>
            </a:extLst>
          </p:cNvPr>
          <p:cNvSpPr>
            <a:spLocks noGrp="1"/>
          </p:cNvSpPr>
          <p:nvPr>
            <p:ph type="ftr" sz="quarter" idx="11"/>
          </p:nvPr>
        </p:nvSpPr>
        <p:spPr/>
        <p:txBody>
          <a:bodyPr/>
          <a:lstStyle/>
          <a:p>
            <a:pPr>
              <a:defRPr/>
            </a:pPr>
            <a:r>
              <a:rPr lang="fr-FR" dirty="0"/>
              <a:t>The infant rotavirus immunisation programme</a:t>
            </a:r>
            <a:endParaRPr lang="en-US" dirty="0"/>
          </a:p>
        </p:txBody>
      </p:sp>
      <p:pic>
        <p:nvPicPr>
          <p:cNvPr id="9" name="Picture 8">
            <a:extLst>
              <a:ext uri="{FF2B5EF4-FFF2-40B4-BE49-F238E27FC236}">
                <a16:creationId xmlns:a16="http://schemas.microsoft.com/office/drawing/2014/main" id="{3292017B-7F14-4732-86ED-18160E605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42080"/>
            <a:ext cx="3758215" cy="5666683"/>
          </a:xfrm>
          <a:prstGeom prst="rect">
            <a:avLst/>
          </a:prstGeom>
        </p:spPr>
      </p:pic>
      <p:pic>
        <p:nvPicPr>
          <p:cNvPr id="7" name="Picture 6" descr="A picture containing text, newspaper, screenshot&#10;&#10;Description automatically generated">
            <a:extLst>
              <a:ext uri="{FF2B5EF4-FFF2-40B4-BE49-F238E27FC236}">
                <a16:creationId xmlns:a16="http://schemas.microsoft.com/office/drawing/2014/main" id="{2546EC6C-B2E0-4E7F-8BF5-88F2F0DDAF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513" y="287437"/>
            <a:ext cx="4256910" cy="6021288"/>
          </a:xfrm>
          <a:prstGeom prst="rect">
            <a:avLst/>
          </a:prstGeom>
        </p:spPr>
      </p:pic>
    </p:spTree>
    <p:extLst>
      <p:ext uri="{BB962C8B-B14F-4D97-AF65-F5344CB8AC3E}">
        <p14:creationId xmlns:p14="http://schemas.microsoft.com/office/powerpoint/2010/main" val="42406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28000" cy="648072"/>
          </a:xfrm>
        </p:spPr>
        <p:txBody>
          <a:bodyPr/>
          <a:lstStyle/>
          <a:p>
            <a:r>
              <a:rPr lang="en-GB" dirty="0"/>
              <a:t>Aims of training resource</a:t>
            </a:r>
          </a:p>
        </p:txBody>
      </p:sp>
      <p:sp>
        <p:nvSpPr>
          <p:cNvPr id="3" name="Content Placeholder 2"/>
          <p:cNvSpPr>
            <a:spLocks noGrp="1"/>
          </p:cNvSpPr>
          <p:nvPr>
            <p:ph idx="1"/>
          </p:nvPr>
        </p:nvSpPr>
        <p:spPr>
          <a:xfrm>
            <a:off x="539552" y="1484785"/>
            <a:ext cx="8028000" cy="3600400"/>
          </a:xfrm>
        </p:spPr>
        <p:txBody>
          <a:bodyPr/>
          <a:lstStyle/>
          <a:p>
            <a:pPr>
              <a:buFont typeface="Arial" pitchFamily="34" charset="0"/>
              <a:buChar char="•"/>
            </a:pPr>
            <a:r>
              <a:rPr lang="en-GB" dirty="0"/>
              <a:t>to support staff involved in discussing immunisation against rotavirus with parents/carers by providing evidence based information </a:t>
            </a:r>
          </a:p>
          <a:p>
            <a:pPr lvl="0">
              <a:buFont typeface="Arial" pitchFamily="34" charset="0"/>
              <a:buChar char="•"/>
            </a:pPr>
            <a:r>
              <a:rPr lang="en-GB" dirty="0"/>
              <a:t>to raise awareness of rotavirus epidemiology and the benefits of rotavirus immunisation for young infants</a:t>
            </a:r>
          </a:p>
          <a:p>
            <a:pPr lvl="0">
              <a:buFont typeface="Arial" pitchFamily="34" charset="0"/>
              <a:buChar char="•"/>
            </a:pPr>
            <a:r>
              <a:rPr lang="en-GB" dirty="0"/>
              <a:t>to provide guidance on the administration of the oral vaccine, including contraindications, precautions and potential adverse reactions  </a:t>
            </a:r>
          </a:p>
          <a:p>
            <a:pPr lvl="0">
              <a:buFont typeface="Arial" pitchFamily="34" charset="0"/>
              <a:buChar char="•"/>
            </a:pPr>
            <a:r>
              <a:rPr lang="en-GB" dirty="0"/>
              <a:t>to highlight the impact of the rotavirus immunisation programme since its introduction into the UK schedule</a:t>
            </a:r>
          </a:p>
          <a:p>
            <a:pPr lvl="0">
              <a:buFont typeface="Arial" pitchFamily="34" charset="0"/>
              <a:buChar char="•"/>
            </a:pPr>
            <a:r>
              <a:rPr lang="en-GB" dirty="0"/>
              <a:t>to update immunisers on the change in presentation of Rotarix vaccine from an oral syringe applicator to an oral tube applicator</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72465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Immunosuppression and HIV</a:t>
            </a:r>
            <a:br>
              <a:rPr lang="en-GB" dirty="0"/>
            </a:br>
            <a:endParaRPr lang="en-GB" dirty="0"/>
          </a:p>
        </p:txBody>
      </p:sp>
      <p:sp>
        <p:nvSpPr>
          <p:cNvPr id="3" name="Content Placeholder 2"/>
          <p:cNvSpPr>
            <a:spLocks noGrp="1"/>
          </p:cNvSpPr>
          <p:nvPr>
            <p:ph idx="1"/>
          </p:nvPr>
        </p:nvSpPr>
        <p:spPr/>
        <p:txBody>
          <a:bodyPr/>
          <a:lstStyle/>
          <a:p>
            <a:r>
              <a:rPr lang="en-GB" dirty="0"/>
              <a:t> </a:t>
            </a:r>
          </a:p>
          <a:p>
            <a:pPr>
              <a:buFont typeface="Arial" pitchFamily="34" charset="0"/>
              <a:buChar char="•"/>
            </a:pPr>
            <a:r>
              <a:rPr lang="en-GB" dirty="0"/>
              <a:t>Rotarix should </a:t>
            </a:r>
            <a:r>
              <a:rPr lang="en-GB" b="1" dirty="0"/>
              <a:t>not</a:t>
            </a:r>
            <a:r>
              <a:rPr lang="en-GB" dirty="0"/>
              <a:t> be administered to infants known to have severe combined immunodeficiency disorder (SCID) or to infants whose mothers have used biological medicines, such as Infliximab, during pregnancy</a:t>
            </a:r>
          </a:p>
          <a:p>
            <a:pPr>
              <a:buFont typeface="Arial" pitchFamily="34" charset="0"/>
              <a:buChar char="•"/>
            </a:pPr>
            <a:endParaRPr lang="en-GB" dirty="0"/>
          </a:p>
          <a:p>
            <a:pPr marL="285750" indent="-285750">
              <a:buFont typeface="Arial" pitchFamily="34" charset="0"/>
              <a:buChar char="•"/>
            </a:pPr>
            <a:r>
              <a:rPr lang="en-GB" dirty="0"/>
              <a:t>for infants with other immuno-suppressive disorders, rotavirus immunisation should be actively considered, if necessary in collaboration with the clinician dealing with the child’s underlying condition</a:t>
            </a:r>
          </a:p>
          <a:p>
            <a:pPr marL="0" indent="0"/>
            <a:endParaRPr lang="en-GB" dirty="0"/>
          </a:p>
          <a:p>
            <a:pPr>
              <a:buFont typeface="Arial" pitchFamily="34" charset="0"/>
              <a:buChar char="•"/>
            </a:pPr>
            <a:r>
              <a:rPr lang="en-GB" dirty="0"/>
              <a:t>Rotarix immunisation is advised in HIV infected infants. Additionally infants of unknown HIV status, but born to HIV positive mothers should be offered immunisation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30</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2242259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Immunosuppression and maternal biological medicines</a:t>
            </a:r>
          </a:p>
        </p:txBody>
      </p:sp>
      <p:sp>
        <p:nvSpPr>
          <p:cNvPr id="3" name="Content Placeholder 2"/>
          <p:cNvSpPr>
            <a:spLocks noGrp="1"/>
          </p:cNvSpPr>
          <p:nvPr>
            <p:ph idx="1"/>
          </p:nvPr>
        </p:nvSpPr>
        <p:spPr>
          <a:xfrm>
            <a:off x="539552" y="1772816"/>
            <a:ext cx="8028000" cy="4451647"/>
          </a:xfrm>
        </p:spPr>
        <p:txBody>
          <a:bodyPr/>
          <a:lstStyle/>
          <a:p>
            <a:pPr>
              <a:buFont typeface="Arial" panose="020B0604020202020204" pitchFamily="34" charset="0"/>
              <a:buChar char="•"/>
            </a:pPr>
            <a:r>
              <a:rPr lang="en-GB" dirty="0"/>
              <a:t>Rotavirus vaccine should not be given to infants of mothers that used immunosuppressive biological therapy during their pregnancy </a:t>
            </a:r>
          </a:p>
          <a:p>
            <a:pPr>
              <a:buFont typeface="Arial" panose="020B0604020202020204" pitchFamily="34" charset="0"/>
              <a:buChar char="•"/>
            </a:pPr>
            <a:r>
              <a:rPr lang="en-GB" dirty="0"/>
              <a:t>it is recommended that immunisation with live vaccines should be delayed for 6 months in children born to mothers who were on immunosuppressive biological therapy (TNFα antagonists and other biological medicines such as Infliximab) during pregnancy </a:t>
            </a:r>
          </a:p>
          <a:p>
            <a:pPr>
              <a:buFont typeface="Arial" panose="020B0604020202020204" pitchFamily="34" charset="0"/>
              <a:buChar char="•"/>
            </a:pPr>
            <a:r>
              <a:rPr lang="en-GB" dirty="0"/>
              <a:t>this is because of the potential that these will have a postnatal influence on the infants’ immune status </a:t>
            </a:r>
          </a:p>
          <a:p>
            <a:pPr>
              <a:buFont typeface="Arial" panose="020B0604020202020204" pitchFamily="34" charset="0"/>
              <a:buChar char="•"/>
            </a:pPr>
            <a:r>
              <a:rPr lang="en-GB" dirty="0"/>
              <a:t>as Rotarix vaccine is contraindicated in infants presenting for the first dose after 15 weeks of age (beyond 14 weeks and 6 days), infants whose mothers received such treatment during pregnancy will therefore not be eligible to receive Rotarix vaccine but they should benefit from herd (indirect) protection</a:t>
            </a:r>
          </a:p>
          <a:p>
            <a:pPr marL="0" indent="0"/>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31</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97932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Precautions </a:t>
            </a:r>
            <a:br>
              <a:rPr lang="en-GB" dirty="0"/>
            </a:br>
            <a:endParaRPr lang="en-GB" dirty="0"/>
          </a:p>
        </p:txBody>
      </p:sp>
      <p:sp>
        <p:nvSpPr>
          <p:cNvPr id="3" name="Content Placeholder 2"/>
          <p:cNvSpPr>
            <a:spLocks noGrp="1"/>
          </p:cNvSpPr>
          <p:nvPr>
            <p:ph idx="1"/>
          </p:nvPr>
        </p:nvSpPr>
        <p:spPr/>
        <p:txBody>
          <a:bodyPr/>
          <a:lstStyle/>
          <a:p>
            <a:pPr marL="0" indent="0"/>
            <a:endParaRPr lang="en-GB" dirty="0"/>
          </a:p>
          <a:p>
            <a:pPr marL="285750" indent="-285750">
              <a:buFont typeface="Arial" panose="020B0604020202020204" pitchFamily="34" charset="0"/>
              <a:buChar char="•"/>
            </a:pPr>
            <a:r>
              <a:rPr lang="en-GB" dirty="0"/>
              <a:t>vaccination should be deferred in infants with acute severe febrile illness and/or acute diarrhoea or vomiting until the infant has recovered</a:t>
            </a:r>
          </a:p>
          <a:p>
            <a:pPr marL="177800" lvl="1" indent="0"/>
            <a:r>
              <a:rPr lang="en-GB" dirty="0"/>
              <a:t>	</a:t>
            </a:r>
          </a:p>
          <a:p>
            <a:pPr>
              <a:buFont typeface="Arial" pitchFamily="34" charset="0"/>
              <a:buChar char="•"/>
            </a:pPr>
            <a:r>
              <a:rPr lang="en-GB" dirty="0"/>
              <a:t>minor illnesses without fever or systemic upset are not valid reasons to postpone immunisation</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32</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957053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028000" cy="648072"/>
          </a:xfrm>
        </p:spPr>
        <p:txBody>
          <a:bodyPr>
            <a:normAutofit fontScale="90000"/>
          </a:bodyPr>
          <a:lstStyle/>
          <a:p>
            <a:r>
              <a:rPr lang="en-GB" sz="4400" dirty="0"/>
              <a:t>Vaccine virus transmission </a:t>
            </a:r>
            <a:br>
              <a:rPr lang="en-GB" dirty="0"/>
            </a:br>
            <a:endParaRPr lang="en-GB" dirty="0"/>
          </a:p>
        </p:txBody>
      </p:sp>
      <p:sp>
        <p:nvSpPr>
          <p:cNvPr id="3" name="Content Placeholder 2"/>
          <p:cNvSpPr>
            <a:spLocks noGrp="1"/>
          </p:cNvSpPr>
          <p:nvPr>
            <p:ph idx="1"/>
          </p:nvPr>
        </p:nvSpPr>
        <p:spPr/>
        <p:txBody>
          <a:bodyPr/>
          <a:lstStyle/>
          <a:p>
            <a:r>
              <a:rPr lang="en-GB" dirty="0"/>
              <a:t> </a:t>
            </a:r>
          </a:p>
          <a:p>
            <a:pPr marL="285750" indent="-285750">
              <a:buFont typeface="Arial" panose="020B0604020202020204" pitchFamily="34" charset="0"/>
              <a:buChar char="•"/>
            </a:pPr>
            <a:r>
              <a:rPr lang="en-GB" dirty="0"/>
              <a:t>potential transmission of live attenuated vaccine virus from infants to severely immunocompromised contacts through faecal matter for 14 days post immunisation</a:t>
            </a:r>
          </a:p>
          <a:p>
            <a:pPr marL="285750" indent="-285750">
              <a:buFont typeface="Arial" panose="020B0604020202020204" pitchFamily="34" charset="0"/>
              <a:buChar char="•"/>
            </a:pPr>
            <a:r>
              <a:rPr lang="en-GB" dirty="0"/>
              <a:t>cases of transmission of the excreted vaccine virus to seronegative contacts of vaccinees have been observed without causing clinical symptoms</a:t>
            </a:r>
          </a:p>
          <a:p>
            <a:pPr marL="285750" indent="-285750">
              <a:buFont typeface="Arial" panose="020B0604020202020204" pitchFamily="34" charset="0"/>
              <a:buChar char="•"/>
            </a:pPr>
            <a:r>
              <a:rPr lang="en-GB" dirty="0"/>
              <a:t>immunisation of the infant will offer protection to household contacts from wild-type rotavirus disease and outweigh any risk from transmission of vaccine virus to any immunocompromised close contacts</a:t>
            </a:r>
          </a:p>
          <a:p>
            <a:pPr marL="285750" indent="-285750">
              <a:buFont typeface="Arial" panose="020B0604020202020204" pitchFamily="34" charset="0"/>
              <a:buChar char="•"/>
            </a:pPr>
            <a:r>
              <a:rPr lang="en-GB" dirty="0"/>
              <a:t>those in close contact with recently vaccinated infants should observe good personal hygiene and hand washing techniques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03172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Adverse reactions</a:t>
            </a:r>
          </a:p>
        </p:txBody>
      </p:sp>
      <p:sp>
        <p:nvSpPr>
          <p:cNvPr id="3" name="Content Placeholder 2"/>
          <p:cNvSpPr>
            <a:spLocks noGrp="1"/>
          </p:cNvSpPr>
          <p:nvPr>
            <p:ph idx="1"/>
          </p:nvPr>
        </p:nvSpPr>
        <p:spPr>
          <a:xfrm>
            <a:off x="539552" y="1556792"/>
            <a:ext cx="8028000" cy="3933288"/>
          </a:xfrm>
        </p:spPr>
        <p:txBody>
          <a:bodyPr/>
          <a:lstStyle/>
          <a:p>
            <a:pPr>
              <a:buFont typeface="Arial" panose="020B0604020202020204" pitchFamily="34" charset="0"/>
              <a:buChar char="•"/>
            </a:pPr>
            <a:r>
              <a:rPr lang="en-GB" dirty="0"/>
              <a:t>a full list of the adverse reactions associated with Rotarix vaccine are described in the summary of product characteristic. </a:t>
            </a:r>
          </a:p>
          <a:p>
            <a:pPr>
              <a:buFont typeface="Arial" panose="020B0604020202020204" pitchFamily="34" charset="0"/>
              <a:buChar char="•"/>
            </a:pPr>
            <a:r>
              <a:rPr lang="en-GB" dirty="0"/>
              <a:t>the most common adverse reactions observed after Rotarix are diarrhoea and irritability</a:t>
            </a:r>
          </a:p>
          <a:p>
            <a:pPr marL="0" lvl="0" indent="0"/>
            <a:r>
              <a:rPr lang="en-GB" dirty="0"/>
              <a:t>	</a:t>
            </a:r>
          </a:p>
          <a:p>
            <a:pPr>
              <a:buFont typeface="Arial" panose="020B0604020202020204" pitchFamily="34" charset="0"/>
              <a:buChar char="•"/>
            </a:pPr>
            <a:r>
              <a:rPr lang="en-GB" dirty="0"/>
              <a:t>Other reactions commonly reported are</a:t>
            </a:r>
          </a:p>
          <a:p>
            <a:pPr lvl="0"/>
            <a:r>
              <a:rPr lang="en-GB" dirty="0"/>
              <a:t>		-vomiting 			-fever</a:t>
            </a:r>
          </a:p>
          <a:p>
            <a:pPr lvl="0"/>
            <a:r>
              <a:rPr lang="en-GB" dirty="0"/>
              <a:t>		-abdominal pain			-loss of appetite</a:t>
            </a:r>
          </a:p>
          <a:p>
            <a:pPr lvl="0"/>
            <a:r>
              <a:rPr lang="en-GB" dirty="0"/>
              <a:t>		-flatulence	                             -regurgitation of food 	</a:t>
            </a:r>
          </a:p>
          <a:p>
            <a:pPr lvl="0"/>
            <a:r>
              <a:rPr lang="en-GB" dirty="0"/>
              <a:t>              -skin inflammation		</a:t>
            </a:r>
          </a:p>
          <a:p>
            <a:pPr lvl="0"/>
            <a:r>
              <a:rPr lang="en-GB" dirty="0"/>
              <a:t>		</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34</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228263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28000" cy="648072"/>
          </a:xfrm>
        </p:spPr>
        <p:txBody>
          <a:bodyPr>
            <a:normAutofit fontScale="90000"/>
          </a:bodyPr>
          <a:lstStyle/>
          <a:p>
            <a:r>
              <a:rPr lang="en-GB" sz="4400" dirty="0"/>
              <a:t>Intussusception</a:t>
            </a:r>
            <a:br>
              <a:rPr lang="en-GB" dirty="0"/>
            </a:b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t>intussusception is a naturally occurring condition of the intestines with a background annual incidence of around 120 cases per 100,000 children under 1 years </a:t>
            </a:r>
          </a:p>
          <a:p>
            <a:pPr marL="285750" indent="-285750">
              <a:buFont typeface="Arial" panose="020B0604020202020204" pitchFamily="34" charset="0"/>
              <a:buChar char="•"/>
            </a:pPr>
            <a:r>
              <a:rPr lang="en-GB" dirty="0"/>
              <a:t>intussusception occurs when a section of the bowel folds in on itself, like a telescope closing, typically at the junction of the ileum and the colon </a:t>
            </a:r>
          </a:p>
          <a:p>
            <a:pPr marL="285750" indent="-285750">
              <a:buFont typeface="Arial" panose="020B0604020202020204" pitchFamily="34" charset="0"/>
              <a:buChar char="•"/>
            </a:pPr>
            <a:r>
              <a:rPr lang="en-GB" dirty="0"/>
              <a:t>symptoms are episodes of pain, pallor and vomiting which may lead to disruption of blood supply</a:t>
            </a:r>
          </a:p>
          <a:p>
            <a:pPr marL="285750" lvl="0" indent="-285750">
              <a:buFont typeface="Arial" panose="020B0604020202020204" pitchFamily="34" charset="0"/>
              <a:buChar char="•"/>
            </a:pPr>
            <a:r>
              <a:rPr lang="en-GB" dirty="0"/>
              <a:t>some research suggests that Rotarix may be associated with a very small increased risk (between 1 and 6 cases per 100,000) of intussusception within 7 days of immunisation</a:t>
            </a:r>
          </a:p>
          <a:p>
            <a:pPr marL="285750" lvl="0" indent="-285750">
              <a:buFont typeface="Arial" panose="020B0604020202020204" pitchFamily="34" charset="0"/>
              <a:buChar char="•"/>
            </a:pPr>
            <a:r>
              <a:rPr lang="en-GB" dirty="0"/>
              <a:t>even with this small potential risk, the benefits of immunisation in preventing the consequences of rotavirus infection outweigh any possible side effects</a:t>
            </a:r>
          </a:p>
          <a:p>
            <a:pPr marL="285750" lvl="0" indent="-285750">
              <a:buFont typeface="Arial" panose="020B0604020202020204" pitchFamily="34" charset="0"/>
              <a:buChar char="•"/>
            </a:pPr>
            <a:r>
              <a:rPr lang="en-GB" dirty="0"/>
              <a:t>to reduce the likelihood of a temporal association with rotavirus vaccine, the first dose of Rotarix should not be administered after 15 weeks of age (that is by age 14 weeks and 6 days)</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60011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334480" cy="648072"/>
          </a:xfrm>
        </p:spPr>
        <p:txBody>
          <a:bodyPr>
            <a:normAutofit fontScale="90000"/>
          </a:bodyPr>
          <a:lstStyle/>
          <a:p>
            <a:r>
              <a:rPr lang="en-GB" sz="4400" dirty="0"/>
              <a:t>Reporting suspected adverse reactions </a:t>
            </a:r>
            <a:br>
              <a:rPr lang="en-GB" dirty="0"/>
            </a:br>
            <a:endParaRPr lang="en-GB" dirty="0"/>
          </a:p>
        </p:txBody>
      </p:sp>
      <p:sp>
        <p:nvSpPr>
          <p:cNvPr id="3" name="Content Placeholder 2"/>
          <p:cNvSpPr>
            <a:spLocks noGrp="1"/>
          </p:cNvSpPr>
          <p:nvPr>
            <p:ph idx="1"/>
          </p:nvPr>
        </p:nvSpPr>
        <p:spPr>
          <a:xfrm>
            <a:off x="467544" y="1772816"/>
            <a:ext cx="4032448" cy="4320480"/>
          </a:xfrm>
        </p:spPr>
        <p:txBody>
          <a:bodyPr/>
          <a:lstStyle/>
          <a:p>
            <a:pPr marL="0" lvl="0" indent="0"/>
            <a:r>
              <a:rPr lang="en-GB" dirty="0"/>
              <a:t>Medicines and Healthcare products Regulatory Agency (MHRA)            Yellow Card scheme</a:t>
            </a:r>
          </a:p>
          <a:p>
            <a:pPr marL="452437" indent="-285750">
              <a:buFont typeface="Arial" panose="020B0604020202020204" pitchFamily="34" charset="0"/>
              <a:buChar char="•"/>
            </a:pPr>
            <a:r>
              <a:rPr lang="en-GB" dirty="0"/>
              <a:t>voluntary reporting system for suspected adverse reaction to medicines/vaccines</a:t>
            </a:r>
          </a:p>
          <a:p>
            <a:pPr marL="463550" lvl="1" indent="-285750">
              <a:buFont typeface="Arial" panose="020B0604020202020204" pitchFamily="34" charset="0"/>
              <a:buChar char="•"/>
            </a:pPr>
            <a:r>
              <a:rPr lang="en-GB" dirty="0"/>
              <a:t>success depends on early, complete and accurate reporting </a:t>
            </a:r>
          </a:p>
          <a:p>
            <a:pPr marL="463550" lvl="1" indent="-285750">
              <a:buFont typeface="Arial" panose="020B0604020202020204" pitchFamily="34" charset="0"/>
              <a:buChar char="•"/>
            </a:pPr>
            <a:r>
              <a:rPr lang="en-GB" dirty="0"/>
              <a:t>report even if uncertain about whether vaccine caused condition</a:t>
            </a:r>
          </a:p>
          <a:p>
            <a:pPr marL="463550" lvl="1" indent="-285750">
              <a:buFont typeface="Arial" panose="020B0604020202020204" pitchFamily="34" charset="0"/>
              <a:buChar char="•"/>
            </a:pPr>
            <a:r>
              <a:rPr lang="en-GB" dirty="0"/>
              <a:t>see </a:t>
            </a:r>
            <a:r>
              <a:rPr lang="en-GB" dirty="0">
                <a:hlinkClick r:id="rId3"/>
              </a:rPr>
              <a:t>chapter 9 of the Green Book</a:t>
            </a:r>
            <a:r>
              <a:rPr lang="en-GB" dirty="0"/>
              <a:t> for details</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pic>
        <p:nvPicPr>
          <p:cNvPr id="7" name="Picture 2">
            <a:extLst>
              <a:ext uri="{FF2B5EF4-FFF2-40B4-BE49-F238E27FC236}">
                <a16:creationId xmlns:a16="http://schemas.microsoft.com/office/drawing/2014/main" id="{CAA22023-AD0D-43D0-9062-844B084A9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708920"/>
            <a:ext cx="367346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86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28000" cy="648072"/>
          </a:xfrm>
        </p:spPr>
        <p:txBody>
          <a:bodyPr>
            <a:normAutofit fontScale="90000"/>
          </a:bodyPr>
          <a:lstStyle/>
          <a:p>
            <a:r>
              <a:rPr lang="en-GB" sz="4400" dirty="0"/>
              <a:t>Data management - call and recall</a:t>
            </a:r>
            <a:br>
              <a:rPr lang="en-GB" dirty="0"/>
            </a:br>
            <a:endParaRPr lang="en-GB" dirty="0"/>
          </a:p>
        </p:txBody>
      </p:sp>
      <p:sp>
        <p:nvSpPr>
          <p:cNvPr id="3" name="Content Placeholder 2"/>
          <p:cNvSpPr>
            <a:spLocks noGrp="1"/>
          </p:cNvSpPr>
          <p:nvPr>
            <p:ph idx="1"/>
          </p:nvPr>
        </p:nvSpPr>
        <p:spPr>
          <a:xfrm>
            <a:off x="539552" y="1556793"/>
            <a:ext cx="8028000" cy="3672408"/>
          </a:xfrm>
        </p:spPr>
        <p:txBody>
          <a:bodyPr/>
          <a:lstStyle/>
          <a:p>
            <a:pPr>
              <a:buFont typeface="Arial" pitchFamily="34" charset="0"/>
              <a:buChar char="•"/>
            </a:pPr>
            <a:r>
              <a:rPr lang="en-GB" dirty="0"/>
              <a:t>infants are called for their rotavirus immunisation at the same time as their routine primary immunisations at 8 and 12 weeks via the local CHIS or GP surgery</a:t>
            </a:r>
          </a:p>
          <a:p>
            <a:pPr>
              <a:buFont typeface="Arial" pitchFamily="34" charset="0"/>
              <a:buChar char="•"/>
            </a:pPr>
            <a:r>
              <a:rPr lang="en-GB" dirty="0"/>
              <a:t>administered rotavirus vaccines should be recorded in the same way as other infant immunisations</a:t>
            </a:r>
          </a:p>
          <a:p>
            <a:pPr>
              <a:buFont typeface="Arial" pitchFamily="34" charset="0"/>
              <a:buChar char="•"/>
            </a:pPr>
            <a:r>
              <a:rPr lang="en-GB" dirty="0"/>
              <a:t>infants aged 15 weeks or older attending late for their primary immunisations should not be offered Rotarix vaccine but should still continue to receive other routine primary immunisations</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37</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2103772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028000" cy="2304256"/>
          </a:xfrm>
        </p:spPr>
        <p:txBody>
          <a:bodyPr>
            <a:normAutofit/>
          </a:bodyPr>
          <a:lstStyle/>
          <a:p>
            <a:r>
              <a:rPr lang="en-GB" dirty="0"/>
              <a:t>The impact of the infant rotavirus immunisation programme</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38</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725057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01786" cy="1152128"/>
          </a:xfrm>
        </p:spPr>
        <p:txBody>
          <a:bodyPr>
            <a:normAutofit/>
          </a:bodyPr>
          <a:lstStyle/>
          <a:p>
            <a:r>
              <a:rPr lang="en-GB" dirty="0"/>
              <a:t>Vaccine coverage</a:t>
            </a:r>
          </a:p>
        </p:txBody>
      </p:sp>
      <p:sp>
        <p:nvSpPr>
          <p:cNvPr id="3" name="Content Placeholder 2"/>
          <p:cNvSpPr>
            <a:spLocks noGrp="1"/>
          </p:cNvSpPr>
          <p:nvPr>
            <p:ph idx="1"/>
          </p:nvPr>
        </p:nvSpPr>
        <p:spPr>
          <a:xfrm>
            <a:off x="558000" y="1700808"/>
            <a:ext cx="8028000" cy="4451647"/>
          </a:xfrm>
        </p:spPr>
        <p:txBody>
          <a:bodyPr/>
          <a:lstStyle/>
          <a:p>
            <a:pPr marL="0" indent="0"/>
            <a:r>
              <a:rPr lang="en-GB" dirty="0"/>
              <a:t>High vaccine coverage was rapidly achieved following the introduction of the rotavirus immunisation programme in England in July 2013.</a:t>
            </a:r>
          </a:p>
          <a:p>
            <a:pPr marL="0"/>
            <a:r>
              <a:rPr lang="en-GB" dirty="0">
                <a:solidFill>
                  <a:srgbClr val="000000"/>
                </a:solidFill>
              </a:rPr>
              <a:t>In 2019 to 2020, 90.1% of children in England were reported to have received 2 doses of the rotavirus vaccine as measured at 12 months which represents an increase from 89.7% in 2018 to 2019. </a:t>
            </a:r>
          </a:p>
          <a:p>
            <a:r>
              <a:rPr lang="en-GB" dirty="0">
                <a:solidFill>
                  <a:srgbClr val="000000"/>
                </a:solidFill>
              </a:rPr>
              <a:t>Coverage in 6 regions was above 90% but no region achieved 95% coverage.</a:t>
            </a:r>
          </a:p>
          <a:p>
            <a:pPr marL="0" indent="0"/>
            <a:r>
              <a:rPr lang="en-GB" dirty="0"/>
              <a:t> </a:t>
            </a:r>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39</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27271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Learning outcomes</a:t>
            </a:r>
            <a:br>
              <a:rPr lang="en-GB" dirty="0"/>
            </a:br>
            <a:endParaRPr lang="en-GB" dirty="0"/>
          </a:p>
        </p:txBody>
      </p:sp>
      <p:sp>
        <p:nvSpPr>
          <p:cNvPr id="3" name="Content Placeholder 2"/>
          <p:cNvSpPr>
            <a:spLocks noGrp="1"/>
          </p:cNvSpPr>
          <p:nvPr>
            <p:ph idx="1"/>
          </p:nvPr>
        </p:nvSpPr>
        <p:spPr/>
        <p:txBody>
          <a:bodyPr/>
          <a:lstStyle/>
          <a:p>
            <a:r>
              <a:rPr lang="en-GB" dirty="0"/>
              <a:t>After completing this training resource, healthcare professionals will be able to: </a:t>
            </a:r>
          </a:p>
          <a:p>
            <a:pPr lvl="0">
              <a:buFont typeface="Arial" pitchFamily="34" charset="0"/>
              <a:buChar char="•"/>
            </a:pPr>
            <a:r>
              <a:rPr lang="en-GB" dirty="0"/>
              <a:t>describe the aetiology and epidemiology of rotavirus</a:t>
            </a:r>
          </a:p>
          <a:p>
            <a:pPr lvl="0">
              <a:buFont typeface="Arial" pitchFamily="34" charset="0"/>
              <a:buChar char="•"/>
            </a:pPr>
            <a:r>
              <a:rPr lang="en-GB" dirty="0"/>
              <a:t>have an understanding of how rotavirus is transmitted and the potential complications of infection in infants</a:t>
            </a:r>
          </a:p>
          <a:p>
            <a:pPr lvl="0">
              <a:buFont typeface="Arial" pitchFamily="34" charset="0"/>
              <a:buChar char="•"/>
            </a:pPr>
            <a:r>
              <a:rPr lang="en-GB" dirty="0"/>
              <a:t>discuss the importance of immunisation against rotavirus </a:t>
            </a:r>
          </a:p>
          <a:p>
            <a:pPr lvl="0">
              <a:buFont typeface="Arial" pitchFamily="34" charset="0"/>
              <a:buChar char="•"/>
            </a:pPr>
            <a:r>
              <a:rPr lang="en-GB" dirty="0"/>
              <a:t>have a knowledge of the contraindications for rotavirus immunisation  </a:t>
            </a:r>
          </a:p>
          <a:p>
            <a:pPr lvl="0">
              <a:buFont typeface="Arial" pitchFamily="34" charset="0"/>
              <a:buChar char="•"/>
            </a:pPr>
            <a:r>
              <a:rPr lang="en-GB" dirty="0"/>
              <a:t>safely administer the vaccine</a:t>
            </a:r>
          </a:p>
          <a:p>
            <a:pPr lvl="0">
              <a:buFont typeface="Arial" pitchFamily="34" charset="0"/>
              <a:buChar char="•"/>
            </a:pPr>
            <a:r>
              <a:rPr lang="en-GB" dirty="0"/>
              <a:t>have an understanding of potential adverse reactions and how to report these </a:t>
            </a:r>
          </a:p>
          <a:p>
            <a:pPr lvl="0">
              <a:buFont typeface="Arial" pitchFamily="34" charset="0"/>
              <a:buChar char="•"/>
            </a:pPr>
            <a:r>
              <a:rPr lang="en-GB" dirty="0"/>
              <a:t>be aware of sources of additional information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2648859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40</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pic>
        <p:nvPicPr>
          <p:cNvPr id="8" name="Content Placeholder 7" descr="Chart, bar chart&#10;&#10;Description automatically generated">
            <a:extLst>
              <a:ext uri="{FF2B5EF4-FFF2-40B4-BE49-F238E27FC236}">
                <a16:creationId xmlns:a16="http://schemas.microsoft.com/office/drawing/2014/main" id="{77FEE9EE-57A8-4284-8B47-FF67F572B0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337" y="1340768"/>
            <a:ext cx="8024950" cy="4627172"/>
          </a:xfrm>
        </p:spPr>
      </p:pic>
      <p:sp>
        <p:nvSpPr>
          <p:cNvPr id="9" name="Rectangle 8">
            <a:extLst>
              <a:ext uri="{FF2B5EF4-FFF2-40B4-BE49-F238E27FC236}">
                <a16:creationId xmlns:a16="http://schemas.microsoft.com/office/drawing/2014/main" id="{71FF4ED6-459D-4999-B755-081110407527}"/>
              </a:ext>
            </a:extLst>
          </p:cNvPr>
          <p:cNvSpPr/>
          <p:nvPr/>
        </p:nvSpPr>
        <p:spPr>
          <a:xfrm>
            <a:off x="467545" y="404664"/>
            <a:ext cx="8053118" cy="1200329"/>
          </a:xfrm>
          <a:prstGeom prst="rect">
            <a:avLst/>
          </a:prstGeom>
        </p:spPr>
        <p:txBody>
          <a:bodyPr wrap="square">
            <a:spAutoFit/>
          </a:bodyPr>
          <a:lstStyle/>
          <a:p>
            <a:r>
              <a:rPr lang="en-GB" dirty="0">
                <a:solidFill>
                  <a:srgbClr val="000000"/>
                </a:solidFill>
                <a:latin typeface="Arial" panose="020B0604020202020204" pitchFamily="34" charset="0"/>
              </a:rPr>
              <a:t>National and regional coverage for 2 doses as measured at 12 months (2018 to 2019 and 2019 to 2020)</a:t>
            </a:r>
          </a:p>
          <a:p>
            <a:endParaRPr lang="en-GB" dirty="0">
              <a:solidFill>
                <a:srgbClr val="000000"/>
              </a:solidFill>
              <a:latin typeface="Arial" panose="020B0604020202020204" pitchFamily="34" charset="0"/>
            </a:endParaRPr>
          </a:p>
        </p:txBody>
      </p:sp>
      <p:pic>
        <p:nvPicPr>
          <p:cNvPr id="3" name="Picture 2" descr="Graphical user interface, text, application&#10;&#10;Description automatically generated">
            <a:extLst>
              <a:ext uri="{FF2B5EF4-FFF2-40B4-BE49-F238E27FC236}">
                <a16:creationId xmlns:a16="http://schemas.microsoft.com/office/drawing/2014/main" id="{BA48FC4A-454B-4497-8B49-D6D329870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480" y="1377742"/>
            <a:ext cx="8520663" cy="4773273"/>
          </a:xfrm>
          <a:prstGeom prst="rect">
            <a:avLst/>
          </a:prstGeom>
        </p:spPr>
      </p:pic>
    </p:spTree>
    <p:extLst>
      <p:ext uri="{BB962C8B-B14F-4D97-AF65-F5344CB8AC3E}">
        <p14:creationId xmlns:p14="http://schemas.microsoft.com/office/powerpoint/2010/main" val="1101207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impact of the infant rotavirus immunisation programme</a:t>
            </a:r>
          </a:p>
        </p:txBody>
      </p:sp>
      <p:sp>
        <p:nvSpPr>
          <p:cNvPr id="3" name="Content Placeholder 2"/>
          <p:cNvSpPr>
            <a:spLocks noGrp="1"/>
          </p:cNvSpPr>
          <p:nvPr>
            <p:ph idx="1"/>
          </p:nvPr>
        </p:nvSpPr>
        <p:spPr>
          <a:xfrm>
            <a:off x="558000" y="1844824"/>
            <a:ext cx="8028000" cy="4307631"/>
          </a:xfrm>
        </p:spPr>
        <p:txBody>
          <a:bodyPr/>
          <a:lstStyle/>
          <a:p>
            <a:pPr>
              <a:buFont typeface="Arial" panose="020B0604020202020204" pitchFamily="34" charset="0"/>
              <a:buChar char="•"/>
            </a:pPr>
            <a:r>
              <a:rPr lang="en-GB" dirty="0"/>
              <a:t>the programme has been highly successful in reducing cases of rotavirus, indicated by the substantial decline in the number of laboratory reports of cases</a:t>
            </a:r>
          </a:p>
          <a:p>
            <a:pPr>
              <a:buFont typeface="Arial" panose="020B0604020202020204" pitchFamily="34" charset="0"/>
              <a:buChar char="•"/>
            </a:pPr>
            <a:r>
              <a:rPr lang="en-GB" dirty="0"/>
              <a:t>to July 2016 there has been a 84%</a:t>
            </a:r>
            <a:r>
              <a:rPr lang="en-GB" dirty="0">
                <a:solidFill>
                  <a:srgbClr val="C00000"/>
                </a:solidFill>
              </a:rPr>
              <a:t> </a:t>
            </a:r>
            <a:r>
              <a:rPr lang="en-GB" dirty="0"/>
              <a:t>decrease in lab reports compared with the ten season average for the same period (seasons 2003, 2004 to 2012 and 2013)</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41</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412488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24936" cy="864096"/>
          </a:xfrm>
        </p:spPr>
        <p:txBody>
          <a:bodyPr>
            <a:noAutofit/>
          </a:bodyPr>
          <a:lstStyle/>
          <a:p>
            <a:r>
              <a:rPr lang="en-GB" sz="2800" b="1" dirty="0"/>
              <a:t>Seasonal comparison of laboratory reports of rotavirus in England and Wales (2011 to 2012 to 2019 to 2020) </a:t>
            </a:r>
            <a:br>
              <a:rPr lang="en-GB" sz="2800" dirty="0"/>
            </a:br>
            <a:endParaRPr lang="en-GB" sz="28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42</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pic>
        <p:nvPicPr>
          <p:cNvPr id="12" name="Content Placeholder 11" descr="Chart, line chart&#10;&#10;Description automatically generated">
            <a:extLst>
              <a:ext uri="{FF2B5EF4-FFF2-40B4-BE49-F238E27FC236}">
                <a16:creationId xmlns:a16="http://schemas.microsoft.com/office/drawing/2014/main" id="{2DABDB2B-C252-42CC-8891-8970725ABF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970" y="1772816"/>
            <a:ext cx="7166060" cy="4252928"/>
          </a:xfrm>
        </p:spPr>
      </p:pic>
    </p:spTree>
    <p:extLst>
      <p:ext uri="{BB962C8B-B14F-4D97-AF65-F5344CB8AC3E}">
        <p14:creationId xmlns:p14="http://schemas.microsoft.com/office/powerpoint/2010/main" val="1369120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CECC-D7A3-43DC-9C1C-7F37B4534523}"/>
              </a:ext>
            </a:extLst>
          </p:cNvPr>
          <p:cNvSpPr>
            <a:spLocks noGrp="1"/>
          </p:cNvSpPr>
          <p:nvPr>
            <p:ph type="title"/>
          </p:nvPr>
        </p:nvSpPr>
        <p:spPr/>
        <p:txBody>
          <a:bodyPr>
            <a:normAutofit fontScale="90000"/>
          </a:bodyPr>
          <a:lstStyle/>
          <a:p>
            <a:r>
              <a:rPr lang="en-GB" dirty="0"/>
              <a:t>Laboratory reports of Rotavirus by week and age group 2009 to 2020 (England and Wales)</a:t>
            </a:r>
          </a:p>
        </p:txBody>
      </p:sp>
      <p:pic>
        <p:nvPicPr>
          <p:cNvPr id="7" name="Content Placeholder 6">
            <a:extLst>
              <a:ext uri="{FF2B5EF4-FFF2-40B4-BE49-F238E27FC236}">
                <a16:creationId xmlns:a16="http://schemas.microsoft.com/office/drawing/2014/main" id="{2372B123-F8D6-4479-8AC2-F07AA01E1E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2420888"/>
            <a:ext cx="5796644" cy="3663157"/>
          </a:xfrm>
        </p:spPr>
      </p:pic>
      <p:sp>
        <p:nvSpPr>
          <p:cNvPr id="4" name="Slide Number Placeholder 3">
            <a:extLst>
              <a:ext uri="{FF2B5EF4-FFF2-40B4-BE49-F238E27FC236}">
                <a16:creationId xmlns:a16="http://schemas.microsoft.com/office/drawing/2014/main" id="{5BD6CDA9-E76B-42CC-A36F-CA307D28E50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43</a:t>
            </a:fld>
            <a:endParaRPr lang="en-US" dirty="0"/>
          </a:p>
        </p:txBody>
      </p:sp>
      <p:sp>
        <p:nvSpPr>
          <p:cNvPr id="5" name="Footer Placeholder 4">
            <a:extLst>
              <a:ext uri="{FF2B5EF4-FFF2-40B4-BE49-F238E27FC236}">
                <a16:creationId xmlns:a16="http://schemas.microsoft.com/office/drawing/2014/main" id="{2F76D050-2A73-417D-B928-ECE9288EB00B}"/>
              </a:ext>
            </a:extLst>
          </p:cNvPr>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784780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334480" cy="1196904"/>
          </a:xfrm>
        </p:spPr>
        <p:txBody>
          <a:bodyPr>
            <a:normAutofit fontScale="90000"/>
          </a:bodyPr>
          <a:lstStyle/>
          <a:p>
            <a:r>
              <a:rPr lang="en-GB" sz="4400" dirty="0"/>
              <a:t>The healthcare professionals’ key role </a:t>
            </a:r>
            <a:br>
              <a:rPr lang="en-GB" dirty="0"/>
            </a:br>
            <a:endParaRPr lang="en-GB" dirty="0"/>
          </a:p>
        </p:txBody>
      </p:sp>
      <p:sp>
        <p:nvSpPr>
          <p:cNvPr id="3" name="Content Placeholder 2"/>
          <p:cNvSpPr>
            <a:spLocks noGrp="1"/>
          </p:cNvSpPr>
          <p:nvPr>
            <p:ph idx="1"/>
          </p:nvPr>
        </p:nvSpPr>
        <p:spPr>
          <a:xfrm>
            <a:off x="611560" y="1844824"/>
            <a:ext cx="8028000" cy="3443535"/>
          </a:xfrm>
        </p:spPr>
        <p:txBody>
          <a:bodyPr/>
          <a:lstStyle/>
          <a:p>
            <a:pPr lvl="0">
              <a:buFont typeface="Arial" pitchFamily="34" charset="0"/>
              <a:buChar char="•"/>
            </a:pPr>
            <a:r>
              <a:rPr lang="en-GB" dirty="0"/>
              <a:t>to provide clear and concise information to parents/guardians regarding immunisation against rotavirus </a:t>
            </a:r>
          </a:p>
          <a:p>
            <a:pPr lvl="0">
              <a:buFont typeface="Arial" pitchFamily="34" charset="0"/>
              <a:buChar char="•"/>
            </a:pPr>
            <a:r>
              <a:rPr lang="en-GB" dirty="0"/>
              <a:t>to check for any contraindications before giving the vaccine</a:t>
            </a:r>
          </a:p>
          <a:p>
            <a:pPr lvl="0">
              <a:buFont typeface="Arial" pitchFamily="34" charset="0"/>
              <a:buChar char="•"/>
            </a:pPr>
            <a:r>
              <a:rPr lang="en-GB" dirty="0"/>
              <a:t>to safely administer the oral vaccine to young infants according to the schedule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44</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648904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Resources </a:t>
            </a:r>
            <a:br>
              <a:rPr lang="en-GB" dirty="0"/>
            </a:br>
            <a:endParaRPr lang="en-GB" dirty="0"/>
          </a:p>
        </p:txBody>
      </p:sp>
      <p:sp>
        <p:nvSpPr>
          <p:cNvPr id="3" name="Content Placeholder 2"/>
          <p:cNvSpPr>
            <a:spLocks noGrp="1"/>
          </p:cNvSpPr>
          <p:nvPr>
            <p:ph idx="1"/>
          </p:nvPr>
        </p:nvSpPr>
        <p:spPr/>
        <p:txBody>
          <a:bodyPr/>
          <a:lstStyle/>
          <a:p>
            <a:endParaRPr lang="en-GB" b="1" dirty="0"/>
          </a:p>
          <a:p>
            <a:pPr>
              <a:buFont typeface="Arial" pitchFamily="34" charset="0"/>
              <a:buChar char="•"/>
            </a:pPr>
            <a:r>
              <a:rPr lang="en-GB" dirty="0"/>
              <a:t>joint letter from DH, PHE and NHS England April 2013: </a:t>
            </a:r>
          </a:p>
          <a:p>
            <a:pPr marL="409575" lvl="3" indent="0">
              <a:buNone/>
            </a:pPr>
            <a:r>
              <a:rPr lang="en-GB" dirty="0"/>
              <a:t>“Important changes to the national immunisation programme in 2013/14: introduction of rotavirus immunisation for babies at 2 and 3 months”</a:t>
            </a:r>
          </a:p>
          <a:p>
            <a:pPr>
              <a:buFont typeface="Arial" pitchFamily="34" charset="0"/>
              <a:buChar char="•"/>
            </a:pPr>
            <a:r>
              <a:rPr lang="en-GB" dirty="0"/>
              <a:t>Green Book Rotavirus chapter </a:t>
            </a:r>
          </a:p>
          <a:p>
            <a:pPr>
              <a:buFont typeface="Arial" pitchFamily="34" charset="0"/>
              <a:buChar char="•"/>
            </a:pPr>
            <a:r>
              <a:rPr lang="en-GB" dirty="0"/>
              <a:t>rotavirus vaccination programme: </a:t>
            </a:r>
            <a:r>
              <a:rPr lang="en-GB" dirty="0">
                <a:hlinkClick r:id="rId3"/>
              </a:rPr>
              <a:t>‘Information for healthcare professionals</a:t>
            </a:r>
            <a:r>
              <a:rPr lang="en-GB" dirty="0"/>
              <a:t>’ document</a:t>
            </a:r>
          </a:p>
          <a:p>
            <a:pPr>
              <a:buFont typeface="Arial" pitchFamily="34" charset="0"/>
              <a:buChar char="•"/>
            </a:pPr>
            <a:r>
              <a:rPr lang="en-GB" dirty="0">
                <a:hlinkClick r:id="rId4"/>
              </a:rPr>
              <a:t>NHS UK Rotavirus webpage</a:t>
            </a:r>
            <a:endParaRPr lang="en-GB" dirty="0"/>
          </a:p>
          <a:p>
            <a:pPr>
              <a:buFont typeface="Arial" pitchFamily="34" charset="0"/>
              <a:buChar char="•"/>
            </a:pPr>
            <a:r>
              <a:rPr lang="en-GB" dirty="0"/>
              <a:t>rotavirus information leaflet and flyer</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45</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pic>
        <p:nvPicPr>
          <p:cNvPr id="7" name="Picture 6">
            <a:extLst>
              <a:ext uri="{FF2B5EF4-FFF2-40B4-BE49-F238E27FC236}">
                <a16:creationId xmlns:a16="http://schemas.microsoft.com/office/drawing/2014/main" id="{75D5F1D7-A87C-4ED6-A37C-E696F2205A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3659559"/>
            <a:ext cx="1757386" cy="2492896"/>
          </a:xfrm>
          <a:prstGeom prst="rect">
            <a:avLst/>
          </a:prstGeom>
        </p:spPr>
      </p:pic>
    </p:spTree>
    <p:extLst>
      <p:ext uri="{BB962C8B-B14F-4D97-AF65-F5344CB8AC3E}">
        <p14:creationId xmlns:p14="http://schemas.microsoft.com/office/powerpoint/2010/main" val="576035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400" dirty="0"/>
              <a:t>Key messages </a:t>
            </a:r>
            <a:br>
              <a:rPr lang="en-GB" dirty="0"/>
            </a:br>
            <a:endParaRPr lang="en-GB" dirty="0"/>
          </a:p>
        </p:txBody>
      </p:sp>
      <p:sp>
        <p:nvSpPr>
          <p:cNvPr id="3" name="Content Placeholder 2"/>
          <p:cNvSpPr>
            <a:spLocks noGrp="1"/>
          </p:cNvSpPr>
          <p:nvPr>
            <p:ph idx="1"/>
          </p:nvPr>
        </p:nvSpPr>
        <p:spPr>
          <a:xfrm>
            <a:off x="395536" y="1196752"/>
            <a:ext cx="8028000" cy="4739679"/>
          </a:xfrm>
        </p:spPr>
        <p:txBody>
          <a:bodyPr/>
          <a:lstStyle/>
          <a:p>
            <a:pPr>
              <a:buFont typeface="Arial" panose="020B0604020202020204" pitchFamily="34" charset="0"/>
              <a:buChar char="•"/>
            </a:pPr>
            <a:r>
              <a:rPr lang="en-GB" dirty="0"/>
              <a:t>rotavirus is the most common cause of gastroenteritis in young children</a:t>
            </a:r>
          </a:p>
          <a:p>
            <a:pPr lvl="0">
              <a:buFont typeface="Arial" pitchFamily="34" charset="0"/>
              <a:buChar char="•"/>
            </a:pPr>
            <a:r>
              <a:rPr lang="en-GB" dirty="0"/>
              <a:t>most children rich or poor, living in industrialised or developing countries will experience at least one infection with rotavirus by the time they are 5 years old</a:t>
            </a:r>
          </a:p>
          <a:p>
            <a:pPr lvl="0">
              <a:buFont typeface="Arial" pitchFamily="34" charset="0"/>
              <a:buChar char="•"/>
            </a:pPr>
            <a:r>
              <a:rPr lang="en-GB" dirty="0"/>
              <a:t>rotavirus gastroenteritis can cause dehydration which may lead to hospitalisation for intravenous rehydration </a:t>
            </a:r>
          </a:p>
          <a:p>
            <a:pPr lvl="0">
              <a:buFont typeface="Arial" pitchFamily="34" charset="0"/>
              <a:buChar char="•"/>
            </a:pPr>
            <a:r>
              <a:rPr lang="en-GB" dirty="0"/>
              <a:t>an oral vaccine against rotavirus was introduced in July 2013 into the infant immunisation programme at the 8 and 12 week appointments to reduce the incidence of disease</a:t>
            </a:r>
          </a:p>
          <a:p>
            <a:pPr lvl="0">
              <a:buFont typeface="Arial" pitchFamily="34" charset="0"/>
              <a:buChar char="•"/>
            </a:pPr>
            <a:r>
              <a:rPr lang="en-GB" dirty="0"/>
              <a:t>to date, rotavirus immunisation has been shown to significantly reduce the incidence of rotavirus gastroenteritis in young children</a:t>
            </a:r>
          </a:p>
          <a:p>
            <a:pPr lvl="0">
              <a:buFont typeface="Arial" pitchFamily="34" charset="0"/>
              <a:buChar char="•"/>
            </a:pPr>
            <a:r>
              <a:rPr lang="en-GB" dirty="0"/>
              <a:t>during 2017, the manufacturer changed the applicator or Rotarix vaccine and all immunisers should be familiar with the instructions for oral administration</a:t>
            </a:r>
          </a:p>
          <a:p>
            <a:pPr marL="0" lvl="0" indent="0"/>
            <a:endParaRPr lang="en-GB" sz="1700"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67419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Acknowledgement</a:t>
            </a:r>
          </a:p>
        </p:txBody>
      </p:sp>
      <p:sp>
        <p:nvSpPr>
          <p:cNvPr id="3" name="Content Placeholder 2"/>
          <p:cNvSpPr>
            <a:spLocks noGrp="1"/>
          </p:cNvSpPr>
          <p:nvPr>
            <p:ph idx="1"/>
          </p:nvPr>
        </p:nvSpPr>
        <p:spPr>
          <a:xfrm>
            <a:off x="558000" y="2088000"/>
            <a:ext cx="8334480" cy="4064455"/>
          </a:xfrm>
        </p:spPr>
        <p:txBody>
          <a:bodyPr/>
          <a:lstStyle/>
          <a:p>
            <a:pPr lvl="0">
              <a:spcBef>
                <a:spcPct val="20000"/>
              </a:spcBef>
              <a:spcAft>
                <a:spcPct val="30000"/>
              </a:spcAft>
            </a:pPr>
            <a:endParaRPr lang="en-GB" kern="0" dirty="0">
              <a:solidFill>
                <a:srgbClr val="2D0054"/>
              </a:solidFill>
              <a:latin typeface="+mn-lt"/>
              <a:cs typeface="+mn-cs"/>
            </a:endParaRPr>
          </a:p>
          <a:p>
            <a:pPr marL="0" lvl="2" indent="0">
              <a:spcBef>
                <a:spcPct val="20000"/>
              </a:spcBef>
              <a:spcAft>
                <a:spcPct val="30000"/>
              </a:spcAft>
              <a:buNone/>
            </a:pPr>
            <a:r>
              <a:rPr lang="en-GB" kern="0" dirty="0">
                <a:latin typeface="+mn-lt"/>
              </a:rPr>
              <a:t>This slide set was developed by NHS Education for Scotland </a:t>
            </a:r>
            <a:r>
              <a:rPr lang="en-GB" dirty="0">
                <a:latin typeface="+mn-lt"/>
              </a:rPr>
              <a:t>as a national training template to support the introduction of rotavirus vaccine into the infant immunisation schedule. </a:t>
            </a:r>
            <a:endParaRPr lang="en-GB" kern="0" dirty="0">
              <a:latin typeface="+mn-lt"/>
            </a:endParaRPr>
          </a:p>
          <a:p>
            <a:pPr lvl="0">
              <a:spcBef>
                <a:spcPct val="20000"/>
              </a:spcBef>
              <a:spcAft>
                <a:spcPct val="30000"/>
              </a:spcAft>
            </a:pPr>
            <a:r>
              <a:rPr lang="en-GB" kern="0" dirty="0">
                <a:latin typeface="+mn-lt"/>
                <a:cs typeface="+mn-cs"/>
              </a:rPr>
              <a:t>Their permission to adapt it for use in England is gratefully acknowledged. </a:t>
            </a:r>
          </a:p>
          <a:p>
            <a:pPr lvl="0">
              <a:spcBef>
                <a:spcPct val="20000"/>
              </a:spcBef>
              <a:spcAft>
                <a:spcPct val="30000"/>
              </a:spcAft>
            </a:pPr>
            <a:endParaRPr lang="en-GB" kern="0" dirty="0">
              <a:latin typeface="+mn-lt"/>
              <a:cs typeface="+mn-cs"/>
            </a:endParaRP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47</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38343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lstStyle/>
          <a:p>
            <a:pPr lvl="0">
              <a:buFont typeface="Arial" pitchFamily="34" charset="0"/>
              <a:buChar char="•"/>
            </a:pPr>
            <a:endParaRPr lang="en-GB" dirty="0"/>
          </a:p>
          <a:p>
            <a:pPr lvl="0">
              <a:buFont typeface="Arial" pitchFamily="34" charset="0"/>
              <a:buChar char="•"/>
            </a:pPr>
            <a:r>
              <a:rPr lang="en-GB" dirty="0"/>
              <a:t>rotavirus</a:t>
            </a:r>
          </a:p>
          <a:p>
            <a:pPr lvl="0">
              <a:buFont typeface="Arial" pitchFamily="34" charset="0"/>
              <a:buChar char="•"/>
            </a:pPr>
            <a:r>
              <a:rPr lang="en-GB" dirty="0"/>
              <a:t>rotavirus vaccination</a:t>
            </a:r>
          </a:p>
          <a:p>
            <a:pPr lvl="0">
              <a:buFont typeface="Arial" pitchFamily="34" charset="0"/>
              <a:buChar char="•"/>
            </a:pPr>
            <a:r>
              <a:rPr lang="en-GB" dirty="0"/>
              <a:t>the use of Rotarix vaccine</a:t>
            </a:r>
          </a:p>
          <a:p>
            <a:pPr lvl="0">
              <a:buFont typeface="Arial" pitchFamily="34" charset="0"/>
              <a:buChar char="•"/>
            </a:pPr>
            <a:r>
              <a:rPr lang="en-GB" dirty="0"/>
              <a:t>the impact of the infant rotavirus immunisation programme since its introduction into the schedule</a:t>
            </a:r>
          </a:p>
          <a:p>
            <a:pPr lvl="0">
              <a:buFont typeface="Arial" pitchFamily="34" charset="0"/>
              <a:buChar char="•"/>
            </a:pPr>
            <a:r>
              <a:rPr lang="en-GB" dirty="0"/>
              <a:t>the role of healthcare professionals </a:t>
            </a:r>
          </a:p>
          <a:p>
            <a:pPr lvl="0">
              <a:buFont typeface="Arial" pitchFamily="34" charset="0"/>
              <a:buChar char="•"/>
            </a:pPr>
            <a:r>
              <a:rPr lang="en-GB" dirty="0"/>
              <a:t>resources</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68375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Rotavirus</a:t>
            </a:r>
          </a:p>
        </p:txBody>
      </p:sp>
      <p:sp>
        <p:nvSpPr>
          <p:cNvPr id="3" name="Content Placeholder 2"/>
          <p:cNvSpPr>
            <a:spLocks noGrp="1"/>
          </p:cNvSpPr>
          <p:nvPr>
            <p:ph idx="1"/>
          </p:nvPr>
        </p:nvSpPr>
        <p:spPr>
          <a:xfrm>
            <a:off x="558000" y="1412776"/>
            <a:ext cx="4086008" cy="4739679"/>
          </a:xfrm>
        </p:spPr>
        <p:txBody>
          <a:bodyPr/>
          <a:lstStyle/>
          <a:p>
            <a:pPr marL="285750" lvl="0" indent="-285750">
              <a:buFont typeface="Arial" pitchFamily="34" charset="0"/>
              <a:buChar char="•"/>
            </a:pPr>
            <a:r>
              <a:rPr lang="en-GB" dirty="0">
                <a:solidFill>
                  <a:prstClr val="black"/>
                </a:solidFill>
              </a:rPr>
              <a:t>rotavirus is a virus that causes gastroenteritis in infants and young children </a:t>
            </a:r>
          </a:p>
          <a:p>
            <a:pPr lvl="0">
              <a:buFont typeface="Arial" pitchFamily="34" charset="0"/>
              <a:buChar char="•"/>
            </a:pPr>
            <a:r>
              <a:rPr lang="en-GB" dirty="0">
                <a:solidFill>
                  <a:prstClr val="black"/>
                </a:solidFill>
              </a:rPr>
              <a:t>it is estimated that all children will become infected with rotavirus at least once by the time they are 5 years old </a:t>
            </a:r>
          </a:p>
          <a:p>
            <a:pPr lvl="0">
              <a:buFont typeface="Arial" pitchFamily="34" charset="0"/>
              <a:buChar char="•"/>
            </a:pPr>
            <a:r>
              <a:rPr lang="en-GB" dirty="0">
                <a:solidFill>
                  <a:prstClr val="black"/>
                </a:solidFill>
              </a:rPr>
              <a:t>it is estimated that rotavirus causes around half of all gastroenteritis in children aged under 5 years</a:t>
            </a:r>
          </a:p>
          <a:p>
            <a:pPr lvl="0">
              <a:buFont typeface="Arial" pitchFamily="34" charset="0"/>
              <a:buChar char="•"/>
            </a:pPr>
            <a:r>
              <a:rPr lang="en-GB" dirty="0">
                <a:solidFill>
                  <a:prstClr val="black"/>
                </a:solidFill>
              </a:rPr>
              <a:t>virtually all children living in industrialised or developing countries will become infected</a:t>
            </a:r>
          </a:p>
          <a:p>
            <a:endParaRPr lang="en-GB" dirty="0"/>
          </a:p>
        </p:txBody>
      </p:sp>
      <p:sp>
        <p:nvSpPr>
          <p:cNvPr id="4" name="Slide Number Placeholder 3"/>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9305" y="1358776"/>
            <a:ext cx="3170237"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61076" y="5661248"/>
            <a:ext cx="1701241" cy="215444"/>
          </a:xfrm>
          <a:prstGeom prst="rect">
            <a:avLst/>
          </a:prstGeom>
          <a:noFill/>
        </p:spPr>
        <p:txBody>
          <a:bodyPr wrap="square" rtlCol="0">
            <a:spAutoFit/>
          </a:bodyPr>
          <a:lstStyle/>
          <a:p>
            <a:r>
              <a:rPr lang="en-GB" sz="800" dirty="0"/>
              <a:t>Image courtesy of PHE/SPL</a:t>
            </a:r>
          </a:p>
        </p:txBody>
      </p:sp>
      <p:pic>
        <p:nvPicPr>
          <p:cNvPr id="6" name="Picture 5">
            <a:extLst>
              <a:ext uri="{FF2B5EF4-FFF2-40B4-BE49-F238E27FC236}">
                <a16:creationId xmlns:a16="http://schemas.microsoft.com/office/drawing/2014/main" id="{A22199C9-CD7F-476B-AED7-A1FD52FECDA7}"/>
              </a:ext>
            </a:extLst>
          </p:cNvPr>
          <p:cNvPicPr>
            <a:picLocks noChangeAspect="1"/>
          </p:cNvPicPr>
          <p:nvPr/>
        </p:nvPicPr>
        <p:blipFill>
          <a:blip r:embed="rId4"/>
          <a:stretch>
            <a:fillRect/>
          </a:stretch>
        </p:blipFill>
        <p:spPr>
          <a:xfrm>
            <a:off x="5353408" y="1340884"/>
            <a:ext cx="3170195" cy="4224894"/>
          </a:xfrm>
          <a:prstGeom prst="rect">
            <a:avLst/>
          </a:prstGeom>
        </p:spPr>
      </p:pic>
    </p:spTree>
    <p:extLst>
      <p:ext uri="{BB962C8B-B14F-4D97-AF65-F5344CB8AC3E}">
        <p14:creationId xmlns:p14="http://schemas.microsoft.com/office/powerpoint/2010/main" val="271754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028000" cy="648072"/>
          </a:xfrm>
        </p:spPr>
        <p:txBody>
          <a:bodyPr>
            <a:normAutofit/>
          </a:bodyPr>
          <a:lstStyle/>
          <a:p>
            <a:r>
              <a:rPr lang="en-GB" dirty="0"/>
              <a:t>Incubation period and infectious period</a:t>
            </a:r>
          </a:p>
        </p:txBody>
      </p:sp>
      <p:sp>
        <p:nvSpPr>
          <p:cNvPr id="3" name="Content Placeholder 2"/>
          <p:cNvSpPr>
            <a:spLocks noGrp="1"/>
          </p:cNvSpPr>
          <p:nvPr>
            <p:ph idx="1"/>
          </p:nvPr>
        </p:nvSpPr>
        <p:spPr>
          <a:xfrm>
            <a:off x="755576" y="1844824"/>
            <a:ext cx="7811976" cy="3875583"/>
          </a:xfrm>
        </p:spPr>
        <p:txBody>
          <a:bodyPr/>
          <a:lstStyle/>
          <a:p>
            <a:r>
              <a:rPr lang="en-GB" b="1" dirty="0"/>
              <a:t>Incubation period </a:t>
            </a:r>
            <a:endParaRPr lang="en-GB" dirty="0"/>
          </a:p>
          <a:p>
            <a:r>
              <a:rPr lang="en-GB" dirty="0"/>
              <a:t>The incubation period is approximately 2 days. </a:t>
            </a:r>
          </a:p>
          <a:p>
            <a:r>
              <a:rPr lang="en-GB" b="1" dirty="0"/>
              <a:t> </a:t>
            </a:r>
            <a:endParaRPr lang="en-GB" dirty="0"/>
          </a:p>
          <a:p>
            <a:r>
              <a:rPr lang="en-GB" b="1" dirty="0"/>
              <a:t>Infectious period </a:t>
            </a:r>
            <a:endParaRPr lang="en-GB" dirty="0"/>
          </a:p>
          <a:p>
            <a:pPr marL="0" indent="0"/>
            <a:r>
              <a:rPr lang="en-GB" dirty="0"/>
              <a:t>Shedding of the virus in faeces may begin before the onset of major symptoms and may continue for several days after symptoms have resolved.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33733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028000" cy="648072"/>
          </a:xfrm>
        </p:spPr>
        <p:txBody>
          <a:bodyPr>
            <a:normAutofit fontScale="90000"/>
          </a:bodyPr>
          <a:lstStyle/>
          <a:p>
            <a:r>
              <a:rPr lang="en-GB" sz="4400" dirty="0"/>
              <a:t>Clinical presentation of rotavirus</a:t>
            </a:r>
            <a:br>
              <a:rPr lang="en-GB" dirty="0"/>
            </a:br>
            <a:endParaRPr lang="en-GB" dirty="0"/>
          </a:p>
        </p:txBody>
      </p:sp>
      <p:sp>
        <p:nvSpPr>
          <p:cNvPr id="3" name="Content Placeholder 2"/>
          <p:cNvSpPr>
            <a:spLocks noGrp="1"/>
          </p:cNvSpPr>
          <p:nvPr>
            <p:ph idx="1"/>
          </p:nvPr>
        </p:nvSpPr>
        <p:spPr>
          <a:xfrm>
            <a:off x="539552" y="1556792"/>
            <a:ext cx="8028000" cy="4739679"/>
          </a:xfrm>
        </p:spPr>
        <p:txBody>
          <a:bodyPr/>
          <a:lstStyle/>
          <a:p>
            <a:r>
              <a:rPr lang="en-GB" b="1" dirty="0"/>
              <a:t> </a:t>
            </a:r>
            <a:r>
              <a:rPr lang="en-GB" dirty="0"/>
              <a:t>Rotavirus gastroenteritis usually begins with the symptoms of </a:t>
            </a:r>
          </a:p>
          <a:p>
            <a:pPr lvl="0">
              <a:buFont typeface="Arial" pitchFamily="34" charset="0"/>
              <a:buChar char="•"/>
            </a:pPr>
            <a:r>
              <a:rPr lang="en-GB" dirty="0"/>
              <a:t>diarrhoea</a:t>
            </a:r>
          </a:p>
          <a:p>
            <a:pPr lvl="0">
              <a:buFont typeface="Arial" pitchFamily="34" charset="0"/>
              <a:buChar char="•"/>
            </a:pPr>
            <a:r>
              <a:rPr lang="en-GB" dirty="0"/>
              <a:t>vomiting </a:t>
            </a:r>
          </a:p>
          <a:p>
            <a:r>
              <a:rPr lang="en-GB" dirty="0"/>
              <a:t>The child may also have </a:t>
            </a:r>
          </a:p>
          <a:p>
            <a:pPr lvl="0">
              <a:buFont typeface="Arial" pitchFamily="34" charset="0"/>
              <a:buChar char="•"/>
            </a:pPr>
            <a:r>
              <a:rPr lang="en-GB" dirty="0"/>
              <a:t>a fever (high temperature) of 38ºC or above</a:t>
            </a:r>
          </a:p>
          <a:p>
            <a:pPr lvl="0">
              <a:buFont typeface="Arial" pitchFamily="34" charset="0"/>
              <a:buChar char="•"/>
            </a:pPr>
            <a:r>
              <a:rPr lang="en-GB" dirty="0"/>
              <a:t>abdominal pain</a:t>
            </a:r>
          </a:p>
          <a:p>
            <a:pPr marL="0"/>
            <a:r>
              <a:rPr lang="en-GB" dirty="0"/>
              <a:t>The symptoms of vomiting usually pass within 1 to 2 days. In most children, vomiting will not last longer than 3 days.</a:t>
            </a:r>
          </a:p>
          <a:p>
            <a:pPr marL="0"/>
            <a:r>
              <a:rPr lang="en-GB" dirty="0"/>
              <a:t>The symptoms of diarrhoea usually pass within 5 to 7 days. Most children’s diarrhoea symptoms will not last longer than 2 weeks. </a:t>
            </a:r>
          </a:p>
          <a:p>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328471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00" y="537802"/>
            <a:ext cx="8028000" cy="648072"/>
          </a:xfrm>
        </p:spPr>
        <p:txBody>
          <a:bodyPr>
            <a:normAutofit fontScale="90000"/>
          </a:bodyPr>
          <a:lstStyle/>
          <a:p>
            <a:r>
              <a:rPr lang="en-GB" sz="4400" dirty="0"/>
              <a:t>Complications of rotavirus </a:t>
            </a:r>
            <a:br>
              <a:rPr lang="en-GB" dirty="0"/>
            </a:br>
            <a:br>
              <a:rPr lang="en-GB" dirty="0"/>
            </a:br>
            <a:endParaRPr lang="en-GB" dirty="0"/>
          </a:p>
        </p:txBody>
      </p:sp>
      <p:sp>
        <p:nvSpPr>
          <p:cNvPr id="3" name="Content Placeholder 2"/>
          <p:cNvSpPr>
            <a:spLocks noGrp="1"/>
          </p:cNvSpPr>
          <p:nvPr>
            <p:ph idx="1"/>
          </p:nvPr>
        </p:nvSpPr>
        <p:spPr/>
        <p:txBody>
          <a:bodyPr/>
          <a:lstStyle/>
          <a:p>
            <a:r>
              <a:rPr lang="en-GB" b="1" dirty="0"/>
              <a:t> </a:t>
            </a:r>
            <a:r>
              <a:rPr lang="en-GB" dirty="0"/>
              <a:t>Rotavirus gastroenteritis can cause dehydration because the virus affects the absorption of water from digested food into the body </a:t>
            </a:r>
          </a:p>
          <a:p>
            <a:pPr>
              <a:buFont typeface="Arial" pitchFamily="34" charset="0"/>
              <a:buChar char="•"/>
            </a:pPr>
            <a:r>
              <a:rPr lang="en-GB" dirty="0"/>
              <a:t>this  can be more serious than the rotavirus infection itself  and can require hospitalisation for intravenous rehydration</a:t>
            </a:r>
          </a:p>
          <a:p>
            <a:pPr>
              <a:buFont typeface="Arial" pitchFamily="34" charset="0"/>
              <a:buChar char="•"/>
            </a:pPr>
            <a:r>
              <a:rPr lang="en-GB" dirty="0"/>
              <a:t>before the introduction of the vaccine: </a:t>
            </a:r>
          </a:p>
          <a:p>
            <a:pPr marL="409575" lvl="3" indent="-127000"/>
            <a:r>
              <a:rPr lang="en-GB" dirty="0"/>
              <a:t>approximately 12,700 children were estimated to be admitted to hospital each year with rotavirus in England and Wales</a:t>
            </a:r>
          </a:p>
          <a:p>
            <a:pPr marL="409575" lvl="3" indent="-127000"/>
            <a:r>
              <a:rPr lang="en-GB" dirty="0"/>
              <a:t>almost all babies were expected to get rotavirus within the first 5 years of life. Of these, about 1 in every 5 would need medical attention and about 1 in 10 would be admitted to hospital </a:t>
            </a:r>
          </a:p>
          <a:p>
            <a:pPr>
              <a:buFont typeface="Arial" pitchFamily="34" charset="0"/>
              <a:buChar char="•"/>
            </a:pPr>
            <a:r>
              <a:rPr lang="en-GB" dirty="0"/>
              <a:t>although deaths from rotavirus in the UK are rare and are difficult to quantify accurately, there are likely to be approximately 3 to 4 a year in the UK  </a:t>
            </a:r>
          </a:p>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fr-FR" dirty="0"/>
              <a:t>The infant rotavirus immunisation programme</a:t>
            </a:r>
            <a:endParaRPr lang="en-US" dirty="0"/>
          </a:p>
        </p:txBody>
      </p:sp>
    </p:spTree>
    <p:extLst>
      <p:ext uri="{BB962C8B-B14F-4D97-AF65-F5344CB8AC3E}">
        <p14:creationId xmlns:p14="http://schemas.microsoft.com/office/powerpoint/2010/main" val="1060240134"/>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2537</TotalTime>
  <Words>9347</Words>
  <Application>Microsoft Office PowerPoint</Application>
  <PresentationFormat>On-screen Show (4:3)</PresentationFormat>
  <Paragraphs>713</Paragraphs>
  <Slides>47</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The Rotavirus vaccination programme </vt:lpstr>
      <vt:lpstr>Key messages  </vt:lpstr>
      <vt:lpstr>Aims of training resource</vt:lpstr>
      <vt:lpstr>Learning outcomes </vt:lpstr>
      <vt:lpstr>Contents</vt:lpstr>
      <vt:lpstr>Rotavirus</vt:lpstr>
      <vt:lpstr>Incubation period and infectious period</vt:lpstr>
      <vt:lpstr>Clinical presentation of rotavirus </vt:lpstr>
      <vt:lpstr>Complications of rotavirus   </vt:lpstr>
      <vt:lpstr>Transmission of rotavirus</vt:lpstr>
      <vt:lpstr>Epidemiology of rotavirus in England and Wales prior to vaccination</vt:lpstr>
      <vt:lpstr>Epidemiology of rotavirus in England and Wales prior to vaccination – risk by age in years</vt:lpstr>
      <vt:lpstr>Epidemiology of rotavirus in England and Wales prior to vaccination – risk by age in months</vt:lpstr>
      <vt:lpstr>Rotavirus laboratory reports in England by week during 2019/2020 and 2020/2021 seasons, compared to 5-season average (2014/2015 to 2018/2019 and 2015/2016 to 2019/2020)*  </vt:lpstr>
      <vt:lpstr>Recommendation from JCVI for rotavirus vaccination  </vt:lpstr>
      <vt:lpstr>Effectiveness of rotavirus vaccine </vt:lpstr>
      <vt:lpstr>Effectiveness of rotavirus vaccine</vt:lpstr>
      <vt:lpstr>Immunisation against rotavirus: use of Rotarix vaccine </vt:lpstr>
      <vt:lpstr>Rotarix composition  </vt:lpstr>
      <vt:lpstr>Rotarix presentation </vt:lpstr>
      <vt:lpstr>Storage of Rotarix  </vt:lpstr>
      <vt:lpstr>Rotarix dosage and schedule </vt:lpstr>
      <vt:lpstr>Administration of Rotarix </vt:lpstr>
      <vt:lpstr>Preparing Rotarix ORAL vaccine</vt:lpstr>
      <vt:lpstr>Preparing Rotarix ORAL vaccine </vt:lpstr>
      <vt:lpstr>Contraindications   </vt:lpstr>
      <vt:lpstr>Severe Combined Immune Deficiency (SCID) and Rotavirus vaccine </vt:lpstr>
      <vt:lpstr>SCID screening evaluation</vt:lpstr>
      <vt:lpstr>PowerPoint Presentation</vt:lpstr>
      <vt:lpstr>Immunosuppression and HIV </vt:lpstr>
      <vt:lpstr>Immunosuppression and maternal biological medicines</vt:lpstr>
      <vt:lpstr>Precautions  </vt:lpstr>
      <vt:lpstr>Vaccine virus transmission  </vt:lpstr>
      <vt:lpstr>Adverse reactions</vt:lpstr>
      <vt:lpstr>Intussusception </vt:lpstr>
      <vt:lpstr>Reporting suspected adverse reactions  </vt:lpstr>
      <vt:lpstr>Data management - call and recall </vt:lpstr>
      <vt:lpstr>The impact of the infant rotavirus immunisation programme</vt:lpstr>
      <vt:lpstr>Vaccine coverage</vt:lpstr>
      <vt:lpstr>PowerPoint Presentation</vt:lpstr>
      <vt:lpstr>The impact of the infant rotavirus immunisation programme</vt:lpstr>
      <vt:lpstr>Seasonal comparison of laboratory reports of rotavirus in England and Wales (2011 to 2012 to 2019 to 2020)  </vt:lpstr>
      <vt:lpstr>Laboratory reports of Rotavirus by week and age group 2009 to 2020 (England and Wales)</vt:lpstr>
      <vt:lpstr>The healthcare professionals’ key role  </vt:lpstr>
      <vt:lpstr>Resources  </vt:lpstr>
      <vt:lpstr>Key messages  </vt:lpstr>
      <vt:lpstr>Acknowledgement</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Olley</dc:creator>
  <cp:lastModifiedBy>Richard.N Allen</cp:lastModifiedBy>
  <cp:revision>247</cp:revision>
  <dcterms:created xsi:type="dcterms:W3CDTF">2012-10-10T09:02:29Z</dcterms:created>
  <dcterms:modified xsi:type="dcterms:W3CDTF">2021-09-24T14:35:13Z</dcterms:modified>
</cp:coreProperties>
</file>