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82" r:id="rId26"/>
    <p:sldId id="283" r:id="rId27"/>
    <p:sldId id="284" r:id="rId28"/>
    <p:sldId id="286" r:id="rId29"/>
    <p:sldId id="288" r:id="rId30"/>
    <p:sldId id="285"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Hepatitis B is a disease of global public health importance. The World Health Organization (WHO) estimate that 257 million people are living with hepatitis B virus infection (defined as hepatitis B surface antigen positive).</a:t>
            </a:r>
          </a:p>
          <a:p>
            <a:r>
              <a:rPr lang="en-GB" dirty="0"/>
              <a:t>In 2015, hepatitis B resulted in 887 000 deaths, mostly from complications (including cirrhosis and hepatocellular carcinoma).</a:t>
            </a:r>
          </a:p>
          <a:p>
            <a:r>
              <a:rPr lang="en-GB" dirty="0"/>
              <a:t>The prevalence of disease varies by country. The WHO has categorised countries based upon the prevalence of HBsAg into high (more than 8%), intermediate (2 to 8%) and low (less than 2%) endemicity countries. In many high-prevalence countries, 10% or more of the population have chronic hepatitis B infection. High-prevalence regions include sub-Saharan Africa, most of Asia and the Pacific islands. Intermediate-prevalence regions include the Amazon, southern parts of Eastern and Central Europe, the Middle East and the Indian sub-continent. Low-prevalence regions include most of Western Europe and North America.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109054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30657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66605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ines.org.uk/emc/product/2586/smpc"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dicines.org.uk/emc/product/12264/smpc#gre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collections/immunisation-patient-group-direction-pg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what-to-expect-after-vaccinations" TargetMode="External"/><Relationship Id="rId2" Type="http://schemas.openxmlformats.org/officeDocument/2006/relationships/hyperlink" Target="https://www.gov.uk/government/publications/menb-vaccine-and-paracetamol"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gov.uk/government/collections/immunis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ellowcard.mhra.gov.u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v.uk/guidance/hepatitis-b-dried-blood-spot-dbs-testing-for-inf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7" Type="http://schemas.openxmlformats.org/officeDocument/2006/relationships/hyperlink" Target="https://assets.publishing.service.gov.uk/government/uploads/system/uploads/attachment_data/file/967528/PHE_11596_Hep_B_guidance.pdf" TargetMode="External"/><Relationship Id="rId2" Type="http://schemas.openxmlformats.org/officeDocument/2006/relationships/hyperlink" Target="https://www.gov.uk/government/publications/hepatitis-b-the-green-book-chapter-18"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immunisation" TargetMode="External"/><Relationship Id="rId5" Type="http://schemas.openxmlformats.org/officeDocument/2006/relationships/hyperlink" Target="https://www.medicines.org.uk/emc/product/12264/smpc#gref" TargetMode="External"/><Relationship Id="rId4" Type="http://schemas.openxmlformats.org/officeDocument/2006/relationships/hyperlink" Target="https://www.medicines.org.uk/emc/medicine/3331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The hexavalent DTaP/IPV/Hib/HepB</a:t>
            </a:r>
            <a:br>
              <a:rPr lang="en-GB" dirty="0"/>
            </a:br>
            <a:r>
              <a:rPr lang="en-GB" dirty="0"/>
              <a:t>vaccines</a:t>
            </a:r>
            <a:br>
              <a:rPr lang="en-GB" dirty="0"/>
            </a:br>
            <a:br>
              <a:rPr lang="en-GB" dirty="0"/>
            </a:br>
            <a:r>
              <a:rPr lang="en-GB" sz="3600" dirty="0"/>
              <a:t>Information for healthcare practitioners </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1A7A-EF1B-4307-A919-90ACE65B0924}"/>
              </a:ext>
            </a:extLst>
          </p:cNvPr>
          <p:cNvSpPr>
            <a:spLocks noGrp="1"/>
          </p:cNvSpPr>
          <p:nvPr>
            <p:ph type="title"/>
          </p:nvPr>
        </p:nvSpPr>
        <p:spPr/>
        <p:txBody>
          <a:bodyPr/>
          <a:lstStyle/>
          <a:p>
            <a:r>
              <a:rPr lang="en-GB" dirty="0"/>
              <a:t>Stages of hepatitis B infection</a:t>
            </a:r>
          </a:p>
        </p:txBody>
      </p:sp>
      <p:sp>
        <p:nvSpPr>
          <p:cNvPr id="4" name="Footer Placeholder 3">
            <a:extLst>
              <a:ext uri="{FF2B5EF4-FFF2-40B4-BE49-F238E27FC236}">
                <a16:creationId xmlns:a16="http://schemas.microsoft.com/office/drawing/2014/main" id="{08D49021-A6AA-4FFE-896C-AD5023598CC6}"/>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E2C16555-B741-4250-A555-B435804E4A30}"/>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7" name="Content Placeholder 6">
            <a:extLst>
              <a:ext uri="{FF2B5EF4-FFF2-40B4-BE49-F238E27FC236}">
                <a16:creationId xmlns:a16="http://schemas.microsoft.com/office/drawing/2014/main" id="{35A472D6-876E-4964-8761-02D7FD5E38FC}"/>
              </a:ext>
            </a:extLst>
          </p:cNvPr>
          <p:cNvSpPr>
            <a:spLocks noGrp="1"/>
          </p:cNvSpPr>
          <p:nvPr>
            <p:ph idx="1"/>
          </p:nvPr>
        </p:nvSpPr>
        <p:spPr>
          <a:xfrm>
            <a:off x="615955" y="1152023"/>
            <a:ext cx="11123857" cy="4974141"/>
          </a:xfrm>
        </p:spPr>
        <p:txBody>
          <a:bodyPr>
            <a:normAutofit fontScale="92500" lnSpcReduction="20000"/>
          </a:bodyPr>
          <a:lstStyle/>
          <a:p>
            <a:pPr marL="0" indent="0">
              <a:buNone/>
            </a:pPr>
            <a:r>
              <a:rPr lang="en-GB" sz="1900" b="1" dirty="0"/>
              <a:t>Incubation period</a:t>
            </a:r>
          </a:p>
          <a:p>
            <a:pPr marL="285750" indent="-285750"/>
            <a:r>
              <a:rPr lang="en-GB" sz="1900" dirty="0"/>
              <a:t>average incubation period is 60 to 90 days but can vary between 40 and 160 days</a:t>
            </a:r>
          </a:p>
          <a:p>
            <a:pPr marL="0" indent="0">
              <a:buNone/>
            </a:pPr>
            <a:endParaRPr lang="en-GB" sz="1900" b="1" dirty="0"/>
          </a:p>
          <a:p>
            <a:pPr marL="0" indent="0">
              <a:buNone/>
            </a:pPr>
            <a:r>
              <a:rPr lang="en-GB" sz="1900" b="1" dirty="0"/>
              <a:t>Infectious period</a:t>
            </a:r>
          </a:p>
          <a:p>
            <a:pPr marL="285750" indent="-285750"/>
            <a:r>
              <a:rPr lang="en-GB" sz="1900" dirty="0"/>
              <a:t>those with detectable surface antigen (HBsAg) in serum are considered to be infectious</a:t>
            </a:r>
          </a:p>
          <a:p>
            <a:pPr marL="285750" indent="-285750"/>
            <a:r>
              <a:rPr lang="en-GB" sz="1900" dirty="0"/>
              <a:t>those who also have the e-antigen marker (HBeAg) are the most infectious</a:t>
            </a:r>
          </a:p>
          <a:p>
            <a:pPr marL="0" indent="0">
              <a:buNone/>
            </a:pPr>
            <a:endParaRPr lang="en-GB" sz="1900" b="1" dirty="0"/>
          </a:p>
          <a:p>
            <a:pPr marL="0" indent="0">
              <a:buNone/>
            </a:pPr>
            <a:r>
              <a:rPr lang="en-GB" sz="1900" b="1" dirty="0"/>
              <a:t>Acute stage</a:t>
            </a:r>
          </a:p>
          <a:p>
            <a:pPr marL="285750" indent="-285750"/>
            <a:r>
              <a:rPr lang="en-GB" sz="1900" dirty="0"/>
              <a:t>within the first 6 months of infection </a:t>
            </a:r>
          </a:p>
          <a:p>
            <a:pPr marL="285750" indent="-285750"/>
            <a:r>
              <a:rPr lang="en-GB" sz="1900" dirty="0"/>
              <a:t>those who clear the virus during this stage will be immune for life</a:t>
            </a:r>
          </a:p>
          <a:p>
            <a:pPr marL="0" indent="0">
              <a:buNone/>
            </a:pPr>
            <a:endParaRPr lang="en-GB" sz="1900" b="1" dirty="0"/>
          </a:p>
          <a:p>
            <a:pPr marL="0" indent="0">
              <a:buNone/>
            </a:pPr>
            <a:r>
              <a:rPr lang="en-GB" sz="1900" b="1" dirty="0"/>
              <a:t>Chronic stage</a:t>
            </a:r>
          </a:p>
          <a:p>
            <a:pPr marL="285750" indent="-285750"/>
            <a:r>
              <a:rPr lang="en-GB" sz="1900" dirty="0"/>
              <a:t>defined as persistence of HBsAg in the serum for 6 months or longer </a:t>
            </a:r>
          </a:p>
          <a:p>
            <a:pPr marL="285750" indent="-285750"/>
            <a:r>
              <a:rPr lang="en-GB" sz="1900" dirty="0"/>
              <a:t>they remain infectious</a:t>
            </a:r>
          </a:p>
          <a:p>
            <a:pPr marL="285750" indent="-285750"/>
            <a:r>
              <a:rPr lang="en-GB" sz="1900" dirty="0"/>
              <a:t>children less than 6 years of age who become infected with hepatitis B virus are the most likely to develop chronic infection </a:t>
            </a:r>
          </a:p>
          <a:p>
            <a:endParaRPr lang="en-GB" dirty="0"/>
          </a:p>
        </p:txBody>
      </p:sp>
    </p:spTree>
    <p:extLst>
      <p:ext uri="{BB962C8B-B14F-4D97-AF65-F5344CB8AC3E}">
        <p14:creationId xmlns:p14="http://schemas.microsoft.com/office/powerpoint/2010/main" val="333163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6E6C-98C7-4262-A533-640B8D5901CD}"/>
              </a:ext>
            </a:extLst>
          </p:cNvPr>
          <p:cNvSpPr>
            <a:spLocks noGrp="1"/>
          </p:cNvSpPr>
          <p:nvPr>
            <p:ph type="title"/>
          </p:nvPr>
        </p:nvSpPr>
        <p:spPr/>
        <p:txBody>
          <a:bodyPr/>
          <a:lstStyle/>
          <a:p>
            <a:r>
              <a:rPr lang="en-GB" dirty="0"/>
              <a:t>Treatment and prevention</a:t>
            </a:r>
          </a:p>
        </p:txBody>
      </p:sp>
      <p:sp>
        <p:nvSpPr>
          <p:cNvPr id="3" name="Content Placeholder 2">
            <a:extLst>
              <a:ext uri="{FF2B5EF4-FFF2-40B4-BE49-F238E27FC236}">
                <a16:creationId xmlns:a16="http://schemas.microsoft.com/office/drawing/2014/main" id="{57291163-19E1-49BF-A87F-673970ABF622}"/>
              </a:ext>
            </a:extLst>
          </p:cNvPr>
          <p:cNvSpPr>
            <a:spLocks noGrp="1"/>
          </p:cNvSpPr>
          <p:nvPr>
            <p:ph idx="1"/>
          </p:nvPr>
        </p:nvSpPr>
        <p:spPr>
          <a:xfrm>
            <a:off x="615955" y="865632"/>
            <a:ext cx="11123857" cy="5376547"/>
          </a:xfrm>
        </p:spPr>
        <p:txBody>
          <a:bodyPr>
            <a:normAutofit fontScale="85000" lnSpcReduction="20000"/>
          </a:bodyPr>
          <a:lstStyle/>
          <a:p>
            <a:r>
              <a:rPr lang="en-GB" sz="1900" dirty="0"/>
              <a:t>no specific treatment is available for acute hepatitis B</a:t>
            </a:r>
          </a:p>
          <a:p>
            <a:endParaRPr lang="en-GB" sz="1900" dirty="0"/>
          </a:p>
          <a:p>
            <a:r>
              <a:rPr lang="en-GB" sz="1900" dirty="0"/>
              <a:t>supportive treatment may be indicated for severe clinical manifestations for example replacement of fluids lost from vomiting and diarrhoea</a:t>
            </a:r>
          </a:p>
          <a:p>
            <a:endParaRPr lang="en-GB" sz="1900" dirty="0"/>
          </a:p>
          <a:p>
            <a:r>
              <a:rPr lang="en-GB" sz="1900" dirty="0"/>
              <a:t>chronic hepatitis B infection can be treated with oral antivirals which can slow the progression of cirrhosis, reduce incidence of liver cancer and improve long term survival</a:t>
            </a:r>
          </a:p>
          <a:p>
            <a:endParaRPr lang="en-GB" sz="1900" dirty="0"/>
          </a:p>
          <a:p>
            <a:r>
              <a:rPr lang="en-GB" sz="1900" dirty="0"/>
              <a:t>Hepatitis B vaccination is the most effective prevention</a:t>
            </a:r>
          </a:p>
          <a:p>
            <a:endParaRPr lang="en-GB" sz="1900" dirty="0"/>
          </a:p>
          <a:p>
            <a:r>
              <a:rPr lang="en-GB" sz="1900" dirty="0"/>
              <a:t>a completed course of vaccine induces protective antibody levels in more than 95% of infants, children and young adults </a:t>
            </a:r>
          </a:p>
          <a:p>
            <a:endParaRPr lang="en-GB" sz="1900" dirty="0"/>
          </a:p>
          <a:p>
            <a:r>
              <a:rPr lang="en-GB" sz="1900" dirty="0"/>
              <a:t>protection lasts at least 20 to 30 years</a:t>
            </a:r>
          </a:p>
          <a:p>
            <a:endParaRPr lang="en-GB" sz="1900" dirty="0"/>
          </a:p>
          <a:p>
            <a:r>
              <a:rPr lang="en-GB" sz="1900" dirty="0"/>
              <a:t>the vaccine has an excellent record of safety and effectiveness</a:t>
            </a:r>
          </a:p>
          <a:p>
            <a:endParaRPr lang="en-GB" sz="1900" dirty="0"/>
          </a:p>
          <a:p>
            <a:r>
              <a:rPr lang="en-GB" sz="1900" dirty="0"/>
              <a:t>as of 2015, 185 countries had introduced nationwide hepatitis B vaccination for infants. However, some countries have adopted selective vaccination strategies that target only high-risk individuals</a:t>
            </a:r>
          </a:p>
          <a:p>
            <a:endParaRPr lang="en-GB" sz="1900" dirty="0"/>
          </a:p>
          <a:p>
            <a:endParaRPr lang="en-GB" sz="1900" dirty="0"/>
          </a:p>
          <a:p>
            <a:endParaRPr lang="en-GB" sz="1900" dirty="0"/>
          </a:p>
          <a:p>
            <a:endParaRPr lang="en-GB" dirty="0"/>
          </a:p>
        </p:txBody>
      </p:sp>
      <p:sp>
        <p:nvSpPr>
          <p:cNvPr id="4" name="Footer Placeholder 3">
            <a:extLst>
              <a:ext uri="{FF2B5EF4-FFF2-40B4-BE49-F238E27FC236}">
                <a16:creationId xmlns:a16="http://schemas.microsoft.com/office/drawing/2014/main" id="{FE332092-5FF9-4F49-93F5-D4B62090BF89}"/>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8B59E696-1E84-4EC2-ABF0-D1FC944B70F9}"/>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31589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0554-826D-4474-AAF6-A05689302FDB}"/>
              </a:ext>
            </a:extLst>
          </p:cNvPr>
          <p:cNvSpPr>
            <a:spLocks noGrp="1"/>
          </p:cNvSpPr>
          <p:nvPr>
            <p:ph type="title"/>
          </p:nvPr>
        </p:nvSpPr>
        <p:spPr/>
        <p:txBody>
          <a:bodyPr/>
          <a:lstStyle/>
          <a:p>
            <a:r>
              <a:rPr lang="en-GB" dirty="0"/>
              <a:t>UK hepatitis B epidemiology</a:t>
            </a:r>
          </a:p>
        </p:txBody>
      </p:sp>
      <p:sp>
        <p:nvSpPr>
          <p:cNvPr id="3" name="Content Placeholder 2">
            <a:extLst>
              <a:ext uri="{FF2B5EF4-FFF2-40B4-BE49-F238E27FC236}">
                <a16:creationId xmlns:a16="http://schemas.microsoft.com/office/drawing/2014/main" id="{B4E66EA8-2CD0-4D15-9E34-3BC76B05C4BD}"/>
              </a:ext>
            </a:extLst>
          </p:cNvPr>
          <p:cNvSpPr>
            <a:spLocks noGrp="1"/>
          </p:cNvSpPr>
          <p:nvPr>
            <p:ph idx="1"/>
          </p:nvPr>
        </p:nvSpPr>
        <p:spPr/>
        <p:txBody>
          <a:bodyPr>
            <a:normAutofit/>
          </a:bodyPr>
          <a:lstStyle/>
          <a:p>
            <a:r>
              <a:rPr lang="en-GB" sz="1800" dirty="0"/>
              <a:t>UK is a very low-prevalence country for HepB: 0.2 to 0.4% UK population infected</a:t>
            </a:r>
          </a:p>
          <a:p>
            <a:endParaRPr lang="en-GB" sz="1800" dirty="0"/>
          </a:p>
          <a:p>
            <a:r>
              <a:rPr lang="en-GB" sz="1800" dirty="0"/>
              <a:t>prevalence of Hep B infection varies across the country for example prevalence rates in antenatal women vary from 0.05 to 0.08% in some rural areas but rise to 1% or more in certain inner city areas</a:t>
            </a:r>
          </a:p>
          <a:p>
            <a:endParaRPr lang="en-GB" sz="1800" dirty="0"/>
          </a:p>
          <a:p>
            <a:r>
              <a:rPr lang="en-GB" sz="1800" dirty="0"/>
              <a:t>higher prevalence in those born in high-endemicity countries, many of whom will have acquired infection at birth or in early childhood </a:t>
            </a:r>
          </a:p>
          <a:p>
            <a:endParaRPr lang="en-GB" sz="1800" dirty="0"/>
          </a:p>
          <a:p>
            <a:r>
              <a:rPr lang="en-GB" sz="1800" dirty="0"/>
              <a:t>incidence of acute infection is low but is higher among those with certain behavioural or occupational risk factors</a:t>
            </a:r>
          </a:p>
          <a:p>
            <a:endParaRPr lang="en-GB" dirty="0"/>
          </a:p>
        </p:txBody>
      </p:sp>
      <p:sp>
        <p:nvSpPr>
          <p:cNvPr id="4" name="Footer Placeholder 3">
            <a:extLst>
              <a:ext uri="{FF2B5EF4-FFF2-40B4-BE49-F238E27FC236}">
                <a16:creationId xmlns:a16="http://schemas.microsoft.com/office/drawing/2014/main" id="{5A150C52-1856-44A3-B93B-F043DEB60C0D}"/>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09D0DA6-3997-44C6-B50E-1AE79DC9D2AC}"/>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51574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D560-F3F4-46BF-AF12-55449712F66E}"/>
              </a:ext>
            </a:extLst>
          </p:cNvPr>
          <p:cNvSpPr>
            <a:spLocks noGrp="1"/>
          </p:cNvSpPr>
          <p:nvPr>
            <p:ph type="title"/>
          </p:nvPr>
        </p:nvSpPr>
        <p:spPr/>
        <p:txBody>
          <a:bodyPr>
            <a:normAutofit fontScale="90000"/>
          </a:bodyPr>
          <a:lstStyle/>
          <a:p>
            <a:r>
              <a:rPr lang="en-GB" dirty="0"/>
              <a:t>Laboratory reports of confirmed acute hepatitis B</a:t>
            </a:r>
            <a:br>
              <a:rPr lang="en-GB" dirty="0"/>
            </a:br>
            <a:r>
              <a:rPr lang="en-GB" dirty="0"/>
              <a:t>England 2010 to 2020</a:t>
            </a:r>
          </a:p>
        </p:txBody>
      </p:sp>
      <p:sp>
        <p:nvSpPr>
          <p:cNvPr id="4" name="Footer Placeholder 3">
            <a:extLst>
              <a:ext uri="{FF2B5EF4-FFF2-40B4-BE49-F238E27FC236}">
                <a16:creationId xmlns:a16="http://schemas.microsoft.com/office/drawing/2014/main" id="{A0244A1D-0D37-41B7-9C91-0355B6BCEE1C}"/>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DC6706D-FAE2-4BC8-A746-0905C0D7FC36}"/>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7" name="Picture 6">
            <a:extLst>
              <a:ext uri="{FF2B5EF4-FFF2-40B4-BE49-F238E27FC236}">
                <a16:creationId xmlns:a16="http://schemas.microsoft.com/office/drawing/2014/main" id="{F3D15AB6-8305-4A74-96D3-56284E5FE1EB}"/>
              </a:ext>
            </a:extLst>
          </p:cNvPr>
          <p:cNvPicPr>
            <a:picLocks noChangeAspect="1"/>
          </p:cNvPicPr>
          <p:nvPr/>
        </p:nvPicPr>
        <p:blipFill>
          <a:blip r:embed="rId2"/>
          <a:stretch>
            <a:fillRect/>
          </a:stretch>
        </p:blipFill>
        <p:spPr>
          <a:xfrm>
            <a:off x="615956" y="1462140"/>
            <a:ext cx="6672867" cy="4128782"/>
          </a:xfrm>
          <a:prstGeom prst="rect">
            <a:avLst/>
          </a:prstGeom>
        </p:spPr>
      </p:pic>
      <p:sp>
        <p:nvSpPr>
          <p:cNvPr id="9" name="Rectangle 8">
            <a:extLst>
              <a:ext uri="{FF2B5EF4-FFF2-40B4-BE49-F238E27FC236}">
                <a16:creationId xmlns:a16="http://schemas.microsoft.com/office/drawing/2014/main" id="{50EFD25B-5521-4C37-9EDE-1E1F7A7CEF4C}"/>
              </a:ext>
            </a:extLst>
          </p:cNvPr>
          <p:cNvSpPr/>
          <p:nvPr/>
        </p:nvSpPr>
        <p:spPr>
          <a:xfrm>
            <a:off x="1592078" y="5697291"/>
            <a:ext cx="9253728" cy="585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Acute hepatitis B: national enhanced surveillance report January to March 2020 Health Protection Report Volume 14 Number 24</a:t>
            </a:r>
          </a:p>
        </p:txBody>
      </p:sp>
    </p:spTree>
    <p:extLst>
      <p:ext uri="{BB962C8B-B14F-4D97-AF65-F5344CB8AC3E}">
        <p14:creationId xmlns:p14="http://schemas.microsoft.com/office/powerpoint/2010/main" val="160757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E42E-9B94-42D3-B85A-7B9542C9F83B}"/>
              </a:ext>
            </a:extLst>
          </p:cNvPr>
          <p:cNvSpPr>
            <a:spLocks noGrp="1"/>
          </p:cNvSpPr>
          <p:nvPr>
            <p:ph type="title"/>
          </p:nvPr>
        </p:nvSpPr>
        <p:spPr/>
        <p:txBody>
          <a:bodyPr/>
          <a:lstStyle/>
          <a:p>
            <a:r>
              <a:rPr lang="en-GB" dirty="0"/>
              <a:t>Global prevalence of chronic hepatitis B (adults)</a:t>
            </a:r>
          </a:p>
        </p:txBody>
      </p:sp>
      <p:pic>
        <p:nvPicPr>
          <p:cNvPr id="6" name="Content Placeholder 5">
            <a:extLst>
              <a:ext uri="{FF2B5EF4-FFF2-40B4-BE49-F238E27FC236}">
                <a16:creationId xmlns:a16="http://schemas.microsoft.com/office/drawing/2014/main" id="{0DEA654F-C17F-4290-B1C1-BF265EA8B0D4}"/>
              </a:ext>
            </a:extLst>
          </p:cNvPr>
          <p:cNvPicPr>
            <a:picLocks noGrp="1" noChangeAspect="1"/>
          </p:cNvPicPr>
          <p:nvPr>
            <p:ph idx="1"/>
          </p:nvPr>
        </p:nvPicPr>
        <p:blipFill>
          <a:blip r:embed="rId3"/>
          <a:stretch>
            <a:fillRect/>
          </a:stretch>
        </p:blipFill>
        <p:spPr>
          <a:xfrm>
            <a:off x="3560244" y="1224866"/>
            <a:ext cx="5999392" cy="4408268"/>
          </a:xfrm>
          <a:prstGeom prst="rect">
            <a:avLst/>
          </a:prstGeom>
        </p:spPr>
      </p:pic>
      <p:sp>
        <p:nvSpPr>
          <p:cNvPr id="4" name="Footer Placeholder 3">
            <a:extLst>
              <a:ext uri="{FF2B5EF4-FFF2-40B4-BE49-F238E27FC236}">
                <a16:creationId xmlns:a16="http://schemas.microsoft.com/office/drawing/2014/main" id="{DFED1CD1-2E2A-48FC-B323-F86EA5F599FB}"/>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F8EAE144-4ECE-4A39-9B0F-109B32008A28}"/>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
        <p:nvSpPr>
          <p:cNvPr id="7" name="Rectangle 6">
            <a:extLst>
              <a:ext uri="{FF2B5EF4-FFF2-40B4-BE49-F238E27FC236}">
                <a16:creationId xmlns:a16="http://schemas.microsoft.com/office/drawing/2014/main" id="{5A1CFF47-6B58-4BE2-8600-DA06D609A81E}"/>
              </a:ext>
            </a:extLst>
          </p:cNvPr>
          <p:cNvSpPr/>
          <p:nvPr/>
        </p:nvSpPr>
        <p:spPr>
          <a:xfrm>
            <a:off x="10044937" y="4594377"/>
            <a:ext cx="1459345" cy="830997"/>
          </a:xfrm>
          <a:prstGeom prst="rect">
            <a:avLst/>
          </a:prstGeom>
        </p:spPr>
        <p:txBody>
          <a:bodyPr wrap="square">
            <a:spAutoFit/>
          </a:bodyPr>
          <a:lstStyle/>
          <a:p>
            <a:r>
              <a:rPr lang="en-GB" sz="1200" dirty="0"/>
              <a:t>Source: CDC Health Information for International Travel 2016 </a:t>
            </a:r>
          </a:p>
        </p:txBody>
      </p:sp>
      <p:sp>
        <p:nvSpPr>
          <p:cNvPr id="8" name="Rectangle 7">
            <a:extLst>
              <a:ext uri="{FF2B5EF4-FFF2-40B4-BE49-F238E27FC236}">
                <a16:creationId xmlns:a16="http://schemas.microsoft.com/office/drawing/2014/main" id="{C80C95B4-B411-4393-B5CD-0F069E9E2D7B}"/>
              </a:ext>
            </a:extLst>
          </p:cNvPr>
          <p:cNvSpPr/>
          <p:nvPr/>
        </p:nvSpPr>
        <p:spPr>
          <a:xfrm>
            <a:off x="1265382" y="5105812"/>
            <a:ext cx="6096000" cy="923330"/>
          </a:xfrm>
          <a:prstGeom prst="rect">
            <a:avLst/>
          </a:prstGeom>
        </p:spPr>
        <p:txBody>
          <a:bodyPr>
            <a:spAutoFit/>
          </a:bodyPr>
          <a:lstStyle/>
          <a:p>
            <a:r>
              <a:rPr lang="en-GB" dirty="0"/>
              <a:t>Globally, hepatitis B is one of the most common infectious diseases - WHO estimates around 250 million people worldwide are chronically infected </a:t>
            </a:r>
          </a:p>
        </p:txBody>
      </p:sp>
    </p:spTree>
    <p:extLst>
      <p:ext uri="{BB962C8B-B14F-4D97-AF65-F5344CB8AC3E}">
        <p14:creationId xmlns:p14="http://schemas.microsoft.com/office/powerpoint/2010/main" val="324409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A0511F-799E-4729-B34A-76524593BDAE}"/>
              </a:ext>
            </a:extLst>
          </p:cNvPr>
          <p:cNvSpPr>
            <a:spLocks noGrp="1"/>
          </p:cNvSpPr>
          <p:nvPr>
            <p:ph type="ctrTitle"/>
          </p:nvPr>
        </p:nvSpPr>
        <p:spPr/>
        <p:txBody>
          <a:bodyPr/>
          <a:lstStyle/>
          <a:p>
            <a:r>
              <a:rPr lang="en-GB" dirty="0"/>
              <a:t>The hexavalent DTaP/IPV/Hib/HepB combination vaccine programme </a:t>
            </a:r>
          </a:p>
        </p:txBody>
      </p:sp>
      <p:sp>
        <p:nvSpPr>
          <p:cNvPr id="4" name="Footer Placeholder 3">
            <a:extLst>
              <a:ext uri="{FF2B5EF4-FFF2-40B4-BE49-F238E27FC236}">
                <a16:creationId xmlns:a16="http://schemas.microsoft.com/office/drawing/2014/main" id="{1A477719-B845-4123-8DF2-29CA8A34D7C7}"/>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9970C800-8639-4DE0-A33B-F01D99A9301A}"/>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5892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D401-6D99-4875-AB47-3381827FCBF2}"/>
              </a:ext>
            </a:extLst>
          </p:cNvPr>
          <p:cNvSpPr>
            <a:spLocks noGrp="1"/>
          </p:cNvSpPr>
          <p:nvPr>
            <p:ph type="title"/>
          </p:nvPr>
        </p:nvSpPr>
        <p:spPr/>
        <p:txBody>
          <a:bodyPr/>
          <a:lstStyle/>
          <a:p>
            <a:r>
              <a:rPr lang="en-GB" dirty="0"/>
              <a:t>The hexavalent vaccines </a:t>
            </a:r>
          </a:p>
        </p:txBody>
      </p:sp>
      <p:sp>
        <p:nvSpPr>
          <p:cNvPr id="3" name="Content Placeholder 2">
            <a:extLst>
              <a:ext uri="{FF2B5EF4-FFF2-40B4-BE49-F238E27FC236}">
                <a16:creationId xmlns:a16="http://schemas.microsoft.com/office/drawing/2014/main" id="{4A3FB5FB-F15F-4AEC-B7AD-8A7B31CA6095}"/>
              </a:ext>
            </a:extLst>
          </p:cNvPr>
          <p:cNvSpPr>
            <a:spLocks noGrp="1"/>
          </p:cNvSpPr>
          <p:nvPr>
            <p:ph idx="1"/>
          </p:nvPr>
        </p:nvSpPr>
        <p:spPr>
          <a:xfrm>
            <a:off x="615956" y="1253331"/>
            <a:ext cx="6512632" cy="4951526"/>
          </a:xfrm>
        </p:spPr>
        <p:txBody>
          <a:bodyPr>
            <a:normAutofit/>
          </a:bodyPr>
          <a:lstStyle/>
          <a:p>
            <a:r>
              <a:rPr lang="en-GB" sz="1800" b="1" dirty="0"/>
              <a:t>Brand name </a:t>
            </a:r>
            <a:r>
              <a:rPr lang="en-GB" sz="1800" dirty="0"/>
              <a:t>: Infanrix hexa® </a:t>
            </a:r>
          </a:p>
          <a:p>
            <a:r>
              <a:rPr lang="en-GB" sz="1800" b="1" dirty="0"/>
              <a:t>Brand name </a:t>
            </a:r>
            <a:r>
              <a:rPr lang="en-GB" sz="1800" dirty="0"/>
              <a:t>: Vaxelis ®</a:t>
            </a:r>
          </a:p>
          <a:p>
            <a:endParaRPr lang="en-GB" sz="1800" dirty="0"/>
          </a:p>
          <a:p>
            <a:r>
              <a:rPr lang="en-GB" sz="1800" dirty="0"/>
              <a:t>both vaccines are licensed for use from 6 weeks of age</a:t>
            </a:r>
          </a:p>
          <a:p>
            <a:endParaRPr lang="en-GB" sz="1800" dirty="0"/>
          </a:p>
          <a:p>
            <a:r>
              <a:rPr lang="en-GB" sz="1800" dirty="0"/>
              <a:t>routinely recommended for infants as part of the primary immunisation schedule at 8,12 and 16 weeks</a:t>
            </a:r>
          </a:p>
          <a:p>
            <a:endParaRPr lang="en-GB" sz="1800" dirty="0"/>
          </a:p>
          <a:p>
            <a:r>
              <a:rPr lang="en-GB" sz="1800" dirty="0"/>
              <a:t>Infanrix hexa® and Vaxelis® vaccines are considered interchangeable, but where possible and if local stock allows, it is preferable that the same DTaP/IPV/Hib/HepB vaccine be used for all 3 doses of the primary course</a:t>
            </a:r>
          </a:p>
          <a:p>
            <a:pPr marL="0" indent="0">
              <a:buNone/>
            </a:pPr>
            <a:r>
              <a:rPr lang="en-GB" sz="1800" dirty="0"/>
              <a:t>(however vaccination should never be delayed because the vaccine used for previous doses is not known or unavailable) </a:t>
            </a:r>
          </a:p>
          <a:p>
            <a:endParaRPr lang="en-GB" dirty="0"/>
          </a:p>
        </p:txBody>
      </p:sp>
      <p:sp>
        <p:nvSpPr>
          <p:cNvPr id="4" name="Footer Placeholder 3">
            <a:extLst>
              <a:ext uri="{FF2B5EF4-FFF2-40B4-BE49-F238E27FC236}">
                <a16:creationId xmlns:a16="http://schemas.microsoft.com/office/drawing/2014/main" id="{F2D2AD08-893D-4C78-87B7-3D02D19821A1}"/>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E15A5741-0842-4C2B-ACF4-D354E4254BB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5">
            <a:extLst>
              <a:ext uri="{FF2B5EF4-FFF2-40B4-BE49-F238E27FC236}">
                <a16:creationId xmlns:a16="http://schemas.microsoft.com/office/drawing/2014/main" id="{675C4BA8-0628-4D14-A9CD-BB582CAA1728}"/>
              </a:ext>
            </a:extLst>
          </p:cNvPr>
          <p:cNvPicPr>
            <a:picLocks noChangeAspect="1"/>
          </p:cNvPicPr>
          <p:nvPr/>
        </p:nvPicPr>
        <p:blipFill>
          <a:blip r:embed="rId3"/>
          <a:stretch>
            <a:fillRect/>
          </a:stretch>
        </p:blipFill>
        <p:spPr>
          <a:xfrm>
            <a:off x="6998897" y="577731"/>
            <a:ext cx="3846909" cy="1914310"/>
          </a:xfrm>
          <a:prstGeom prst="rect">
            <a:avLst/>
          </a:prstGeom>
        </p:spPr>
      </p:pic>
      <p:pic>
        <p:nvPicPr>
          <p:cNvPr id="8" name="Picture 7">
            <a:extLst>
              <a:ext uri="{FF2B5EF4-FFF2-40B4-BE49-F238E27FC236}">
                <a16:creationId xmlns:a16="http://schemas.microsoft.com/office/drawing/2014/main" id="{700808A5-F6B6-4651-8610-3DB9DE576B99}"/>
              </a:ext>
            </a:extLst>
          </p:cNvPr>
          <p:cNvPicPr>
            <a:picLocks noChangeAspect="1"/>
          </p:cNvPicPr>
          <p:nvPr/>
        </p:nvPicPr>
        <p:blipFill>
          <a:blip r:embed="rId4"/>
          <a:stretch>
            <a:fillRect/>
          </a:stretch>
        </p:blipFill>
        <p:spPr>
          <a:xfrm>
            <a:off x="7517648" y="3429000"/>
            <a:ext cx="4058396" cy="1491068"/>
          </a:xfrm>
          <a:prstGeom prst="rect">
            <a:avLst/>
          </a:prstGeom>
        </p:spPr>
      </p:pic>
    </p:spTree>
    <p:extLst>
      <p:ext uri="{BB962C8B-B14F-4D97-AF65-F5344CB8AC3E}">
        <p14:creationId xmlns:p14="http://schemas.microsoft.com/office/powerpoint/2010/main" val="265647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6B6B-2477-49F8-9262-530E09EF05EF}"/>
              </a:ext>
            </a:extLst>
          </p:cNvPr>
          <p:cNvSpPr>
            <a:spLocks noGrp="1"/>
          </p:cNvSpPr>
          <p:nvPr>
            <p:ph type="title"/>
          </p:nvPr>
        </p:nvSpPr>
        <p:spPr/>
        <p:txBody>
          <a:bodyPr>
            <a:normAutofit/>
          </a:bodyPr>
          <a:lstStyle/>
          <a:p>
            <a:r>
              <a:rPr lang="en-GB" dirty="0"/>
              <a:t>Who is eligible to receive the hexavalent vaccines?</a:t>
            </a:r>
          </a:p>
        </p:txBody>
      </p:sp>
      <p:sp>
        <p:nvSpPr>
          <p:cNvPr id="3" name="Content Placeholder 2">
            <a:extLst>
              <a:ext uri="{FF2B5EF4-FFF2-40B4-BE49-F238E27FC236}">
                <a16:creationId xmlns:a16="http://schemas.microsoft.com/office/drawing/2014/main" id="{F1D6E4A6-3594-45A8-AAC6-CEAF0C8211FD}"/>
              </a:ext>
            </a:extLst>
          </p:cNvPr>
          <p:cNvSpPr>
            <a:spLocks noGrp="1"/>
          </p:cNvSpPr>
          <p:nvPr>
            <p:ph idx="1"/>
          </p:nvPr>
        </p:nvSpPr>
        <p:spPr>
          <a:xfrm>
            <a:off x="615955" y="1345618"/>
            <a:ext cx="11123857" cy="4351338"/>
          </a:xfrm>
        </p:spPr>
        <p:txBody>
          <a:bodyPr>
            <a:normAutofit/>
          </a:bodyPr>
          <a:lstStyle/>
          <a:p>
            <a:r>
              <a:rPr lang="en-GB" sz="1800" dirty="0"/>
              <a:t>all babies are eligible to receive hexavalent vaccine 8 weeks after their birth </a:t>
            </a:r>
          </a:p>
          <a:p>
            <a:pPr marL="0" indent="0">
              <a:buNone/>
            </a:pPr>
            <a:endParaRPr lang="en-GB" sz="1800" dirty="0"/>
          </a:p>
          <a:p>
            <a:r>
              <a:rPr lang="en-GB" sz="1800" dirty="0"/>
              <a:t>Infanrix hexa® and Vaxelis ® can also be used for catch-up immunisation for children up to their 10th birthday where these children have missed out on doses of primary immunisations</a:t>
            </a:r>
          </a:p>
          <a:p>
            <a:endParaRPr lang="en-GB" sz="1800" dirty="0"/>
          </a:p>
          <a:p>
            <a:r>
              <a:rPr lang="en-GB" sz="1800" dirty="0"/>
              <a:t>both hexavalent vaccines are available to order online through the </a:t>
            </a:r>
            <a:r>
              <a:rPr lang="en-GB" sz="1800" dirty="0">
                <a:hlinkClick r:id="rId2"/>
              </a:rPr>
              <a:t>ImmForm</a:t>
            </a:r>
            <a:r>
              <a:rPr lang="en-GB" sz="1800" dirty="0"/>
              <a:t> website</a:t>
            </a:r>
          </a:p>
          <a:p>
            <a:endParaRPr lang="en-GB" sz="1800" dirty="0"/>
          </a:p>
          <a:p>
            <a:r>
              <a:rPr lang="en-GB" sz="1800" dirty="0"/>
              <a:t>both vaccines are distributed by Movianto UK for the use in the routine childhood immunisation schedule</a:t>
            </a:r>
          </a:p>
          <a:p>
            <a:endParaRPr lang="en-GB" sz="1800" dirty="0"/>
          </a:p>
          <a:p>
            <a:endParaRPr lang="en-GB" dirty="0"/>
          </a:p>
        </p:txBody>
      </p:sp>
      <p:sp>
        <p:nvSpPr>
          <p:cNvPr id="4" name="Footer Placeholder 3">
            <a:extLst>
              <a:ext uri="{FF2B5EF4-FFF2-40B4-BE49-F238E27FC236}">
                <a16:creationId xmlns:a16="http://schemas.microsoft.com/office/drawing/2014/main" id="{4439A0B7-68EC-454B-9FBC-2026FE645589}"/>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FD061115-3D81-48C8-B7B0-6F2D2FEFC29B}"/>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78472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3C2F-DDAD-4BC3-8C64-85F255D85F8F}"/>
              </a:ext>
            </a:extLst>
          </p:cNvPr>
          <p:cNvSpPr>
            <a:spLocks noGrp="1"/>
          </p:cNvSpPr>
          <p:nvPr>
            <p:ph type="title"/>
          </p:nvPr>
        </p:nvSpPr>
        <p:spPr/>
        <p:txBody>
          <a:bodyPr/>
          <a:lstStyle/>
          <a:p>
            <a:r>
              <a:rPr lang="en-GB" dirty="0"/>
              <a:t>Safety and efficacy of the hexavalent vaccines</a:t>
            </a:r>
          </a:p>
        </p:txBody>
      </p:sp>
      <p:sp>
        <p:nvSpPr>
          <p:cNvPr id="3" name="Content Placeholder 2">
            <a:extLst>
              <a:ext uri="{FF2B5EF4-FFF2-40B4-BE49-F238E27FC236}">
                <a16:creationId xmlns:a16="http://schemas.microsoft.com/office/drawing/2014/main" id="{FDAC7AF3-0B42-402A-A813-EF395766A325}"/>
              </a:ext>
            </a:extLst>
          </p:cNvPr>
          <p:cNvSpPr>
            <a:spLocks noGrp="1"/>
          </p:cNvSpPr>
          <p:nvPr>
            <p:ph idx="1"/>
          </p:nvPr>
        </p:nvSpPr>
        <p:spPr>
          <a:xfrm>
            <a:off x="615955" y="1364279"/>
            <a:ext cx="11123857" cy="4351338"/>
          </a:xfrm>
        </p:spPr>
        <p:txBody>
          <a:bodyPr>
            <a:normAutofit/>
          </a:bodyPr>
          <a:lstStyle/>
          <a:p>
            <a:pPr marL="0" indent="0">
              <a:buNone/>
            </a:pPr>
            <a:r>
              <a:rPr lang="en-GB" sz="1800" dirty="0"/>
              <a:t>The safety profile of both hexavalent vaccines is excellent and any adverse events experienced are generally mild to moderate in severity. </a:t>
            </a:r>
          </a:p>
          <a:p>
            <a:pPr marL="0" indent="0">
              <a:buNone/>
            </a:pPr>
            <a:endParaRPr lang="en-GB" sz="1800" dirty="0"/>
          </a:p>
          <a:p>
            <a:pPr>
              <a:buFont typeface="Wingdings" panose="05000000000000000000" pitchFamily="2" charset="2"/>
              <a:buChar char="Ø"/>
            </a:pPr>
            <a:r>
              <a:rPr lang="en-GB" sz="1800" dirty="0"/>
              <a:t>these may include: redness, swelling and tenderness at the injection site, fever, sleepiness, irritability, loss of appetite, diarrhoea and vomiting</a:t>
            </a:r>
          </a:p>
          <a:p>
            <a:endParaRPr lang="en-GB" sz="1800" dirty="0"/>
          </a:p>
          <a:p>
            <a:pPr marL="0" indent="0">
              <a:buNone/>
            </a:pPr>
            <a:r>
              <a:rPr lang="en-GB" sz="1800" dirty="0"/>
              <a:t>Results from clinical trials show that nearly all infants given the 3 dose primary vaccination course of Infanrix hexa® at 2, 3 and 4 months of age develop protective levels of antibodies against diphtheria (100%), tetanus (100%), pertussis (100%), hepatitis B (99.5%), polio (99 to 100%) and Hib (96.4%)</a:t>
            </a:r>
          </a:p>
          <a:p>
            <a:endParaRPr lang="en-GB" sz="1800" dirty="0"/>
          </a:p>
          <a:p>
            <a:pPr marL="0" indent="0">
              <a:buNone/>
            </a:pPr>
            <a:r>
              <a:rPr lang="en-GB" sz="1800" dirty="0"/>
              <a:t>Similar levels of protection are seen with Vaxelis ® where protective levels of antibodies against diphtheria (100%), tetanus (100%), pertussis (varies by component), hepatitis B (98%), polio (100%) and Hib (98%) were seen 1 month after completing the 3 dose primary vaccination schedule</a:t>
            </a:r>
          </a:p>
          <a:p>
            <a:endParaRPr lang="en-GB" sz="1800" dirty="0"/>
          </a:p>
          <a:p>
            <a:endParaRPr lang="en-GB" sz="1800" dirty="0"/>
          </a:p>
        </p:txBody>
      </p:sp>
      <p:sp>
        <p:nvSpPr>
          <p:cNvPr id="4" name="Footer Placeholder 3">
            <a:extLst>
              <a:ext uri="{FF2B5EF4-FFF2-40B4-BE49-F238E27FC236}">
                <a16:creationId xmlns:a16="http://schemas.microsoft.com/office/drawing/2014/main" id="{D788FB4A-0AF9-4635-BEC2-1DDF1A8E06D1}"/>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A8E4A1D-78A8-493F-A87A-119339A4D8D2}"/>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140472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595C-B3DC-48BA-8D96-5C37E0BB7932}"/>
              </a:ext>
            </a:extLst>
          </p:cNvPr>
          <p:cNvSpPr>
            <a:spLocks noGrp="1"/>
          </p:cNvSpPr>
          <p:nvPr>
            <p:ph type="title"/>
          </p:nvPr>
        </p:nvSpPr>
        <p:spPr/>
        <p:txBody>
          <a:bodyPr/>
          <a:lstStyle/>
          <a:p>
            <a:r>
              <a:rPr lang="en-GB" dirty="0"/>
              <a:t>Vaccine scheduling</a:t>
            </a:r>
          </a:p>
        </p:txBody>
      </p:sp>
      <p:sp>
        <p:nvSpPr>
          <p:cNvPr id="3" name="Content Placeholder 2">
            <a:extLst>
              <a:ext uri="{FF2B5EF4-FFF2-40B4-BE49-F238E27FC236}">
                <a16:creationId xmlns:a16="http://schemas.microsoft.com/office/drawing/2014/main" id="{18C681E4-A541-4A8E-A703-F82CD0BE9036}"/>
              </a:ext>
            </a:extLst>
          </p:cNvPr>
          <p:cNvSpPr>
            <a:spLocks noGrp="1"/>
          </p:cNvSpPr>
          <p:nvPr>
            <p:ph idx="1"/>
          </p:nvPr>
        </p:nvSpPr>
        <p:spPr>
          <a:xfrm>
            <a:off x="615956" y="1392270"/>
            <a:ext cx="11123857" cy="4351338"/>
          </a:xfrm>
        </p:spPr>
        <p:txBody>
          <a:bodyPr>
            <a:normAutofit/>
          </a:bodyPr>
          <a:lstStyle/>
          <a:p>
            <a:r>
              <a:rPr lang="en-GB" sz="1800" dirty="0"/>
              <a:t>the infant immunisation schedule remains unchanged at 8, 12 and 16 weeks of age</a:t>
            </a:r>
          </a:p>
          <a:p>
            <a:r>
              <a:rPr lang="en-GB" sz="1800" dirty="0"/>
              <a:t>the first dose of the hexavalent vaccine can be given from 6 weeks if required in exceptional circumstances (for example travel to an endemic country) but not before</a:t>
            </a:r>
          </a:p>
          <a:p>
            <a:r>
              <a:rPr lang="en-GB" sz="1800" dirty="0"/>
              <a:t>the minimum interval between doses of the hexavalent vaccine is 4 weeks</a:t>
            </a:r>
          </a:p>
          <a:p>
            <a:r>
              <a:rPr lang="en-GB" sz="1800" dirty="0"/>
              <a:t>the hexavalent vaccines can be administered at the same time as, or at any time before or after, any other vaccine</a:t>
            </a:r>
          </a:p>
          <a:p>
            <a:r>
              <a:rPr lang="en-GB" sz="1800" dirty="0"/>
              <a:t>if primary course is interrupted, resume but don’t repeat, allowing an interval of 4 weeks between the remaining doses</a:t>
            </a:r>
          </a:p>
          <a:p>
            <a:r>
              <a:rPr lang="en-GB" sz="1800" dirty="0"/>
              <a:t>the hexavalent vaccines should be given to premature infants at the appropriate chronological age, according to the schedule</a:t>
            </a:r>
          </a:p>
          <a:p>
            <a:r>
              <a:rPr lang="en-GB" sz="1800" dirty="0"/>
              <a:t>booster doses of hepatitis B will not usually be required for children vaccinated according to the routine childhood schedule </a:t>
            </a:r>
          </a:p>
          <a:p>
            <a:endParaRPr lang="en-GB" dirty="0"/>
          </a:p>
        </p:txBody>
      </p:sp>
      <p:sp>
        <p:nvSpPr>
          <p:cNvPr id="4" name="Footer Placeholder 3">
            <a:extLst>
              <a:ext uri="{FF2B5EF4-FFF2-40B4-BE49-F238E27FC236}">
                <a16:creationId xmlns:a16="http://schemas.microsoft.com/office/drawing/2014/main" id="{D3F95392-636B-4855-AF87-F2CEBCEE421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D15938C0-35D1-4973-84D8-AA0FBE4324E8}"/>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81387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A8D3-2C89-4989-9187-5F4B1A6C062E}"/>
              </a:ext>
            </a:extLst>
          </p:cNvPr>
          <p:cNvSpPr>
            <a:spLocks noGrp="1"/>
          </p:cNvSpPr>
          <p:nvPr>
            <p:ph type="title"/>
          </p:nvPr>
        </p:nvSpPr>
        <p:spPr/>
        <p:txBody>
          <a:bodyPr/>
          <a:lstStyle/>
          <a:p>
            <a:r>
              <a:rPr lang="en-GB" dirty="0"/>
              <a:t>Purpose of resource</a:t>
            </a:r>
          </a:p>
        </p:txBody>
      </p:sp>
      <p:sp>
        <p:nvSpPr>
          <p:cNvPr id="3" name="Content Placeholder 2">
            <a:extLst>
              <a:ext uri="{FF2B5EF4-FFF2-40B4-BE49-F238E27FC236}">
                <a16:creationId xmlns:a16="http://schemas.microsoft.com/office/drawing/2014/main" id="{923C0860-64C3-4620-A13A-B2FFA9A057AE}"/>
              </a:ext>
            </a:extLst>
          </p:cNvPr>
          <p:cNvSpPr>
            <a:spLocks noGrp="1"/>
          </p:cNvSpPr>
          <p:nvPr>
            <p:ph idx="1"/>
          </p:nvPr>
        </p:nvSpPr>
        <p:spPr>
          <a:xfrm>
            <a:off x="615955" y="1253331"/>
            <a:ext cx="11123857" cy="4351338"/>
          </a:xfrm>
        </p:spPr>
        <p:txBody>
          <a:bodyPr>
            <a:normAutofit/>
          </a:bodyPr>
          <a:lstStyle/>
          <a:p>
            <a:pPr marL="0" indent="0">
              <a:buNone/>
            </a:pPr>
            <a:r>
              <a:rPr lang="en-GB" sz="1800" dirty="0"/>
              <a:t>To provide information to healthcare practitioners about the 2 hexavalent DTaP/IPV/Hib/</a:t>
            </a:r>
            <a:r>
              <a:rPr lang="en-GB" sz="1800" dirty="0" err="1"/>
              <a:t>HepB</a:t>
            </a:r>
            <a:r>
              <a:rPr lang="en-GB" sz="1800" dirty="0"/>
              <a:t> vaccines in order that they are:</a:t>
            </a:r>
          </a:p>
          <a:p>
            <a:pPr marL="0" indent="0">
              <a:buNone/>
            </a:pPr>
            <a:endParaRPr lang="en-GB" sz="1800" dirty="0"/>
          </a:p>
          <a:p>
            <a:r>
              <a:rPr lang="en-GB" sz="1800" dirty="0"/>
              <a:t>knowledgeable and confident in administering and discussing these vaccines with parents or carers as part of the routine infant programme</a:t>
            </a:r>
          </a:p>
          <a:p>
            <a:endParaRPr lang="en-GB" sz="1800" dirty="0"/>
          </a:p>
          <a:p>
            <a:r>
              <a:rPr lang="en-GB" sz="1800" dirty="0"/>
              <a:t>aware of the selective HepB vaccination programme for high risk infants </a:t>
            </a:r>
          </a:p>
          <a:p>
            <a:endParaRPr lang="en-GB" dirty="0"/>
          </a:p>
        </p:txBody>
      </p:sp>
      <p:sp>
        <p:nvSpPr>
          <p:cNvPr id="4" name="Footer Placeholder 3">
            <a:extLst>
              <a:ext uri="{FF2B5EF4-FFF2-40B4-BE49-F238E27FC236}">
                <a16:creationId xmlns:a16="http://schemas.microsoft.com/office/drawing/2014/main" id="{988DD9D8-D783-442E-8051-3EC5E6950ED3}"/>
              </a:ext>
            </a:extLst>
          </p:cNvPr>
          <p:cNvSpPr>
            <a:spLocks noGrp="1"/>
          </p:cNvSpPr>
          <p:nvPr>
            <p:ph type="ftr" sz="quarter" idx="10"/>
          </p:nvPr>
        </p:nvSpPr>
        <p:spPr/>
        <p:txBody>
          <a:bodyPr/>
          <a:lstStyle/>
          <a:p>
            <a:r>
              <a:rPr lang="en-GB" sz="1400" dirty="0"/>
              <a:t>The hexavalent DTaP/IPV/Hib/HepB combination vaccine</a:t>
            </a:r>
          </a:p>
        </p:txBody>
      </p:sp>
      <p:sp>
        <p:nvSpPr>
          <p:cNvPr id="5" name="Slide Number Placeholder 4">
            <a:extLst>
              <a:ext uri="{FF2B5EF4-FFF2-40B4-BE49-F238E27FC236}">
                <a16:creationId xmlns:a16="http://schemas.microsoft.com/office/drawing/2014/main" id="{836FC0D3-2F74-4857-B29E-DD2D95F93289}"/>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92454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792F-0417-49B6-9472-983BD0456F98}"/>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DBA33601-A4DA-4752-BB6C-9C97574DB25C}"/>
              </a:ext>
            </a:extLst>
          </p:cNvPr>
          <p:cNvSpPr>
            <a:spLocks noGrp="1"/>
          </p:cNvSpPr>
          <p:nvPr>
            <p:ph idx="1"/>
          </p:nvPr>
        </p:nvSpPr>
        <p:spPr>
          <a:xfrm>
            <a:off x="726961" y="1253331"/>
            <a:ext cx="11123857" cy="4351338"/>
          </a:xfrm>
        </p:spPr>
        <p:txBody>
          <a:bodyPr>
            <a:normAutofit/>
          </a:bodyPr>
          <a:lstStyle/>
          <a:p>
            <a:pPr marL="0" indent="0">
              <a:buNone/>
            </a:pPr>
            <a:r>
              <a:rPr lang="en-GB" sz="1800" dirty="0"/>
              <a:t>There are very few individuals who cannot receive the hexavalent vaccines. </a:t>
            </a:r>
          </a:p>
          <a:p>
            <a:pPr marL="0" indent="0">
              <a:buNone/>
            </a:pPr>
            <a:endParaRPr lang="en-GB" sz="1800" dirty="0"/>
          </a:p>
          <a:p>
            <a:pPr marL="0" indent="0">
              <a:buNone/>
            </a:pPr>
            <a:r>
              <a:rPr lang="en-GB" sz="1800" dirty="0"/>
              <a:t>Infanrix </a:t>
            </a:r>
            <a:r>
              <a:rPr lang="en-GB" sz="1800" dirty="0" err="1"/>
              <a:t>hexa</a:t>
            </a:r>
            <a:r>
              <a:rPr lang="en-GB" sz="1800" dirty="0"/>
              <a:t>® and Vaxelis ® should not be administered to those who have had :</a:t>
            </a:r>
          </a:p>
          <a:p>
            <a:pPr marL="0" indent="0">
              <a:buNone/>
            </a:pPr>
            <a:endParaRPr lang="en-GB" sz="1800" dirty="0"/>
          </a:p>
          <a:p>
            <a:pPr>
              <a:buFont typeface="Wingdings" panose="05000000000000000000" pitchFamily="2" charset="2"/>
              <a:buChar char="Ø"/>
            </a:pPr>
            <a:r>
              <a:rPr lang="en-GB" sz="1800" dirty="0"/>
              <a:t>a confirmed anaphylactic reaction to a previous dose of the vaccine OR </a:t>
            </a:r>
          </a:p>
          <a:p>
            <a:pPr>
              <a:buFont typeface="Wingdings" panose="05000000000000000000" pitchFamily="2" charset="2"/>
              <a:buChar char="Ø"/>
            </a:pPr>
            <a:r>
              <a:rPr lang="en-GB" sz="1800" dirty="0"/>
              <a:t>a confirmed anaphylactic reaction to any component of the vaccine (this includes formaldehyde, neomycin and polymyxin)</a:t>
            </a:r>
          </a:p>
          <a:p>
            <a:endParaRPr lang="en-GB" sz="1800" dirty="0"/>
          </a:p>
          <a:p>
            <a:pPr marL="0" indent="0">
              <a:buNone/>
            </a:pPr>
            <a:r>
              <a:rPr lang="en-GB" sz="1800" dirty="0"/>
              <a:t>Where there is doubt, instead of withholding immunisation, appropriate advice should be sought from a member of the local Screening and Immunisation or Health Protection team</a:t>
            </a:r>
          </a:p>
          <a:p>
            <a:endParaRPr lang="en-GB" dirty="0"/>
          </a:p>
        </p:txBody>
      </p:sp>
      <p:sp>
        <p:nvSpPr>
          <p:cNvPr id="4" name="Footer Placeholder 3">
            <a:extLst>
              <a:ext uri="{FF2B5EF4-FFF2-40B4-BE49-F238E27FC236}">
                <a16:creationId xmlns:a16="http://schemas.microsoft.com/office/drawing/2014/main" id="{1A392104-793E-4390-93D8-A726914B051D}"/>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C206C987-71E1-49D4-A2FA-7D05FD230D41}"/>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97449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B1ED-30F4-484A-A27C-782EB34ACCF2}"/>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4FF642D7-DCC6-4AEF-96C7-96C3847FDBE5}"/>
              </a:ext>
            </a:extLst>
          </p:cNvPr>
          <p:cNvSpPr>
            <a:spLocks noGrp="1"/>
          </p:cNvSpPr>
          <p:nvPr>
            <p:ph idx="1"/>
          </p:nvPr>
        </p:nvSpPr>
        <p:spPr>
          <a:xfrm>
            <a:off x="534071" y="1152023"/>
            <a:ext cx="11123857" cy="4351338"/>
          </a:xfrm>
        </p:spPr>
        <p:txBody>
          <a:bodyPr>
            <a:normAutofit/>
          </a:bodyPr>
          <a:lstStyle/>
          <a:p>
            <a:r>
              <a:rPr lang="en-GB" sz="1800" dirty="0"/>
              <a:t>if infant has a minor illness without fever or systemic upset, immunisations can still be given </a:t>
            </a:r>
          </a:p>
          <a:p>
            <a:endParaRPr lang="en-GB" sz="1800" dirty="0"/>
          </a:p>
          <a:p>
            <a:r>
              <a:rPr lang="en-GB" sz="1800" dirty="0"/>
              <a:t>if the infant is acutely unwell (for example fever above 38.5⁰C), immunisation may be postponed until they have fully recovered. This is to avoid wrongly attributing any new symptom or the progression of symptoms to the vaccine</a:t>
            </a:r>
          </a:p>
          <a:p>
            <a:endParaRPr lang="en-GB" sz="1800" dirty="0"/>
          </a:p>
          <a:p>
            <a:r>
              <a:rPr lang="en-GB" sz="1800" dirty="0"/>
              <a:t>the presence of a neurological condition is not a contraindication to immunisation but if evidence of current neurological deterioration, deferral of DTaP/IPV/Hib/HepB vaccination may be considered to avoid incorrect attribution of any change in the underlying condition</a:t>
            </a:r>
          </a:p>
          <a:p>
            <a:endParaRPr lang="en-GB" sz="1800" dirty="0"/>
          </a:p>
          <a:p>
            <a:r>
              <a:rPr lang="en-GB" sz="1800" dirty="0"/>
              <a:t>risk of deferral should be balanced against risk of infection and vaccination should be given promptly once diagnosis and/or expected course of the condition becomes clear</a:t>
            </a:r>
          </a:p>
          <a:p>
            <a:endParaRPr lang="en-GB" dirty="0"/>
          </a:p>
        </p:txBody>
      </p:sp>
      <p:sp>
        <p:nvSpPr>
          <p:cNvPr id="4" name="Footer Placeholder 3">
            <a:extLst>
              <a:ext uri="{FF2B5EF4-FFF2-40B4-BE49-F238E27FC236}">
                <a16:creationId xmlns:a16="http://schemas.microsoft.com/office/drawing/2014/main" id="{172B11AF-D4C6-4716-8488-1EE1F3D47F88}"/>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097EE9D6-D244-4D0A-9482-A48B8EAB32BE}"/>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90185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E5B1-053C-4C4D-B147-C266793ED619}"/>
              </a:ext>
            </a:extLst>
          </p:cNvPr>
          <p:cNvSpPr>
            <a:spLocks noGrp="1"/>
          </p:cNvSpPr>
          <p:nvPr>
            <p:ph type="title"/>
          </p:nvPr>
        </p:nvSpPr>
        <p:spPr/>
        <p:txBody>
          <a:bodyPr/>
          <a:lstStyle/>
          <a:p>
            <a:r>
              <a:rPr lang="en-GB" dirty="0"/>
              <a:t>Premature infants</a:t>
            </a:r>
          </a:p>
        </p:txBody>
      </p:sp>
      <p:sp>
        <p:nvSpPr>
          <p:cNvPr id="3" name="Content Placeholder 2">
            <a:extLst>
              <a:ext uri="{FF2B5EF4-FFF2-40B4-BE49-F238E27FC236}">
                <a16:creationId xmlns:a16="http://schemas.microsoft.com/office/drawing/2014/main" id="{66E5C9A9-8038-4E63-B569-C340B0159C02}"/>
              </a:ext>
            </a:extLst>
          </p:cNvPr>
          <p:cNvSpPr>
            <a:spLocks noGrp="1"/>
          </p:cNvSpPr>
          <p:nvPr>
            <p:ph idx="1"/>
          </p:nvPr>
        </p:nvSpPr>
        <p:spPr>
          <a:xfrm>
            <a:off x="615956" y="1253331"/>
            <a:ext cx="11123857" cy="4351338"/>
          </a:xfrm>
        </p:spPr>
        <p:txBody>
          <a:bodyPr/>
          <a:lstStyle/>
          <a:p>
            <a:pPr marL="0" indent="0">
              <a:buNone/>
            </a:pPr>
            <a:endParaRPr lang="en-GB" dirty="0"/>
          </a:p>
          <a:p>
            <a:r>
              <a:rPr lang="en-GB" sz="1800" dirty="0"/>
              <a:t>very premature infants (born ≤ 28 weeks of gestation) who are in hospital should have respiratory monitoring for 48 to 72 hrs when given their first immunisation, particularly those with a previous history of respiratory immaturity </a:t>
            </a:r>
          </a:p>
          <a:p>
            <a:endParaRPr lang="en-GB" sz="1800" dirty="0"/>
          </a:p>
          <a:p>
            <a:r>
              <a:rPr lang="en-GB" sz="1800" dirty="0"/>
              <a:t>if the premature infant has apnoea, bradycardia or desaturations after the first immunisation, the second immunisation should also be given in hospital, with respiratory monitoring for 48 to 72 hrs </a:t>
            </a:r>
          </a:p>
          <a:p>
            <a:endParaRPr lang="en-GB" dirty="0"/>
          </a:p>
          <a:p>
            <a:endParaRPr lang="en-GB" dirty="0"/>
          </a:p>
        </p:txBody>
      </p:sp>
      <p:sp>
        <p:nvSpPr>
          <p:cNvPr id="4" name="Footer Placeholder 3">
            <a:extLst>
              <a:ext uri="{FF2B5EF4-FFF2-40B4-BE49-F238E27FC236}">
                <a16:creationId xmlns:a16="http://schemas.microsoft.com/office/drawing/2014/main" id="{3F5278BA-8EEA-4A82-B124-C9DB6D959455}"/>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6B8CF05E-29F7-460F-85A9-B98B14459D88}"/>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49115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8257-8679-401B-BA66-6221F48F06DC}"/>
              </a:ext>
            </a:extLst>
          </p:cNvPr>
          <p:cNvSpPr>
            <a:spLocks noGrp="1"/>
          </p:cNvSpPr>
          <p:nvPr>
            <p:ph type="title"/>
          </p:nvPr>
        </p:nvSpPr>
        <p:spPr/>
        <p:txBody>
          <a:bodyPr>
            <a:normAutofit fontScale="90000"/>
          </a:bodyPr>
          <a:lstStyle/>
          <a:p>
            <a:r>
              <a:rPr lang="en-GB" dirty="0"/>
              <a:t>Systemic and local reactions following a previous immunisation </a:t>
            </a:r>
          </a:p>
        </p:txBody>
      </p:sp>
      <p:sp>
        <p:nvSpPr>
          <p:cNvPr id="3" name="Content Placeholder 2">
            <a:extLst>
              <a:ext uri="{FF2B5EF4-FFF2-40B4-BE49-F238E27FC236}">
                <a16:creationId xmlns:a16="http://schemas.microsoft.com/office/drawing/2014/main" id="{B879AF24-D21E-4DFE-9B37-A158CD3BBAF6}"/>
              </a:ext>
            </a:extLst>
          </p:cNvPr>
          <p:cNvSpPr>
            <a:spLocks noGrp="1"/>
          </p:cNvSpPr>
          <p:nvPr>
            <p:ph idx="1"/>
          </p:nvPr>
        </p:nvSpPr>
        <p:spPr>
          <a:xfrm>
            <a:off x="615956" y="1420263"/>
            <a:ext cx="11123857" cy="4351338"/>
          </a:xfrm>
        </p:spPr>
        <p:txBody>
          <a:bodyPr/>
          <a:lstStyle/>
          <a:p>
            <a:pPr marL="0" indent="0">
              <a:buNone/>
            </a:pPr>
            <a:r>
              <a:rPr lang="en-GB" sz="1800" dirty="0"/>
              <a:t>Children who have had a systemic or local reaction following a previous immunisation with DTaP/IPV/Hib/HepB or DTaP/IPV/Hib including: </a:t>
            </a:r>
          </a:p>
          <a:p>
            <a:pPr marL="0" indent="0">
              <a:buNone/>
            </a:pPr>
            <a:endParaRPr lang="en-GB" sz="1800" dirty="0"/>
          </a:p>
          <a:p>
            <a:r>
              <a:rPr lang="en-GB" sz="1800" dirty="0"/>
              <a:t>fever, irrespective of its severity </a:t>
            </a:r>
          </a:p>
          <a:p>
            <a:r>
              <a:rPr lang="en-GB" sz="1800" dirty="0"/>
              <a:t>hypotonic-hyporesponsive episodes (HHE) </a:t>
            </a:r>
          </a:p>
          <a:p>
            <a:r>
              <a:rPr lang="en-GB" sz="1800" dirty="0"/>
              <a:t>persistent crying or screaming for more than 3 hours, or </a:t>
            </a:r>
          </a:p>
          <a:p>
            <a:r>
              <a:rPr lang="en-GB" sz="1800" dirty="0"/>
              <a:t>severe local reaction, irrespective of extent </a:t>
            </a:r>
          </a:p>
          <a:p>
            <a:pPr marL="0" indent="0">
              <a:buNone/>
            </a:pPr>
            <a:endParaRPr lang="en-GB" sz="1800" dirty="0"/>
          </a:p>
          <a:p>
            <a:pPr marL="0" indent="0">
              <a:buNone/>
            </a:pPr>
            <a:r>
              <a:rPr lang="en-GB" sz="1800" dirty="0"/>
              <a:t>can continue to receive subsequent doses of DTaP/IPV/Hib/HepB vaccine</a:t>
            </a:r>
          </a:p>
          <a:p>
            <a:endParaRPr lang="en-GB" dirty="0"/>
          </a:p>
        </p:txBody>
      </p:sp>
      <p:sp>
        <p:nvSpPr>
          <p:cNvPr id="4" name="Footer Placeholder 3">
            <a:extLst>
              <a:ext uri="{FF2B5EF4-FFF2-40B4-BE49-F238E27FC236}">
                <a16:creationId xmlns:a16="http://schemas.microsoft.com/office/drawing/2014/main" id="{F29A6668-F126-497E-8338-CA9C7D838837}"/>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23E3C54-E534-4556-A521-DDC361D7E73A}"/>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43466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959C1A-626C-4305-9C2B-25881F41D091}"/>
              </a:ext>
            </a:extLst>
          </p:cNvPr>
          <p:cNvSpPr>
            <a:spLocks noGrp="1"/>
          </p:cNvSpPr>
          <p:nvPr>
            <p:ph type="title"/>
          </p:nvPr>
        </p:nvSpPr>
        <p:spPr/>
        <p:txBody>
          <a:bodyPr/>
          <a:lstStyle/>
          <a:p>
            <a:r>
              <a:rPr lang="en-GB" dirty="0"/>
              <a:t>Infanrix hexa® vaccine composition</a:t>
            </a:r>
          </a:p>
        </p:txBody>
      </p:sp>
      <p:sp>
        <p:nvSpPr>
          <p:cNvPr id="7" name="Content Placeholder 6">
            <a:extLst>
              <a:ext uri="{FF2B5EF4-FFF2-40B4-BE49-F238E27FC236}">
                <a16:creationId xmlns:a16="http://schemas.microsoft.com/office/drawing/2014/main" id="{E4CE0085-6813-4F30-94EC-277206B51E5B}"/>
              </a:ext>
            </a:extLst>
          </p:cNvPr>
          <p:cNvSpPr>
            <a:spLocks noGrp="1"/>
          </p:cNvSpPr>
          <p:nvPr>
            <p:ph sz="half" idx="1"/>
          </p:nvPr>
        </p:nvSpPr>
        <p:spPr>
          <a:xfrm>
            <a:off x="527044" y="1491278"/>
            <a:ext cx="5181600" cy="4351338"/>
          </a:xfrm>
        </p:spPr>
        <p:txBody>
          <a:bodyPr>
            <a:normAutofit fontScale="25000" lnSpcReduction="20000"/>
          </a:bodyPr>
          <a:lstStyle/>
          <a:p>
            <a:pPr marL="0" indent="0">
              <a:buNone/>
            </a:pPr>
            <a:r>
              <a:rPr lang="en-GB" sz="6400" b="1" dirty="0"/>
              <a:t>After reconstitution, 1 dose (0.5 ml) contains: </a:t>
            </a:r>
          </a:p>
          <a:p>
            <a:pPr marL="0" indent="0">
              <a:buNone/>
            </a:pPr>
            <a:endParaRPr lang="en-GB" sz="6400" b="1" dirty="0"/>
          </a:p>
          <a:p>
            <a:r>
              <a:rPr lang="en-GB" sz="6400" dirty="0"/>
              <a:t>Diphtheria toxoid </a:t>
            </a:r>
          </a:p>
          <a:p>
            <a:r>
              <a:rPr lang="en-GB" sz="6400" dirty="0"/>
              <a:t>Tetanus toxoid</a:t>
            </a:r>
          </a:p>
          <a:p>
            <a:r>
              <a:rPr lang="en-GB" sz="6400" i="1" dirty="0"/>
              <a:t>Bordetella pertussis </a:t>
            </a:r>
            <a:r>
              <a:rPr lang="en-GB" sz="6400" dirty="0"/>
              <a:t>antigens </a:t>
            </a:r>
          </a:p>
          <a:p>
            <a:pPr lvl="1">
              <a:buFont typeface="Wingdings" panose="05000000000000000000" pitchFamily="2" charset="2"/>
              <a:buChar char="§"/>
            </a:pPr>
            <a:r>
              <a:rPr lang="nl-NL" sz="6400" dirty="0"/>
              <a:t>Pertussis toxoid (PT) </a:t>
            </a:r>
          </a:p>
          <a:p>
            <a:pPr lvl="1">
              <a:buFont typeface="Wingdings" panose="05000000000000000000" pitchFamily="2" charset="2"/>
              <a:buChar char="§"/>
            </a:pPr>
            <a:r>
              <a:rPr lang="fr-FR" sz="6400" dirty="0"/>
              <a:t>Filamentous Haemagglutinin (FHA)</a:t>
            </a:r>
          </a:p>
          <a:p>
            <a:pPr lvl="1">
              <a:buFont typeface="Wingdings" panose="05000000000000000000" pitchFamily="2" charset="2"/>
              <a:buChar char="§"/>
            </a:pPr>
            <a:r>
              <a:rPr lang="en-GB" sz="6400" dirty="0"/>
              <a:t>Pertactin (PRN) </a:t>
            </a:r>
          </a:p>
          <a:p>
            <a:r>
              <a:rPr lang="en-GB" sz="6400" dirty="0"/>
              <a:t>Hepatitis B surface antigen (HBsAg) </a:t>
            </a:r>
          </a:p>
          <a:p>
            <a:r>
              <a:rPr lang="en-GB" sz="6400" dirty="0"/>
              <a:t>Poliovirus (inactivated) (IPV) </a:t>
            </a:r>
          </a:p>
          <a:p>
            <a:pPr lvl="1">
              <a:buFont typeface="Wingdings" panose="05000000000000000000" pitchFamily="2" charset="2"/>
              <a:buChar char="§"/>
            </a:pPr>
            <a:r>
              <a:rPr lang="en-GB" sz="6400" dirty="0"/>
              <a:t>type 1 (Mahoney strain)</a:t>
            </a:r>
          </a:p>
          <a:p>
            <a:pPr lvl="1">
              <a:buFont typeface="Wingdings" panose="05000000000000000000" pitchFamily="2" charset="2"/>
              <a:buChar char="§"/>
            </a:pPr>
            <a:r>
              <a:rPr lang="en-GB" sz="6400" dirty="0"/>
              <a:t>type 2 (MEF-1 strain)</a:t>
            </a:r>
          </a:p>
          <a:p>
            <a:pPr lvl="1">
              <a:buFont typeface="Wingdings" panose="05000000000000000000" pitchFamily="2" charset="2"/>
              <a:buChar char="§"/>
            </a:pPr>
            <a:r>
              <a:rPr lang="en-GB" sz="6400" dirty="0"/>
              <a:t>type 3 (Saukett strain) </a:t>
            </a:r>
          </a:p>
          <a:p>
            <a:pPr marL="285750" indent="-285750"/>
            <a:r>
              <a:rPr lang="en-GB" sz="6400" i="1" dirty="0"/>
              <a:t>Haemophilus influenzae </a:t>
            </a:r>
            <a:r>
              <a:rPr lang="en-GB" sz="6400" dirty="0"/>
              <a:t>type b polysaccharide (polyribosylribitol phosphate, PRP)</a:t>
            </a:r>
          </a:p>
          <a:p>
            <a:pPr lvl="1">
              <a:buFont typeface="Wingdings" panose="05000000000000000000" pitchFamily="2" charset="2"/>
              <a:buChar char="§"/>
            </a:pPr>
            <a:r>
              <a:rPr lang="en-GB" sz="6400" dirty="0"/>
              <a:t>conjugated to tetanus toxoid as carrier protein</a:t>
            </a:r>
          </a:p>
          <a:p>
            <a:pPr lvl="1">
              <a:buFont typeface="Wingdings" panose="05000000000000000000" pitchFamily="2" charset="2"/>
              <a:buChar char="§"/>
            </a:pPr>
            <a:endParaRPr lang="en-GB" sz="3500" dirty="0"/>
          </a:p>
          <a:p>
            <a:pPr lvl="1">
              <a:buFont typeface="Wingdings" panose="05000000000000000000" pitchFamily="2" charset="2"/>
              <a:buChar char="§"/>
            </a:pPr>
            <a:endParaRPr lang="en-GB" sz="3500" dirty="0"/>
          </a:p>
          <a:p>
            <a:endParaRPr lang="en-GB" dirty="0"/>
          </a:p>
        </p:txBody>
      </p:sp>
      <p:sp>
        <p:nvSpPr>
          <p:cNvPr id="8" name="Content Placeholder 7">
            <a:extLst>
              <a:ext uri="{FF2B5EF4-FFF2-40B4-BE49-F238E27FC236}">
                <a16:creationId xmlns:a16="http://schemas.microsoft.com/office/drawing/2014/main" id="{D821462B-37AC-4C82-8B5A-4673174421EE}"/>
              </a:ext>
            </a:extLst>
          </p:cNvPr>
          <p:cNvSpPr>
            <a:spLocks noGrp="1"/>
          </p:cNvSpPr>
          <p:nvPr>
            <p:ph sz="half" idx="2"/>
          </p:nvPr>
        </p:nvSpPr>
        <p:spPr>
          <a:xfrm>
            <a:off x="5664206" y="1813302"/>
            <a:ext cx="5181600" cy="4482722"/>
          </a:xfrm>
        </p:spPr>
        <p:txBody>
          <a:bodyPr>
            <a:normAutofit fontScale="25000" lnSpcReduction="20000"/>
          </a:bodyPr>
          <a:lstStyle/>
          <a:p>
            <a:pPr marL="0" indent="0">
              <a:buNone/>
            </a:pPr>
            <a:r>
              <a:rPr lang="en-GB" sz="6400" b="1" dirty="0"/>
              <a:t>Adjuvants:</a:t>
            </a:r>
          </a:p>
          <a:p>
            <a:r>
              <a:rPr lang="en-GB" sz="6400" dirty="0"/>
              <a:t>Aluminium hydroxide, hydrated (Al(OH)3)</a:t>
            </a:r>
          </a:p>
          <a:p>
            <a:r>
              <a:rPr lang="en-GB" sz="6400" dirty="0"/>
              <a:t>Aluminium phosphate (AlPO4) </a:t>
            </a:r>
          </a:p>
          <a:p>
            <a:pPr marL="0" indent="0">
              <a:buNone/>
            </a:pPr>
            <a:endParaRPr lang="en-GB" sz="5600" b="1" dirty="0"/>
          </a:p>
          <a:p>
            <a:pPr marL="0" indent="0">
              <a:buNone/>
            </a:pPr>
            <a:endParaRPr lang="en-GB" sz="5600" b="1" dirty="0"/>
          </a:p>
          <a:p>
            <a:pPr marL="0" indent="0">
              <a:buNone/>
            </a:pPr>
            <a:endParaRPr lang="en-GB" sz="5600" b="1" dirty="0"/>
          </a:p>
          <a:p>
            <a:pPr marL="0" indent="0">
              <a:buNone/>
            </a:pPr>
            <a:r>
              <a:rPr lang="en-GB" sz="6400" b="1" dirty="0"/>
              <a:t>Excipients:</a:t>
            </a:r>
          </a:p>
          <a:p>
            <a:r>
              <a:rPr lang="en-GB" sz="6400" dirty="0"/>
              <a:t>Lactose anhydrous</a:t>
            </a:r>
          </a:p>
          <a:p>
            <a:r>
              <a:rPr lang="en-GB" sz="6400" dirty="0"/>
              <a:t>Sodium chloride (NaCl) </a:t>
            </a:r>
          </a:p>
          <a:p>
            <a:r>
              <a:rPr lang="en-GB" sz="6400" dirty="0"/>
              <a:t>Medium 199 containing principally amino acids, mineral salts, vitamins </a:t>
            </a:r>
          </a:p>
          <a:p>
            <a:r>
              <a:rPr lang="en-GB" sz="6400" dirty="0"/>
              <a:t>water for injections </a:t>
            </a:r>
          </a:p>
          <a:p>
            <a:pPr marL="0" indent="0">
              <a:buNone/>
            </a:pPr>
            <a:endParaRPr lang="en-GB" sz="5600" dirty="0"/>
          </a:p>
          <a:p>
            <a:endParaRPr lang="en-GB" dirty="0"/>
          </a:p>
        </p:txBody>
      </p:sp>
      <p:sp>
        <p:nvSpPr>
          <p:cNvPr id="4" name="Footer Placeholder 3">
            <a:extLst>
              <a:ext uri="{FF2B5EF4-FFF2-40B4-BE49-F238E27FC236}">
                <a16:creationId xmlns:a16="http://schemas.microsoft.com/office/drawing/2014/main" id="{4A0019AB-5958-405E-883E-DB44EC3D8151}"/>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4ACA75B-97D5-4AF4-902B-8063F8C0E991}"/>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graphicFrame>
        <p:nvGraphicFramePr>
          <p:cNvPr id="10" name="Table 10">
            <a:extLst>
              <a:ext uri="{FF2B5EF4-FFF2-40B4-BE49-F238E27FC236}">
                <a16:creationId xmlns:a16="http://schemas.microsoft.com/office/drawing/2014/main" id="{F47FA166-B80F-4A99-8E3B-22DB1BAEE003}"/>
              </a:ext>
            </a:extLst>
          </p:cNvPr>
          <p:cNvGraphicFramePr>
            <a:graphicFrameLocks noGrp="1"/>
          </p:cNvGraphicFramePr>
          <p:nvPr>
            <p:extLst>
              <p:ext uri="{D42A27DB-BD31-4B8C-83A1-F6EECF244321}">
                <p14:modId xmlns:p14="http://schemas.microsoft.com/office/powerpoint/2010/main" val="987264974"/>
              </p:ext>
            </p:extLst>
          </p:nvPr>
        </p:nvGraphicFramePr>
        <p:xfrm>
          <a:off x="6438900" y="5433010"/>
          <a:ext cx="4914900" cy="1005840"/>
        </p:xfrm>
        <a:graphic>
          <a:graphicData uri="http://schemas.openxmlformats.org/drawingml/2006/table">
            <a:tbl>
              <a:tblPr firstRow="1" bandRow="1">
                <a:tableStyleId>{5C22544A-7EE6-4342-B048-85BDC9FD1C3A}</a:tableStyleId>
              </a:tblPr>
              <a:tblGrid>
                <a:gridCol w="4914900">
                  <a:extLst>
                    <a:ext uri="{9D8B030D-6E8A-4147-A177-3AD203B41FA5}">
                      <a16:colId xmlns:a16="http://schemas.microsoft.com/office/drawing/2014/main" val="2352480736"/>
                    </a:ext>
                  </a:extLst>
                </a:gridCol>
              </a:tblGrid>
              <a:tr h="704021">
                <a:tc>
                  <a:txBody>
                    <a:bodyPr/>
                    <a:lstStyle/>
                    <a:p>
                      <a:r>
                        <a:rPr lang="en-GB" sz="1400" b="0" dirty="0">
                          <a:solidFill>
                            <a:schemeClr val="tx1"/>
                          </a:solidFill>
                        </a:rPr>
                        <a:t>The vaccine may contain traces of formaldehyde, neomycin and polymyxin which are used during the manufacturing process.</a:t>
                      </a:r>
                    </a:p>
                    <a:p>
                      <a:endParaRPr lang="en-GB" dirty="0">
                        <a:solidFill>
                          <a:srgbClr val="FF0000"/>
                        </a:solidFill>
                      </a:endParaRPr>
                    </a:p>
                  </a:txBody>
                  <a:tcPr>
                    <a:lnL w="12700" cap="flat" cmpd="sng" algn="ctr">
                      <a:solidFill>
                        <a:srgbClr val="FF0000"/>
                      </a:solidFill>
                      <a:prstDash val="sysDash"/>
                      <a:round/>
                      <a:headEnd type="none" w="med" len="med"/>
                      <a:tailEnd type="none" w="med" len="med"/>
                    </a:lnL>
                    <a:lnR w="12700" cap="flat" cmpd="sng" algn="ctr">
                      <a:solidFill>
                        <a:srgbClr val="FF0000"/>
                      </a:solidFill>
                      <a:prstDash val="sysDash"/>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srgbClr val="FF0000"/>
                      </a:solidFill>
                      <a:prstDash val="sysDash"/>
                      <a:round/>
                      <a:headEnd type="none" w="med" len="med"/>
                      <a:tailEnd type="none" w="med" len="med"/>
                    </a:lnB>
                    <a:solidFill>
                      <a:schemeClr val="bg1"/>
                    </a:solidFill>
                  </a:tcPr>
                </a:tc>
                <a:extLst>
                  <a:ext uri="{0D108BD9-81ED-4DB2-BD59-A6C34878D82A}">
                    <a16:rowId xmlns:a16="http://schemas.microsoft.com/office/drawing/2014/main" val="1995713075"/>
                  </a:ext>
                </a:extLst>
              </a:tr>
            </a:tbl>
          </a:graphicData>
        </a:graphic>
      </p:graphicFrame>
    </p:spTree>
    <p:extLst>
      <p:ext uri="{BB962C8B-B14F-4D97-AF65-F5344CB8AC3E}">
        <p14:creationId xmlns:p14="http://schemas.microsoft.com/office/powerpoint/2010/main" val="249617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2D3D70-B5E3-45A5-BAE0-52C74BFD6549}"/>
              </a:ext>
            </a:extLst>
          </p:cNvPr>
          <p:cNvSpPr>
            <a:spLocks noGrp="1"/>
          </p:cNvSpPr>
          <p:nvPr>
            <p:ph type="title"/>
          </p:nvPr>
        </p:nvSpPr>
        <p:spPr/>
        <p:txBody>
          <a:bodyPr/>
          <a:lstStyle/>
          <a:p>
            <a:r>
              <a:rPr lang="en-GB" dirty="0"/>
              <a:t>Vaxelis® vaccine composition</a:t>
            </a:r>
          </a:p>
        </p:txBody>
      </p:sp>
      <p:sp>
        <p:nvSpPr>
          <p:cNvPr id="8" name="Content Placeholder 7">
            <a:extLst>
              <a:ext uri="{FF2B5EF4-FFF2-40B4-BE49-F238E27FC236}">
                <a16:creationId xmlns:a16="http://schemas.microsoft.com/office/drawing/2014/main" id="{12389B58-17CA-4F95-8037-F8F12A7EE2E0}"/>
              </a:ext>
            </a:extLst>
          </p:cNvPr>
          <p:cNvSpPr>
            <a:spLocks noGrp="1"/>
          </p:cNvSpPr>
          <p:nvPr>
            <p:ph idx="1"/>
          </p:nvPr>
        </p:nvSpPr>
        <p:spPr>
          <a:xfrm>
            <a:off x="615955" y="1152023"/>
            <a:ext cx="11123857" cy="4974141"/>
          </a:xfrm>
        </p:spPr>
        <p:txBody>
          <a:bodyPr>
            <a:normAutofit fontScale="92500" lnSpcReduction="10000"/>
          </a:bodyPr>
          <a:lstStyle/>
          <a:p>
            <a:pPr marL="0" indent="0">
              <a:lnSpc>
                <a:spcPct val="70000"/>
              </a:lnSpc>
              <a:buNone/>
            </a:pPr>
            <a:r>
              <a:rPr lang="en-GB" sz="1600" b="1" dirty="0"/>
              <a:t>Pre-filled syringe, 1 dose (0.5 ml) contains: </a:t>
            </a:r>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r>
              <a:rPr lang="en-GB" sz="1600" dirty="0"/>
              <a:t>Diphtheria toxoid </a:t>
            </a:r>
          </a:p>
          <a:p>
            <a:pPr>
              <a:lnSpc>
                <a:spcPct val="70000"/>
              </a:lnSpc>
              <a:buFont typeface="Wingdings" panose="05000000000000000000" pitchFamily="2" charset="2"/>
              <a:buChar char="§"/>
            </a:pPr>
            <a:endParaRPr lang="en-GB" sz="1600" dirty="0"/>
          </a:p>
          <a:p>
            <a:pPr>
              <a:lnSpc>
                <a:spcPct val="70000"/>
              </a:lnSpc>
              <a:buFont typeface="Wingdings" panose="05000000000000000000" pitchFamily="2" charset="2"/>
              <a:buChar char="§"/>
            </a:pPr>
            <a:r>
              <a:rPr lang="en-GB" sz="1600" dirty="0"/>
              <a:t>Tetanus toxoid</a:t>
            </a:r>
          </a:p>
          <a:p>
            <a:pPr>
              <a:lnSpc>
                <a:spcPct val="70000"/>
              </a:lnSpc>
              <a:buFont typeface="Wingdings" panose="05000000000000000000" pitchFamily="2" charset="2"/>
              <a:buChar char="§"/>
            </a:pPr>
            <a:endParaRPr lang="en-GB" sz="1600" dirty="0"/>
          </a:p>
          <a:p>
            <a:pPr>
              <a:lnSpc>
                <a:spcPct val="70000"/>
              </a:lnSpc>
              <a:buFont typeface="Wingdings" panose="05000000000000000000" pitchFamily="2" charset="2"/>
              <a:buChar char="§"/>
            </a:pPr>
            <a:r>
              <a:rPr lang="en-GB" sz="1600" i="1" dirty="0"/>
              <a:t>Bordetella pertussis </a:t>
            </a:r>
            <a:r>
              <a:rPr lang="en-GB" sz="1600" dirty="0"/>
              <a:t>antigens </a:t>
            </a:r>
          </a:p>
          <a:p>
            <a:pPr lvl="1">
              <a:lnSpc>
                <a:spcPct val="70000"/>
              </a:lnSpc>
            </a:pPr>
            <a:r>
              <a:rPr lang="nl-NL" sz="1600" dirty="0"/>
              <a:t>Pertussis toxoid (PT)</a:t>
            </a:r>
          </a:p>
          <a:p>
            <a:pPr lvl="1">
              <a:lnSpc>
                <a:spcPct val="70000"/>
              </a:lnSpc>
            </a:pPr>
            <a:r>
              <a:rPr lang="fr-FR" sz="1600" dirty="0"/>
              <a:t>Filamentous Haemagglutinin (FHA)</a:t>
            </a:r>
          </a:p>
          <a:p>
            <a:pPr lvl="1">
              <a:lnSpc>
                <a:spcPct val="70000"/>
              </a:lnSpc>
            </a:pPr>
            <a:r>
              <a:rPr lang="en-GB" sz="1600" dirty="0"/>
              <a:t>Pertactin (PRN) </a:t>
            </a:r>
          </a:p>
          <a:p>
            <a:pPr lvl="1">
              <a:lnSpc>
                <a:spcPct val="70000"/>
              </a:lnSpc>
            </a:pPr>
            <a:r>
              <a:rPr lang="en-GB" sz="1600" dirty="0"/>
              <a:t>Fimbriae Types 2 and 3 (FIM)</a:t>
            </a:r>
          </a:p>
          <a:p>
            <a:pPr lvl="4">
              <a:lnSpc>
                <a:spcPct val="70000"/>
              </a:lnSpc>
            </a:pPr>
            <a:endParaRPr lang="en-GB" dirty="0"/>
          </a:p>
          <a:p>
            <a:pPr>
              <a:lnSpc>
                <a:spcPct val="70000"/>
              </a:lnSpc>
              <a:buFont typeface="Wingdings" panose="05000000000000000000" pitchFamily="2" charset="2"/>
              <a:buChar char="§"/>
            </a:pPr>
            <a:r>
              <a:rPr lang="en-GB" sz="1600" dirty="0"/>
              <a:t>Hepatitis B surface antigen (HBs) </a:t>
            </a:r>
          </a:p>
          <a:p>
            <a:pPr>
              <a:lnSpc>
                <a:spcPct val="70000"/>
              </a:lnSpc>
            </a:pPr>
            <a:endParaRPr lang="en-GB" sz="1600" dirty="0"/>
          </a:p>
          <a:p>
            <a:pPr>
              <a:lnSpc>
                <a:spcPct val="70000"/>
              </a:lnSpc>
              <a:buFont typeface="Wingdings" panose="05000000000000000000" pitchFamily="2" charset="2"/>
              <a:buChar char="§"/>
            </a:pPr>
            <a:r>
              <a:rPr lang="en-GB" sz="1600" dirty="0"/>
              <a:t>Poliovirus (inactivated) (IPV) </a:t>
            </a:r>
          </a:p>
          <a:p>
            <a:pPr lvl="1">
              <a:lnSpc>
                <a:spcPct val="70000"/>
              </a:lnSpc>
            </a:pPr>
            <a:r>
              <a:rPr lang="en-GB" sz="1600" dirty="0"/>
              <a:t>type 1 (Mahoney strain)</a:t>
            </a:r>
          </a:p>
          <a:p>
            <a:pPr lvl="1">
              <a:lnSpc>
                <a:spcPct val="70000"/>
              </a:lnSpc>
            </a:pPr>
            <a:r>
              <a:rPr lang="en-GB" sz="1600" dirty="0"/>
              <a:t>type 2 (MEF-1 strain)</a:t>
            </a:r>
          </a:p>
          <a:p>
            <a:pPr lvl="1">
              <a:lnSpc>
                <a:spcPct val="70000"/>
              </a:lnSpc>
            </a:pPr>
            <a:r>
              <a:rPr lang="en-GB" sz="1600" dirty="0"/>
              <a:t>type 3 (Saukett strain) </a:t>
            </a:r>
          </a:p>
          <a:p>
            <a:pPr marL="285750" indent="-285750">
              <a:lnSpc>
                <a:spcPct val="70000"/>
              </a:lnSpc>
            </a:pPr>
            <a:endParaRPr lang="en-GB" sz="1600" dirty="0"/>
          </a:p>
          <a:p>
            <a:pPr>
              <a:lnSpc>
                <a:spcPct val="70000"/>
              </a:lnSpc>
              <a:buFont typeface="Wingdings" panose="05000000000000000000" pitchFamily="2" charset="2"/>
              <a:buChar char="§"/>
            </a:pPr>
            <a:r>
              <a:rPr lang="en-GB" sz="1600" i="1" dirty="0"/>
              <a:t>Haemophilus influenzae </a:t>
            </a:r>
            <a:r>
              <a:rPr lang="en-GB" sz="1600" dirty="0"/>
              <a:t>type b polysaccharide (polyribosylribitol phosphate, PRP)  </a:t>
            </a:r>
          </a:p>
          <a:p>
            <a:pPr lvl="1">
              <a:lnSpc>
                <a:spcPct val="70000"/>
              </a:lnSpc>
            </a:pPr>
            <a:r>
              <a:rPr lang="en-GB" sz="1600" dirty="0"/>
              <a:t>conjugated </a:t>
            </a:r>
            <a:r>
              <a:rPr lang="en-GB" sz="1600" dirty="0">
                <a:solidFill>
                  <a:srgbClr val="000000"/>
                </a:solidFill>
              </a:rPr>
              <a:t>to meningococcal protein</a:t>
            </a:r>
            <a:endParaRPr lang="en-GB" sz="1600" dirty="0"/>
          </a:p>
          <a:p>
            <a:endParaRPr lang="en-GB" dirty="0"/>
          </a:p>
        </p:txBody>
      </p:sp>
      <p:sp>
        <p:nvSpPr>
          <p:cNvPr id="5" name="Footer Placeholder 4">
            <a:extLst>
              <a:ext uri="{FF2B5EF4-FFF2-40B4-BE49-F238E27FC236}">
                <a16:creationId xmlns:a16="http://schemas.microsoft.com/office/drawing/2014/main" id="{400EF0CF-2A91-4B39-BF2F-8A4EF0067D6B}"/>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6" name="Slide Number Placeholder 5">
            <a:extLst>
              <a:ext uri="{FF2B5EF4-FFF2-40B4-BE49-F238E27FC236}">
                <a16:creationId xmlns:a16="http://schemas.microsoft.com/office/drawing/2014/main" id="{CFFDFD2D-C3E2-40CC-915B-5DB4DF4EDCCD}"/>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
        <p:nvSpPr>
          <p:cNvPr id="9" name="Content Placeholder 8">
            <a:extLst>
              <a:ext uri="{FF2B5EF4-FFF2-40B4-BE49-F238E27FC236}">
                <a16:creationId xmlns:a16="http://schemas.microsoft.com/office/drawing/2014/main" id="{9921FB71-A737-4459-926D-F788696B4CAF}"/>
              </a:ext>
            </a:extLst>
          </p:cNvPr>
          <p:cNvSpPr>
            <a:spLocks noGrp="1"/>
          </p:cNvSpPr>
          <p:nvPr>
            <p:ph sz="half" idx="4294967295"/>
          </p:nvPr>
        </p:nvSpPr>
        <p:spPr>
          <a:xfrm>
            <a:off x="5838825" y="1152525"/>
            <a:ext cx="6353175" cy="4351338"/>
          </a:xfrm>
        </p:spPr>
        <p:txBody>
          <a:bodyPr>
            <a:normAutofit/>
          </a:bodyPr>
          <a:lstStyle/>
          <a:p>
            <a:pPr marL="0" indent="0">
              <a:lnSpc>
                <a:spcPct val="70000"/>
              </a:lnSpc>
              <a:buNone/>
            </a:pPr>
            <a:endParaRPr lang="en-GB" sz="1400" b="1" dirty="0"/>
          </a:p>
          <a:p>
            <a:pPr marL="0" indent="0">
              <a:lnSpc>
                <a:spcPct val="70000"/>
              </a:lnSpc>
              <a:buNone/>
            </a:pPr>
            <a:endParaRPr lang="en-GB" sz="1400" b="1" dirty="0"/>
          </a:p>
          <a:p>
            <a:pPr marL="0" indent="0">
              <a:lnSpc>
                <a:spcPct val="70000"/>
              </a:lnSpc>
              <a:buNone/>
            </a:pPr>
            <a:endParaRPr lang="en-GB" sz="1400" b="1" dirty="0"/>
          </a:p>
          <a:p>
            <a:pPr marL="0" indent="0">
              <a:lnSpc>
                <a:spcPct val="70000"/>
              </a:lnSpc>
              <a:buNone/>
            </a:pPr>
            <a:r>
              <a:rPr lang="en-GB" sz="1600" b="1" dirty="0"/>
              <a:t>Adjuvants:</a:t>
            </a:r>
          </a:p>
          <a:p>
            <a:pPr>
              <a:lnSpc>
                <a:spcPct val="70000"/>
              </a:lnSpc>
              <a:buFont typeface="Wingdings" panose="05000000000000000000" pitchFamily="2" charset="2"/>
              <a:buChar char="§"/>
            </a:pPr>
            <a:r>
              <a:rPr lang="en-GB" sz="1600" dirty="0"/>
              <a:t>Amorphous aluminium hydroxyphosphate sulfate</a:t>
            </a:r>
          </a:p>
          <a:p>
            <a:pPr>
              <a:lnSpc>
                <a:spcPct val="70000"/>
              </a:lnSpc>
              <a:buFont typeface="Wingdings" panose="05000000000000000000" pitchFamily="2" charset="2"/>
              <a:buChar char="§"/>
            </a:pPr>
            <a:r>
              <a:rPr lang="en-GB" sz="1600" dirty="0"/>
              <a:t>Aluminium phosphate </a:t>
            </a:r>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endParaRPr lang="en-GB" sz="1400" dirty="0"/>
          </a:p>
          <a:p>
            <a:pPr>
              <a:lnSpc>
                <a:spcPct val="70000"/>
              </a:lnSpc>
              <a:buFont typeface="Wingdings" panose="05000000000000000000" pitchFamily="2" charset="2"/>
              <a:buChar char="§"/>
            </a:pPr>
            <a:endParaRPr lang="en-GB" sz="1400" dirty="0"/>
          </a:p>
          <a:p>
            <a:pPr marL="0" indent="0">
              <a:lnSpc>
                <a:spcPct val="70000"/>
              </a:lnSpc>
              <a:buNone/>
            </a:pPr>
            <a:endParaRPr lang="en-GB" sz="1400" dirty="0"/>
          </a:p>
          <a:p>
            <a:endParaRPr lang="en-GB" dirty="0"/>
          </a:p>
        </p:txBody>
      </p:sp>
      <p:graphicFrame>
        <p:nvGraphicFramePr>
          <p:cNvPr id="10" name="Table 10">
            <a:extLst>
              <a:ext uri="{FF2B5EF4-FFF2-40B4-BE49-F238E27FC236}">
                <a16:creationId xmlns:a16="http://schemas.microsoft.com/office/drawing/2014/main" id="{B95A037B-5A62-4164-A4F3-0D57426C60CD}"/>
              </a:ext>
            </a:extLst>
          </p:cNvPr>
          <p:cNvGraphicFramePr>
            <a:graphicFrameLocks noGrp="1"/>
          </p:cNvGraphicFramePr>
          <p:nvPr>
            <p:extLst>
              <p:ext uri="{D42A27DB-BD31-4B8C-83A1-F6EECF244321}">
                <p14:modId xmlns:p14="http://schemas.microsoft.com/office/powerpoint/2010/main" val="1650987037"/>
              </p:ext>
            </p:extLst>
          </p:nvPr>
        </p:nvGraphicFramePr>
        <p:xfrm>
          <a:off x="5560758" y="3714750"/>
          <a:ext cx="6015287" cy="1238250"/>
        </p:xfrm>
        <a:graphic>
          <a:graphicData uri="http://schemas.openxmlformats.org/drawingml/2006/table">
            <a:tbl>
              <a:tblPr firstRow="1" bandRow="1">
                <a:tableStyleId>{5C22544A-7EE6-4342-B048-85BDC9FD1C3A}</a:tableStyleId>
              </a:tblPr>
              <a:tblGrid>
                <a:gridCol w="6015287">
                  <a:extLst>
                    <a:ext uri="{9D8B030D-6E8A-4147-A177-3AD203B41FA5}">
                      <a16:colId xmlns:a16="http://schemas.microsoft.com/office/drawing/2014/main" val="3998546942"/>
                    </a:ext>
                  </a:extLst>
                </a:gridCol>
              </a:tblGrid>
              <a:tr h="1238250">
                <a:tc>
                  <a:txBody>
                    <a:bodyPr/>
                    <a:lstStyle/>
                    <a:p>
                      <a:r>
                        <a:rPr lang="en-GB" sz="1400" b="0" dirty="0">
                          <a:solidFill>
                            <a:schemeClr val="tx1"/>
                          </a:solidFill>
                        </a:rPr>
                        <a:t>The vaccine may contain traces of glutaraldehyde, formaldehyde, neomycin, streptomycin, polymyxin B, and bovine serum albumin which are used during the manufacturing process. Vaxelis® does not contain any thiomersal or porcine gelatine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844655161"/>
                  </a:ext>
                </a:extLst>
              </a:tr>
            </a:tbl>
          </a:graphicData>
        </a:graphic>
      </p:graphicFrame>
    </p:spTree>
    <p:extLst>
      <p:ext uri="{BB962C8B-B14F-4D97-AF65-F5344CB8AC3E}">
        <p14:creationId xmlns:p14="http://schemas.microsoft.com/office/powerpoint/2010/main" val="144837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F489-6726-4C4E-9E12-1997AA955918}"/>
              </a:ext>
            </a:extLst>
          </p:cNvPr>
          <p:cNvSpPr>
            <a:spLocks noGrp="1"/>
          </p:cNvSpPr>
          <p:nvPr>
            <p:ph type="title"/>
          </p:nvPr>
        </p:nvSpPr>
        <p:spPr/>
        <p:txBody>
          <a:bodyPr>
            <a:normAutofit fontScale="90000"/>
          </a:bodyPr>
          <a:lstStyle/>
          <a:p>
            <a:r>
              <a:rPr lang="en-GB" dirty="0"/>
              <a:t>How is Infanrix hexa® vaccine presented?</a:t>
            </a:r>
            <a:br>
              <a:rPr lang="en-GB" dirty="0"/>
            </a:br>
            <a:endParaRPr lang="en-GB" dirty="0"/>
          </a:p>
        </p:txBody>
      </p:sp>
      <p:sp>
        <p:nvSpPr>
          <p:cNvPr id="6" name="Content Placeholder 5">
            <a:extLst>
              <a:ext uri="{FF2B5EF4-FFF2-40B4-BE49-F238E27FC236}">
                <a16:creationId xmlns:a16="http://schemas.microsoft.com/office/drawing/2014/main" id="{E160F00E-791E-4E8C-BDB6-FDC646C6A068}"/>
              </a:ext>
            </a:extLst>
          </p:cNvPr>
          <p:cNvSpPr>
            <a:spLocks noGrp="1"/>
          </p:cNvSpPr>
          <p:nvPr>
            <p:ph sz="half" idx="1"/>
          </p:nvPr>
        </p:nvSpPr>
        <p:spPr>
          <a:xfrm>
            <a:off x="838200" y="1277570"/>
            <a:ext cx="5739882" cy="4899393"/>
          </a:xfrm>
        </p:spPr>
        <p:txBody>
          <a:bodyPr>
            <a:normAutofit/>
          </a:bodyPr>
          <a:lstStyle/>
          <a:p>
            <a:r>
              <a:rPr lang="en-GB" sz="1600" dirty="0"/>
              <a:t>the DTaP/IPV/HepB component is presented as a cloudy white suspension in a pre-filled glass syringe. Upon storage, a clear liquid and a white deposit may be observed</a:t>
            </a:r>
          </a:p>
          <a:p>
            <a:r>
              <a:rPr lang="en-GB" sz="1600" dirty="0"/>
              <a:t>the lyophilised (freeze dried) Hib vaccine is presented as a white powder in a glass vial </a:t>
            </a:r>
          </a:p>
          <a:p>
            <a:r>
              <a:rPr lang="en-GB" sz="1600" dirty="0"/>
              <a:t>the vaccine is supplied in single dose packs containing the syringe, vial and 2 needles</a:t>
            </a:r>
          </a:p>
          <a:p>
            <a:r>
              <a:rPr lang="en-GB" sz="1600" dirty="0"/>
              <a:t>the vaccine is reconstituted by adding the entire contents of the pre-filled syringe to the vial containing the powder. </a:t>
            </a:r>
          </a:p>
          <a:p>
            <a:r>
              <a:rPr lang="en-GB" sz="1600" dirty="0"/>
              <a:t>the mixture should be well shaken until the powder is completely dissolved prior to administration</a:t>
            </a:r>
          </a:p>
          <a:p>
            <a:r>
              <a:rPr lang="en-GB" sz="1600" dirty="0"/>
              <a:t>the reconstituted vaccine appears as a slightly cloudier suspension than the liquid component alone. This is a normal observation.</a:t>
            </a:r>
          </a:p>
          <a:p>
            <a:r>
              <a:rPr lang="en-GB" sz="1600" dirty="0"/>
              <a:t>after reconstitution, it is recommended that the vaccine is used immediately </a:t>
            </a:r>
          </a:p>
          <a:p>
            <a:endParaRPr lang="en-GB" dirty="0"/>
          </a:p>
        </p:txBody>
      </p:sp>
      <p:pic>
        <p:nvPicPr>
          <p:cNvPr id="8" name="Content Placeholder 7">
            <a:extLst>
              <a:ext uri="{FF2B5EF4-FFF2-40B4-BE49-F238E27FC236}">
                <a16:creationId xmlns:a16="http://schemas.microsoft.com/office/drawing/2014/main" id="{40098757-3E39-4563-962A-16A239F687C7}"/>
              </a:ext>
            </a:extLst>
          </p:cNvPr>
          <p:cNvPicPr>
            <a:picLocks noGrp="1" noChangeAspect="1"/>
          </p:cNvPicPr>
          <p:nvPr>
            <p:ph sz="half" idx="2"/>
          </p:nvPr>
        </p:nvPicPr>
        <p:blipFill>
          <a:blip r:embed="rId2"/>
          <a:stretch>
            <a:fillRect/>
          </a:stretch>
        </p:blipFill>
        <p:spPr>
          <a:xfrm>
            <a:off x="6747712" y="1277570"/>
            <a:ext cx="4365114" cy="3316732"/>
          </a:xfrm>
          <a:prstGeom prst="rect">
            <a:avLst/>
          </a:prstGeom>
        </p:spPr>
      </p:pic>
      <p:sp>
        <p:nvSpPr>
          <p:cNvPr id="4" name="Footer Placeholder 3">
            <a:extLst>
              <a:ext uri="{FF2B5EF4-FFF2-40B4-BE49-F238E27FC236}">
                <a16:creationId xmlns:a16="http://schemas.microsoft.com/office/drawing/2014/main" id="{D097DB6B-9B38-48DD-B23C-838D2EE6B591}"/>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76A7BB84-D1E2-45F9-91CE-A966B3C2F363}"/>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graphicFrame>
        <p:nvGraphicFramePr>
          <p:cNvPr id="10" name="Table 10">
            <a:extLst>
              <a:ext uri="{FF2B5EF4-FFF2-40B4-BE49-F238E27FC236}">
                <a16:creationId xmlns:a16="http://schemas.microsoft.com/office/drawing/2014/main" id="{CD23CB42-FCC4-4D65-9EEA-9A1358AF7FA0}"/>
              </a:ext>
            </a:extLst>
          </p:cNvPr>
          <p:cNvGraphicFramePr>
            <a:graphicFrameLocks noGrp="1"/>
          </p:cNvGraphicFramePr>
          <p:nvPr>
            <p:extLst>
              <p:ext uri="{D42A27DB-BD31-4B8C-83A1-F6EECF244321}">
                <p14:modId xmlns:p14="http://schemas.microsoft.com/office/powerpoint/2010/main" val="4135755836"/>
              </p:ext>
            </p:extLst>
          </p:nvPr>
        </p:nvGraphicFramePr>
        <p:xfrm>
          <a:off x="6880875" y="4887612"/>
          <a:ext cx="4263053" cy="906698"/>
        </p:xfrm>
        <a:graphic>
          <a:graphicData uri="http://schemas.openxmlformats.org/drawingml/2006/table">
            <a:tbl>
              <a:tblPr firstRow="1" bandRow="1">
                <a:tableStyleId>{5C22544A-7EE6-4342-B048-85BDC9FD1C3A}</a:tableStyleId>
              </a:tblPr>
              <a:tblGrid>
                <a:gridCol w="4263053">
                  <a:extLst>
                    <a:ext uri="{9D8B030D-6E8A-4147-A177-3AD203B41FA5}">
                      <a16:colId xmlns:a16="http://schemas.microsoft.com/office/drawing/2014/main" val="851799413"/>
                    </a:ext>
                  </a:extLst>
                </a:gridCol>
              </a:tblGrid>
              <a:tr h="906698">
                <a:tc>
                  <a:txBody>
                    <a:bodyPr/>
                    <a:lstStyle/>
                    <a:p>
                      <a:r>
                        <a:rPr lang="en-GB" sz="1600" dirty="0">
                          <a:solidFill>
                            <a:schemeClr val="tx1"/>
                          </a:solidFill>
                        </a:rPr>
                        <a:t>Full instructions for vaccine preparation are available in the </a:t>
                      </a:r>
                      <a:r>
                        <a:rPr lang="en-GB" sz="1600" dirty="0">
                          <a:solidFill>
                            <a:schemeClr val="tx1"/>
                          </a:solidFill>
                          <a:hlinkClick r:id="rId3">
                            <a:extLst>
                              <a:ext uri="{A12FA001-AC4F-418D-AE19-62706E023703}">
                                <ahyp:hlinkClr xmlns:ahyp="http://schemas.microsoft.com/office/drawing/2018/hyperlinkcolor" val="tx"/>
                              </a:ext>
                            </a:extLst>
                          </a:hlinkClick>
                        </a:rPr>
                        <a:t>SPC</a:t>
                      </a:r>
                      <a:r>
                        <a:rPr lang="en-GB" sz="1600" dirty="0">
                          <a:solidFill>
                            <a:schemeClr val="tx1"/>
                          </a:solidFill>
                        </a:rPr>
                        <a:t>  </a:t>
                      </a:r>
                    </a:p>
                    <a:p>
                      <a:endParaRPr lang="en-GB" dirty="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4807603"/>
                  </a:ext>
                </a:extLst>
              </a:tr>
            </a:tbl>
          </a:graphicData>
        </a:graphic>
      </p:graphicFrame>
      <p:graphicFrame>
        <p:nvGraphicFramePr>
          <p:cNvPr id="11" name="Table 11">
            <a:extLst>
              <a:ext uri="{FF2B5EF4-FFF2-40B4-BE49-F238E27FC236}">
                <a16:creationId xmlns:a16="http://schemas.microsoft.com/office/drawing/2014/main" id="{F0A4D02C-B344-4AB3-949B-FE13AC2E10ED}"/>
              </a:ext>
            </a:extLst>
          </p:cNvPr>
          <p:cNvGraphicFramePr>
            <a:graphicFrameLocks noGrp="1"/>
          </p:cNvGraphicFramePr>
          <p:nvPr>
            <p:extLst>
              <p:ext uri="{D42A27DB-BD31-4B8C-83A1-F6EECF244321}">
                <p14:modId xmlns:p14="http://schemas.microsoft.com/office/powerpoint/2010/main" val="3317455175"/>
              </p:ext>
            </p:extLst>
          </p:nvPr>
        </p:nvGraphicFramePr>
        <p:xfrm>
          <a:off x="1901371" y="5952778"/>
          <a:ext cx="5466583" cy="370840"/>
        </p:xfrm>
        <a:graphic>
          <a:graphicData uri="http://schemas.openxmlformats.org/drawingml/2006/table">
            <a:tbl>
              <a:tblPr firstRow="1" bandRow="1">
                <a:tableStyleId>{5C22544A-7EE6-4342-B048-85BDC9FD1C3A}</a:tableStyleId>
              </a:tblPr>
              <a:tblGrid>
                <a:gridCol w="5466583">
                  <a:extLst>
                    <a:ext uri="{9D8B030D-6E8A-4147-A177-3AD203B41FA5}">
                      <a16:colId xmlns:a16="http://schemas.microsoft.com/office/drawing/2014/main" val="3204466733"/>
                    </a:ext>
                  </a:extLst>
                </a:gridCol>
              </a:tblGrid>
              <a:tr h="370840">
                <a:tc>
                  <a:txBody>
                    <a:bodyPr/>
                    <a:lstStyle/>
                    <a:p>
                      <a:r>
                        <a:rPr lang="en-GB" sz="1800" dirty="0"/>
                        <a:t>Do not forget to reconstitute the Hib component</a:t>
                      </a:r>
                    </a:p>
                  </a:txBody>
                  <a:tcPr>
                    <a:solidFill>
                      <a:srgbClr val="FF0000"/>
                    </a:solidFill>
                  </a:tcPr>
                </a:tc>
                <a:extLst>
                  <a:ext uri="{0D108BD9-81ED-4DB2-BD59-A6C34878D82A}">
                    <a16:rowId xmlns:a16="http://schemas.microsoft.com/office/drawing/2014/main" val="496540608"/>
                  </a:ext>
                </a:extLst>
              </a:tr>
            </a:tbl>
          </a:graphicData>
        </a:graphic>
      </p:graphicFrame>
    </p:spTree>
    <p:extLst>
      <p:ext uri="{BB962C8B-B14F-4D97-AF65-F5344CB8AC3E}">
        <p14:creationId xmlns:p14="http://schemas.microsoft.com/office/powerpoint/2010/main" val="404226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FCCC-F393-4630-9C42-7471D31E2A18}"/>
              </a:ext>
            </a:extLst>
          </p:cNvPr>
          <p:cNvSpPr>
            <a:spLocks noGrp="1"/>
          </p:cNvSpPr>
          <p:nvPr>
            <p:ph type="title"/>
          </p:nvPr>
        </p:nvSpPr>
        <p:spPr/>
        <p:txBody>
          <a:bodyPr>
            <a:normAutofit fontScale="90000"/>
          </a:bodyPr>
          <a:lstStyle/>
          <a:p>
            <a:r>
              <a:rPr lang="en-GB" dirty="0"/>
              <a:t>How is Vaxelis® vaccine presented?</a:t>
            </a:r>
            <a:br>
              <a:rPr lang="en-GB" dirty="0"/>
            </a:br>
            <a:endParaRPr lang="en-GB" dirty="0"/>
          </a:p>
        </p:txBody>
      </p:sp>
      <p:sp>
        <p:nvSpPr>
          <p:cNvPr id="3" name="Content Placeholder 2">
            <a:extLst>
              <a:ext uri="{FF2B5EF4-FFF2-40B4-BE49-F238E27FC236}">
                <a16:creationId xmlns:a16="http://schemas.microsoft.com/office/drawing/2014/main" id="{48DFA153-6A97-4667-A8F1-E5A634C3CF93}"/>
              </a:ext>
            </a:extLst>
          </p:cNvPr>
          <p:cNvSpPr>
            <a:spLocks noGrp="1"/>
          </p:cNvSpPr>
          <p:nvPr>
            <p:ph sz="half" idx="1"/>
          </p:nvPr>
        </p:nvSpPr>
        <p:spPr>
          <a:xfrm>
            <a:off x="726961" y="1413910"/>
            <a:ext cx="5181600" cy="4348163"/>
          </a:xfrm>
        </p:spPr>
        <p:txBody>
          <a:bodyPr>
            <a:normAutofit/>
          </a:bodyPr>
          <a:lstStyle/>
          <a:p>
            <a:pPr lvl="0"/>
            <a:r>
              <a:rPr lang="en-GB" sz="1600" dirty="0"/>
              <a:t>the DTaP/IPV/HepB/Hib component is presented as a uniform, cloudy, white to off-white suspension in a pre-filled glass syringe</a:t>
            </a:r>
          </a:p>
          <a:p>
            <a:pPr lvl="0"/>
            <a:endParaRPr lang="en-GB" sz="1600" dirty="0"/>
          </a:p>
          <a:p>
            <a:pPr lvl="0"/>
            <a:r>
              <a:rPr lang="en-GB" sz="1600" dirty="0"/>
              <a:t>prior to administration, the pre-filled syringe should be shaken gently in order to obtain a homogeneous, whitish, cloudy suspension</a:t>
            </a:r>
          </a:p>
          <a:p>
            <a:pPr lvl="0"/>
            <a:endParaRPr lang="en-GB" sz="1600" dirty="0"/>
          </a:p>
          <a:p>
            <a:pPr lvl="0"/>
            <a:r>
              <a:rPr lang="en-GB" sz="1600" dirty="0"/>
              <a:t>the suspension should be visually inspected, prior to administration, for foreign particulate matter and or variation of physical appearance. If either is observed, discard the pre-filled syringe</a:t>
            </a:r>
          </a:p>
          <a:p>
            <a:pPr marL="0" lvl="0" indent="0">
              <a:buNone/>
            </a:pPr>
            <a:endParaRPr lang="en-GB" sz="1600" dirty="0"/>
          </a:p>
          <a:p>
            <a:r>
              <a:rPr lang="en-GB" sz="1600" dirty="0"/>
              <a:t>Vaxelis does not require reconstitution – it is supplied ready to use</a:t>
            </a:r>
          </a:p>
          <a:p>
            <a:endParaRPr lang="en-GB" dirty="0"/>
          </a:p>
        </p:txBody>
      </p:sp>
      <p:sp>
        <p:nvSpPr>
          <p:cNvPr id="5" name="Footer Placeholder 4">
            <a:extLst>
              <a:ext uri="{FF2B5EF4-FFF2-40B4-BE49-F238E27FC236}">
                <a16:creationId xmlns:a16="http://schemas.microsoft.com/office/drawing/2014/main" id="{CE8ABE9B-EC37-42B6-9AED-A5AA37983C28}"/>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99C1B95F-24A5-4D1A-AE58-247D751D0810}"/>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graphicFrame>
        <p:nvGraphicFramePr>
          <p:cNvPr id="8" name="Table 8">
            <a:extLst>
              <a:ext uri="{FF2B5EF4-FFF2-40B4-BE49-F238E27FC236}">
                <a16:creationId xmlns:a16="http://schemas.microsoft.com/office/drawing/2014/main" id="{85CEF090-DBF4-4879-A51E-02B3F2EF0090}"/>
              </a:ext>
            </a:extLst>
          </p:cNvPr>
          <p:cNvGraphicFramePr>
            <a:graphicFrameLocks noGrp="1"/>
          </p:cNvGraphicFramePr>
          <p:nvPr>
            <p:extLst>
              <p:ext uri="{D42A27DB-BD31-4B8C-83A1-F6EECF244321}">
                <p14:modId xmlns:p14="http://schemas.microsoft.com/office/powerpoint/2010/main" val="4275584937"/>
              </p:ext>
            </p:extLst>
          </p:nvPr>
        </p:nvGraphicFramePr>
        <p:xfrm>
          <a:off x="6877050" y="4931722"/>
          <a:ext cx="4248150" cy="642601"/>
        </p:xfrm>
        <a:graphic>
          <a:graphicData uri="http://schemas.openxmlformats.org/drawingml/2006/table">
            <a:tbl>
              <a:tblPr firstRow="1" bandRow="1">
                <a:tableStyleId>{5C22544A-7EE6-4342-B048-85BDC9FD1C3A}</a:tableStyleId>
              </a:tblPr>
              <a:tblGrid>
                <a:gridCol w="4248150">
                  <a:extLst>
                    <a:ext uri="{9D8B030D-6E8A-4147-A177-3AD203B41FA5}">
                      <a16:colId xmlns:a16="http://schemas.microsoft.com/office/drawing/2014/main" val="1096647290"/>
                    </a:ext>
                  </a:extLst>
                </a:gridCol>
              </a:tblGrid>
              <a:tr h="642601">
                <a:tc>
                  <a:txBody>
                    <a:bodyPr/>
                    <a:lstStyle/>
                    <a:p>
                      <a:r>
                        <a:rPr lang="en-GB" sz="1600" b="0" kern="1200" dirty="0">
                          <a:solidFill>
                            <a:schemeClr val="tx1"/>
                          </a:solidFill>
                          <a:latin typeface="Arial" panose="020B0604020202020204" pitchFamily="34" charset="0"/>
                          <a:ea typeface="+mn-ea"/>
                          <a:cs typeface="Arial" panose="020B0604020202020204" pitchFamily="34" charset="0"/>
                        </a:rPr>
                        <a:t>Full instructions for vaccine preparation are available in the </a:t>
                      </a:r>
                      <a:r>
                        <a:rPr lang="en-GB" sz="1600" b="0" kern="1200" dirty="0">
                          <a:solidFill>
                            <a:schemeClr val="tx1"/>
                          </a:solidFill>
                          <a:latin typeface="Arial" panose="020B0604020202020204" pitchFamily="34" charset="0"/>
                          <a:ea typeface="+mn-ea"/>
                          <a:cs typeface="Arial" panose="020B0604020202020204" pitchFamily="34" charset="0"/>
                          <a:hlinkClick r:id="rId2"/>
                        </a:rPr>
                        <a:t>SPC</a:t>
                      </a:r>
                      <a:r>
                        <a:rPr lang="en-GB" sz="1600" b="0" kern="1200" dirty="0">
                          <a:solidFill>
                            <a:schemeClr val="tx1"/>
                          </a:solidFill>
                          <a:latin typeface="Arial" panose="020B0604020202020204" pitchFamily="34" charset="0"/>
                          <a:ea typeface="+mn-ea"/>
                          <a:cs typeface="Arial" panose="020B0604020202020204" pitchFamily="34" charset="0"/>
                        </a:rPr>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19989528"/>
                  </a:ext>
                </a:extLst>
              </a:tr>
            </a:tbl>
          </a:graphicData>
        </a:graphic>
      </p:graphicFrame>
      <p:pic>
        <p:nvPicPr>
          <p:cNvPr id="10" name="Content Placeholder 9">
            <a:extLst>
              <a:ext uri="{FF2B5EF4-FFF2-40B4-BE49-F238E27FC236}">
                <a16:creationId xmlns:a16="http://schemas.microsoft.com/office/drawing/2014/main" id="{86136DD0-3471-4B46-B9A5-206B606E99B0}"/>
              </a:ext>
            </a:extLst>
          </p:cNvPr>
          <p:cNvPicPr>
            <a:picLocks noGrp="1" noChangeAspect="1"/>
          </p:cNvPicPr>
          <p:nvPr>
            <p:ph sz="half" idx="2"/>
          </p:nvPr>
        </p:nvPicPr>
        <p:blipFill>
          <a:blip r:embed="rId3"/>
          <a:stretch>
            <a:fillRect/>
          </a:stretch>
        </p:blipFill>
        <p:spPr>
          <a:xfrm>
            <a:off x="6283441" y="1684254"/>
            <a:ext cx="5181600" cy="2253762"/>
          </a:xfrm>
          <a:prstGeom prst="rect">
            <a:avLst/>
          </a:prstGeom>
        </p:spPr>
      </p:pic>
    </p:spTree>
    <p:extLst>
      <p:ext uri="{BB962C8B-B14F-4D97-AF65-F5344CB8AC3E}">
        <p14:creationId xmlns:p14="http://schemas.microsoft.com/office/powerpoint/2010/main" val="392975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E770-03E7-4582-BE5F-2FFB22652B99}"/>
              </a:ext>
            </a:extLst>
          </p:cNvPr>
          <p:cNvSpPr>
            <a:spLocks noGrp="1"/>
          </p:cNvSpPr>
          <p:nvPr>
            <p:ph type="title"/>
          </p:nvPr>
        </p:nvSpPr>
        <p:spPr/>
        <p:txBody>
          <a:bodyPr/>
          <a:lstStyle/>
          <a:p>
            <a:r>
              <a:rPr lang="en-GB" dirty="0"/>
              <a:t>Storage of the hexavalent vaccines</a:t>
            </a:r>
          </a:p>
        </p:txBody>
      </p:sp>
      <p:sp>
        <p:nvSpPr>
          <p:cNvPr id="3" name="Content Placeholder 2">
            <a:extLst>
              <a:ext uri="{FF2B5EF4-FFF2-40B4-BE49-F238E27FC236}">
                <a16:creationId xmlns:a16="http://schemas.microsoft.com/office/drawing/2014/main" id="{B7C814D7-4047-409A-B0B5-346A7DD41C8C}"/>
              </a:ext>
            </a:extLst>
          </p:cNvPr>
          <p:cNvSpPr>
            <a:spLocks noGrp="1"/>
          </p:cNvSpPr>
          <p:nvPr>
            <p:ph idx="1"/>
          </p:nvPr>
        </p:nvSpPr>
        <p:spPr>
          <a:xfrm>
            <a:off x="726961" y="1326957"/>
            <a:ext cx="11123857" cy="4351338"/>
          </a:xfrm>
        </p:spPr>
        <p:txBody>
          <a:bodyPr>
            <a:normAutofit/>
          </a:bodyPr>
          <a:lstStyle/>
          <a:p>
            <a:r>
              <a:rPr lang="en-GB" sz="1900" dirty="0"/>
              <a:t>Infanrix hexa® and Vaxelis® should be stored between +2</a:t>
            </a:r>
            <a:r>
              <a:rPr lang="en-GB" sz="1900" dirty="0">
                <a:latin typeface="Calibri"/>
              </a:rPr>
              <a:t>⁰</a:t>
            </a:r>
            <a:r>
              <a:rPr lang="en-GB" sz="1900" dirty="0"/>
              <a:t>C to +8</a:t>
            </a:r>
            <a:r>
              <a:rPr lang="en-GB" sz="1900" dirty="0">
                <a:latin typeface="Calibri"/>
              </a:rPr>
              <a:t>⁰</a:t>
            </a:r>
            <a:r>
              <a:rPr lang="en-GB" sz="1900" dirty="0"/>
              <a:t>C </a:t>
            </a:r>
          </a:p>
          <a:p>
            <a:endParaRPr lang="en-GB" sz="1900" dirty="0"/>
          </a:p>
          <a:p>
            <a:r>
              <a:rPr lang="en-GB" sz="1900" dirty="0"/>
              <a:t>it must be stored in its original packaging to: </a:t>
            </a:r>
          </a:p>
          <a:p>
            <a:pPr lvl="3">
              <a:buFont typeface="Wingdings" panose="05000000000000000000" pitchFamily="2" charset="2"/>
              <a:buChar char="Ø"/>
            </a:pPr>
            <a:r>
              <a:rPr lang="en-GB" sz="1900" dirty="0"/>
              <a:t>protect it from light </a:t>
            </a:r>
          </a:p>
          <a:p>
            <a:pPr lvl="3">
              <a:buFont typeface="Wingdings" panose="05000000000000000000" pitchFamily="2" charset="2"/>
              <a:buChar char="Ø"/>
            </a:pPr>
            <a:r>
              <a:rPr lang="en-GB" sz="1900" dirty="0"/>
              <a:t>ensure the component parts are kept together</a:t>
            </a:r>
          </a:p>
          <a:p>
            <a:pPr lvl="3">
              <a:buFont typeface="Wingdings" panose="05000000000000000000" pitchFamily="2" charset="2"/>
              <a:buChar char="Ø"/>
            </a:pPr>
            <a:r>
              <a:rPr lang="en-GB" sz="1900" dirty="0"/>
              <a:t>retain the batch number and expiry date for the entire product which is printed on the outer vaccine carton</a:t>
            </a:r>
          </a:p>
          <a:p>
            <a:pPr marL="434975" lvl="3" indent="0">
              <a:buNone/>
            </a:pPr>
            <a:endParaRPr lang="en-GB" sz="1900" dirty="0"/>
          </a:p>
          <a:p>
            <a:endParaRPr lang="en-GB" dirty="0"/>
          </a:p>
        </p:txBody>
      </p:sp>
      <p:sp>
        <p:nvSpPr>
          <p:cNvPr id="4" name="Footer Placeholder 3">
            <a:extLst>
              <a:ext uri="{FF2B5EF4-FFF2-40B4-BE49-F238E27FC236}">
                <a16:creationId xmlns:a16="http://schemas.microsoft.com/office/drawing/2014/main" id="{5F5201F3-2507-4FBE-94C4-63F0D4D554A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B2CB539E-EAF0-49C4-B721-1B802EBEE815}"/>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02812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0520-E990-4143-AFA2-852774904ABB}"/>
              </a:ext>
            </a:extLst>
          </p:cNvPr>
          <p:cNvSpPr>
            <a:spLocks noGrp="1"/>
          </p:cNvSpPr>
          <p:nvPr>
            <p:ph type="title"/>
          </p:nvPr>
        </p:nvSpPr>
        <p:spPr/>
        <p:txBody>
          <a:bodyPr/>
          <a:lstStyle/>
          <a:p>
            <a:r>
              <a:rPr lang="en-GB" dirty="0"/>
              <a:t>Legal administration of the hexavalent vaccines </a:t>
            </a:r>
          </a:p>
        </p:txBody>
      </p:sp>
      <p:sp>
        <p:nvSpPr>
          <p:cNvPr id="3" name="Content Placeholder 2">
            <a:extLst>
              <a:ext uri="{FF2B5EF4-FFF2-40B4-BE49-F238E27FC236}">
                <a16:creationId xmlns:a16="http://schemas.microsoft.com/office/drawing/2014/main" id="{8B51D6B7-2130-4A75-923C-62EDD5E2A920}"/>
              </a:ext>
            </a:extLst>
          </p:cNvPr>
          <p:cNvSpPr>
            <a:spLocks noGrp="1"/>
          </p:cNvSpPr>
          <p:nvPr>
            <p:ph idx="1"/>
          </p:nvPr>
        </p:nvSpPr>
        <p:spPr>
          <a:xfrm>
            <a:off x="615956" y="1253330"/>
            <a:ext cx="11123857" cy="4783575"/>
          </a:xfrm>
        </p:spPr>
        <p:txBody>
          <a:bodyPr>
            <a:normAutofit/>
          </a:bodyPr>
          <a:lstStyle/>
          <a:p>
            <a:pPr>
              <a:lnSpc>
                <a:spcPct val="80000"/>
              </a:lnSpc>
              <a:spcAft>
                <a:spcPts val="1200"/>
              </a:spcAft>
            </a:pPr>
            <a:r>
              <a:rPr lang="en-GB" sz="1800" dirty="0"/>
              <a:t>Infanrix hexa® and Vaxelis ® should only be supplied and administered:</a:t>
            </a:r>
          </a:p>
          <a:p>
            <a:pPr>
              <a:lnSpc>
                <a:spcPct val="80000"/>
              </a:lnSpc>
              <a:spcAft>
                <a:spcPts val="1200"/>
              </a:spcAft>
              <a:buFont typeface="Wingdings" panose="05000000000000000000" pitchFamily="2" charset="2"/>
              <a:buChar char="Ø"/>
            </a:pPr>
            <a:r>
              <a:rPr lang="en-GB" altLang="en-US" sz="1800" dirty="0"/>
              <a:t>against a prescription written manually or electronically by a registered medical practitioner or other authorised prescriber</a:t>
            </a:r>
          </a:p>
          <a:p>
            <a:pPr>
              <a:lnSpc>
                <a:spcPct val="80000"/>
              </a:lnSpc>
              <a:spcAft>
                <a:spcPts val="1200"/>
              </a:spcAft>
              <a:buFont typeface="Wingdings" panose="05000000000000000000" pitchFamily="2" charset="2"/>
              <a:buChar char="Ø"/>
            </a:pPr>
            <a:r>
              <a:rPr lang="en-GB" altLang="en-US" sz="1800" dirty="0"/>
              <a:t>against a Patient Specific Direction</a:t>
            </a:r>
          </a:p>
          <a:p>
            <a:pPr>
              <a:lnSpc>
                <a:spcPct val="80000"/>
              </a:lnSpc>
              <a:spcAft>
                <a:spcPts val="1200"/>
              </a:spcAft>
              <a:buFont typeface="Wingdings" panose="05000000000000000000" pitchFamily="2" charset="2"/>
              <a:buChar char="Ø"/>
            </a:pPr>
            <a:r>
              <a:rPr lang="en-GB" altLang="en-US" sz="1800" dirty="0"/>
              <a:t>against a Patient Group Direction</a:t>
            </a:r>
          </a:p>
          <a:p>
            <a:pPr marL="0" indent="0">
              <a:lnSpc>
                <a:spcPct val="80000"/>
              </a:lnSpc>
              <a:spcAft>
                <a:spcPts val="1200"/>
              </a:spcAft>
            </a:pPr>
            <a:endParaRPr lang="en-GB" sz="1800" dirty="0"/>
          </a:p>
          <a:p>
            <a:pPr marL="0" indent="0">
              <a:lnSpc>
                <a:spcPct val="80000"/>
              </a:lnSpc>
              <a:spcAft>
                <a:spcPts val="1200"/>
              </a:spcAft>
              <a:buNone/>
            </a:pPr>
            <a:r>
              <a:rPr lang="en-GB" sz="1800" dirty="0"/>
              <a:t>The patient group direction (PGD) template for the hexavalent vaccine is available on the </a:t>
            </a:r>
            <a:r>
              <a:rPr lang="en-GB" sz="1800" dirty="0">
                <a:hlinkClick r:id="rId2"/>
              </a:rPr>
              <a:t>UKHSA website</a:t>
            </a:r>
            <a:r>
              <a:rPr lang="en-GB" sz="1800" dirty="0"/>
              <a:t>. </a:t>
            </a:r>
          </a:p>
          <a:p>
            <a:pPr marL="0" lvl="2" indent="0">
              <a:buNone/>
            </a:pPr>
            <a:r>
              <a:rPr lang="en-GB" sz="1800" dirty="0"/>
              <a:t>Those using national immunisation PGDs developed by UKHSA must ensure that each PGD is organisationally authorised and signed in section 2 by an appropriate authorising person, in accordance with Human Medicines Regulations 2012 (HMR2012) . Without such authorisation, the PGD is not legal or valid.</a:t>
            </a:r>
          </a:p>
          <a:p>
            <a:endParaRPr lang="en-GB" dirty="0"/>
          </a:p>
        </p:txBody>
      </p:sp>
      <p:sp>
        <p:nvSpPr>
          <p:cNvPr id="4" name="Footer Placeholder 3">
            <a:extLst>
              <a:ext uri="{FF2B5EF4-FFF2-40B4-BE49-F238E27FC236}">
                <a16:creationId xmlns:a16="http://schemas.microsoft.com/office/drawing/2014/main" id="{C6F1F1A1-1DE6-48C9-A8A3-30881AC90938}"/>
              </a:ext>
            </a:extLst>
          </p:cNvPr>
          <p:cNvSpPr>
            <a:spLocks noGrp="1"/>
          </p:cNvSpPr>
          <p:nvPr>
            <p:ph type="ftr" sz="quarter" idx="10"/>
          </p:nvPr>
        </p:nvSpPr>
        <p:spPr>
          <a:xfrm>
            <a:off x="738986" y="6440375"/>
            <a:ext cx="11123857" cy="363600"/>
          </a:xfrm>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0AA3FE94-B0AD-4D1E-A1C2-B41C716EE56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46652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8B46-CCE8-4DDA-B11A-1D05C2379992}"/>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1BDFD13D-1CAF-4E6F-B200-EB1A12BB39E7}"/>
              </a:ext>
            </a:extLst>
          </p:cNvPr>
          <p:cNvSpPr>
            <a:spLocks noGrp="1"/>
          </p:cNvSpPr>
          <p:nvPr>
            <p:ph idx="1"/>
          </p:nvPr>
        </p:nvSpPr>
        <p:spPr>
          <a:xfrm>
            <a:off x="615955" y="1774826"/>
            <a:ext cx="10674085" cy="4351338"/>
          </a:xfrm>
        </p:spPr>
        <p:txBody>
          <a:bodyPr/>
          <a:lstStyle/>
          <a:p>
            <a:r>
              <a:rPr lang="en-GB" sz="1800" dirty="0"/>
              <a:t>Rationale for introducing a hepatitis B containing vaccine into the routine infant immunisation schedule</a:t>
            </a:r>
          </a:p>
          <a:p>
            <a:r>
              <a:rPr lang="en-GB" sz="1800" dirty="0"/>
              <a:t>Hepatitis B: transmission, symptoms and epidemiology</a:t>
            </a:r>
          </a:p>
          <a:p>
            <a:r>
              <a:rPr lang="en-GB" sz="1800" dirty="0"/>
              <a:t>information about the 2 hexavalent vaccines (Infanrix hexa® and Vaxelis®) and its use</a:t>
            </a:r>
          </a:p>
          <a:p>
            <a:r>
              <a:rPr lang="en-GB" sz="1800" dirty="0"/>
              <a:t>the neonatal selective immunisation programme for babies at risk of hepatitis B</a:t>
            </a:r>
          </a:p>
          <a:p>
            <a:r>
              <a:rPr lang="en-GB" sz="1800" dirty="0"/>
              <a:t>sources of information</a:t>
            </a:r>
          </a:p>
          <a:p>
            <a:endParaRPr lang="en-GB" dirty="0"/>
          </a:p>
        </p:txBody>
      </p:sp>
      <p:sp>
        <p:nvSpPr>
          <p:cNvPr id="4" name="Footer Placeholder 3">
            <a:extLst>
              <a:ext uri="{FF2B5EF4-FFF2-40B4-BE49-F238E27FC236}">
                <a16:creationId xmlns:a16="http://schemas.microsoft.com/office/drawing/2014/main" id="{4C7195F5-CAB9-41BA-830E-F201A254323D}"/>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05A9847F-6213-4F2A-B806-42AD995A5E56}"/>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100659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61FB-7929-4AB7-919B-4BF662D16595}"/>
              </a:ext>
            </a:extLst>
          </p:cNvPr>
          <p:cNvSpPr>
            <a:spLocks noGrp="1"/>
          </p:cNvSpPr>
          <p:nvPr>
            <p:ph type="title"/>
          </p:nvPr>
        </p:nvSpPr>
        <p:spPr/>
        <p:txBody>
          <a:bodyPr/>
          <a:lstStyle/>
          <a:p>
            <a:r>
              <a:rPr lang="en-GB" dirty="0"/>
              <a:t>Administration of the hexavalent vaccines</a:t>
            </a:r>
          </a:p>
        </p:txBody>
      </p:sp>
      <p:sp>
        <p:nvSpPr>
          <p:cNvPr id="7" name="Content Placeholder 6">
            <a:extLst>
              <a:ext uri="{FF2B5EF4-FFF2-40B4-BE49-F238E27FC236}">
                <a16:creationId xmlns:a16="http://schemas.microsoft.com/office/drawing/2014/main" id="{E5E920BF-174F-492A-9902-A0B6475AA042}"/>
              </a:ext>
            </a:extLst>
          </p:cNvPr>
          <p:cNvSpPr>
            <a:spLocks noGrp="1"/>
          </p:cNvSpPr>
          <p:nvPr>
            <p:ph idx="1"/>
          </p:nvPr>
        </p:nvSpPr>
        <p:spPr>
          <a:xfrm>
            <a:off x="615955" y="1410932"/>
            <a:ext cx="11123857" cy="4351338"/>
          </a:xfrm>
        </p:spPr>
        <p:txBody>
          <a:bodyPr/>
          <a:lstStyle/>
          <a:p>
            <a:r>
              <a:rPr lang="en-GB" sz="1800" dirty="0"/>
              <a:t>Infanrix hexa® and Vaxelis® should be administered intramuscularly </a:t>
            </a:r>
          </a:p>
          <a:p>
            <a:pPr marL="0" indent="0">
              <a:buNone/>
            </a:pPr>
            <a:r>
              <a:rPr lang="en-GB" sz="1800" dirty="0"/>
              <a:t> </a:t>
            </a:r>
          </a:p>
          <a:p>
            <a:r>
              <a:rPr lang="en-GB" sz="1800" dirty="0"/>
              <a:t>the preferred site of injection for infants under 1 year of age is the anterolateral aspect of the thigh </a:t>
            </a:r>
          </a:p>
          <a:p>
            <a:endParaRPr lang="en-GB" sz="1800" dirty="0"/>
          </a:p>
          <a:p>
            <a:r>
              <a:rPr lang="en-GB" sz="1800" dirty="0"/>
              <a:t>with the change to the infant PCV schedule meaning that only 2 injections need to be given at each primary vaccine appointment, 1 injection can be given into each thigh </a:t>
            </a:r>
          </a:p>
          <a:p>
            <a:endParaRPr lang="en-GB" sz="1800" dirty="0"/>
          </a:p>
          <a:p>
            <a:r>
              <a:rPr lang="en-GB" sz="1800" dirty="0"/>
              <a:t>should it be necessary to give more than 1 vaccine into the same limb, they should be given at least 2.5cm apart and the site at which each vaccine was given should be noted in the infant’s records </a:t>
            </a:r>
          </a:p>
          <a:p>
            <a:endParaRPr lang="en-GB" dirty="0"/>
          </a:p>
          <a:p>
            <a:endParaRPr lang="en-GB" dirty="0"/>
          </a:p>
        </p:txBody>
      </p:sp>
      <p:sp>
        <p:nvSpPr>
          <p:cNvPr id="5" name="Footer Placeholder 4">
            <a:extLst>
              <a:ext uri="{FF2B5EF4-FFF2-40B4-BE49-F238E27FC236}">
                <a16:creationId xmlns:a16="http://schemas.microsoft.com/office/drawing/2014/main" id="{402A717A-9FA8-4AEE-B265-A5EFE5C676C4}"/>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CDB037AC-64D9-4514-B857-3A995F896938}"/>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60030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9FF1-6154-4620-A8A9-0CBDFB23D246}"/>
              </a:ext>
            </a:extLst>
          </p:cNvPr>
          <p:cNvSpPr>
            <a:spLocks noGrp="1"/>
          </p:cNvSpPr>
          <p:nvPr>
            <p:ph type="title"/>
          </p:nvPr>
        </p:nvSpPr>
        <p:spPr/>
        <p:txBody>
          <a:bodyPr/>
          <a:lstStyle/>
          <a:p>
            <a:r>
              <a:rPr lang="en-GB" dirty="0"/>
              <a:t>Post-immunisation care recommendations</a:t>
            </a:r>
          </a:p>
        </p:txBody>
      </p:sp>
      <p:sp>
        <p:nvSpPr>
          <p:cNvPr id="3" name="Content Placeholder 2">
            <a:extLst>
              <a:ext uri="{FF2B5EF4-FFF2-40B4-BE49-F238E27FC236}">
                <a16:creationId xmlns:a16="http://schemas.microsoft.com/office/drawing/2014/main" id="{CEA7D83B-F777-4A8F-AE39-A900C8BE10FE}"/>
              </a:ext>
            </a:extLst>
          </p:cNvPr>
          <p:cNvSpPr>
            <a:spLocks noGrp="1"/>
          </p:cNvSpPr>
          <p:nvPr>
            <p:ph idx="1"/>
          </p:nvPr>
        </p:nvSpPr>
        <p:spPr>
          <a:xfrm>
            <a:off x="615955" y="1152023"/>
            <a:ext cx="8929489" cy="5286827"/>
          </a:xfrm>
        </p:spPr>
        <p:txBody>
          <a:bodyPr>
            <a:normAutofit/>
          </a:bodyPr>
          <a:lstStyle/>
          <a:p>
            <a:pPr marL="0" indent="0">
              <a:buNone/>
            </a:pPr>
            <a:endParaRPr lang="en-GB" sz="1900" dirty="0"/>
          </a:p>
          <a:p>
            <a:r>
              <a:rPr lang="en-GB" sz="1800" dirty="0"/>
              <a:t>when MenB is given alongside infant DTaP-containing combination vaccines, the rate of fever is higher than when either vaccine is administered alone</a:t>
            </a:r>
          </a:p>
          <a:p>
            <a:endParaRPr lang="en-GB" sz="1800" dirty="0"/>
          </a:p>
          <a:p>
            <a:r>
              <a:rPr lang="en-GB" sz="1800" dirty="0"/>
              <a:t>in the current UK schedule, infants receive MenB vaccine the same time as the DTaP/IPV/Hib/HepB vaccine at 8 and 16 weeks of age</a:t>
            </a:r>
          </a:p>
          <a:p>
            <a:endParaRPr lang="en-GB" sz="1800" dirty="0"/>
          </a:p>
          <a:p>
            <a:r>
              <a:rPr lang="en-GB" sz="1800" dirty="0"/>
              <a:t>it is recommended that prophylactic paracetamol is given soon after infants receive their vaccinations when MenB vaccine is given at the same appointment as the hexavalent vaccine</a:t>
            </a:r>
          </a:p>
          <a:p>
            <a:endParaRPr lang="en-GB" sz="1800" dirty="0"/>
          </a:p>
          <a:p>
            <a:r>
              <a:rPr lang="en-GB" sz="1800" dirty="0"/>
              <a:t>please see </a:t>
            </a:r>
            <a:r>
              <a:rPr lang="en-GB" sz="1800" dirty="0">
                <a:hlinkClick r:id="rId2"/>
              </a:rPr>
              <a:t>MenB vaccine and paracetamol</a:t>
            </a:r>
            <a:r>
              <a:rPr lang="en-GB" sz="1800" dirty="0"/>
              <a:t> information and </a:t>
            </a:r>
            <a:r>
              <a:rPr lang="en-GB" sz="1800" dirty="0">
                <a:hlinkClick r:id="rId3"/>
              </a:rPr>
              <a:t>What to expect after vaccinations</a:t>
            </a:r>
            <a:r>
              <a:rPr lang="en-GB" sz="1800" dirty="0"/>
              <a:t> leaflet on the </a:t>
            </a:r>
            <a:r>
              <a:rPr lang="en-GB" sz="1800" dirty="0">
                <a:hlinkClick r:id="rId4"/>
              </a:rPr>
              <a:t>GOV.UK Immunisation webpage</a:t>
            </a:r>
            <a:r>
              <a:rPr lang="en-GB" sz="1800" dirty="0"/>
              <a:t> for more information</a:t>
            </a:r>
          </a:p>
          <a:p>
            <a:endParaRPr lang="en-GB" dirty="0"/>
          </a:p>
        </p:txBody>
      </p:sp>
      <p:sp>
        <p:nvSpPr>
          <p:cNvPr id="4" name="Footer Placeholder 3">
            <a:extLst>
              <a:ext uri="{FF2B5EF4-FFF2-40B4-BE49-F238E27FC236}">
                <a16:creationId xmlns:a16="http://schemas.microsoft.com/office/drawing/2014/main" id="{84F4D8A4-F0BB-4FBD-BB94-5AE61A597265}"/>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BE92A49B-EF7B-4866-AE82-82EE0EE956A4}"/>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pic>
        <p:nvPicPr>
          <p:cNvPr id="6" name="Picture 5">
            <a:extLst>
              <a:ext uri="{FF2B5EF4-FFF2-40B4-BE49-F238E27FC236}">
                <a16:creationId xmlns:a16="http://schemas.microsoft.com/office/drawing/2014/main" id="{8DCB7BD2-2C69-46D9-9970-B3A60C7B7600}"/>
              </a:ext>
            </a:extLst>
          </p:cNvPr>
          <p:cNvPicPr>
            <a:picLocks noChangeAspect="1"/>
          </p:cNvPicPr>
          <p:nvPr/>
        </p:nvPicPr>
        <p:blipFill>
          <a:blip r:embed="rId5"/>
          <a:stretch>
            <a:fillRect/>
          </a:stretch>
        </p:blipFill>
        <p:spPr>
          <a:xfrm>
            <a:off x="9673969" y="953809"/>
            <a:ext cx="1778333" cy="2581128"/>
          </a:xfrm>
          <a:prstGeom prst="rect">
            <a:avLst/>
          </a:prstGeom>
        </p:spPr>
      </p:pic>
      <p:pic>
        <p:nvPicPr>
          <p:cNvPr id="7" name="Picture 6">
            <a:extLst>
              <a:ext uri="{FF2B5EF4-FFF2-40B4-BE49-F238E27FC236}">
                <a16:creationId xmlns:a16="http://schemas.microsoft.com/office/drawing/2014/main" id="{A2522B2A-59D6-4129-8E9B-FC6655C25471}"/>
              </a:ext>
            </a:extLst>
          </p:cNvPr>
          <p:cNvPicPr>
            <a:picLocks noChangeAspect="1"/>
          </p:cNvPicPr>
          <p:nvPr/>
        </p:nvPicPr>
        <p:blipFill>
          <a:blip r:embed="rId6"/>
          <a:stretch>
            <a:fillRect/>
          </a:stretch>
        </p:blipFill>
        <p:spPr>
          <a:xfrm>
            <a:off x="9673969" y="3901709"/>
            <a:ext cx="1825022" cy="2432184"/>
          </a:xfrm>
          <a:prstGeom prst="rect">
            <a:avLst/>
          </a:prstGeom>
        </p:spPr>
      </p:pic>
    </p:spTree>
    <p:extLst>
      <p:ext uri="{BB962C8B-B14F-4D97-AF65-F5344CB8AC3E}">
        <p14:creationId xmlns:p14="http://schemas.microsoft.com/office/powerpoint/2010/main" val="2228051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BAE6-6C58-41E1-8FF0-81D37BE653B6}"/>
              </a:ext>
            </a:extLst>
          </p:cNvPr>
          <p:cNvSpPr>
            <a:spLocks noGrp="1"/>
          </p:cNvSpPr>
          <p:nvPr>
            <p:ph type="title"/>
          </p:nvPr>
        </p:nvSpPr>
        <p:spPr/>
        <p:txBody>
          <a:bodyPr/>
          <a:lstStyle/>
          <a:p>
            <a:r>
              <a:rPr lang="en-GB" dirty="0"/>
              <a:t>Possible adverse reactions</a:t>
            </a:r>
          </a:p>
        </p:txBody>
      </p:sp>
      <p:sp>
        <p:nvSpPr>
          <p:cNvPr id="3" name="Content Placeholder 2">
            <a:extLst>
              <a:ext uri="{FF2B5EF4-FFF2-40B4-BE49-F238E27FC236}">
                <a16:creationId xmlns:a16="http://schemas.microsoft.com/office/drawing/2014/main" id="{94777375-ADA9-4627-A8D8-76F9A197FD8A}"/>
              </a:ext>
            </a:extLst>
          </p:cNvPr>
          <p:cNvSpPr>
            <a:spLocks noGrp="1"/>
          </p:cNvSpPr>
          <p:nvPr>
            <p:ph sz="half" idx="1"/>
          </p:nvPr>
        </p:nvSpPr>
        <p:spPr>
          <a:xfrm>
            <a:off x="838200" y="1413910"/>
            <a:ext cx="5181600" cy="4763053"/>
          </a:xfrm>
        </p:spPr>
        <p:txBody>
          <a:bodyPr>
            <a:normAutofit fontScale="92500" lnSpcReduction="10000"/>
          </a:bodyPr>
          <a:lstStyle/>
          <a:p>
            <a:r>
              <a:rPr lang="en-GB" sz="1900" dirty="0"/>
              <a:t>Most commonly reported (seen in more than 1 in 10 doses of the vaccine):</a:t>
            </a:r>
          </a:p>
          <a:p>
            <a:pPr lvl="1"/>
            <a:r>
              <a:rPr lang="en-GB" sz="1700" dirty="0"/>
              <a:t>loss of appetite, fever (&gt;38ºC), abnormal crying, irritability and restlessness</a:t>
            </a:r>
          </a:p>
          <a:p>
            <a:pPr lvl="1"/>
            <a:r>
              <a:rPr lang="en-GB" sz="1700" dirty="0"/>
              <a:t>local swelling, pain and redness at the injection site</a:t>
            </a:r>
          </a:p>
          <a:p>
            <a:endParaRPr lang="en-GB" sz="1900" dirty="0"/>
          </a:p>
          <a:p>
            <a:r>
              <a:rPr lang="en-GB" sz="1900" dirty="0"/>
              <a:t>hypersensitivity reactions such as angioedema, urticaria and anaphylaxis can occur but are rare, as can convulsions (with or without fever) and hypotonic-hyporesponsive episodes (also rare)</a:t>
            </a:r>
          </a:p>
          <a:p>
            <a:endParaRPr lang="en-GB" sz="1900" dirty="0"/>
          </a:p>
          <a:p>
            <a:r>
              <a:rPr lang="en-GB" sz="1900" dirty="0"/>
              <a:t>suspected adverse reactions should be reported to the MHRA using the                                                              Yellow Card reporting scheme at: </a:t>
            </a:r>
            <a:r>
              <a:rPr lang="en-GB" sz="1900" dirty="0">
                <a:hlinkClick r:id="rId2"/>
              </a:rPr>
              <a:t>https://yellowcard.mhra.gov.uk/</a:t>
            </a:r>
            <a:r>
              <a:rPr lang="en-GB" sz="1900" dirty="0"/>
              <a:t> </a:t>
            </a:r>
          </a:p>
          <a:p>
            <a:endParaRPr lang="en-GB" dirty="0"/>
          </a:p>
        </p:txBody>
      </p:sp>
      <p:sp>
        <p:nvSpPr>
          <p:cNvPr id="8" name="Content Placeholder 7">
            <a:extLst>
              <a:ext uri="{FF2B5EF4-FFF2-40B4-BE49-F238E27FC236}">
                <a16:creationId xmlns:a16="http://schemas.microsoft.com/office/drawing/2014/main" id="{E875E3AF-D20E-4808-8F49-472EAFF6C71C}"/>
              </a:ext>
            </a:extLst>
          </p:cNvPr>
          <p:cNvSpPr>
            <a:spLocks noGrp="1"/>
          </p:cNvSpPr>
          <p:nvPr>
            <p:ph sz="half" idx="2"/>
          </p:nvPr>
        </p:nvSpPr>
        <p:spPr>
          <a:xfrm>
            <a:off x="6172199" y="1825625"/>
            <a:ext cx="5358161" cy="4351338"/>
          </a:xfrm>
        </p:spPr>
        <p:txBody>
          <a:bodyPr>
            <a:normAutofit fontScale="92500" lnSpcReduction="10000"/>
          </a:bodyPr>
          <a:lstStyle/>
          <a:p>
            <a:endParaRPr lang="en-GB" dirty="0"/>
          </a:p>
        </p:txBody>
      </p:sp>
      <p:sp>
        <p:nvSpPr>
          <p:cNvPr id="4" name="Footer Placeholder 3">
            <a:extLst>
              <a:ext uri="{FF2B5EF4-FFF2-40B4-BE49-F238E27FC236}">
                <a16:creationId xmlns:a16="http://schemas.microsoft.com/office/drawing/2014/main" id="{E172CDCC-8361-4E2D-90F2-344BF98C76EC}"/>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1212C62A-5F0B-4CD0-9366-D1B128D6A218}"/>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pic>
        <p:nvPicPr>
          <p:cNvPr id="7" name="Picture 6">
            <a:extLst>
              <a:ext uri="{FF2B5EF4-FFF2-40B4-BE49-F238E27FC236}">
                <a16:creationId xmlns:a16="http://schemas.microsoft.com/office/drawing/2014/main" id="{1D3F732B-EA21-4C32-9A00-6F529A72C01B}"/>
              </a:ext>
            </a:extLst>
          </p:cNvPr>
          <p:cNvPicPr>
            <a:picLocks noChangeAspect="1"/>
          </p:cNvPicPr>
          <p:nvPr/>
        </p:nvPicPr>
        <p:blipFill>
          <a:blip r:embed="rId3"/>
          <a:stretch>
            <a:fillRect/>
          </a:stretch>
        </p:blipFill>
        <p:spPr>
          <a:xfrm>
            <a:off x="6172200" y="1413910"/>
            <a:ext cx="5023624" cy="4763053"/>
          </a:xfrm>
          <a:prstGeom prst="rect">
            <a:avLst/>
          </a:prstGeom>
        </p:spPr>
      </p:pic>
    </p:spTree>
    <p:extLst>
      <p:ext uri="{BB962C8B-B14F-4D97-AF65-F5344CB8AC3E}">
        <p14:creationId xmlns:p14="http://schemas.microsoft.com/office/powerpoint/2010/main" val="183064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AAFB1A-D378-473E-BC82-11EEE7090A23}"/>
              </a:ext>
            </a:extLst>
          </p:cNvPr>
          <p:cNvSpPr>
            <a:spLocks noGrp="1"/>
          </p:cNvSpPr>
          <p:nvPr>
            <p:ph type="title"/>
          </p:nvPr>
        </p:nvSpPr>
        <p:spPr/>
        <p:txBody>
          <a:bodyPr/>
          <a:lstStyle/>
          <a:p>
            <a:r>
              <a:rPr lang="en-GB" dirty="0"/>
              <a:t>Routine monitoring of vaccine coverage</a:t>
            </a:r>
          </a:p>
        </p:txBody>
      </p:sp>
      <p:sp>
        <p:nvSpPr>
          <p:cNvPr id="8" name="Content Placeholder 7">
            <a:extLst>
              <a:ext uri="{FF2B5EF4-FFF2-40B4-BE49-F238E27FC236}">
                <a16:creationId xmlns:a16="http://schemas.microsoft.com/office/drawing/2014/main" id="{886122D5-C075-4072-B10D-BB8EFDD08358}"/>
              </a:ext>
            </a:extLst>
          </p:cNvPr>
          <p:cNvSpPr>
            <a:spLocks noGrp="1"/>
          </p:cNvSpPr>
          <p:nvPr>
            <p:ph sz="half" idx="1"/>
          </p:nvPr>
        </p:nvSpPr>
        <p:spPr>
          <a:xfrm>
            <a:off x="838200" y="2786657"/>
            <a:ext cx="5181600" cy="3611045"/>
          </a:xfrm>
        </p:spPr>
        <p:txBody>
          <a:bodyPr>
            <a:normAutofit/>
          </a:bodyPr>
          <a:lstStyle/>
          <a:p>
            <a:pPr marL="0" indent="0">
              <a:buNone/>
            </a:pPr>
            <a:r>
              <a:rPr lang="en-GB" sz="1800" b="1" dirty="0"/>
              <a:t>Routine childhood programme COVER data:</a:t>
            </a:r>
          </a:p>
          <a:p>
            <a:r>
              <a:rPr lang="en-GB" sz="1800" dirty="0"/>
              <a:t>percentage of eligible children in the local authority who have completed a primary course (3 doses), anytime up to the 1st, 2nd and 5th birthday</a:t>
            </a:r>
          </a:p>
          <a:p>
            <a:endParaRPr lang="en-GB" dirty="0"/>
          </a:p>
        </p:txBody>
      </p:sp>
      <p:sp>
        <p:nvSpPr>
          <p:cNvPr id="9" name="Content Placeholder 8">
            <a:extLst>
              <a:ext uri="{FF2B5EF4-FFF2-40B4-BE49-F238E27FC236}">
                <a16:creationId xmlns:a16="http://schemas.microsoft.com/office/drawing/2014/main" id="{E4CFAAD5-F2A6-4716-BAD6-801AD3D6F1F5}"/>
              </a:ext>
            </a:extLst>
          </p:cNvPr>
          <p:cNvSpPr>
            <a:spLocks noGrp="1"/>
          </p:cNvSpPr>
          <p:nvPr>
            <p:ph sz="half" idx="2"/>
          </p:nvPr>
        </p:nvSpPr>
        <p:spPr>
          <a:xfrm>
            <a:off x="5935310" y="2786657"/>
            <a:ext cx="5914568" cy="4351338"/>
          </a:xfrm>
        </p:spPr>
        <p:txBody>
          <a:bodyPr>
            <a:normAutofit/>
          </a:bodyPr>
          <a:lstStyle/>
          <a:p>
            <a:pPr marL="0" indent="0">
              <a:buNone/>
            </a:pPr>
            <a:r>
              <a:rPr lang="en-GB" sz="1800" b="1" dirty="0"/>
              <a:t>   Selective ‘at-risk’ infants programme COVER data:</a:t>
            </a:r>
          </a:p>
          <a:p>
            <a:endParaRPr lang="en-GB" sz="1800" dirty="0"/>
          </a:p>
          <a:p>
            <a:r>
              <a:rPr lang="en-GB" sz="1800" dirty="0"/>
              <a:t>percentage of eligible children in the local authority who have received 5 doses of HepB-containing vaccine* anytime up to the 1st birthday</a:t>
            </a:r>
          </a:p>
          <a:p>
            <a:endParaRPr lang="en-GB" sz="1800" dirty="0"/>
          </a:p>
          <a:p>
            <a:r>
              <a:rPr lang="en-GB" sz="1800" dirty="0"/>
              <a:t>percentage of eligible children in the local authority who have received 6 doses of HepB-containing vaccine** anytime up to the 2nd birthday</a:t>
            </a:r>
          </a:p>
          <a:p>
            <a:pPr marL="0" indent="0">
              <a:buNone/>
            </a:pPr>
            <a:r>
              <a:rPr lang="en-GB" sz="1600" dirty="0"/>
              <a:t>   *2 monovalent and 3 Infanrix hexa®/Vaxelis ®</a:t>
            </a:r>
          </a:p>
          <a:p>
            <a:pPr marL="0" indent="0">
              <a:buNone/>
            </a:pPr>
            <a:r>
              <a:rPr lang="en-GB" sz="1600" dirty="0"/>
              <a:t>   **3 monovalent and 3 Infanrix hexa®/Vaxelis ®</a:t>
            </a:r>
          </a:p>
          <a:p>
            <a:endParaRPr lang="en-GB" dirty="0"/>
          </a:p>
        </p:txBody>
      </p:sp>
      <p:sp>
        <p:nvSpPr>
          <p:cNvPr id="5" name="Footer Placeholder 4">
            <a:extLst>
              <a:ext uri="{FF2B5EF4-FFF2-40B4-BE49-F238E27FC236}">
                <a16:creationId xmlns:a16="http://schemas.microsoft.com/office/drawing/2014/main" id="{5F9245D9-DCCC-4D81-9CA7-3BC830D6C3F0}"/>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12530BF6-8E2E-4C3A-B9EA-1D28481596E6}"/>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graphicFrame>
        <p:nvGraphicFramePr>
          <p:cNvPr id="10" name="Table 10">
            <a:extLst>
              <a:ext uri="{FF2B5EF4-FFF2-40B4-BE49-F238E27FC236}">
                <a16:creationId xmlns:a16="http://schemas.microsoft.com/office/drawing/2014/main" id="{0E961074-FC80-43BE-83F2-F74A10503051}"/>
              </a:ext>
            </a:extLst>
          </p:cNvPr>
          <p:cNvGraphicFramePr>
            <a:graphicFrameLocks noGrp="1"/>
          </p:cNvGraphicFramePr>
          <p:nvPr>
            <p:extLst>
              <p:ext uri="{D42A27DB-BD31-4B8C-83A1-F6EECF244321}">
                <p14:modId xmlns:p14="http://schemas.microsoft.com/office/powerpoint/2010/main" val="4214764223"/>
              </p:ext>
            </p:extLst>
          </p:nvPr>
        </p:nvGraphicFramePr>
        <p:xfrm>
          <a:off x="1129004" y="1043069"/>
          <a:ext cx="10114384" cy="1463040"/>
        </p:xfrm>
        <a:graphic>
          <a:graphicData uri="http://schemas.openxmlformats.org/drawingml/2006/table">
            <a:tbl>
              <a:tblPr firstRow="1" bandRow="1">
                <a:tableStyleId>{5C22544A-7EE6-4342-B048-85BDC9FD1C3A}</a:tableStyleId>
              </a:tblPr>
              <a:tblGrid>
                <a:gridCol w="10114384">
                  <a:extLst>
                    <a:ext uri="{9D8B030D-6E8A-4147-A177-3AD203B41FA5}">
                      <a16:colId xmlns:a16="http://schemas.microsoft.com/office/drawing/2014/main" val="3924095862"/>
                    </a:ext>
                  </a:extLst>
                </a:gridCol>
              </a:tblGrid>
              <a:tr h="845804">
                <a:tc>
                  <a:txBody>
                    <a:bodyPr/>
                    <a:lstStyle/>
                    <a:p>
                      <a:pPr marL="285750" indent="-285750">
                        <a:buFont typeface="Arial" panose="020B0604020202020204" pitchFamily="34" charset="0"/>
                        <a:buChar char="•"/>
                      </a:pPr>
                      <a:r>
                        <a:rPr lang="en-GB" b="0" dirty="0">
                          <a:solidFill>
                            <a:schemeClr val="tx1"/>
                          </a:solidFill>
                        </a:rPr>
                        <a:t>Hexavalent vaccine coverage will be monitored routinely through the COVER programme alongside all other childhood immunisations</a:t>
                      </a:r>
                    </a:p>
                    <a:p>
                      <a:pPr marL="285750" indent="-285750">
                        <a:buFont typeface="Arial" panose="020B0604020202020204" pitchFamily="34" charset="0"/>
                        <a:buChar char="•"/>
                      </a:pPr>
                      <a:r>
                        <a:rPr lang="en-GB" b="0" dirty="0">
                          <a:solidFill>
                            <a:schemeClr val="tx1"/>
                          </a:solidFill>
                        </a:rPr>
                        <a:t>COVER data is extracted from Child Health Information Systems (CHIS) at the local authority level and published quarterly as official statistics</a:t>
                      </a:r>
                    </a:p>
                    <a:p>
                      <a:pPr marL="285750" indent="-285750">
                        <a:buFont typeface="Arial" panose="020B0604020202020204" pitchFamily="34" charset="0"/>
                        <a:buChar char="•"/>
                      </a:pPr>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00346336"/>
                  </a:ext>
                </a:extLst>
              </a:tr>
            </a:tbl>
          </a:graphicData>
        </a:graphic>
      </p:graphicFrame>
    </p:spTree>
    <p:extLst>
      <p:ext uri="{BB962C8B-B14F-4D97-AF65-F5344CB8AC3E}">
        <p14:creationId xmlns:p14="http://schemas.microsoft.com/office/powerpoint/2010/main" val="158243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DC47DE-3514-409E-937C-35503157E5C5}"/>
              </a:ext>
            </a:extLst>
          </p:cNvPr>
          <p:cNvSpPr>
            <a:spLocks noGrp="1"/>
          </p:cNvSpPr>
          <p:nvPr>
            <p:ph type="title"/>
          </p:nvPr>
        </p:nvSpPr>
        <p:spPr/>
        <p:txBody>
          <a:bodyPr/>
          <a:lstStyle/>
          <a:p>
            <a:r>
              <a:rPr lang="en-GB" dirty="0"/>
              <a:t>Local monitoring of vaccine coverage data</a:t>
            </a:r>
          </a:p>
        </p:txBody>
      </p:sp>
      <p:sp>
        <p:nvSpPr>
          <p:cNvPr id="8" name="Content Placeholder 7">
            <a:extLst>
              <a:ext uri="{FF2B5EF4-FFF2-40B4-BE49-F238E27FC236}">
                <a16:creationId xmlns:a16="http://schemas.microsoft.com/office/drawing/2014/main" id="{52723FCD-9F34-43DC-A0F9-A669B0482467}"/>
              </a:ext>
            </a:extLst>
          </p:cNvPr>
          <p:cNvSpPr>
            <a:spLocks noGrp="1"/>
          </p:cNvSpPr>
          <p:nvPr>
            <p:ph idx="1"/>
          </p:nvPr>
        </p:nvSpPr>
        <p:spPr>
          <a:xfrm>
            <a:off x="534071" y="1152023"/>
            <a:ext cx="11123857" cy="4987520"/>
          </a:xfrm>
        </p:spPr>
        <p:txBody>
          <a:bodyPr>
            <a:normAutofit fontScale="92500" lnSpcReduction="20000"/>
          </a:bodyPr>
          <a:lstStyle/>
          <a:p>
            <a:r>
              <a:rPr lang="en-GB" sz="1900" dirty="0"/>
              <a:t>Hexavalent and monovalent HepB vaccine coverage will also be monitored via ImmForm</a:t>
            </a:r>
          </a:p>
          <a:p>
            <a:r>
              <a:rPr lang="en-GB" sz="1900" dirty="0"/>
              <a:t>aggregated GP-level data will be extracted to monitor dose specific coverage at an earlier age than the routine COVER programme</a:t>
            </a:r>
          </a:p>
          <a:p>
            <a:r>
              <a:rPr lang="en-GB" sz="1900" dirty="0"/>
              <a:t>this data is for local performance management purposes only and will not be published</a:t>
            </a:r>
          </a:p>
          <a:p>
            <a:endParaRPr lang="en-GB" sz="1900" dirty="0"/>
          </a:p>
          <a:p>
            <a:pPr marL="0" indent="0">
              <a:buNone/>
            </a:pPr>
            <a:r>
              <a:rPr lang="en-GB" sz="1900" dirty="0"/>
              <a:t>Routine childhood programme ImmForm GP data:</a:t>
            </a:r>
          </a:p>
          <a:p>
            <a:r>
              <a:rPr lang="en-GB" sz="1900" dirty="0"/>
              <a:t>Hexavalent vaccine coverage for 1, 2 and 3 doses evaluated at 6 months of age</a:t>
            </a:r>
          </a:p>
          <a:p>
            <a:r>
              <a:rPr lang="en-GB" sz="1900" dirty="0"/>
              <a:t>(percentage of eligible individuals registered with a GP who have received 0, 1, 2 and 3 doses of hexavalent vaccine)</a:t>
            </a:r>
          </a:p>
          <a:p>
            <a:pPr marL="0" indent="0">
              <a:buNone/>
            </a:pPr>
            <a:endParaRPr lang="en-GB" sz="1900" dirty="0"/>
          </a:p>
          <a:p>
            <a:pPr marL="0" indent="0">
              <a:buNone/>
            </a:pPr>
            <a:r>
              <a:rPr lang="en-GB" sz="1900" dirty="0"/>
              <a:t>Selective ‘at-risk’ infants programme ImmForm GP data:</a:t>
            </a:r>
          </a:p>
          <a:p>
            <a:r>
              <a:rPr lang="en-GB" sz="1900" dirty="0"/>
              <a:t>HepB vaccine coverage for 1, 2 and 3 doses at 4 months of age </a:t>
            </a:r>
          </a:p>
          <a:p>
            <a:r>
              <a:rPr lang="en-GB" sz="1900" dirty="0"/>
              <a:t>(percentage of eligible individuals registered with a GP who have received 0, 1, 2 and 3 doses of HepB-containing vaccine)</a:t>
            </a:r>
          </a:p>
          <a:p>
            <a:pPr marL="0" indent="0">
              <a:buNone/>
            </a:pPr>
            <a:r>
              <a:rPr lang="en-GB" sz="1900" dirty="0"/>
              <a:t>and</a:t>
            </a:r>
          </a:p>
          <a:p>
            <a:r>
              <a:rPr lang="en-GB" sz="1900" dirty="0"/>
              <a:t> percentage who were tested for HBsAg at 18 months</a:t>
            </a:r>
          </a:p>
          <a:p>
            <a:endParaRPr lang="en-GB" dirty="0"/>
          </a:p>
        </p:txBody>
      </p:sp>
      <p:sp>
        <p:nvSpPr>
          <p:cNvPr id="5" name="Footer Placeholder 4">
            <a:extLst>
              <a:ext uri="{FF2B5EF4-FFF2-40B4-BE49-F238E27FC236}">
                <a16:creationId xmlns:a16="http://schemas.microsoft.com/office/drawing/2014/main" id="{7F2840E9-CFBC-4C10-AD7A-8A9DBA94E641}"/>
              </a:ext>
            </a:extLst>
          </p:cNvPr>
          <p:cNvSpPr>
            <a:spLocks noGrp="1"/>
          </p:cNvSpPr>
          <p:nvPr>
            <p:ph type="ftr" sz="quarter" idx="10"/>
          </p:nvPr>
        </p:nvSpPr>
        <p:spPr/>
        <p:txBody>
          <a:bodyPr/>
          <a:lstStyle/>
          <a:p>
            <a:r>
              <a:rPr lang="en-GB" dirty="0"/>
              <a:t>The hexavalent DTaP/IPV/Hib/HepB combination vaccine</a:t>
            </a:r>
          </a:p>
        </p:txBody>
      </p:sp>
      <p:sp>
        <p:nvSpPr>
          <p:cNvPr id="6" name="Slide Number Placeholder 5">
            <a:extLst>
              <a:ext uri="{FF2B5EF4-FFF2-40B4-BE49-F238E27FC236}">
                <a16:creationId xmlns:a16="http://schemas.microsoft.com/office/drawing/2014/main" id="{78252857-ED34-44D3-A117-256F6B4DFBDB}"/>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418281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0FEBF2-BDBE-4FC1-B4AF-6C4BC7868313}"/>
              </a:ext>
            </a:extLst>
          </p:cNvPr>
          <p:cNvSpPr>
            <a:spLocks noGrp="1"/>
          </p:cNvSpPr>
          <p:nvPr>
            <p:ph type="ctrTitle"/>
          </p:nvPr>
        </p:nvSpPr>
        <p:spPr/>
        <p:txBody>
          <a:bodyPr/>
          <a:lstStyle/>
          <a:p>
            <a:r>
              <a:rPr lang="en-GB" dirty="0"/>
              <a:t>Neonatal selective immunisation programme for babies at risk of hepatitis B</a:t>
            </a:r>
          </a:p>
        </p:txBody>
      </p:sp>
      <p:sp>
        <p:nvSpPr>
          <p:cNvPr id="4" name="Footer Placeholder 3">
            <a:extLst>
              <a:ext uri="{FF2B5EF4-FFF2-40B4-BE49-F238E27FC236}">
                <a16:creationId xmlns:a16="http://schemas.microsoft.com/office/drawing/2014/main" id="{28C56662-E8ED-43AB-B068-5D511988ED21}"/>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3432734B-1F14-426B-ADBD-0A0555691957}"/>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429072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6F77-6B2A-455F-9572-0DEDA38457FA}"/>
              </a:ext>
            </a:extLst>
          </p:cNvPr>
          <p:cNvSpPr>
            <a:spLocks noGrp="1"/>
          </p:cNvSpPr>
          <p:nvPr>
            <p:ph type="title"/>
          </p:nvPr>
        </p:nvSpPr>
        <p:spPr/>
        <p:txBody>
          <a:bodyPr>
            <a:normAutofit fontScale="90000"/>
          </a:bodyPr>
          <a:lstStyle/>
          <a:p>
            <a:r>
              <a:rPr lang="en-GB" dirty="0"/>
              <a:t>Implications for babies at high risk of hepatitis B infection</a:t>
            </a:r>
            <a:br>
              <a:rPr lang="en-GB" dirty="0"/>
            </a:br>
            <a:endParaRPr lang="en-GB" dirty="0"/>
          </a:p>
        </p:txBody>
      </p:sp>
      <p:sp>
        <p:nvSpPr>
          <p:cNvPr id="3" name="Content Placeholder 2">
            <a:extLst>
              <a:ext uri="{FF2B5EF4-FFF2-40B4-BE49-F238E27FC236}">
                <a16:creationId xmlns:a16="http://schemas.microsoft.com/office/drawing/2014/main" id="{4F0A1599-53C7-4A77-8235-DC81463F89CF}"/>
              </a:ext>
            </a:extLst>
          </p:cNvPr>
          <p:cNvSpPr>
            <a:spLocks noGrp="1"/>
          </p:cNvSpPr>
          <p:nvPr>
            <p:ph idx="1"/>
          </p:nvPr>
        </p:nvSpPr>
        <p:spPr/>
        <p:txBody>
          <a:bodyPr/>
          <a:lstStyle/>
          <a:p>
            <a:r>
              <a:rPr lang="en-GB" sz="1800" dirty="0"/>
              <a:t>babies born to mothers chronically infected with HBV or who have had acute hepatitis B during pregnancy are at risk of becoming infected with HBV </a:t>
            </a:r>
          </a:p>
          <a:p>
            <a:endParaRPr lang="en-GB" sz="1800" dirty="0"/>
          </a:p>
          <a:p>
            <a:r>
              <a:rPr lang="en-GB" sz="1800" dirty="0"/>
              <a:t>objective of the selective neonatal hepatitis B immunisation programme is to provide post exposure immunisation to infants born to HBV infected mothers to prevent mother to child transmission at or around the time of birth</a:t>
            </a:r>
          </a:p>
          <a:p>
            <a:pPr marL="0" indent="0">
              <a:buNone/>
            </a:pPr>
            <a:endParaRPr lang="en-GB" sz="1800" dirty="0"/>
          </a:p>
          <a:p>
            <a:r>
              <a:rPr lang="en-GB" sz="1800" dirty="0"/>
              <a:t>although hepatitis B vaccine is now included in the routine infant schedule, the maternal hepatitis B screening programme will continue:</a:t>
            </a:r>
          </a:p>
          <a:p>
            <a:pPr marL="568325" lvl="3" indent="-285750">
              <a:buFont typeface="Wingdings" panose="05000000000000000000" pitchFamily="2" charset="2"/>
              <a:buChar char="Ø"/>
            </a:pPr>
            <a:r>
              <a:rPr lang="en-GB" dirty="0"/>
              <a:t>as it remains essential to identify unborn babies at risk of infection </a:t>
            </a:r>
          </a:p>
          <a:p>
            <a:pPr marL="568325" lvl="3" indent="-285750">
              <a:buFont typeface="Wingdings" panose="05000000000000000000" pitchFamily="2" charset="2"/>
              <a:buChar char="Ø"/>
            </a:pPr>
            <a:r>
              <a:rPr lang="en-GB" dirty="0"/>
              <a:t>so that high risk infants receive a dose of HepB vaccine at birth followed by a dose at 4 weeks of age in addition to the doses given at 8,12 and 16 weeks as part of the routine infant schedule</a:t>
            </a:r>
          </a:p>
          <a:p>
            <a:endParaRPr lang="en-GB" dirty="0"/>
          </a:p>
        </p:txBody>
      </p:sp>
      <p:sp>
        <p:nvSpPr>
          <p:cNvPr id="4" name="Footer Placeholder 3">
            <a:extLst>
              <a:ext uri="{FF2B5EF4-FFF2-40B4-BE49-F238E27FC236}">
                <a16:creationId xmlns:a16="http://schemas.microsoft.com/office/drawing/2014/main" id="{32DBDF40-824C-47D8-AE77-9BF9A968DC4A}"/>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366B1225-8455-436F-A4B9-C1D1F02C4E0F}"/>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41847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3D24-83E4-4C92-9564-0AB98CA777B2}"/>
              </a:ext>
            </a:extLst>
          </p:cNvPr>
          <p:cNvSpPr>
            <a:spLocks noGrp="1"/>
          </p:cNvSpPr>
          <p:nvPr>
            <p:ph type="title"/>
          </p:nvPr>
        </p:nvSpPr>
        <p:spPr/>
        <p:txBody>
          <a:bodyPr>
            <a:normAutofit fontScale="90000"/>
          </a:bodyPr>
          <a:lstStyle/>
          <a:p>
            <a:r>
              <a:rPr lang="en-GB" dirty="0"/>
              <a:t>Why is the selective neonatal immunisation programme continuing if all infants will receive hepatitis B vaccine?</a:t>
            </a:r>
            <a:br>
              <a:rPr lang="en-GB" dirty="0"/>
            </a:br>
            <a:endParaRPr lang="en-GB" dirty="0"/>
          </a:p>
        </p:txBody>
      </p:sp>
      <p:sp>
        <p:nvSpPr>
          <p:cNvPr id="3" name="Content Placeholder 2">
            <a:extLst>
              <a:ext uri="{FF2B5EF4-FFF2-40B4-BE49-F238E27FC236}">
                <a16:creationId xmlns:a16="http://schemas.microsoft.com/office/drawing/2014/main" id="{A36255C4-6354-4A35-BDCD-E7DE7CF8AF8C}"/>
              </a:ext>
            </a:extLst>
          </p:cNvPr>
          <p:cNvSpPr>
            <a:spLocks noGrp="1"/>
          </p:cNvSpPr>
          <p:nvPr>
            <p:ph idx="1"/>
          </p:nvPr>
        </p:nvSpPr>
        <p:spPr>
          <a:xfrm>
            <a:off x="615955" y="1448255"/>
            <a:ext cx="11123857" cy="4351338"/>
          </a:xfrm>
        </p:spPr>
        <p:txBody>
          <a:bodyPr>
            <a:normAutofit/>
          </a:bodyPr>
          <a:lstStyle/>
          <a:p>
            <a:r>
              <a:rPr lang="en-GB" sz="1600" dirty="0"/>
              <a:t>HBV infection can be transmitted from infected mothers to their babies at or around the time of birth as infected blood from the mother passes through placenta to baby during delivery</a:t>
            </a:r>
          </a:p>
          <a:p>
            <a:endParaRPr lang="en-GB" sz="1600" dirty="0"/>
          </a:p>
          <a:p>
            <a:r>
              <a:rPr lang="en-GB" sz="1600" dirty="0"/>
              <a:t>babies acquiring infection at this time have a high risk of becoming chronically infected with the virus</a:t>
            </a:r>
          </a:p>
          <a:p>
            <a:endParaRPr lang="en-GB" sz="1600" dirty="0"/>
          </a:p>
          <a:p>
            <a:r>
              <a:rPr lang="en-GB" sz="1600" dirty="0"/>
              <a:t>over 90% of chronic infection in infants born to infected mothers after perinatal transmission can be prevented by appropriate post-exposure prophylactic vaccination starting at birth </a:t>
            </a:r>
          </a:p>
          <a:p>
            <a:endParaRPr lang="en-GB" sz="1600" dirty="0"/>
          </a:p>
          <a:p>
            <a:r>
              <a:rPr lang="en-GB" sz="1600" dirty="0"/>
              <a:t>timely vaccination at birth and at 4 weeks of age is critical to preventing infant infection</a:t>
            </a:r>
          </a:p>
          <a:p>
            <a:endParaRPr lang="en-GB" sz="1600" dirty="0"/>
          </a:p>
          <a:p>
            <a:r>
              <a:rPr lang="en-GB" sz="1600" dirty="0"/>
              <a:t>the dose that is given to all babies at 8 weeks of age (as part of the universal programme) would be too late to prevent infection in those high risk babies who are exposed at or around birth</a:t>
            </a:r>
          </a:p>
          <a:p>
            <a:endParaRPr lang="en-GB" sz="1600" dirty="0"/>
          </a:p>
          <a:p>
            <a:endParaRPr lang="en-GB" dirty="0"/>
          </a:p>
        </p:txBody>
      </p:sp>
      <p:sp>
        <p:nvSpPr>
          <p:cNvPr id="4" name="Footer Placeholder 3">
            <a:extLst>
              <a:ext uri="{FF2B5EF4-FFF2-40B4-BE49-F238E27FC236}">
                <a16:creationId xmlns:a16="http://schemas.microsoft.com/office/drawing/2014/main" id="{B8D74EE8-0392-4299-8244-F4F03C0815E8}"/>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C1AFA5C5-1C2F-481D-A031-C5619070080C}"/>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243072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9A09-0E8D-43BB-BDF5-0CAA7491E1B9}"/>
              </a:ext>
            </a:extLst>
          </p:cNvPr>
          <p:cNvSpPr>
            <a:spLocks noGrp="1"/>
          </p:cNvSpPr>
          <p:nvPr>
            <p:ph type="title"/>
          </p:nvPr>
        </p:nvSpPr>
        <p:spPr/>
        <p:txBody>
          <a:bodyPr>
            <a:normAutofit fontScale="90000"/>
          </a:bodyPr>
          <a:lstStyle/>
          <a:p>
            <a:r>
              <a:rPr lang="en-GB" dirty="0"/>
              <a:t>Hepatitis B vaccine schedule for routine and at risk infant immunisation programmes </a:t>
            </a:r>
          </a:p>
        </p:txBody>
      </p:sp>
      <p:sp>
        <p:nvSpPr>
          <p:cNvPr id="4" name="Footer Placeholder 3">
            <a:extLst>
              <a:ext uri="{FF2B5EF4-FFF2-40B4-BE49-F238E27FC236}">
                <a16:creationId xmlns:a16="http://schemas.microsoft.com/office/drawing/2014/main" id="{59BBC590-33EB-449F-B2FF-2496D9B94E03}"/>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95CD5B22-F97A-49FB-A7E2-BCDF4A4B8563}"/>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graphicFrame>
        <p:nvGraphicFramePr>
          <p:cNvPr id="7" name="Table 7">
            <a:extLst>
              <a:ext uri="{FF2B5EF4-FFF2-40B4-BE49-F238E27FC236}">
                <a16:creationId xmlns:a16="http://schemas.microsoft.com/office/drawing/2014/main" id="{5F5AE901-9F92-4199-A376-14757ECB1127}"/>
              </a:ext>
            </a:extLst>
          </p:cNvPr>
          <p:cNvGraphicFramePr>
            <a:graphicFrameLocks noGrp="1"/>
          </p:cNvGraphicFramePr>
          <p:nvPr>
            <p:extLst>
              <p:ext uri="{D42A27DB-BD31-4B8C-83A1-F6EECF244321}">
                <p14:modId xmlns:p14="http://schemas.microsoft.com/office/powerpoint/2010/main" val="1943485685"/>
              </p:ext>
            </p:extLst>
          </p:nvPr>
        </p:nvGraphicFramePr>
        <p:xfrm>
          <a:off x="8380193" y="2240558"/>
          <a:ext cx="3359619" cy="2594914"/>
        </p:xfrm>
        <a:graphic>
          <a:graphicData uri="http://schemas.openxmlformats.org/drawingml/2006/table">
            <a:tbl>
              <a:tblPr firstRow="1" bandRow="1">
                <a:tableStyleId>{5C22544A-7EE6-4342-B048-85BDC9FD1C3A}</a:tableStyleId>
              </a:tblPr>
              <a:tblGrid>
                <a:gridCol w="3359619">
                  <a:extLst>
                    <a:ext uri="{9D8B030D-6E8A-4147-A177-3AD203B41FA5}">
                      <a16:colId xmlns:a16="http://schemas.microsoft.com/office/drawing/2014/main" val="3613141811"/>
                    </a:ext>
                  </a:extLst>
                </a:gridCol>
              </a:tblGrid>
              <a:tr h="2594914">
                <a:tc>
                  <a:txBody>
                    <a:bodyPr/>
                    <a:lstStyle/>
                    <a:p>
                      <a:r>
                        <a:rPr lang="en-GB" dirty="0">
                          <a:solidFill>
                            <a:srgbClr val="FF0000"/>
                          </a:solidFill>
                        </a:rPr>
                        <a:t>*</a:t>
                      </a:r>
                      <a:r>
                        <a:rPr lang="en-GB" b="0" dirty="0">
                          <a:solidFill>
                            <a:schemeClr val="tx1"/>
                          </a:solidFill>
                        </a:rPr>
                        <a:t>Babies born to HepB negative mothers but going home to a household with another hepatitis B infected person may be at immediate risk of hepatitis B infection so should be given a monovalent dose of hepatitis B vaccine before discharge from hospital.</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235800335"/>
                  </a:ext>
                </a:extLst>
              </a:tr>
            </a:tbl>
          </a:graphicData>
        </a:graphic>
      </p:graphicFrame>
      <p:pic>
        <p:nvPicPr>
          <p:cNvPr id="8" name="Content Placeholder 7">
            <a:extLst>
              <a:ext uri="{FF2B5EF4-FFF2-40B4-BE49-F238E27FC236}">
                <a16:creationId xmlns:a16="http://schemas.microsoft.com/office/drawing/2014/main" id="{999827E6-3655-448D-93E6-96523DB9393B}"/>
              </a:ext>
            </a:extLst>
          </p:cNvPr>
          <p:cNvPicPr>
            <a:picLocks noGrp="1" noChangeAspect="1"/>
          </p:cNvPicPr>
          <p:nvPr>
            <p:ph idx="1"/>
          </p:nvPr>
        </p:nvPicPr>
        <p:blipFill>
          <a:blip r:embed="rId2"/>
          <a:stretch>
            <a:fillRect/>
          </a:stretch>
        </p:blipFill>
        <p:spPr>
          <a:xfrm>
            <a:off x="1277458" y="1229418"/>
            <a:ext cx="5952501" cy="5173331"/>
          </a:xfrm>
          <a:prstGeom prst="rect">
            <a:avLst/>
          </a:prstGeom>
        </p:spPr>
      </p:pic>
    </p:spTree>
    <p:extLst>
      <p:ext uri="{BB962C8B-B14F-4D97-AF65-F5344CB8AC3E}">
        <p14:creationId xmlns:p14="http://schemas.microsoft.com/office/powerpoint/2010/main" val="1481098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FE82-3DD1-4367-81F6-C57464F085BD}"/>
              </a:ext>
            </a:extLst>
          </p:cNvPr>
          <p:cNvSpPr>
            <a:spLocks noGrp="1"/>
          </p:cNvSpPr>
          <p:nvPr>
            <p:ph type="title"/>
          </p:nvPr>
        </p:nvSpPr>
        <p:spPr/>
        <p:txBody>
          <a:bodyPr/>
          <a:lstStyle/>
          <a:p>
            <a:r>
              <a:rPr lang="en-GB" dirty="0"/>
              <a:t>Blood tests for high risk infants</a:t>
            </a:r>
          </a:p>
        </p:txBody>
      </p:sp>
      <p:sp>
        <p:nvSpPr>
          <p:cNvPr id="3" name="Content Placeholder 2">
            <a:extLst>
              <a:ext uri="{FF2B5EF4-FFF2-40B4-BE49-F238E27FC236}">
                <a16:creationId xmlns:a16="http://schemas.microsoft.com/office/drawing/2014/main" id="{72D44E12-5569-436C-BB05-F7BCBF1CF74F}"/>
              </a:ext>
            </a:extLst>
          </p:cNvPr>
          <p:cNvSpPr>
            <a:spLocks noGrp="1"/>
          </p:cNvSpPr>
          <p:nvPr>
            <p:ph idx="1"/>
          </p:nvPr>
        </p:nvSpPr>
        <p:spPr>
          <a:xfrm>
            <a:off x="615955" y="1253331"/>
            <a:ext cx="11123857" cy="4942196"/>
          </a:xfrm>
        </p:spPr>
        <p:txBody>
          <a:bodyPr>
            <a:normAutofit fontScale="85000" lnSpcReduction="20000"/>
          </a:bodyPr>
          <a:lstStyle/>
          <a:p>
            <a:r>
              <a:rPr lang="en-GB" sz="2100" dirty="0"/>
              <a:t>although hepatitis B vaccine is highly effective at preventing infection if given at birth, a very small number of infants may still acquire infection despite vaccination and immunoglobulin</a:t>
            </a:r>
          </a:p>
          <a:p>
            <a:endParaRPr lang="en-GB" sz="2100" dirty="0"/>
          </a:p>
          <a:p>
            <a:r>
              <a:rPr lang="en-GB" sz="2100" dirty="0"/>
              <a:t>testing high risk infants at 12 months of age is important to enable timely assessment of their infection status</a:t>
            </a:r>
          </a:p>
          <a:p>
            <a:endParaRPr lang="en-GB" sz="2100" dirty="0"/>
          </a:p>
          <a:p>
            <a:r>
              <a:rPr lang="en-GB" sz="2100" dirty="0"/>
              <a:t>finding out if infant is infected at this point can reduce risk of long term complications and disease in later life </a:t>
            </a:r>
          </a:p>
          <a:p>
            <a:endParaRPr lang="en-GB" sz="2100" dirty="0"/>
          </a:p>
          <a:p>
            <a:r>
              <a:rPr lang="en-GB" sz="2100" dirty="0"/>
              <a:t>the purpose of the 12 month blood test is to check for infection, not to check or measure response to the vaccine </a:t>
            </a:r>
          </a:p>
          <a:p>
            <a:endParaRPr lang="en-GB" sz="2100" dirty="0"/>
          </a:p>
          <a:p>
            <a:r>
              <a:rPr lang="en-GB" sz="2100" dirty="0"/>
              <a:t>numerous studies have already demonstrated that infants make a protective response to a course of hepatitis B given in the first year of life</a:t>
            </a:r>
          </a:p>
          <a:p>
            <a:endParaRPr lang="en-GB" sz="2100" dirty="0"/>
          </a:p>
          <a:p>
            <a:r>
              <a:rPr lang="en-GB" sz="2100" dirty="0"/>
              <a:t>more information on blood testing available at: </a:t>
            </a:r>
            <a:r>
              <a:rPr lang="en-GB" sz="2100" dirty="0">
                <a:hlinkClick r:id="rId2"/>
              </a:rPr>
              <a:t>www.gov.uk/guidance/hepatitis-b-dried-blood-spot-dbs-testing-for-infants</a:t>
            </a:r>
            <a:r>
              <a:rPr lang="en-GB" sz="2100" dirty="0"/>
              <a:t> </a:t>
            </a:r>
          </a:p>
          <a:p>
            <a:endParaRPr lang="en-GB" dirty="0"/>
          </a:p>
        </p:txBody>
      </p:sp>
      <p:sp>
        <p:nvSpPr>
          <p:cNvPr id="4" name="Footer Placeholder 3">
            <a:extLst>
              <a:ext uri="{FF2B5EF4-FFF2-40B4-BE49-F238E27FC236}">
                <a16:creationId xmlns:a16="http://schemas.microsoft.com/office/drawing/2014/main" id="{1CF34CC5-F281-43ED-8C49-A01910646809}"/>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608639DA-01EE-4272-8EE7-64309778DA7E}"/>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418502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6C49-004A-494A-BB5F-50A2DEAFE963}"/>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8FEB1C93-9493-4B7E-B594-7E3AABE11D63}"/>
              </a:ext>
            </a:extLst>
          </p:cNvPr>
          <p:cNvSpPr>
            <a:spLocks noGrp="1"/>
          </p:cNvSpPr>
          <p:nvPr>
            <p:ph idx="1"/>
          </p:nvPr>
        </p:nvSpPr>
        <p:spPr>
          <a:xfrm>
            <a:off x="468969" y="1152022"/>
            <a:ext cx="11123857" cy="5286827"/>
          </a:xfrm>
        </p:spPr>
        <p:txBody>
          <a:bodyPr>
            <a:normAutofit/>
          </a:bodyPr>
          <a:lstStyle/>
          <a:p>
            <a:r>
              <a:rPr lang="en-GB" sz="1600" dirty="0"/>
              <a:t>a hexavalent DTaP/IPV/Hib/HepB vaccine which includes protection against hepatitis B was introduced into the infant primary immunisation from 1 August 2017</a:t>
            </a:r>
          </a:p>
          <a:p>
            <a:r>
              <a:rPr lang="en-GB" sz="1600" dirty="0"/>
              <a:t>in 2022, the UKHSA will start to supply the hexavalent vaccine Vaxelis®, in addition to Infanrix hexa®, for use in the primary immunisation schedule</a:t>
            </a:r>
          </a:p>
          <a:p>
            <a:r>
              <a:rPr lang="en-GB" sz="1600" dirty="0"/>
              <a:t>neither of the hexavalent vaccines are new vaccines. Both vaccines have been widely used in other countries across the world for several years</a:t>
            </a:r>
          </a:p>
          <a:p>
            <a:r>
              <a:rPr lang="en-GB" sz="1600" dirty="0"/>
              <a:t>studies have shown both hexavalent vaccines to be safe and highly immunogenic for all their component toxoids and antigens</a:t>
            </a:r>
          </a:p>
          <a:p>
            <a:r>
              <a:rPr lang="en-GB" sz="1600" dirty="0"/>
              <a:t>any adverse events experienced</a:t>
            </a:r>
            <a:r>
              <a:rPr lang="en-GB" sz="1600" dirty="0">
                <a:solidFill>
                  <a:prstClr val="black"/>
                </a:solidFill>
              </a:rPr>
              <a:t> following both hexavalent vaccines</a:t>
            </a:r>
            <a:r>
              <a:rPr lang="en-GB" sz="1600" dirty="0"/>
              <a:t> are mild to moderate</a:t>
            </a:r>
          </a:p>
          <a:p>
            <a:r>
              <a:rPr lang="en-GB" sz="1600" dirty="0"/>
              <a:t>the infant immunisation schedule remains unchanged at 8,12 and16 weeks </a:t>
            </a:r>
          </a:p>
          <a:p>
            <a:r>
              <a:rPr lang="en-GB" sz="1600" dirty="0"/>
              <a:t>Infanrix hexa® and Vaxelis ® vaccines are considered interchangeable, but where possible and if local stock allows, it is preferable that the same DTaP/IPV/Hib/HepB vaccine be used for all 3 doses of the primary course</a:t>
            </a:r>
          </a:p>
          <a:p>
            <a:endParaRPr lang="en-GB" sz="1600" dirty="0"/>
          </a:p>
          <a:p>
            <a:endParaRPr lang="en-GB" sz="1600" dirty="0"/>
          </a:p>
          <a:p>
            <a:endParaRPr lang="en-GB" dirty="0"/>
          </a:p>
        </p:txBody>
      </p:sp>
      <p:sp>
        <p:nvSpPr>
          <p:cNvPr id="4" name="Footer Placeholder 3">
            <a:extLst>
              <a:ext uri="{FF2B5EF4-FFF2-40B4-BE49-F238E27FC236}">
                <a16:creationId xmlns:a16="http://schemas.microsoft.com/office/drawing/2014/main" id="{E5B6B6B7-0F3F-4642-92D4-AF3DC90EBBD0}"/>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EEE9239-A0E2-47C7-9466-0DFE2CD2FD3A}"/>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86995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8C96-2E91-4286-8ED2-27C8A5515745}"/>
              </a:ext>
            </a:extLst>
          </p:cNvPr>
          <p:cNvSpPr>
            <a:spLocks noGrp="1"/>
          </p:cNvSpPr>
          <p:nvPr>
            <p:ph type="title"/>
          </p:nvPr>
        </p:nvSpPr>
        <p:spPr/>
        <p:txBody>
          <a:bodyPr/>
          <a:lstStyle/>
          <a:p>
            <a:r>
              <a:rPr lang="en-GB" dirty="0"/>
              <a:t>Booster doses for high risk infants</a:t>
            </a:r>
          </a:p>
        </p:txBody>
      </p:sp>
      <p:sp>
        <p:nvSpPr>
          <p:cNvPr id="3" name="Content Placeholder 2">
            <a:extLst>
              <a:ext uri="{FF2B5EF4-FFF2-40B4-BE49-F238E27FC236}">
                <a16:creationId xmlns:a16="http://schemas.microsoft.com/office/drawing/2014/main" id="{A3B02078-A84A-4D27-A188-B9163C16CC71}"/>
              </a:ext>
            </a:extLst>
          </p:cNvPr>
          <p:cNvSpPr>
            <a:spLocks noGrp="1"/>
          </p:cNvSpPr>
          <p:nvPr>
            <p:ph idx="1"/>
          </p:nvPr>
        </p:nvSpPr>
        <p:spPr>
          <a:xfrm>
            <a:off x="615955" y="1231641"/>
            <a:ext cx="11123857" cy="4894523"/>
          </a:xfrm>
        </p:spPr>
        <p:txBody>
          <a:bodyPr>
            <a:normAutofit/>
          </a:bodyPr>
          <a:lstStyle/>
          <a:p>
            <a:pPr marL="0" indent="0">
              <a:buNone/>
            </a:pPr>
            <a:r>
              <a:rPr lang="en-GB" sz="1600" b="1" dirty="0"/>
              <a:t>12 month hepatitis B booster:</a:t>
            </a:r>
          </a:p>
          <a:p>
            <a:pPr marL="0" indent="0">
              <a:buNone/>
            </a:pPr>
            <a:endParaRPr lang="en-GB" sz="1600" b="1" dirty="0"/>
          </a:p>
          <a:p>
            <a:r>
              <a:rPr lang="en-GB" sz="1600" dirty="0"/>
              <a:t>a further dose of monovalent HepB vaccine should be given at 1 year of age, alongside a test for hepatitis B surface antigen (HBsAg) </a:t>
            </a:r>
          </a:p>
          <a:p>
            <a:r>
              <a:rPr lang="en-GB" sz="1600" dirty="0"/>
              <a:t>testing at 1 year of age important to identify babies who have become chronically infected with hepatitis B despite vaccination</a:t>
            </a:r>
          </a:p>
          <a:p>
            <a:endParaRPr lang="en-GB" sz="1600" dirty="0"/>
          </a:p>
          <a:p>
            <a:pPr marL="0" indent="0">
              <a:buNone/>
            </a:pPr>
            <a:r>
              <a:rPr lang="en-GB" sz="1600" b="1" dirty="0"/>
              <a:t>Pre-school hepatitis B booster:</a:t>
            </a:r>
          </a:p>
          <a:p>
            <a:r>
              <a:rPr lang="en-GB" sz="1600" dirty="0"/>
              <a:t>increasing evidence that protection is long-lasting and benefits of booster doses therefore limited </a:t>
            </a:r>
          </a:p>
          <a:p>
            <a:r>
              <a:rPr lang="en-GB" sz="1600" dirty="0"/>
              <a:t>a further dose of hepatitis B-containing vaccine at 3 years and 4 months is no longer recommended for those children who have completed their routine primary immunisations with hexavalent DTaP/IPV/Hib/HepB vaccine</a:t>
            </a:r>
          </a:p>
          <a:p>
            <a:r>
              <a:rPr lang="en-GB" sz="1600" dirty="0"/>
              <a:t>pre-school booster vaccine appointment provides an opportunity to check high risk child has been appropriately managed that is is fully immunised against hepatitis B and tested for infection</a:t>
            </a:r>
          </a:p>
          <a:p>
            <a:endParaRPr lang="en-GB" dirty="0"/>
          </a:p>
        </p:txBody>
      </p:sp>
      <p:sp>
        <p:nvSpPr>
          <p:cNvPr id="4" name="Footer Placeholder 3">
            <a:extLst>
              <a:ext uri="{FF2B5EF4-FFF2-40B4-BE49-F238E27FC236}">
                <a16:creationId xmlns:a16="http://schemas.microsoft.com/office/drawing/2014/main" id="{8BE14297-1D41-4123-89BF-070B6EE0E9A0}"/>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2B8DB68B-6090-4FDD-8BC1-890AE5F03503}"/>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397689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DFF36F-95A8-496F-B111-B4B41FC220F5}"/>
              </a:ext>
            </a:extLst>
          </p:cNvPr>
          <p:cNvSpPr>
            <a:spLocks noGrp="1"/>
          </p:cNvSpPr>
          <p:nvPr>
            <p:ph type="ctrTitle"/>
          </p:nvPr>
        </p:nvSpPr>
        <p:spPr/>
        <p:txBody>
          <a:bodyPr/>
          <a:lstStyle/>
          <a:p>
            <a:r>
              <a:rPr lang="en-GB" dirty="0"/>
              <a:t>Sources of information</a:t>
            </a:r>
          </a:p>
        </p:txBody>
      </p:sp>
      <p:sp>
        <p:nvSpPr>
          <p:cNvPr id="4" name="Footer Placeholder 3">
            <a:extLst>
              <a:ext uri="{FF2B5EF4-FFF2-40B4-BE49-F238E27FC236}">
                <a16:creationId xmlns:a16="http://schemas.microsoft.com/office/drawing/2014/main" id="{925C4E54-47C3-49B5-B484-14CC1840A3E6}"/>
              </a:ext>
            </a:extLst>
          </p:cNvPr>
          <p:cNvSpPr>
            <a:spLocks noGrp="1"/>
          </p:cNvSpPr>
          <p:nvPr>
            <p:ph type="ftr" sz="quarter" idx="4294967295"/>
          </p:nvPr>
        </p:nvSpPr>
        <p:spPr>
          <a:xfrm>
            <a:off x="0" y="6438900"/>
            <a:ext cx="10007600" cy="363538"/>
          </a:xfrm>
        </p:spPr>
        <p:txBody>
          <a:bodyPr/>
          <a:lstStyle/>
          <a:p>
            <a:r>
              <a:rPr lang="en-GB" dirty="0"/>
              <a:t>Presentation title</a:t>
            </a:r>
            <a:endParaRPr lang="en-GB" sz="1400" dirty="0"/>
          </a:p>
        </p:txBody>
      </p:sp>
      <p:sp>
        <p:nvSpPr>
          <p:cNvPr id="5" name="Slide Number Placeholder 4">
            <a:extLst>
              <a:ext uri="{FF2B5EF4-FFF2-40B4-BE49-F238E27FC236}">
                <a16:creationId xmlns:a16="http://schemas.microsoft.com/office/drawing/2014/main" id="{4CC9AC92-7A10-4A16-A002-0EF4B936E58D}"/>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5225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F99E-02DA-4D6D-A0A9-49F4344FE39B}"/>
              </a:ext>
            </a:extLst>
          </p:cNvPr>
          <p:cNvSpPr>
            <a:spLocks noGrp="1"/>
          </p:cNvSpPr>
          <p:nvPr>
            <p:ph type="title"/>
          </p:nvPr>
        </p:nvSpPr>
        <p:spPr/>
        <p:txBody>
          <a:bodyPr/>
          <a:lstStyle/>
          <a:p>
            <a:r>
              <a:rPr lang="en-GB" dirty="0"/>
              <a:t>Resources available </a:t>
            </a:r>
          </a:p>
        </p:txBody>
      </p:sp>
      <p:sp>
        <p:nvSpPr>
          <p:cNvPr id="3" name="Content Placeholder 2">
            <a:extLst>
              <a:ext uri="{FF2B5EF4-FFF2-40B4-BE49-F238E27FC236}">
                <a16:creationId xmlns:a16="http://schemas.microsoft.com/office/drawing/2014/main" id="{15BD3464-6761-4948-A54C-E60D8993B1D4}"/>
              </a:ext>
            </a:extLst>
          </p:cNvPr>
          <p:cNvSpPr>
            <a:spLocks noGrp="1"/>
          </p:cNvSpPr>
          <p:nvPr>
            <p:ph idx="1"/>
          </p:nvPr>
        </p:nvSpPr>
        <p:spPr>
          <a:xfrm>
            <a:off x="615955" y="998377"/>
            <a:ext cx="11123857" cy="5127788"/>
          </a:xfrm>
        </p:spPr>
        <p:txBody>
          <a:bodyPr>
            <a:normAutofit/>
          </a:bodyPr>
          <a:lstStyle/>
          <a:p>
            <a:r>
              <a:rPr lang="en-GB" sz="1600" dirty="0"/>
              <a:t>further information for healthcare practitioners about the hexavalent DTaP/IPV/Hib/HepB combination vaccine which includes the routine and selective infant immunisation schedule is available XXX</a:t>
            </a:r>
          </a:p>
          <a:p>
            <a:endParaRPr lang="en-GB" sz="1600" dirty="0"/>
          </a:p>
          <a:p>
            <a:r>
              <a:rPr lang="en-GB" sz="1600" dirty="0">
                <a:latin typeface="Arial"/>
                <a:ea typeface="Times New Roman"/>
                <a:hlinkClick r:id="rId2"/>
              </a:rPr>
              <a:t>Hepatitis B Green Book chapter 18</a:t>
            </a:r>
            <a:r>
              <a:rPr lang="en-GB" sz="1600" dirty="0">
                <a:latin typeface="Arial"/>
                <a:ea typeface="Times New Roman"/>
              </a:rPr>
              <a:t>  </a:t>
            </a:r>
          </a:p>
          <a:p>
            <a:endParaRPr lang="en-GB" sz="1600" dirty="0">
              <a:latin typeface="Arial"/>
              <a:ea typeface="Times New Roman"/>
            </a:endParaRPr>
          </a:p>
          <a:p>
            <a:r>
              <a:rPr lang="en-GB" sz="1600" dirty="0">
                <a:latin typeface="Arial"/>
                <a:ea typeface="Times New Roman"/>
                <a:hlinkClick r:id="rId3"/>
              </a:rPr>
              <a:t>Patient Group Direction (PGD)</a:t>
            </a:r>
            <a:r>
              <a:rPr lang="en-GB" sz="1600" dirty="0">
                <a:latin typeface="Arial"/>
                <a:ea typeface="Times New Roman"/>
              </a:rPr>
              <a:t> template for the hexavalent vaccines</a:t>
            </a:r>
          </a:p>
          <a:p>
            <a:pPr marL="0" indent="0">
              <a:buNone/>
            </a:pPr>
            <a:endParaRPr lang="en-GB" sz="1600" dirty="0">
              <a:latin typeface="Arial"/>
              <a:ea typeface="Times New Roman"/>
            </a:endParaRPr>
          </a:p>
          <a:p>
            <a:r>
              <a:rPr lang="en-GB" sz="1600" dirty="0">
                <a:latin typeface="Arial"/>
                <a:ea typeface="Times New Roman"/>
                <a:hlinkClick r:id="rId4"/>
              </a:rPr>
              <a:t>Summary of Product Characteristics </a:t>
            </a:r>
            <a:r>
              <a:rPr lang="en-GB" sz="1600" dirty="0">
                <a:latin typeface="Arial"/>
                <a:ea typeface="Times New Roman"/>
              </a:rPr>
              <a:t>for Infanrix hexa® </a:t>
            </a:r>
          </a:p>
          <a:p>
            <a:endParaRPr lang="en-GB" sz="1600" dirty="0">
              <a:latin typeface="Arial"/>
              <a:ea typeface="Times New Roman"/>
            </a:endParaRPr>
          </a:p>
          <a:p>
            <a:r>
              <a:rPr lang="en-GB" sz="1600" dirty="0">
                <a:latin typeface="Arial"/>
                <a:ea typeface="Times New Roman"/>
                <a:hlinkClick r:id="rId5"/>
              </a:rPr>
              <a:t>Summary of Product Characteristics</a:t>
            </a:r>
            <a:r>
              <a:rPr lang="en-GB" sz="1600" dirty="0">
                <a:latin typeface="Arial"/>
                <a:ea typeface="Times New Roman"/>
              </a:rPr>
              <a:t> for Vaxelis ® </a:t>
            </a:r>
          </a:p>
          <a:p>
            <a:endParaRPr lang="en-GB" sz="1600" dirty="0">
              <a:latin typeface="Arial"/>
              <a:ea typeface="Times New Roman"/>
            </a:endParaRPr>
          </a:p>
          <a:p>
            <a:r>
              <a:rPr lang="en-GB" sz="1600" dirty="0">
                <a:latin typeface="Arial"/>
                <a:ea typeface="Times New Roman"/>
                <a:hlinkClick r:id="rId6"/>
              </a:rPr>
              <a:t>immunisation information for healthcare practitioners</a:t>
            </a:r>
            <a:endParaRPr lang="en-GB" sz="1600" dirty="0">
              <a:latin typeface="Arial"/>
              <a:ea typeface="Times New Roman"/>
            </a:endParaRPr>
          </a:p>
          <a:p>
            <a:pPr marL="0" indent="0">
              <a:buNone/>
            </a:pPr>
            <a:endParaRPr lang="en-GB" sz="1600" dirty="0">
              <a:latin typeface="Arial"/>
              <a:ea typeface="Times New Roman"/>
            </a:endParaRPr>
          </a:p>
          <a:p>
            <a:r>
              <a:rPr lang="en-GB" sz="1600" dirty="0">
                <a:latin typeface="Arial"/>
                <a:ea typeface="Times New Roman"/>
                <a:hlinkClick r:id="rId7"/>
              </a:rPr>
              <a:t>guidance on the hepatitis B antenatal screening and selective neonatal immunisation pathway </a:t>
            </a:r>
            <a:r>
              <a:rPr lang="en-GB" sz="1600" dirty="0">
                <a:latin typeface="Arial"/>
                <a:ea typeface="Times New Roman"/>
              </a:rPr>
              <a:t> </a:t>
            </a:r>
          </a:p>
          <a:p>
            <a:endParaRPr lang="en-GB" sz="1600" dirty="0">
              <a:latin typeface="Arial"/>
              <a:ea typeface="Times New Roman"/>
            </a:endParaRPr>
          </a:p>
          <a:p>
            <a:endParaRPr lang="en-GB" sz="1800" dirty="0">
              <a:latin typeface="Arial"/>
              <a:ea typeface="Times New Roman"/>
            </a:endParaRPr>
          </a:p>
          <a:p>
            <a:pPr>
              <a:spcAft>
                <a:spcPts val="0"/>
              </a:spcAft>
            </a:pPr>
            <a:endParaRPr lang="en-GB" sz="1800" dirty="0">
              <a:latin typeface="Arial"/>
              <a:ea typeface="Times New Roman"/>
            </a:endParaRPr>
          </a:p>
          <a:p>
            <a:endParaRPr lang="en-GB" dirty="0"/>
          </a:p>
        </p:txBody>
      </p:sp>
      <p:sp>
        <p:nvSpPr>
          <p:cNvPr id="4" name="Footer Placeholder 3">
            <a:extLst>
              <a:ext uri="{FF2B5EF4-FFF2-40B4-BE49-F238E27FC236}">
                <a16:creationId xmlns:a16="http://schemas.microsoft.com/office/drawing/2014/main" id="{A30EAF31-74F3-4AEB-9995-976DD17DB3E2}"/>
              </a:ext>
            </a:extLst>
          </p:cNvPr>
          <p:cNvSpPr>
            <a:spLocks noGrp="1"/>
          </p:cNvSpPr>
          <p:nvPr>
            <p:ph type="ftr" sz="quarter" idx="10"/>
          </p:nvPr>
        </p:nvSpPr>
        <p:spPr/>
        <p:txBody>
          <a:bodyPr/>
          <a:lstStyle/>
          <a:p>
            <a:r>
              <a:rPr lang="en-GB" dirty="0"/>
              <a:t>The hexavalent DTaP/IPV/Hib/HepB combination vaccine</a:t>
            </a:r>
          </a:p>
        </p:txBody>
      </p:sp>
      <p:sp>
        <p:nvSpPr>
          <p:cNvPr id="5" name="Slide Number Placeholder 4">
            <a:extLst>
              <a:ext uri="{FF2B5EF4-FFF2-40B4-BE49-F238E27FC236}">
                <a16:creationId xmlns:a16="http://schemas.microsoft.com/office/drawing/2014/main" id="{A143F2AF-9899-4543-A397-D925A576FAD1}"/>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179136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084C-9823-4579-B2EA-14A2EE3935B8}"/>
              </a:ext>
            </a:extLst>
          </p:cNvPr>
          <p:cNvSpPr>
            <a:spLocks noGrp="1"/>
          </p:cNvSpPr>
          <p:nvPr>
            <p:ph type="title"/>
          </p:nvPr>
        </p:nvSpPr>
        <p:spPr/>
        <p:txBody>
          <a:bodyPr/>
          <a:lstStyle/>
          <a:p>
            <a:r>
              <a:rPr lang="en-GB" dirty="0"/>
              <a:t>Introduction of a hexavalent infant vaccine</a:t>
            </a:r>
          </a:p>
        </p:txBody>
      </p:sp>
      <p:sp>
        <p:nvSpPr>
          <p:cNvPr id="3" name="Content Placeholder 2">
            <a:extLst>
              <a:ext uri="{FF2B5EF4-FFF2-40B4-BE49-F238E27FC236}">
                <a16:creationId xmlns:a16="http://schemas.microsoft.com/office/drawing/2014/main" id="{E49A02A4-5EEE-42A5-AF45-8187A581961A}"/>
              </a:ext>
            </a:extLst>
          </p:cNvPr>
          <p:cNvSpPr>
            <a:spLocks noGrp="1"/>
          </p:cNvSpPr>
          <p:nvPr>
            <p:ph idx="1"/>
          </p:nvPr>
        </p:nvSpPr>
        <p:spPr>
          <a:xfrm>
            <a:off x="534071" y="1330943"/>
            <a:ext cx="11123857" cy="4351338"/>
          </a:xfrm>
        </p:spPr>
        <p:txBody>
          <a:bodyPr>
            <a:normAutofit/>
          </a:bodyPr>
          <a:lstStyle/>
          <a:p>
            <a:r>
              <a:rPr lang="en-GB" sz="1600" dirty="0"/>
              <a:t>Since autumn 2017, all babies born on or after 1 August 2017 have been eligible to receive a hexavalent (6 in 1) vaccine for their primary immunisations at 8, 12 and 16 weeks</a:t>
            </a:r>
          </a:p>
          <a:p>
            <a:endParaRPr lang="en-GB" sz="1600" dirty="0"/>
          </a:p>
          <a:p>
            <a:r>
              <a:rPr lang="en-GB" sz="1600" dirty="0"/>
              <a:t>This hexavalent vaccine protects against diphtheria, tetanus, pertussis, poliomyelitis, hepatitis B and disease caused by </a:t>
            </a:r>
            <a:r>
              <a:rPr lang="en-GB" sz="1600" i="1" dirty="0"/>
              <a:t>Haemophilus influenzae </a:t>
            </a:r>
            <a:r>
              <a:rPr lang="en-GB" sz="1600" dirty="0"/>
              <a:t>type b (Hib)</a:t>
            </a:r>
          </a:p>
          <a:p>
            <a:endParaRPr lang="en-GB" sz="1600" dirty="0"/>
          </a:p>
          <a:p>
            <a:pPr>
              <a:buFont typeface="Wingdings" panose="05000000000000000000" pitchFamily="2" charset="2"/>
              <a:buChar char="Ø"/>
            </a:pPr>
            <a:r>
              <a:rPr lang="en-GB" sz="1600" dirty="0"/>
              <a:t>2017 - Infanrix hexa® replaced the pentavalent (5 in 1) infant primary vaccines Infanrix®-IPV+Hib and Pediacel® and offered protection against Hepatitis B to all infants for the first time</a:t>
            </a:r>
          </a:p>
          <a:p>
            <a:pPr>
              <a:buFont typeface="Wingdings" panose="05000000000000000000" pitchFamily="2" charset="2"/>
              <a:buChar char="Ø"/>
            </a:pPr>
            <a:r>
              <a:rPr lang="en-GB" sz="1600" dirty="0"/>
              <a:t>2022 - Vaxelis® was introduced into the programme, for use in the primary immunisation schedule in addition to Infanrix hexa®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26D0CD11-EF15-47AB-AC07-26E716EEF1D5}"/>
              </a:ext>
            </a:extLst>
          </p:cNvPr>
          <p:cNvSpPr>
            <a:spLocks noGrp="1"/>
          </p:cNvSpPr>
          <p:nvPr>
            <p:ph type="ftr" sz="quarter" idx="10"/>
          </p:nvPr>
        </p:nvSpPr>
        <p:spPr>
          <a:xfrm>
            <a:off x="726961" y="6438850"/>
            <a:ext cx="10007606" cy="363600"/>
          </a:xfrm>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14974036-44A1-47C0-A79C-A0DC5962713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310264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BBBF-A54A-47B7-9D9E-FDC720DDE93D}"/>
              </a:ext>
            </a:extLst>
          </p:cNvPr>
          <p:cNvSpPr>
            <a:spLocks noGrp="1"/>
          </p:cNvSpPr>
          <p:nvPr>
            <p:ph type="title"/>
          </p:nvPr>
        </p:nvSpPr>
        <p:spPr/>
        <p:txBody>
          <a:bodyPr>
            <a:normAutofit fontScale="90000"/>
          </a:bodyPr>
          <a:lstStyle/>
          <a:p>
            <a:r>
              <a:rPr lang="en-GB" dirty="0"/>
              <a:t>Why is a hepatitis B containing vaccine being offered to all infants?</a:t>
            </a:r>
          </a:p>
        </p:txBody>
      </p:sp>
      <p:sp>
        <p:nvSpPr>
          <p:cNvPr id="3" name="Content Placeholder 2">
            <a:extLst>
              <a:ext uri="{FF2B5EF4-FFF2-40B4-BE49-F238E27FC236}">
                <a16:creationId xmlns:a16="http://schemas.microsoft.com/office/drawing/2014/main" id="{15ABF3F2-D3E3-4AC1-9EC1-A51C5FA2B014}"/>
              </a:ext>
            </a:extLst>
          </p:cNvPr>
          <p:cNvSpPr>
            <a:spLocks noGrp="1"/>
          </p:cNvSpPr>
          <p:nvPr>
            <p:ph idx="1"/>
          </p:nvPr>
        </p:nvSpPr>
        <p:spPr/>
        <p:txBody>
          <a:bodyPr>
            <a:normAutofit lnSpcReduction="10000"/>
          </a:bodyPr>
          <a:lstStyle/>
          <a:p>
            <a:r>
              <a:rPr lang="en-GB" sz="1800" dirty="0"/>
              <a:t>In 1992, the World Health Assembly recommended every country should have a universal hepatitis B immunisation programme</a:t>
            </a:r>
          </a:p>
          <a:p>
            <a:endParaRPr lang="en-GB" sz="1800" dirty="0"/>
          </a:p>
          <a:p>
            <a:r>
              <a:rPr lang="en-GB" sz="1800" dirty="0"/>
              <a:t>However, as the UK is a low prevalence and low incidence country for hepatitis B, introducing a universal hepatitis B programme using a monovalent hepatitis B vaccine would not have been cost-effective</a:t>
            </a:r>
          </a:p>
          <a:p>
            <a:endParaRPr lang="en-GB" sz="1800" dirty="0"/>
          </a:p>
          <a:p>
            <a:r>
              <a:rPr lang="en-GB" sz="1800" dirty="0"/>
              <a:t>In recent years, infant combination hepatitis B-containing vaccines (which also protect against diphtheria, tetanus, polio, pertussis and Hib) have become available in the UK </a:t>
            </a:r>
          </a:p>
          <a:p>
            <a:endParaRPr lang="en-GB" sz="1800" dirty="0"/>
          </a:p>
          <a:p>
            <a:r>
              <a:rPr lang="en-GB" sz="1800" dirty="0"/>
              <a:t>In 2014, the Joint Committee of Vaccination and Immunisation (JCVI) re-evaluated the benefits and cost-effectiveness of a universal hepatitis B infant immunisation programme in the UK </a:t>
            </a:r>
          </a:p>
          <a:p>
            <a:endParaRPr lang="en-GB" sz="1800" dirty="0"/>
          </a:p>
          <a:p>
            <a:r>
              <a:rPr lang="en-GB" sz="1800" dirty="0"/>
              <a:t>They subsequently recommended the use of the hexavalent DTaP/IPV/Hib/HepB combination vaccines for all infants </a:t>
            </a:r>
          </a:p>
          <a:p>
            <a:endParaRPr lang="en-GB" dirty="0"/>
          </a:p>
        </p:txBody>
      </p:sp>
      <p:sp>
        <p:nvSpPr>
          <p:cNvPr id="4" name="Footer Placeholder 3">
            <a:extLst>
              <a:ext uri="{FF2B5EF4-FFF2-40B4-BE49-F238E27FC236}">
                <a16:creationId xmlns:a16="http://schemas.microsoft.com/office/drawing/2014/main" id="{79BFCC69-B3D3-4295-A2A5-3DBEF0B13C9C}"/>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D35A0E68-3C1A-463B-B272-9EEEEBFE21DA}"/>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11524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7A0B-13DD-40F4-B91C-34FCACD85C01}"/>
              </a:ext>
            </a:extLst>
          </p:cNvPr>
          <p:cNvSpPr>
            <a:spLocks noGrp="1"/>
          </p:cNvSpPr>
          <p:nvPr>
            <p:ph type="title"/>
          </p:nvPr>
        </p:nvSpPr>
        <p:spPr/>
        <p:txBody>
          <a:bodyPr/>
          <a:lstStyle/>
          <a:p>
            <a:r>
              <a:rPr lang="en-GB" dirty="0"/>
              <a:t>What is hepatitis B?</a:t>
            </a:r>
          </a:p>
        </p:txBody>
      </p:sp>
      <p:sp>
        <p:nvSpPr>
          <p:cNvPr id="3" name="Content Placeholder 2">
            <a:extLst>
              <a:ext uri="{FF2B5EF4-FFF2-40B4-BE49-F238E27FC236}">
                <a16:creationId xmlns:a16="http://schemas.microsoft.com/office/drawing/2014/main" id="{1E7B2D53-E976-4F30-AC9A-1E777D8F33E1}"/>
              </a:ext>
            </a:extLst>
          </p:cNvPr>
          <p:cNvSpPr>
            <a:spLocks noGrp="1"/>
          </p:cNvSpPr>
          <p:nvPr>
            <p:ph idx="1"/>
          </p:nvPr>
        </p:nvSpPr>
        <p:spPr/>
        <p:txBody>
          <a:bodyPr/>
          <a:lstStyle/>
          <a:p>
            <a:r>
              <a:rPr lang="en-GB" sz="1800" dirty="0"/>
              <a:t>Hepatitis B is a viral infection that attacks the liver and can cause both acute and chronic disease</a:t>
            </a:r>
          </a:p>
          <a:p>
            <a:endParaRPr lang="en-GB" sz="1800" dirty="0"/>
          </a:p>
          <a:p>
            <a:r>
              <a:rPr lang="en-GB" sz="1800" dirty="0"/>
              <a:t>many new infections with hepatitis B virus (HBV) are sub-clinical or may only cause a flu-like illness</a:t>
            </a:r>
          </a:p>
          <a:p>
            <a:endParaRPr lang="en-GB" sz="1800" dirty="0"/>
          </a:p>
          <a:p>
            <a:r>
              <a:rPr lang="en-GB" sz="1800" dirty="0"/>
              <a:t>mostly asymptomatic in infants</a:t>
            </a:r>
          </a:p>
          <a:p>
            <a:endParaRPr lang="en-GB" sz="1800" dirty="0"/>
          </a:p>
          <a:p>
            <a:r>
              <a:rPr lang="en-GB" sz="1800" dirty="0"/>
              <a:t>acute HBV infection occasionally leads to sudden and severe liver damage which can be fatal</a:t>
            </a:r>
          </a:p>
          <a:p>
            <a:endParaRPr lang="en-GB" sz="1800" dirty="0"/>
          </a:p>
          <a:p>
            <a:r>
              <a:rPr lang="en-GB" sz="1800" dirty="0"/>
              <a:t>chronic HBV infection can result in progressive liver disease</a:t>
            </a:r>
          </a:p>
          <a:p>
            <a:endParaRPr lang="en-GB" sz="1800" dirty="0"/>
          </a:p>
          <a:p>
            <a:r>
              <a:rPr lang="en-GB" sz="1800" dirty="0"/>
              <a:t>this can lead to cirrhosis (development of scar tissue) and an increased risk of developing liver cancer</a:t>
            </a:r>
          </a:p>
          <a:p>
            <a:endParaRPr lang="en-GB" dirty="0"/>
          </a:p>
        </p:txBody>
      </p:sp>
      <p:sp>
        <p:nvSpPr>
          <p:cNvPr id="4" name="Footer Placeholder 3">
            <a:extLst>
              <a:ext uri="{FF2B5EF4-FFF2-40B4-BE49-F238E27FC236}">
                <a16:creationId xmlns:a16="http://schemas.microsoft.com/office/drawing/2014/main" id="{38B00476-06EA-4636-89BD-5FF3554606D0}"/>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3DFC87A2-BBC9-438D-9D18-C7196236310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66379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9FEC-9B43-461C-867B-F44F07531B21}"/>
              </a:ext>
            </a:extLst>
          </p:cNvPr>
          <p:cNvSpPr>
            <a:spLocks noGrp="1"/>
          </p:cNvSpPr>
          <p:nvPr>
            <p:ph type="title"/>
          </p:nvPr>
        </p:nvSpPr>
        <p:spPr/>
        <p:txBody>
          <a:bodyPr/>
          <a:lstStyle/>
          <a:p>
            <a:r>
              <a:rPr lang="en-GB" dirty="0"/>
              <a:t>How is hepatitis B virus (HBV) transmitted? </a:t>
            </a:r>
          </a:p>
        </p:txBody>
      </p:sp>
      <p:sp>
        <p:nvSpPr>
          <p:cNvPr id="3" name="Content Placeholder 2">
            <a:extLst>
              <a:ext uri="{FF2B5EF4-FFF2-40B4-BE49-F238E27FC236}">
                <a16:creationId xmlns:a16="http://schemas.microsoft.com/office/drawing/2014/main" id="{1B0E2862-BE3D-4F42-BAB7-E2A4697E2B5A}"/>
              </a:ext>
            </a:extLst>
          </p:cNvPr>
          <p:cNvSpPr>
            <a:spLocks noGrp="1"/>
          </p:cNvSpPr>
          <p:nvPr>
            <p:ph idx="1"/>
          </p:nvPr>
        </p:nvSpPr>
        <p:spPr>
          <a:xfrm>
            <a:off x="615955" y="1152023"/>
            <a:ext cx="8226204" cy="4974141"/>
          </a:xfrm>
        </p:spPr>
        <p:txBody>
          <a:bodyPr>
            <a:normAutofit fontScale="92500" lnSpcReduction="10000"/>
          </a:bodyPr>
          <a:lstStyle/>
          <a:p>
            <a:r>
              <a:rPr lang="en-GB" sz="1800" dirty="0"/>
              <a:t>HBV is highly transmissible through the exchange of infected blood and bodily fluids </a:t>
            </a:r>
          </a:p>
          <a:p>
            <a:endParaRPr lang="en-GB" sz="1800" dirty="0"/>
          </a:p>
          <a:p>
            <a:r>
              <a:rPr lang="en-GB" sz="1800" dirty="0"/>
              <a:t>it can survive outside the body for at least 7 days</a:t>
            </a:r>
          </a:p>
          <a:p>
            <a:endParaRPr lang="en-GB" sz="1800" dirty="0"/>
          </a:p>
          <a:p>
            <a:r>
              <a:rPr lang="en-GB" sz="1800" dirty="0"/>
              <a:t>transmission mostly occurs:</a:t>
            </a:r>
          </a:p>
          <a:p>
            <a:pPr lvl="3">
              <a:buFont typeface="Wingdings" panose="05000000000000000000" pitchFamily="2" charset="2"/>
              <a:buChar char="Ø"/>
            </a:pPr>
            <a:r>
              <a:rPr lang="en-GB" dirty="0"/>
              <a:t>through vaginal or anal intercourse</a:t>
            </a:r>
          </a:p>
          <a:p>
            <a:pPr lvl="3">
              <a:buFont typeface="Wingdings" panose="05000000000000000000" pitchFamily="2" charset="2"/>
              <a:buChar char="Ø"/>
            </a:pPr>
            <a:r>
              <a:rPr lang="en-GB" dirty="0"/>
              <a:t>as a result of blood-to-blood contact through percutaneous exposure (for example sharing of needles and other equipment by people who inject drugs or through ‘needlestick’ injuries)</a:t>
            </a:r>
          </a:p>
          <a:p>
            <a:pPr lvl="3">
              <a:buFont typeface="Wingdings" panose="05000000000000000000" pitchFamily="2" charset="2"/>
              <a:buChar char="Ø"/>
            </a:pPr>
            <a:r>
              <a:rPr lang="en-GB" dirty="0"/>
              <a:t>through perinatal transmission from mother to child</a:t>
            </a:r>
          </a:p>
          <a:p>
            <a:endParaRPr lang="en-GB" sz="1800" dirty="0"/>
          </a:p>
          <a:p>
            <a:r>
              <a:rPr lang="en-GB" sz="1800" dirty="0"/>
              <a:t>transmission has also followed bites from infected persons although this is rare</a:t>
            </a:r>
          </a:p>
          <a:p>
            <a:endParaRPr lang="en-GB" sz="1800" dirty="0"/>
          </a:p>
          <a:p>
            <a:r>
              <a:rPr lang="en-GB" sz="1800" dirty="0"/>
              <a:t>transfusion-associated infection now also rare in UK as blood donors and donations are screened</a:t>
            </a:r>
          </a:p>
          <a:p>
            <a:endParaRPr lang="en-GB" dirty="0"/>
          </a:p>
        </p:txBody>
      </p:sp>
      <p:sp>
        <p:nvSpPr>
          <p:cNvPr id="4" name="Footer Placeholder 3">
            <a:extLst>
              <a:ext uri="{FF2B5EF4-FFF2-40B4-BE49-F238E27FC236}">
                <a16:creationId xmlns:a16="http://schemas.microsoft.com/office/drawing/2014/main" id="{1E61C2DD-6A6A-4F00-9C88-D0D0CABC7426}"/>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AF8B8C73-A184-4F34-9204-100C0A76F9D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pic>
        <p:nvPicPr>
          <p:cNvPr id="6" name="Picture 5">
            <a:extLst>
              <a:ext uri="{FF2B5EF4-FFF2-40B4-BE49-F238E27FC236}">
                <a16:creationId xmlns:a16="http://schemas.microsoft.com/office/drawing/2014/main" id="{C4B386BE-3725-454D-91D4-9C0A16794C80}"/>
              </a:ext>
            </a:extLst>
          </p:cNvPr>
          <p:cNvPicPr>
            <a:picLocks noChangeAspect="1"/>
          </p:cNvPicPr>
          <p:nvPr/>
        </p:nvPicPr>
        <p:blipFill>
          <a:blip r:embed="rId2"/>
          <a:stretch>
            <a:fillRect/>
          </a:stretch>
        </p:blipFill>
        <p:spPr>
          <a:xfrm>
            <a:off x="9121603" y="1996034"/>
            <a:ext cx="1938696" cy="1871634"/>
          </a:xfrm>
          <a:prstGeom prst="rect">
            <a:avLst/>
          </a:prstGeom>
        </p:spPr>
      </p:pic>
    </p:spTree>
    <p:extLst>
      <p:ext uri="{BB962C8B-B14F-4D97-AF65-F5344CB8AC3E}">
        <p14:creationId xmlns:p14="http://schemas.microsoft.com/office/powerpoint/2010/main" val="329646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9C96-8180-48C9-A920-0B5A23E9E7F0}"/>
              </a:ext>
            </a:extLst>
          </p:cNvPr>
          <p:cNvSpPr>
            <a:spLocks noGrp="1"/>
          </p:cNvSpPr>
          <p:nvPr>
            <p:ph type="title"/>
          </p:nvPr>
        </p:nvSpPr>
        <p:spPr/>
        <p:txBody>
          <a:bodyPr/>
          <a:lstStyle/>
          <a:p>
            <a:r>
              <a:rPr lang="en-GB" dirty="0"/>
              <a:t>Clinical presentation </a:t>
            </a:r>
          </a:p>
        </p:txBody>
      </p:sp>
      <p:sp>
        <p:nvSpPr>
          <p:cNvPr id="3" name="Content Placeholder 2">
            <a:extLst>
              <a:ext uri="{FF2B5EF4-FFF2-40B4-BE49-F238E27FC236}">
                <a16:creationId xmlns:a16="http://schemas.microsoft.com/office/drawing/2014/main" id="{3D8270F1-7AC5-4ED5-9143-65ED7C14BD75}"/>
              </a:ext>
            </a:extLst>
          </p:cNvPr>
          <p:cNvSpPr>
            <a:spLocks noGrp="1"/>
          </p:cNvSpPr>
          <p:nvPr>
            <p:ph idx="1"/>
          </p:nvPr>
        </p:nvSpPr>
        <p:spPr>
          <a:xfrm>
            <a:off x="615955" y="1253331"/>
            <a:ext cx="11123857" cy="4351338"/>
          </a:xfrm>
        </p:spPr>
        <p:txBody>
          <a:bodyPr>
            <a:normAutofit fontScale="92500" lnSpcReduction="20000"/>
          </a:bodyPr>
          <a:lstStyle/>
          <a:p>
            <a:r>
              <a:rPr lang="en-GB" sz="1900" dirty="0"/>
              <a:t>many new infections are subclinical showing no signs of infection</a:t>
            </a:r>
          </a:p>
          <a:p>
            <a:endParaRPr lang="en-GB" sz="1900" dirty="0"/>
          </a:p>
          <a:p>
            <a:r>
              <a:rPr lang="en-GB" sz="1900" dirty="0"/>
              <a:t>if symptomatic, symptoms of acute infection start insidiously and may present as flu like illness with or without mild fever or symptoms may be non-specific</a:t>
            </a:r>
          </a:p>
          <a:p>
            <a:endParaRPr lang="en-GB" sz="1900" dirty="0"/>
          </a:p>
          <a:p>
            <a:r>
              <a:rPr lang="en-GB" sz="1900" dirty="0"/>
              <a:t>anorexia, nausea, vomiting and aching in the right upper abdomen may be present</a:t>
            </a:r>
          </a:p>
          <a:p>
            <a:endParaRPr lang="en-GB" sz="1900" dirty="0"/>
          </a:p>
          <a:p>
            <a:r>
              <a:rPr lang="en-GB" sz="1900" dirty="0"/>
              <a:t>followed by malaise, decreased appetite, joint pain and jaundice with progressive darkening of urine and lightening of the faeces</a:t>
            </a:r>
          </a:p>
          <a:p>
            <a:endParaRPr lang="en-GB" sz="1900" dirty="0"/>
          </a:p>
          <a:p>
            <a:r>
              <a:rPr lang="en-GB" sz="1900" dirty="0"/>
              <a:t>symptoms may last several weeks to months</a:t>
            </a:r>
          </a:p>
          <a:p>
            <a:endParaRPr lang="en-GB" sz="1900" dirty="0"/>
          </a:p>
          <a:p>
            <a:r>
              <a:rPr lang="en-GB" sz="1900" dirty="0"/>
              <a:t>in those with symptoms not suggestive of hepatitis, infection only detected through abnormal liver function tests and or presence of serological markers of infection for example hepatitis B surface antigen (HBsAg)</a:t>
            </a:r>
          </a:p>
          <a:p>
            <a:endParaRPr lang="en-GB" dirty="0"/>
          </a:p>
        </p:txBody>
      </p:sp>
      <p:sp>
        <p:nvSpPr>
          <p:cNvPr id="4" name="Footer Placeholder 3">
            <a:extLst>
              <a:ext uri="{FF2B5EF4-FFF2-40B4-BE49-F238E27FC236}">
                <a16:creationId xmlns:a16="http://schemas.microsoft.com/office/drawing/2014/main" id="{FF2FAD28-7069-4D79-B5DA-8CE89958EC9E}"/>
              </a:ext>
            </a:extLst>
          </p:cNvPr>
          <p:cNvSpPr>
            <a:spLocks noGrp="1"/>
          </p:cNvSpPr>
          <p:nvPr>
            <p:ph type="ftr" sz="quarter" idx="10"/>
          </p:nvPr>
        </p:nvSpPr>
        <p:spPr/>
        <p:txBody>
          <a:bodyPr/>
          <a:lstStyle/>
          <a:p>
            <a:r>
              <a:rPr lang="en-GB" dirty="0"/>
              <a:t>The hexavalent DTaP/IPV/Hib/HepB combination vaccine</a:t>
            </a:r>
          </a:p>
          <a:p>
            <a:endParaRPr lang="en-GB" sz="1400" dirty="0"/>
          </a:p>
        </p:txBody>
      </p:sp>
      <p:sp>
        <p:nvSpPr>
          <p:cNvPr id="5" name="Slide Number Placeholder 4">
            <a:extLst>
              <a:ext uri="{FF2B5EF4-FFF2-40B4-BE49-F238E27FC236}">
                <a16:creationId xmlns:a16="http://schemas.microsoft.com/office/drawing/2014/main" id="{4DB116A1-F69F-4C00-8EA3-676CA841ED75}"/>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43660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pptx" id="{AC987136-E668-C94A-9F0A-33167354DF77}" vid="{89CCEBA0-C083-2443-886E-26186210CE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2</Template>
  <TotalTime>1274</TotalTime>
  <Words>4907</Words>
  <Application>Microsoft Office PowerPoint</Application>
  <PresentationFormat>Widescreen</PresentationFormat>
  <Paragraphs>484</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The hexavalent DTaP/IPV/Hib/HepB vaccines  Information for healthcare practitioners </vt:lpstr>
      <vt:lpstr>Purpose of resource</vt:lpstr>
      <vt:lpstr>Content</vt:lpstr>
      <vt:lpstr>Key points</vt:lpstr>
      <vt:lpstr>Introduction of a hexavalent infant vaccine</vt:lpstr>
      <vt:lpstr>Why is a hepatitis B containing vaccine being offered to all infants?</vt:lpstr>
      <vt:lpstr>What is hepatitis B?</vt:lpstr>
      <vt:lpstr>How is hepatitis B virus (HBV) transmitted? </vt:lpstr>
      <vt:lpstr>Clinical presentation </vt:lpstr>
      <vt:lpstr>Stages of hepatitis B infection</vt:lpstr>
      <vt:lpstr>Treatment and prevention</vt:lpstr>
      <vt:lpstr>UK hepatitis B epidemiology</vt:lpstr>
      <vt:lpstr>Laboratory reports of confirmed acute hepatitis B England 2010 to 2020</vt:lpstr>
      <vt:lpstr>Global prevalence of chronic hepatitis B (adults)</vt:lpstr>
      <vt:lpstr>The hexavalent DTaP/IPV/Hib/HepB combination vaccine programme </vt:lpstr>
      <vt:lpstr>The hexavalent vaccines </vt:lpstr>
      <vt:lpstr>Who is eligible to receive the hexavalent vaccines?</vt:lpstr>
      <vt:lpstr>Safety and efficacy of the hexavalent vaccines</vt:lpstr>
      <vt:lpstr>Vaccine scheduling</vt:lpstr>
      <vt:lpstr>Contraindications</vt:lpstr>
      <vt:lpstr>Precautions</vt:lpstr>
      <vt:lpstr>Premature infants</vt:lpstr>
      <vt:lpstr>Systemic and local reactions following a previous immunisation </vt:lpstr>
      <vt:lpstr>Infanrix hexa® vaccine composition</vt:lpstr>
      <vt:lpstr>Vaxelis® vaccine composition</vt:lpstr>
      <vt:lpstr>How is Infanrix hexa® vaccine presented? </vt:lpstr>
      <vt:lpstr>How is Vaxelis® vaccine presented? </vt:lpstr>
      <vt:lpstr>Storage of the hexavalent vaccines</vt:lpstr>
      <vt:lpstr>Legal administration of the hexavalent vaccines </vt:lpstr>
      <vt:lpstr>Administration of the hexavalent vaccines</vt:lpstr>
      <vt:lpstr>Post-immunisation care recommendations</vt:lpstr>
      <vt:lpstr>Possible adverse reactions</vt:lpstr>
      <vt:lpstr>Routine monitoring of vaccine coverage</vt:lpstr>
      <vt:lpstr>Local monitoring of vaccine coverage data</vt:lpstr>
      <vt:lpstr>Neonatal selective immunisation programme for babies at risk of hepatitis B</vt:lpstr>
      <vt:lpstr>Implications for babies at high risk of hepatitis B infection </vt:lpstr>
      <vt:lpstr>Why is the selective neonatal immunisation programme continuing if all infants will receive hepatitis B vaccine? </vt:lpstr>
      <vt:lpstr>Hepatitis B vaccine schedule for routine and at risk infant immunisation programmes </vt:lpstr>
      <vt:lpstr>Blood tests for high risk infants</vt:lpstr>
      <vt:lpstr>Booster doses for high risk infants</vt:lpstr>
      <vt:lpstr>Sources of information</vt:lpstr>
      <vt:lpstr>Resources available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hexavalent DTaP/IPV/Hib/HepB combine vaccine</dc:title>
  <dc:creator>UKHSA</dc:creator>
  <cp:lastModifiedBy>Richard.N Allen</cp:lastModifiedBy>
  <cp:revision>69</cp:revision>
  <cp:lastPrinted>2021-08-09T14:01:33Z</cp:lastPrinted>
  <dcterms:created xsi:type="dcterms:W3CDTF">2021-12-14T12:33:33Z</dcterms:created>
  <dcterms:modified xsi:type="dcterms:W3CDTF">2022-01-20T12:54:38Z</dcterms:modified>
</cp:coreProperties>
</file>