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4" r:id="rId4"/>
  </p:sldMasterIdLst>
  <p:notesMasterIdLst>
    <p:notesMasterId r:id="rId28"/>
  </p:notesMasterIdLst>
  <p:sldIdLst>
    <p:sldId id="261" r:id="rId5"/>
    <p:sldId id="306" r:id="rId6"/>
    <p:sldId id="274" r:id="rId7"/>
    <p:sldId id="276" r:id="rId8"/>
    <p:sldId id="298" r:id="rId9"/>
    <p:sldId id="302" r:id="rId10"/>
    <p:sldId id="272" r:id="rId11"/>
    <p:sldId id="299" r:id="rId12"/>
    <p:sldId id="288" r:id="rId13"/>
    <p:sldId id="284" r:id="rId14"/>
    <p:sldId id="287" r:id="rId15"/>
    <p:sldId id="277" r:id="rId16"/>
    <p:sldId id="278" r:id="rId17"/>
    <p:sldId id="265" r:id="rId18"/>
    <p:sldId id="268" r:id="rId19"/>
    <p:sldId id="267" r:id="rId20"/>
    <p:sldId id="285" r:id="rId21"/>
    <p:sldId id="282" r:id="rId22"/>
    <p:sldId id="303" r:id="rId23"/>
    <p:sldId id="292" r:id="rId24"/>
    <p:sldId id="304" r:id="rId25"/>
    <p:sldId id="305" r:id="rId26"/>
    <p:sldId id="290" r:id="rId2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1pPr>
    <a:lvl2pPr marL="4572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2pPr>
    <a:lvl3pPr marL="9144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3pPr>
    <a:lvl4pPr marL="13716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4pPr>
    <a:lvl5pPr marL="1828800" algn="l" rtl="0" fontAlgn="base">
      <a:spcBef>
        <a:spcPct val="0"/>
      </a:spcBef>
      <a:spcAft>
        <a:spcPct val="0"/>
      </a:spcAft>
      <a:defRPr sz="2400" kern="1200">
        <a:solidFill>
          <a:schemeClr val="tx1"/>
        </a:solidFill>
        <a:latin typeface="Arial" pitchFamily="84" charset="0"/>
        <a:ea typeface="ヒラギノ角ゴ Pro W3" pitchFamily="84" charset="-128"/>
        <a:cs typeface="ヒラギノ角ゴ Pro W3" pitchFamily="84" charset="-128"/>
      </a:defRPr>
    </a:lvl5pPr>
    <a:lvl6pPr marL="22860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6pPr>
    <a:lvl7pPr marL="27432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7pPr>
    <a:lvl8pPr marL="32004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8pPr>
    <a:lvl9pPr marL="3657600" algn="l" defTabSz="457200" rtl="0" eaLnBrk="1" latinLnBrk="0" hangingPunct="1">
      <a:defRPr sz="2400" kern="1200">
        <a:solidFill>
          <a:schemeClr val="tx1"/>
        </a:solidFill>
        <a:latin typeface="Arial" pitchFamily="84" charset="0"/>
        <a:ea typeface="ヒラギノ角ゴ Pro W3" pitchFamily="84" charset="-128"/>
        <a:cs typeface="ヒラギノ角ゴ Pro W3" pitchFamily="84"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iti Gohil" initials="PG" lastIdx="1" clrIdx="0">
    <p:extLst>
      <p:ext uri="{19B8F6BF-5375-455C-9EA6-DF929625EA0E}">
        <p15:presenceInfo xmlns:p15="http://schemas.microsoft.com/office/powerpoint/2012/main" userId="S-1-5-21-2513976502-2276776574-3675554278-6480" providerId="AD"/>
      </p:ext>
    </p:extLst>
  </p:cmAuthor>
  <p:cmAuthor id="2" name="Lucy Wearmouth" initials="LW" lastIdx="4" clrIdx="1">
    <p:extLst>
      <p:ext uri="{19B8F6BF-5375-455C-9EA6-DF929625EA0E}">
        <p15:presenceInfo xmlns:p15="http://schemas.microsoft.com/office/powerpoint/2012/main" userId="S-1-5-21-2513976502-2276776574-3675554278-89348" providerId="AD"/>
      </p:ext>
    </p:extLst>
  </p:cmAuthor>
  <p:cmAuthor id="3" name="Mattea Clarke" initials="MC" lastIdx="1" clrIdx="2">
    <p:extLst>
      <p:ext uri="{19B8F6BF-5375-455C-9EA6-DF929625EA0E}">
        <p15:presenceInfo xmlns:p15="http://schemas.microsoft.com/office/powerpoint/2012/main" userId="S-1-5-21-3685816821-1215056363-1987234180-642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002E"/>
    <a:srgbClr val="00AE9E"/>
    <a:srgbClr val="FFDD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6" autoAdjust="0"/>
    <p:restoredTop sz="94707" autoAdjust="0"/>
  </p:normalViewPr>
  <p:slideViewPr>
    <p:cSldViewPr>
      <p:cViewPr varScale="1">
        <p:scale>
          <a:sx n="82" d="100"/>
          <a:sy n="82" d="100"/>
        </p:scale>
        <p:origin x="115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chemeClr val="tx1"/>
                </a:solidFill>
                <a:latin typeface="+mn-lt"/>
                <a:ea typeface="+mn-ea"/>
                <a:cs typeface="+mn-cs"/>
              </a:defRPr>
            </a:pPr>
            <a:r>
              <a:rPr lang="en-US" b="1" dirty="0"/>
              <a:t>Mean daily deaths and temperature by month, 2017/18 and five-year average , England and Wales</a:t>
            </a:r>
            <a:endParaRPr lang="en-GB" b="1" dirty="0"/>
          </a:p>
        </c:rich>
      </c:tx>
      <c:layout>
        <c:manualLayout>
          <c:xMode val="edge"/>
          <c:yMode val="edge"/>
          <c:x val="0.10337457111022183"/>
          <c:y val="9.6423449271775194E-3"/>
        </c:manualLayout>
      </c:layout>
      <c:overlay val="0"/>
      <c:spPr>
        <a:noFill/>
        <a:ln>
          <a:noFill/>
        </a:ln>
        <a:effectLst/>
      </c:spPr>
      <c:txPr>
        <a:bodyPr rot="0" spcFirstLastPara="1" vertOverflow="ellipsis" vert="horz" wrap="square" anchor="ctr" anchorCtr="1"/>
        <a:lstStyle/>
        <a:p>
          <a:pPr>
            <a:defRPr sz="132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168060614624265"/>
          <c:y val="0.1622966091593166"/>
          <c:w val="0.79782613150858106"/>
          <c:h val="0.41867618449627353"/>
        </c:manualLayout>
      </c:layout>
      <c:lineChart>
        <c:grouping val="standard"/>
        <c:varyColors val="0"/>
        <c:ser>
          <c:idx val="0"/>
          <c:order val="0"/>
          <c:tx>
            <c:strRef>
              <c:f>Seasonality!$B$1</c:f>
              <c:strCache>
                <c:ptCount val="1"/>
                <c:pt idx="0">
                  <c:v>Count by month 2017/18</c:v>
                </c:pt>
              </c:strCache>
            </c:strRef>
          </c:tx>
          <c:spPr>
            <a:ln w="28575" cap="rnd">
              <a:solidFill>
                <a:srgbClr val="98002E"/>
              </a:solidFill>
              <a:round/>
            </a:ln>
            <a:effectLst/>
          </c:spPr>
          <c:marker>
            <c:symbol val="none"/>
          </c:marker>
          <c:cat>
            <c:strRef>
              <c:f>Seasonality!$A$2:$A$13</c:f>
              <c:strCache>
                <c:ptCount val="12"/>
                <c:pt idx="0">
                  <c:v>August</c:v>
                </c:pt>
                <c:pt idx="1">
                  <c:v>September</c:v>
                </c:pt>
                <c:pt idx="2">
                  <c:v>October</c:v>
                </c:pt>
                <c:pt idx="3">
                  <c:v>November</c:v>
                </c:pt>
                <c:pt idx="4">
                  <c:v>December</c:v>
                </c:pt>
                <c:pt idx="5">
                  <c:v>January</c:v>
                </c:pt>
                <c:pt idx="6">
                  <c:v>February</c:v>
                </c:pt>
                <c:pt idx="7">
                  <c:v>March</c:v>
                </c:pt>
                <c:pt idx="8">
                  <c:v>April</c:v>
                </c:pt>
                <c:pt idx="9">
                  <c:v>May</c:v>
                </c:pt>
                <c:pt idx="10">
                  <c:v>June</c:v>
                </c:pt>
                <c:pt idx="11">
                  <c:v>July</c:v>
                </c:pt>
              </c:strCache>
            </c:strRef>
          </c:cat>
          <c:val>
            <c:numRef>
              <c:f>Seasonality!$B$2:$B$13</c:f>
              <c:numCache>
                <c:formatCode>General</c:formatCode>
                <c:ptCount val="12"/>
                <c:pt idx="0">
                  <c:v>40323</c:v>
                </c:pt>
                <c:pt idx="1">
                  <c:v>40225</c:v>
                </c:pt>
                <c:pt idx="2">
                  <c:v>43619</c:v>
                </c:pt>
                <c:pt idx="3">
                  <c:v>44309</c:v>
                </c:pt>
                <c:pt idx="4">
                  <c:v>53759</c:v>
                </c:pt>
                <c:pt idx="5">
                  <c:v>59742</c:v>
                </c:pt>
                <c:pt idx="6">
                  <c:v>48851</c:v>
                </c:pt>
                <c:pt idx="7">
                  <c:v>53074</c:v>
                </c:pt>
                <c:pt idx="8">
                  <c:v>42746</c:v>
                </c:pt>
                <c:pt idx="9">
                  <c:v>41354</c:v>
                </c:pt>
                <c:pt idx="10">
                  <c:v>38662</c:v>
                </c:pt>
                <c:pt idx="11">
                  <c:v>39502</c:v>
                </c:pt>
              </c:numCache>
            </c:numRef>
          </c:val>
          <c:smooth val="0"/>
          <c:extLst>
            <c:ext xmlns:c16="http://schemas.microsoft.com/office/drawing/2014/chart" uri="{C3380CC4-5D6E-409C-BE32-E72D297353CC}">
              <c16:uniqueId val="{00000000-8F5A-4278-BAF2-EDC0BE6BFFFA}"/>
            </c:ext>
          </c:extLst>
        </c:ser>
        <c:ser>
          <c:idx val="1"/>
          <c:order val="1"/>
          <c:tx>
            <c:strRef>
              <c:f>Seasonality!$C$1</c:f>
              <c:strCache>
                <c:ptCount val="1"/>
                <c:pt idx="0">
                  <c:v>Five-year average mean monthly deaths</c:v>
                </c:pt>
              </c:strCache>
            </c:strRef>
          </c:tx>
          <c:spPr>
            <a:ln w="28575" cap="rnd">
              <a:solidFill>
                <a:srgbClr val="00AE9E"/>
              </a:solidFill>
              <a:round/>
            </a:ln>
            <a:effectLst/>
          </c:spPr>
          <c:marker>
            <c:symbol val="none"/>
          </c:marker>
          <c:cat>
            <c:strRef>
              <c:f>Seasonality!$A$2:$A$13</c:f>
              <c:strCache>
                <c:ptCount val="12"/>
                <c:pt idx="0">
                  <c:v>August</c:v>
                </c:pt>
                <c:pt idx="1">
                  <c:v>September</c:v>
                </c:pt>
                <c:pt idx="2">
                  <c:v>October</c:v>
                </c:pt>
                <c:pt idx="3">
                  <c:v>November</c:v>
                </c:pt>
                <c:pt idx="4">
                  <c:v>December</c:v>
                </c:pt>
                <c:pt idx="5">
                  <c:v>January</c:v>
                </c:pt>
                <c:pt idx="6">
                  <c:v>February</c:v>
                </c:pt>
                <c:pt idx="7">
                  <c:v>March</c:v>
                </c:pt>
                <c:pt idx="8">
                  <c:v>April</c:v>
                </c:pt>
                <c:pt idx="9">
                  <c:v>May</c:v>
                </c:pt>
                <c:pt idx="10">
                  <c:v>June</c:v>
                </c:pt>
                <c:pt idx="11">
                  <c:v>July</c:v>
                </c:pt>
              </c:strCache>
            </c:strRef>
          </c:cat>
          <c:val>
            <c:numRef>
              <c:f>Seasonality!$C$2:$C$13</c:f>
              <c:numCache>
                <c:formatCode>General</c:formatCode>
                <c:ptCount val="12"/>
                <c:pt idx="0">
                  <c:v>38879</c:v>
                </c:pt>
                <c:pt idx="1">
                  <c:v>38273</c:v>
                </c:pt>
                <c:pt idx="2">
                  <c:v>42220</c:v>
                </c:pt>
                <c:pt idx="3">
                  <c:v>42286</c:v>
                </c:pt>
                <c:pt idx="4">
                  <c:v>48878</c:v>
                </c:pt>
                <c:pt idx="5">
                  <c:v>52120</c:v>
                </c:pt>
                <c:pt idx="6">
                  <c:v>44326</c:v>
                </c:pt>
                <c:pt idx="7">
                  <c:v>46729</c:v>
                </c:pt>
                <c:pt idx="8">
                  <c:v>42996</c:v>
                </c:pt>
                <c:pt idx="9">
                  <c:v>41645</c:v>
                </c:pt>
                <c:pt idx="10">
                  <c:v>38687</c:v>
                </c:pt>
                <c:pt idx="11">
                  <c:v>39267</c:v>
                </c:pt>
              </c:numCache>
            </c:numRef>
          </c:val>
          <c:smooth val="0"/>
          <c:extLst>
            <c:ext xmlns:c16="http://schemas.microsoft.com/office/drawing/2014/chart" uri="{C3380CC4-5D6E-409C-BE32-E72D297353CC}">
              <c16:uniqueId val="{00000001-8F5A-4278-BAF2-EDC0BE6BFFFA}"/>
            </c:ext>
          </c:extLst>
        </c:ser>
        <c:dLbls>
          <c:showLegendKey val="0"/>
          <c:showVal val="0"/>
          <c:showCatName val="0"/>
          <c:showSerName val="0"/>
          <c:showPercent val="0"/>
          <c:showBubbleSize val="0"/>
        </c:dLbls>
        <c:marker val="1"/>
        <c:smooth val="0"/>
        <c:axId val="521360656"/>
        <c:axId val="521357912"/>
      </c:lineChart>
      <c:lineChart>
        <c:grouping val="standard"/>
        <c:varyColors val="0"/>
        <c:ser>
          <c:idx val="2"/>
          <c:order val="2"/>
          <c:tx>
            <c:strRef>
              <c:f>Seasonality!$D$18</c:f>
              <c:strCache>
                <c:ptCount val="1"/>
                <c:pt idx="0">
                  <c:v>Mean monthly temperature (2017/18)</c:v>
                </c:pt>
              </c:strCache>
            </c:strRef>
          </c:tx>
          <c:spPr>
            <a:ln w="28575" cap="rnd">
              <a:solidFill>
                <a:schemeClr val="bg1">
                  <a:lumMod val="65000"/>
                </a:schemeClr>
              </a:solidFill>
              <a:prstDash val="sysDash"/>
              <a:round/>
            </a:ln>
            <a:effectLst/>
          </c:spPr>
          <c:marker>
            <c:symbol val="none"/>
          </c:marker>
          <c:cat>
            <c:strRef>
              <c:f>Seasonality!$A$2:$A$13</c:f>
              <c:strCache>
                <c:ptCount val="12"/>
                <c:pt idx="0">
                  <c:v>August</c:v>
                </c:pt>
                <c:pt idx="1">
                  <c:v>September</c:v>
                </c:pt>
                <c:pt idx="2">
                  <c:v>October</c:v>
                </c:pt>
                <c:pt idx="3">
                  <c:v>November</c:v>
                </c:pt>
                <c:pt idx="4">
                  <c:v>December</c:v>
                </c:pt>
                <c:pt idx="5">
                  <c:v>January</c:v>
                </c:pt>
                <c:pt idx="6">
                  <c:v>February</c:v>
                </c:pt>
                <c:pt idx="7">
                  <c:v>March</c:v>
                </c:pt>
                <c:pt idx="8">
                  <c:v>April</c:v>
                </c:pt>
                <c:pt idx="9">
                  <c:v>May</c:v>
                </c:pt>
                <c:pt idx="10">
                  <c:v>June</c:v>
                </c:pt>
                <c:pt idx="11">
                  <c:v>July</c:v>
                </c:pt>
              </c:strCache>
            </c:strRef>
          </c:cat>
          <c:val>
            <c:numRef>
              <c:f>Seasonality!$D$19:$D$30</c:f>
              <c:numCache>
                <c:formatCode>General</c:formatCode>
                <c:ptCount val="12"/>
                <c:pt idx="0">
                  <c:v>15.5</c:v>
                </c:pt>
                <c:pt idx="1">
                  <c:v>13.3</c:v>
                </c:pt>
                <c:pt idx="2">
                  <c:v>12.1</c:v>
                </c:pt>
                <c:pt idx="3">
                  <c:v>6.6</c:v>
                </c:pt>
                <c:pt idx="4">
                  <c:v>4.7</c:v>
                </c:pt>
                <c:pt idx="5">
                  <c:v>5.0999999999999996</c:v>
                </c:pt>
                <c:pt idx="6">
                  <c:v>2.7</c:v>
                </c:pt>
                <c:pt idx="7">
                  <c:v>4.5999999999999996</c:v>
                </c:pt>
                <c:pt idx="8">
                  <c:v>9.4</c:v>
                </c:pt>
                <c:pt idx="9">
                  <c:v>12.8</c:v>
                </c:pt>
                <c:pt idx="10">
                  <c:v>15.8</c:v>
                </c:pt>
                <c:pt idx="11">
                  <c:v>18.600000000000001</c:v>
                </c:pt>
              </c:numCache>
            </c:numRef>
          </c:val>
          <c:smooth val="0"/>
          <c:extLst>
            <c:ext xmlns:c16="http://schemas.microsoft.com/office/drawing/2014/chart" uri="{C3380CC4-5D6E-409C-BE32-E72D297353CC}">
              <c16:uniqueId val="{00000002-8F5A-4278-BAF2-EDC0BE6BFFFA}"/>
            </c:ext>
          </c:extLst>
        </c:ser>
        <c:ser>
          <c:idx val="3"/>
          <c:order val="3"/>
          <c:tx>
            <c:strRef>
              <c:f>Seasonality!$D$1</c:f>
              <c:strCache>
                <c:ptCount val="1"/>
                <c:pt idx="0">
                  <c:v>Five-year average mean monthly temperature</c:v>
                </c:pt>
              </c:strCache>
            </c:strRef>
          </c:tx>
          <c:spPr>
            <a:ln w="28575" cap="rnd">
              <a:solidFill>
                <a:schemeClr val="accent4"/>
              </a:solidFill>
              <a:prstDash val="sysDash"/>
              <a:round/>
            </a:ln>
            <a:effectLst/>
          </c:spPr>
          <c:marker>
            <c:symbol val="none"/>
          </c:marker>
          <c:cat>
            <c:strRef>
              <c:f>Seasonality!$A$2:$A$13</c:f>
              <c:strCache>
                <c:ptCount val="12"/>
                <c:pt idx="0">
                  <c:v>August</c:v>
                </c:pt>
                <c:pt idx="1">
                  <c:v>September</c:v>
                </c:pt>
                <c:pt idx="2">
                  <c:v>October</c:v>
                </c:pt>
                <c:pt idx="3">
                  <c:v>November</c:v>
                </c:pt>
                <c:pt idx="4">
                  <c:v>December</c:v>
                </c:pt>
                <c:pt idx="5">
                  <c:v>January</c:v>
                </c:pt>
                <c:pt idx="6">
                  <c:v>February</c:v>
                </c:pt>
                <c:pt idx="7">
                  <c:v>March</c:v>
                </c:pt>
                <c:pt idx="8">
                  <c:v>April</c:v>
                </c:pt>
                <c:pt idx="9">
                  <c:v>May</c:v>
                </c:pt>
                <c:pt idx="10">
                  <c:v>June</c:v>
                </c:pt>
                <c:pt idx="11">
                  <c:v>July</c:v>
                </c:pt>
              </c:strCache>
            </c:strRef>
          </c:cat>
          <c:val>
            <c:numRef>
              <c:f>Seasonality!$D$2:$D$13</c:f>
              <c:numCache>
                <c:formatCode>General</c:formatCode>
                <c:ptCount val="12"/>
                <c:pt idx="0">
                  <c:v>16.100000000000001</c:v>
                </c:pt>
                <c:pt idx="1">
                  <c:v>13.9</c:v>
                </c:pt>
                <c:pt idx="2">
                  <c:v>11</c:v>
                </c:pt>
                <c:pt idx="3">
                  <c:v>7.1</c:v>
                </c:pt>
                <c:pt idx="4">
                  <c:v>6.2</c:v>
                </c:pt>
                <c:pt idx="5">
                  <c:v>4.5</c:v>
                </c:pt>
                <c:pt idx="6">
                  <c:v>4.7</c:v>
                </c:pt>
                <c:pt idx="7">
                  <c:v>6</c:v>
                </c:pt>
                <c:pt idx="8">
                  <c:v>8.4</c:v>
                </c:pt>
                <c:pt idx="9">
                  <c:v>11.5</c:v>
                </c:pt>
                <c:pt idx="10">
                  <c:v>14.5</c:v>
                </c:pt>
                <c:pt idx="11">
                  <c:v>16.8</c:v>
                </c:pt>
              </c:numCache>
            </c:numRef>
          </c:val>
          <c:smooth val="0"/>
          <c:extLst>
            <c:ext xmlns:c16="http://schemas.microsoft.com/office/drawing/2014/chart" uri="{C3380CC4-5D6E-409C-BE32-E72D297353CC}">
              <c16:uniqueId val="{00000003-8F5A-4278-BAF2-EDC0BE6BFFFA}"/>
            </c:ext>
          </c:extLst>
        </c:ser>
        <c:dLbls>
          <c:showLegendKey val="0"/>
          <c:showVal val="0"/>
          <c:showCatName val="0"/>
          <c:showSerName val="0"/>
          <c:showPercent val="0"/>
          <c:showBubbleSize val="0"/>
        </c:dLbls>
        <c:marker val="1"/>
        <c:smooth val="0"/>
        <c:axId val="521357520"/>
        <c:axId val="521361048"/>
      </c:lineChart>
      <c:catAx>
        <c:axId val="52136065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US" b="1" dirty="0"/>
                  <a:t>Month of death</a:t>
                </a:r>
              </a:p>
            </c:rich>
          </c:tx>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21357912"/>
        <c:crosses val="autoZero"/>
        <c:auto val="1"/>
        <c:lblAlgn val="ctr"/>
        <c:lblOffset val="100"/>
        <c:noMultiLvlLbl val="0"/>
      </c:catAx>
      <c:valAx>
        <c:axId val="5213579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US" b="1" dirty="0"/>
                  <a:t>Number of deaths</a:t>
                </a:r>
              </a:p>
            </c:rich>
          </c:tx>
          <c:layout>
            <c:manualLayout>
              <c:xMode val="edge"/>
              <c:yMode val="edge"/>
              <c:x val="7.6682301000371936E-3"/>
              <c:y val="0.21501872411783296"/>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21360656"/>
        <c:crosses val="autoZero"/>
        <c:crossBetween val="between"/>
      </c:valAx>
      <c:valAx>
        <c:axId val="521361048"/>
        <c:scaling>
          <c:orientation val="minMax"/>
        </c:scaling>
        <c:delete val="0"/>
        <c:axPos val="r"/>
        <c:title>
          <c:tx>
            <c:rich>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US" b="1" dirty="0"/>
                  <a:t>Temperature (</a:t>
                </a:r>
                <a:r>
                  <a:rPr lang="en-US" b="1" baseline="30000" dirty="0"/>
                  <a:t>o</a:t>
                </a:r>
                <a:r>
                  <a:rPr lang="en-US" b="1" dirty="0"/>
                  <a:t>C)</a:t>
                </a:r>
              </a:p>
            </c:rich>
          </c:tx>
          <c:layout>
            <c:manualLayout>
              <c:xMode val="edge"/>
              <c:yMode val="edge"/>
              <c:x val="0.96372927162682398"/>
              <c:y val="0.23760610691968587"/>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521357520"/>
        <c:crosses val="max"/>
        <c:crossBetween val="between"/>
      </c:valAx>
      <c:catAx>
        <c:axId val="521357520"/>
        <c:scaling>
          <c:orientation val="minMax"/>
        </c:scaling>
        <c:delete val="1"/>
        <c:axPos val="b"/>
        <c:numFmt formatCode="General" sourceLinked="1"/>
        <c:majorTickMark val="out"/>
        <c:minorTickMark val="none"/>
        <c:tickLblPos val="nextTo"/>
        <c:crossAx val="521361048"/>
        <c:crosses val="autoZero"/>
        <c:auto val="1"/>
        <c:lblAlgn val="ctr"/>
        <c:lblOffset val="100"/>
        <c:noMultiLvlLbl val="0"/>
      </c:catAx>
      <c:spPr>
        <a:noFill/>
        <a:ln>
          <a:noFill/>
        </a:ln>
        <a:effectLst/>
      </c:spPr>
    </c:plotArea>
    <c:legend>
      <c:legendPos val="b"/>
      <c:layout>
        <c:manualLayout>
          <c:xMode val="edge"/>
          <c:yMode val="edge"/>
          <c:x val="3.6812252791760994E-2"/>
          <c:y val="0.83232265867541511"/>
          <c:w val="0.93323368600899792"/>
          <c:h val="0.13924077542674967"/>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b="1" dirty="0"/>
              <a:t>Excess winter deaths by winter season, England and Wales, 2008/09 - 2017/18</a:t>
            </a:r>
          </a:p>
        </c:rich>
      </c:tx>
      <c:overlay val="0"/>
      <c:spPr>
        <a:noFill/>
        <a:ln>
          <a:noFill/>
        </a:ln>
        <a:effectLst/>
      </c:spPr>
      <c:txPr>
        <a:bodyPr rot="0" spcFirstLastPara="1" vertOverflow="ellipsis" vert="horz" wrap="square" anchor="ctr" anchorCtr="1"/>
        <a:lstStyle/>
        <a:p>
          <a:pPr>
            <a:defRPr sz="132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3577181259012955"/>
          <c:y val="0.15146593075874207"/>
          <c:w val="0.8277907476908628"/>
          <c:h val="0.63481978514656712"/>
        </c:manualLayout>
      </c:layout>
      <c:lineChart>
        <c:grouping val="standard"/>
        <c:varyColors val="0"/>
        <c:ser>
          <c:idx val="0"/>
          <c:order val="0"/>
          <c:tx>
            <c:strRef>
              <c:f>Trend!$B$72</c:f>
              <c:strCache>
                <c:ptCount val="1"/>
                <c:pt idx="0">
                  <c:v>Excess winter deaths</c:v>
                </c:pt>
              </c:strCache>
            </c:strRef>
          </c:tx>
          <c:spPr>
            <a:ln w="28575" cap="rnd">
              <a:solidFill>
                <a:srgbClr val="98002E"/>
              </a:solidFill>
              <a:round/>
            </a:ln>
            <a:effectLst/>
          </c:spPr>
          <c:marker>
            <c:symbol val="none"/>
          </c:marker>
          <c:cat>
            <c:strRef>
              <c:f>Trend!$A$73:$A$82</c:f>
              <c:strCache>
                <c:ptCount val="10"/>
                <c:pt idx="0">
                  <c:v>2008/09</c:v>
                </c:pt>
                <c:pt idx="1">
                  <c:v>2009/10</c:v>
                </c:pt>
                <c:pt idx="2">
                  <c:v>2010/11</c:v>
                </c:pt>
                <c:pt idx="3">
                  <c:v>2011/12</c:v>
                </c:pt>
                <c:pt idx="4">
                  <c:v>2012/13</c:v>
                </c:pt>
                <c:pt idx="5">
                  <c:v>2013/14</c:v>
                </c:pt>
                <c:pt idx="6">
                  <c:v>2014/15</c:v>
                </c:pt>
                <c:pt idx="7">
                  <c:v>2015/16</c:v>
                </c:pt>
                <c:pt idx="8">
                  <c:v>2016/17</c:v>
                </c:pt>
                <c:pt idx="9">
                  <c:v>2017/18</c:v>
                </c:pt>
              </c:strCache>
            </c:strRef>
          </c:cat>
          <c:val>
            <c:numRef>
              <c:f>Trend!$B$73:$B$82</c:f>
              <c:numCache>
                <c:formatCode>General</c:formatCode>
                <c:ptCount val="10"/>
                <c:pt idx="0">
                  <c:v>36340</c:v>
                </c:pt>
                <c:pt idx="1">
                  <c:v>25660</c:v>
                </c:pt>
                <c:pt idx="2">
                  <c:v>25970</c:v>
                </c:pt>
                <c:pt idx="3">
                  <c:v>24040</c:v>
                </c:pt>
                <c:pt idx="4">
                  <c:v>31160</c:v>
                </c:pt>
                <c:pt idx="5">
                  <c:v>17310</c:v>
                </c:pt>
                <c:pt idx="6">
                  <c:v>43850</c:v>
                </c:pt>
                <c:pt idx="7">
                  <c:v>24580</c:v>
                </c:pt>
                <c:pt idx="8">
                  <c:v>34530</c:v>
                </c:pt>
                <c:pt idx="9">
                  <c:v>50100</c:v>
                </c:pt>
              </c:numCache>
            </c:numRef>
          </c:val>
          <c:smooth val="0"/>
          <c:extLst>
            <c:ext xmlns:c16="http://schemas.microsoft.com/office/drawing/2014/chart" uri="{C3380CC4-5D6E-409C-BE32-E72D297353CC}">
              <c16:uniqueId val="{00000000-6C20-474E-A6D6-2B44F6D476CC}"/>
            </c:ext>
          </c:extLst>
        </c:ser>
        <c:dLbls>
          <c:showLegendKey val="0"/>
          <c:showVal val="0"/>
          <c:showCatName val="0"/>
          <c:showSerName val="0"/>
          <c:showPercent val="0"/>
          <c:showBubbleSize val="0"/>
        </c:dLbls>
        <c:smooth val="0"/>
        <c:axId val="520112688"/>
        <c:axId val="520113080"/>
      </c:lineChart>
      <c:catAx>
        <c:axId val="520112688"/>
        <c:scaling>
          <c:orientation val="minMax"/>
        </c:scaling>
        <c:delete val="0"/>
        <c:axPos val="b"/>
        <c:title>
          <c:tx>
            <c:rich>
              <a:bodyPr rot="0" spcFirstLastPara="1" vertOverflow="ellipsis" vert="horz" wrap="square" anchor="ctr" anchorCtr="1"/>
              <a:lstStyle/>
              <a:p>
                <a:pPr>
                  <a:defRPr sz="11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b="1" dirty="0"/>
                  <a:t>Winter season</a:t>
                </a:r>
              </a:p>
            </c:rich>
          </c:tx>
          <c:layout>
            <c:manualLayout>
              <c:xMode val="edge"/>
              <c:yMode val="edge"/>
              <c:x val="0.4603405280871633"/>
              <c:y val="0.87427571768683676"/>
            </c:manualLayout>
          </c:layout>
          <c:overlay val="0"/>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20113080"/>
        <c:crosses val="autoZero"/>
        <c:auto val="1"/>
        <c:lblAlgn val="ctr"/>
        <c:lblOffset val="100"/>
        <c:tickLblSkip val="1"/>
        <c:noMultiLvlLbl val="0"/>
      </c:catAx>
      <c:valAx>
        <c:axId val="5201130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b="1" dirty="0"/>
                  <a:t>Excess winter deaths (number)</a:t>
                </a:r>
              </a:p>
            </c:rich>
          </c:tx>
          <c:layout>
            <c:manualLayout>
              <c:xMode val="edge"/>
              <c:yMode val="edge"/>
              <c:x val="2.2604272670763998E-2"/>
              <c:y val="0.15423012663035854"/>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201126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200" b="1" dirty="0"/>
              <a:t>Mean number of daily deaths by ISO week, England and Wales, 2017/18 and previous five-year average</a:t>
            </a:r>
          </a:p>
        </c:rich>
      </c:tx>
      <c:layout>
        <c:manualLayout>
          <c:xMode val="edge"/>
          <c:yMode val="edge"/>
          <c:x val="0.11631527402650872"/>
          <c:y val="5.4267474554109373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1345169737475563"/>
          <c:y val="0.1938457158606309"/>
          <c:w val="0.67633941700221922"/>
          <c:h val="0.67657893781032874"/>
        </c:manualLayout>
      </c:layout>
      <c:barChart>
        <c:barDir val="col"/>
        <c:grouping val="clustered"/>
        <c:varyColors val="0"/>
        <c:ser>
          <c:idx val="2"/>
          <c:order val="2"/>
          <c:tx>
            <c:strRef>
              <c:f>DeathsbyWeek!$F$1</c:f>
              <c:strCache>
                <c:ptCount val="1"/>
              </c:strCache>
            </c:strRef>
          </c:tx>
          <c:spPr>
            <a:solidFill>
              <a:schemeClr val="accent6">
                <a:lumMod val="40000"/>
                <a:lumOff val="60000"/>
              </a:schemeClr>
            </a:solidFill>
            <a:ln>
              <a:noFill/>
            </a:ln>
            <a:effectLst/>
          </c:spPr>
          <c:invertIfNegative val="0"/>
          <c:cat>
            <c:numRef>
              <c:f>DeathsbyWeek!$A$2:$A$52</c:f>
              <c:numCache>
                <c:formatCode>General</c:formatCode>
                <c:ptCount val="51"/>
                <c:pt idx="0">
                  <c:v>32</c:v>
                </c:pt>
                <c:pt idx="1">
                  <c:v>33</c:v>
                </c:pt>
                <c:pt idx="2">
                  <c:v>34</c:v>
                </c:pt>
                <c:pt idx="3">
                  <c:v>35</c:v>
                </c:pt>
                <c:pt idx="4">
                  <c:v>36</c:v>
                </c:pt>
                <c:pt idx="5">
                  <c:v>37</c:v>
                </c:pt>
                <c:pt idx="6">
                  <c:v>38</c:v>
                </c:pt>
                <c:pt idx="7">
                  <c:v>39</c:v>
                </c:pt>
                <c:pt idx="8">
                  <c:v>40</c:v>
                </c:pt>
                <c:pt idx="9">
                  <c:v>41</c:v>
                </c:pt>
                <c:pt idx="10">
                  <c:v>42</c:v>
                </c:pt>
                <c:pt idx="11">
                  <c:v>43</c:v>
                </c:pt>
                <c:pt idx="12">
                  <c:v>44</c:v>
                </c:pt>
                <c:pt idx="13">
                  <c:v>45</c:v>
                </c:pt>
                <c:pt idx="14">
                  <c:v>46</c:v>
                </c:pt>
                <c:pt idx="15">
                  <c:v>47</c:v>
                </c:pt>
                <c:pt idx="16">
                  <c:v>48</c:v>
                </c:pt>
                <c:pt idx="17">
                  <c:v>49</c:v>
                </c:pt>
                <c:pt idx="18">
                  <c:v>50</c:v>
                </c:pt>
                <c:pt idx="19">
                  <c:v>51</c:v>
                </c:pt>
                <c:pt idx="20">
                  <c:v>52</c:v>
                </c:pt>
                <c:pt idx="21">
                  <c:v>1</c:v>
                </c:pt>
                <c:pt idx="22">
                  <c:v>2</c:v>
                </c:pt>
                <c:pt idx="23">
                  <c:v>3</c:v>
                </c:pt>
                <c:pt idx="24">
                  <c:v>4</c:v>
                </c:pt>
                <c:pt idx="25">
                  <c:v>5</c:v>
                </c:pt>
                <c:pt idx="26">
                  <c:v>6</c:v>
                </c:pt>
                <c:pt idx="27">
                  <c:v>7</c:v>
                </c:pt>
                <c:pt idx="28">
                  <c:v>8</c:v>
                </c:pt>
                <c:pt idx="29">
                  <c:v>9</c:v>
                </c:pt>
                <c:pt idx="30">
                  <c:v>10</c:v>
                </c:pt>
                <c:pt idx="31">
                  <c:v>11</c:v>
                </c:pt>
                <c:pt idx="32">
                  <c:v>12</c:v>
                </c:pt>
                <c:pt idx="33">
                  <c:v>13</c:v>
                </c:pt>
                <c:pt idx="34">
                  <c:v>14</c:v>
                </c:pt>
                <c:pt idx="35">
                  <c:v>15</c:v>
                </c:pt>
                <c:pt idx="36">
                  <c:v>16</c:v>
                </c:pt>
                <c:pt idx="37">
                  <c:v>17</c:v>
                </c:pt>
                <c:pt idx="38">
                  <c:v>18</c:v>
                </c:pt>
                <c:pt idx="39">
                  <c:v>19</c:v>
                </c:pt>
                <c:pt idx="40">
                  <c:v>20</c:v>
                </c:pt>
                <c:pt idx="41">
                  <c:v>21</c:v>
                </c:pt>
                <c:pt idx="42">
                  <c:v>22</c:v>
                </c:pt>
                <c:pt idx="43">
                  <c:v>23</c:v>
                </c:pt>
                <c:pt idx="44">
                  <c:v>24</c:v>
                </c:pt>
                <c:pt idx="45">
                  <c:v>25</c:v>
                </c:pt>
                <c:pt idx="46">
                  <c:v>26</c:v>
                </c:pt>
                <c:pt idx="47">
                  <c:v>27</c:v>
                </c:pt>
                <c:pt idx="48">
                  <c:v>28</c:v>
                </c:pt>
                <c:pt idx="49">
                  <c:v>29</c:v>
                </c:pt>
                <c:pt idx="50">
                  <c:v>30</c:v>
                </c:pt>
              </c:numCache>
            </c:numRef>
          </c:cat>
          <c:val>
            <c:numRef>
              <c:f>DeathsbyWeek!$F$2:$F$52</c:f>
              <c:numCache>
                <c:formatCode>General</c:formatCode>
                <c:ptCount val="51"/>
                <c:pt idx="12">
                  <c:v>2500</c:v>
                </c:pt>
                <c:pt idx="13">
                  <c:v>2500</c:v>
                </c:pt>
                <c:pt idx="14">
                  <c:v>2500</c:v>
                </c:pt>
                <c:pt idx="15">
                  <c:v>2500</c:v>
                </c:pt>
                <c:pt idx="16">
                  <c:v>2500</c:v>
                </c:pt>
                <c:pt idx="17">
                  <c:v>2500</c:v>
                </c:pt>
                <c:pt idx="18">
                  <c:v>2500</c:v>
                </c:pt>
                <c:pt idx="19">
                  <c:v>2500</c:v>
                </c:pt>
                <c:pt idx="20">
                  <c:v>2500</c:v>
                </c:pt>
                <c:pt idx="21">
                  <c:v>2500</c:v>
                </c:pt>
                <c:pt idx="22">
                  <c:v>2500</c:v>
                </c:pt>
                <c:pt idx="23">
                  <c:v>2500</c:v>
                </c:pt>
                <c:pt idx="24">
                  <c:v>2500</c:v>
                </c:pt>
                <c:pt idx="25">
                  <c:v>2500</c:v>
                </c:pt>
                <c:pt idx="26">
                  <c:v>2500</c:v>
                </c:pt>
                <c:pt idx="27">
                  <c:v>2500</c:v>
                </c:pt>
                <c:pt idx="28">
                  <c:v>2500</c:v>
                </c:pt>
                <c:pt idx="29">
                  <c:v>2500</c:v>
                </c:pt>
                <c:pt idx="30">
                  <c:v>2500</c:v>
                </c:pt>
                <c:pt idx="31">
                  <c:v>2500</c:v>
                </c:pt>
                <c:pt idx="32">
                  <c:v>2500</c:v>
                </c:pt>
                <c:pt idx="33">
                  <c:v>2500</c:v>
                </c:pt>
              </c:numCache>
            </c:numRef>
          </c:val>
          <c:extLst>
            <c:ext xmlns:c16="http://schemas.microsoft.com/office/drawing/2014/chart" uri="{C3380CC4-5D6E-409C-BE32-E72D297353CC}">
              <c16:uniqueId val="{00000000-4A37-410C-A676-4A605E9A6051}"/>
            </c:ext>
          </c:extLst>
        </c:ser>
        <c:dLbls>
          <c:showLegendKey val="0"/>
          <c:showVal val="0"/>
          <c:showCatName val="0"/>
          <c:showSerName val="0"/>
          <c:showPercent val="0"/>
          <c:showBubbleSize val="0"/>
        </c:dLbls>
        <c:gapWidth val="0"/>
        <c:axId val="521359480"/>
        <c:axId val="521359088"/>
      </c:barChart>
      <c:lineChart>
        <c:grouping val="standard"/>
        <c:varyColors val="0"/>
        <c:ser>
          <c:idx val="0"/>
          <c:order val="0"/>
          <c:tx>
            <c:strRef>
              <c:f>DeathsbyWeek!$D$1</c:f>
              <c:strCache>
                <c:ptCount val="1"/>
                <c:pt idx="0">
                  <c:v>2017/18</c:v>
                </c:pt>
              </c:strCache>
            </c:strRef>
          </c:tx>
          <c:spPr>
            <a:ln w="28575" cap="rnd">
              <a:solidFill>
                <a:srgbClr val="98002E"/>
              </a:solidFill>
              <a:round/>
            </a:ln>
            <a:effectLst/>
          </c:spPr>
          <c:marker>
            <c:symbol val="none"/>
          </c:marker>
          <c:cat>
            <c:numRef>
              <c:f>DeathsbyWeek!$A$2:$A$52</c:f>
              <c:numCache>
                <c:formatCode>General</c:formatCode>
                <c:ptCount val="51"/>
                <c:pt idx="0">
                  <c:v>32</c:v>
                </c:pt>
                <c:pt idx="1">
                  <c:v>33</c:v>
                </c:pt>
                <c:pt idx="2">
                  <c:v>34</c:v>
                </c:pt>
                <c:pt idx="3">
                  <c:v>35</c:v>
                </c:pt>
                <c:pt idx="4">
                  <c:v>36</c:v>
                </c:pt>
                <c:pt idx="5">
                  <c:v>37</c:v>
                </c:pt>
                <c:pt idx="6">
                  <c:v>38</c:v>
                </c:pt>
                <c:pt idx="7">
                  <c:v>39</c:v>
                </c:pt>
                <c:pt idx="8">
                  <c:v>40</c:v>
                </c:pt>
                <c:pt idx="9">
                  <c:v>41</c:v>
                </c:pt>
                <c:pt idx="10">
                  <c:v>42</c:v>
                </c:pt>
                <c:pt idx="11">
                  <c:v>43</c:v>
                </c:pt>
                <c:pt idx="12">
                  <c:v>44</c:v>
                </c:pt>
                <c:pt idx="13">
                  <c:v>45</c:v>
                </c:pt>
                <c:pt idx="14">
                  <c:v>46</c:v>
                </c:pt>
                <c:pt idx="15">
                  <c:v>47</c:v>
                </c:pt>
                <c:pt idx="16">
                  <c:v>48</c:v>
                </c:pt>
                <c:pt idx="17">
                  <c:v>49</c:v>
                </c:pt>
                <c:pt idx="18">
                  <c:v>50</c:v>
                </c:pt>
                <c:pt idx="19">
                  <c:v>51</c:v>
                </c:pt>
                <c:pt idx="20">
                  <c:v>52</c:v>
                </c:pt>
                <c:pt idx="21">
                  <c:v>1</c:v>
                </c:pt>
                <c:pt idx="22">
                  <c:v>2</c:v>
                </c:pt>
                <c:pt idx="23">
                  <c:v>3</c:v>
                </c:pt>
                <c:pt idx="24">
                  <c:v>4</c:v>
                </c:pt>
                <c:pt idx="25">
                  <c:v>5</c:v>
                </c:pt>
                <c:pt idx="26">
                  <c:v>6</c:v>
                </c:pt>
                <c:pt idx="27">
                  <c:v>7</c:v>
                </c:pt>
                <c:pt idx="28">
                  <c:v>8</c:v>
                </c:pt>
                <c:pt idx="29">
                  <c:v>9</c:v>
                </c:pt>
                <c:pt idx="30">
                  <c:v>10</c:v>
                </c:pt>
                <c:pt idx="31">
                  <c:v>11</c:v>
                </c:pt>
                <c:pt idx="32">
                  <c:v>12</c:v>
                </c:pt>
                <c:pt idx="33">
                  <c:v>13</c:v>
                </c:pt>
                <c:pt idx="34">
                  <c:v>14</c:v>
                </c:pt>
                <c:pt idx="35">
                  <c:v>15</c:v>
                </c:pt>
                <c:pt idx="36">
                  <c:v>16</c:v>
                </c:pt>
                <c:pt idx="37">
                  <c:v>17</c:v>
                </c:pt>
                <c:pt idx="38">
                  <c:v>18</c:v>
                </c:pt>
                <c:pt idx="39">
                  <c:v>19</c:v>
                </c:pt>
                <c:pt idx="40">
                  <c:v>20</c:v>
                </c:pt>
                <c:pt idx="41">
                  <c:v>21</c:v>
                </c:pt>
                <c:pt idx="42">
                  <c:v>22</c:v>
                </c:pt>
                <c:pt idx="43">
                  <c:v>23</c:v>
                </c:pt>
                <c:pt idx="44">
                  <c:v>24</c:v>
                </c:pt>
                <c:pt idx="45">
                  <c:v>25</c:v>
                </c:pt>
                <c:pt idx="46">
                  <c:v>26</c:v>
                </c:pt>
                <c:pt idx="47">
                  <c:v>27</c:v>
                </c:pt>
                <c:pt idx="48">
                  <c:v>28</c:v>
                </c:pt>
                <c:pt idx="49">
                  <c:v>29</c:v>
                </c:pt>
                <c:pt idx="50">
                  <c:v>30</c:v>
                </c:pt>
              </c:numCache>
            </c:numRef>
          </c:cat>
          <c:val>
            <c:numRef>
              <c:f>DeathsbyWeek!$D$2:$D$52</c:f>
              <c:numCache>
                <c:formatCode>0</c:formatCode>
                <c:ptCount val="51"/>
                <c:pt idx="0">
                  <c:v>1306.1429000000001</c:v>
                </c:pt>
                <c:pt idx="1">
                  <c:v>1308.1429000000001</c:v>
                </c:pt>
                <c:pt idx="2">
                  <c:v>1322.8570999999999</c:v>
                </c:pt>
                <c:pt idx="3">
                  <c:v>1270.7143000000001</c:v>
                </c:pt>
                <c:pt idx="4">
                  <c:v>1322.1429000000001</c:v>
                </c:pt>
                <c:pt idx="5">
                  <c:v>1316.4286</c:v>
                </c:pt>
                <c:pt idx="6">
                  <c:v>1376.2856999999999</c:v>
                </c:pt>
                <c:pt idx="7">
                  <c:v>1390</c:v>
                </c:pt>
                <c:pt idx="8">
                  <c:v>1393.5714</c:v>
                </c:pt>
                <c:pt idx="9">
                  <c:v>1429.8570999999999</c:v>
                </c:pt>
                <c:pt idx="10">
                  <c:v>1407.7143000000001</c:v>
                </c:pt>
                <c:pt idx="11">
                  <c:v>1398.2856999999999</c:v>
                </c:pt>
                <c:pt idx="12">
                  <c:v>1418.7143000000001</c:v>
                </c:pt>
                <c:pt idx="13">
                  <c:v>1448</c:v>
                </c:pt>
                <c:pt idx="14">
                  <c:v>1473.8570999999999</c:v>
                </c:pt>
                <c:pt idx="15">
                  <c:v>1527.4286</c:v>
                </c:pt>
                <c:pt idx="16">
                  <c:v>1539.2856999999999</c:v>
                </c:pt>
                <c:pt idx="17">
                  <c:v>1622.5714</c:v>
                </c:pt>
                <c:pt idx="18">
                  <c:v>1704.4286</c:v>
                </c:pt>
                <c:pt idx="19">
                  <c:v>1803.8570999999999</c:v>
                </c:pt>
                <c:pt idx="20">
                  <c:v>1872.2856999999999</c:v>
                </c:pt>
                <c:pt idx="21">
                  <c:v>2001.4286</c:v>
                </c:pt>
                <c:pt idx="22">
                  <c:v>1949.1429000000001</c:v>
                </c:pt>
                <c:pt idx="23">
                  <c:v>1944.2856999999999</c:v>
                </c:pt>
                <c:pt idx="24">
                  <c:v>1876.1429000000001</c:v>
                </c:pt>
                <c:pt idx="25">
                  <c:v>1776.4286</c:v>
                </c:pt>
                <c:pt idx="26">
                  <c:v>1731.1429000000001</c:v>
                </c:pt>
                <c:pt idx="27">
                  <c:v>1770.7143000000001</c:v>
                </c:pt>
                <c:pt idx="28">
                  <c:v>1706.2856999999999</c:v>
                </c:pt>
                <c:pt idx="29">
                  <c:v>1806.1429000000001</c:v>
                </c:pt>
                <c:pt idx="30">
                  <c:v>1837.2856999999999</c:v>
                </c:pt>
                <c:pt idx="31">
                  <c:v>1680.7143000000001</c:v>
                </c:pt>
                <c:pt idx="32">
                  <c:v>1643.1429000000001</c:v>
                </c:pt>
                <c:pt idx="33">
                  <c:v>1585.5714</c:v>
                </c:pt>
                <c:pt idx="34">
                  <c:v>1512.1429000000001</c:v>
                </c:pt>
                <c:pt idx="35">
                  <c:v>1467.1429000000001</c:v>
                </c:pt>
                <c:pt idx="36">
                  <c:v>1388.8570999999999</c:v>
                </c:pt>
                <c:pt idx="37">
                  <c:v>1336.8570999999999</c:v>
                </c:pt>
                <c:pt idx="38">
                  <c:v>1367.2856999999999</c:v>
                </c:pt>
                <c:pt idx="39">
                  <c:v>1344.2856999999999</c:v>
                </c:pt>
                <c:pt idx="40">
                  <c:v>1316</c:v>
                </c:pt>
                <c:pt idx="41">
                  <c:v>1323</c:v>
                </c:pt>
                <c:pt idx="42">
                  <c:v>1313.1429000000001</c:v>
                </c:pt>
                <c:pt idx="43">
                  <c:v>1267.5714</c:v>
                </c:pt>
                <c:pt idx="44">
                  <c:v>1283.1429000000001</c:v>
                </c:pt>
                <c:pt idx="45">
                  <c:v>1260.5714</c:v>
                </c:pt>
                <c:pt idx="46">
                  <c:v>1336</c:v>
                </c:pt>
                <c:pt idx="47">
                  <c:v>1306.4286</c:v>
                </c:pt>
                <c:pt idx="48">
                  <c:v>1250.5714</c:v>
                </c:pt>
                <c:pt idx="49">
                  <c:v>1249.5714</c:v>
                </c:pt>
                <c:pt idx="50">
                  <c:v>1306.1429000000001</c:v>
                </c:pt>
              </c:numCache>
            </c:numRef>
          </c:val>
          <c:smooth val="0"/>
          <c:extLst>
            <c:ext xmlns:c16="http://schemas.microsoft.com/office/drawing/2014/chart" uri="{C3380CC4-5D6E-409C-BE32-E72D297353CC}">
              <c16:uniqueId val="{00000001-4A37-410C-A676-4A605E9A6051}"/>
            </c:ext>
          </c:extLst>
        </c:ser>
        <c:ser>
          <c:idx val="1"/>
          <c:order val="1"/>
          <c:tx>
            <c:strRef>
              <c:f>DeathsbyWeek!$E$1</c:f>
              <c:strCache>
                <c:ptCount val="1"/>
                <c:pt idx="0">
                  <c:v>Five-year average</c:v>
                </c:pt>
              </c:strCache>
            </c:strRef>
          </c:tx>
          <c:spPr>
            <a:ln w="28575" cap="rnd">
              <a:solidFill>
                <a:srgbClr val="00AE9E"/>
              </a:solidFill>
              <a:round/>
            </a:ln>
            <a:effectLst/>
          </c:spPr>
          <c:marker>
            <c:symbol val="none"/>
          </c:marker>
          <c:cat>
            <c:numRef>
              <c:f>DeathsbyWeek!$A$2:$A$52</c:f>
              <c:numCache>
                <c:formatCode>General</c:formatCode>
                <c:ptCount val="51"/>
                <c:pt idx="0">
                  <c:v>32</c:v>
                </c:pt>
                <c:pt idx="1">
                  <c:v>33</c:v>
                </c:pt>
                <c:pt idx="2">
                  <c:v>34</c:v>
                </c:pt>
                <c:pt idx="3">
                  <c:v>35</c:v>
                </c:pt>
                <c:pt idx="4">
                  <c:v>36</c:v>
                </c:pt>
                <c:pt idx="5">
                  <c:v>37</c:v>
                </c:pt>
                <c:pt idx="6">
                  <c:v>38</c:v>
                </c:pt>
                <c:pt idx="7">
                  <c:v>39</c:v>
                </c:pt>
                <c:pt idx="8">
                  <c:v>40</c:v>
                </c:pt>
                <c:pt idx="9">
                  <c:v>41</c:v>
                </c:pt>
                <c:pt idx="10">
                  <c:v>42</c:v>
                </c:pt>
                <c:pt idx="11">
                  <c:v>43</c:v>
                </c:pt>
                <c:pt idx="12">
                  <c:v>44</c:v>
                </c:pt>
                <c:pt idx="13">
                  <c:v>45</c:v>
                </c:pt>
                <c:pt idx="14">
                  <c:v>46</c:v>
                </c:pt>
                <c:pt idx="15">
                  <c:v>47</c:v>
                </c:pt>
                <c:pt idx="16">
                  <c:v>48</c:v>
                </c:pt>
                <c:pt idx="17">
                  <c:v>49</c:v>
                </c:pt>
                <c:pt idx="18">
                  <c:v>50</c:v>
                </c:pt>
                <c:pt idx="19">
                  <c:v>51</c:v>
                </c:pt>
                <c:pt idx="20">
                  <c:v>52</c:v>
                </c:pt>
                <c:pt idx="21">
                  <c:v>1</c:v>
                </c:pt>
                <c:pt idx="22">
                  <c:v>2</c:v>
                </c:pt>
                <c:pt idx="23">
                  <c:v>3</c:v>
                </c:pt>
                <c:pt idx="24">
                  <c:v>4</c:v>
                </c:pt>
                <c:pt idx="25">
                  <c:v>5</c:v>
                </c:pt>
                <c:pt idx="26">
                  <c:v>6</c:v>
                </c:pt>
                <c:pt idx="27">
                  <c:v>7</c:v>
                </c:pt>
                <c:pt idx="28">
                  <c:v>8</c:v>
                </c:pt>
                <c:pt idx="29">
                  <c:v>9</c:v>
                </c:pt>
                <c:pt idx="30">
                  <c:v>10</c:v>
                </c:pt>
                <c:pt idx="31">
                  <c:v>11</c:v>
                </c:pt>
                <c:pt idx="32">
                  <c:v>12</c:v>
                </c:pt>
                <c:pt idx="33">
                  <c:v>13</c:v>
                </c:pt>
                <c:pt idx="34">
                  <c:v>14</c:v>
                </c:pt>
                <c:pt idx="35">
                  <c:v>15</c:v>
                </c:pt>
                <c:pt idx="36">
                  <c:v>16</c:v>
                </c:pt>
                <c:pt idx="37">
                  <c:v>17</c:v>
                </c:pt>
                <c:pt idx="38">
                  <c:v>18</c:v>
                </c:pt>
                <c:pt idx="39">
                  <c:v>19</c:v>
                </c:pt>
                <c:pt idx="40">
                  <c:v>20</c:v>
                </c:pt>
                <c:pt idx="41">
                  <c:v>21</c:v>
                </c:pt>
                <c:pt idx="42">
                  <c:v>22</c:v>
                </c:pt>
                <c:pt idx="43">
                  <c:v>23</c:v>
                </c:pt>
                <c:pt idx="44">
                  <c:v>24</c:v>
                </c:pt>
                <c:pt idx="45">
                  <c:v>25</c:v>
                </c:pt>
                <c:pt idx="46">
                  <c:v>26</c:v>
                </c:pt>
                <c:pt idx="47">
                  <c:v>27</c:v>
                </c:pt>
                <c:pt idx="48">
                  <c:v>28</c:v>
                </c:pt>
                <c:pt idx="49">
                  <c:v>29</c:v>
                </c:pt>
                <c:pt idx="50">
                  <c:v>30</c:v>
                </c:pt>
              </c:numCache>
            </c:numRef>
          </c:cat>
          <c:val>
            <c:numRef>
              <c:f>DeathsbyWeek!$E$2:$E$52</c:f>
              <c:numCache>
                <c:formatCode>0</c:formatCode>
                <c:ptCount val="51"/>
                <c:pt idx="0">
                  <c:v>1252.5714</c:v>
                </c:pt>
                <c:pt idx="1">
                  <c:v>1255.7141999999999</c:v>
                </c:pt>
                <c:pt idx="2">
                  <c:v>1256.1428000000001</c:v>
                </c:pt>
                <c:pt idx="3">
                  <c:v>1241.7141999999999</c:v>
                </c:pt>
                <c:pt idx="4">
                  <c:v>1253.2858000000001</c:v>
                </c:pt>
                <c:pt idx="5">
                  <c:v>1272</c:v>
                </c:pt>
                <c:pt idx="6">
                  <c:v>1287.2858000000001</c:v>
                </c:pt>
                <c:pt idx="7">
                  <c:v>1318.1428000000001</c:v>
                </c:pt>
                <c:pt idx="8">
                  <c:v>1333</c:v>
                </c:pt>
                <c:pt idx="9">
                  <c:v>1350.8571999999999</c:v>
                </c:pt>
                <c:pt idx="10">
                  <c:v>1380</c:v>
                </c:pt>
                <c:pt idx="11">
                  <c:v>1380.4286</c:v>
                </c:pt>
                <c:pt idx="12">
                  <c:v>1378.5714</c:v>
                </c:pt>
                <c:pt idx="13">
                  <c:v>1415</c:v>
                </c:pt>
                <c:pt idx="14">
                  <c:v>1405.4286</c:v>
                </c:pt>
                <c:pt idx="15">
                  <c:v>1410.8571999999999</c:v>
                </c:pt>
                <c:pt idx="16">
                  <c:v>1448.8571999999999</c:v>
                </c:pt>
                <c:pt idx="17">
                  <c:v>1519.7141999999999</c:v>
                </c:pt>
                <c:pt idx="18">
                  <c:v>1564.8571999999999</c:v>
                </c:pt>
                <c:pt idx="19">
                  <c:v>1604.7141999999999</c:v>
                </c:pt>
                <c:pt idx="20">
                  <c:v>1672.2858000000001</c:v>
                </c:pt>
                <c:pt idx="21">
                  <c:v>1740.7141999999999</c:v>
                </c:pt>
                <c:pt idx="22">
                  <c:v>1713.4286</c:v>
                </c:pt>
                <c:pt idx="23">
                  <c:v>1657.1428000000001</c:v>
                </c:pt>
                <c:pt idx="24">
                  <c:v>1636.5714</c:v>
                </c:pt>
                <c:pt idx="25">
                  <c:v>1613.4286</c:v>
                </c:pt>
                <c:pt idx="26">
                  <c:v>1594.1428000000001</c:v>
                </c:pt>
                <c:pt idx="27">
                  <c:v>1605.5714</c:v>
                </c:pt>
                <c:pt idx="28">
                  <c:v>1552.7141999999999</c:v>
                </c:pt>
                <c:pt idx="29">
                  <c:v>1555.4286</c:v>
                </c:pt>
                <c:pt idx="30">
                  <c:v>1527.7141999999999</c:v>
                </c:pt>
                <c:pt idx="31">
                  <c:v>1496.2858000000001</c:v>
                </c:pt>
                <c:pt idx="32">
                  <c:v>1485</c:v>
                </c:pt>
                <c:pt idx="33">
                  <c:v>1488.1428000000001</c:v>
                </c:pt>
                <c:pt idx="34">
                  <c:v>1474.1428000000001</c:v>
                </c:pt>
                <c:pt idx="35">
                  <c:v>1459.7141999999999</c:v>
                </c:pt>
                <c:pt idx="36">
                  <c:v>1404.7141999999999</c:v>
                </c:pt>
                <c:pt idx="37">
                  <c:v>1394.8571999999999</c:v>
                </c:pt>
                <c:pt idx="38">
                  <c:v>1375.8571999999999</c:v>
                </c:pt>
                <c:pt idx="39">
                  <c:v>1365.5714</c:v>
                </c:pt>
                <c:pt idx="40">
                  <c:v>1345.8571999999999</c:v>
                </c:pt>
                <c:pt idx="41">
                  <c:v>1325</c:v>
                </c:pt>
                <c:pt idx="42">
                  <c:v>1289.1428000000001</c:v>
                </c:pt>
                <c:pt idx="43">
                  <c:v>1301</c:v>
                </c:pt>
                <c:pt idx="44">
                  <c:v>1298</c:v>
                </c:pt>
                <c:pt idx="45">
                  <c:v>1298.7141999999999</c:v>
                </c:pt>
                <c:pt idx="46">
                  <c:v>1260.5714</c:v>
                </c:pt>
                <c:pt idx="47">
                  <c:v>1277.5714</c:v>
                </c:pt>
                <c:pt idx="48">
                  <c:v>1260.2858000000001</c:v>
                </c:pt>
                <c:pt idx="49">
                  <c:v>1289.5714</c:v>
                </c:pt>
                <c:pt idx="50">
                  <c:v>1245.2858000000001</c:v>
                </c:pt>
              </c:numCache>
            </c:numRef>
          </c:val>
          <c:smooth val="0"/>
          <c:extLst>
            <c:ext xmlns:c16="http://schemas.microsoft.com/office/drawing/2014/chart" uri="{C3380CC4-5D6E-409C-BE32-E72D297353CC}">
              <c16:uniqueId val="{00000002-4A37-410C-A676-4A605E9A6051}"/>
            </c:ext>
          </c:extLst>
        </c:ser>
        <c:dLbls>
          <c:showLegendKey val="0"/>
          <c:showVal val="0"/>
          <c:showCatName val="0"/>
          <c:showSerName val="0"/>
          <c:showPercent val="0"/>
          <c:showBubbleSize val="0"/>
        </c:dLbls>
        <c:marker val="1"/>
        <c:smooth val="0"/>
        <c:axId val="521358304"/>
        <c:axId val="521358696"/>
      </c:lineChart>
      <c:catAx>
        <c:axId val="521358304"/>
        <c:scaling>
          <c:orientation val="minMax"/>
        </c:scaling>
        <c:delete val="0"/>
        <c:axPos val="b"/>
        <c:title>
          <c:tx>
            <c:rich>
              <a:bodyPr rot="0" spcFirstLastPara="1" vertOverflow="ellipsis" vert="horz" wrap="square" anchor="ctr" anchorCtr="1"/>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r>
                  <a:rPr lang="en-US" sz="1100" b="1" dirty="0"/>
                  <a:t>International Organization</a:t>
                </a:r>
                <a:r>
                  <a:rPr lang="en-US" sz="1100" b="1" baseline="0" dirty="0"/>
                  <a:t> for Standardization</a:t>
                </a:r>
                <a:r>
                  <a:rPr lang="en-US" sz="1100" b="1" dirty="0"/>
                  <a:t> (ISO) week number</a:t>
                </a:r>
              </a:p>
            </c:rich>
          </c:tx>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21358696"/>
        <c:crosses val="autoZero"/>
        <c:auto val="1"/>
        <c:lblAlgn val="ctr"/>
        <c:lblOffset val="100"/>
        <c:noMultiLvlLbl val="0"/>
      </c:catAx>
      <c:valAx>
        <c:axId val="521358696"/>
        <c:scaling>
          <c:orientation val="minMax"/>
          <c:max val="25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r>
                  <a:rPr lang="en-US" sz="1100" b="1" dirty="0"/>
                  <a:t>Number of deaths</a:t>
                </a:r>
              </a:p>
            </c:rich>
          </c:tx>
          <c:layout>
            <c:manualLayout>
              <c:xMode val="edge"/>
              <c:yMode val="edge"/>
              <c:x val="1.3923891497435958E-2"/>
              <c:y val="0.36233024761954558"/>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21358304"/>
        <c:crosses val="autoZero"/>
        <c:crossBetween val="between"/>
      </c:valAx>
      <c:valAx>
        <c:axId val="521359088"/>
        <c:scaling>
          <c:orientation val="minMax"/>
          <c:max val="2500"/>
        </c:scaling>
        <c:delete val="1"/>
        <c:axPos val="r"/>
        <c:numFmt formatCode="General" sourceLinked="1"/>
        <c:majorTickMark val="out"/>
        <c:minorTickMark val="none"/>
        <c:tickLblPos val="nextTo"/>
        <c:crossAx val="521359480"/>
        <c:crosses val="max"/>
        <c:crossBetween val="between"/>
      </c:valAx>
      <c:catAx>
        <c:axId val="521359480"/>
        <c:scaling>
          <c:orientation val="minMax"/>
        </c:scaling>
        <c:delete val="1"/>
        <c:axPos val="b"/>
        <c:numFmt formatCode="General" sourceLinked="1"/>
        <c:majorTickMark val="out"/>
        <c:minorTickMark val="none"/>
        <c:tickLblPos val="nextTo"/>
        <c:crossAx val="521359088"/>
        <c:crosses val="autoZero"/>
        <c:auto val="1"/>
        <c:lblAlgn val="ctr"/>
        <c:lblOffset val="100"/>
        <c:noMultiLvlLbl val="0"/>
      </c:catAx>
      <c:spPr>
        <a:noFill/>
        <a:ln>
          <a:noFill/>
        </a:ln>
        <a:effectLst/>
      </c:spPr>
    </c:plotArea>
    <c:legend>
      <c:legendPos val="r"/>
      <c:legendEntry>
        <c:idx val="0"/>
        <c:delete val="1"/>
      </c:legendEntry>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300" b="1" dirty="0">
                <a:solidFill>
                  <a:schemeClr val="tx1"/>
                </a:solidFill>
              </a:rPr>
              <a:t>EWD by age and sex, England and Wales, 2017/18</a:t>
            </a:r>
          </a:p>
        </c:rich>
      </c:tx>
      <c:overlay val="0"/>
      <c:spPr>
        <a:noFill/>
        <a:ln>
          <a:noFill/>
        </a:ln>
        <a:effectLst/>
      </c:spPr>
      <c:txPr>
        <a:bodyPr rot="0" spcFirstLastPara="1" vertOverflow="ellipsis" vert="horz" wrap="square" anchor="ctr" anchorCtr="1"/>
        <a:lstStyle/>
        <a:p>
          <a:pPr>
            <a:defRPr sz="13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893100108412607"/>
          <c:y val="0.16804493348980803"/>
          <c:w val="0.75292525746748862"/>
          <c:h val="0.57545124926704239"/>
        </c:manualLayout>
      </c:layout>
      <c:barChart>
        <c:barDir val="bar"/>
        <c:grouping val="clustered"/>
        <c:varyColors val="0"/>
        <c:ser>
          <c:idx val="1"/>
          <c:order val="0"/>
          <c:tx>
            <c:strRef>
              <c:f>EWDbyAge!$C$16</c:f>
              <c:strCache>
                <c:ptCount val="1"/>
                <c:pt idx="0">
                  <c:v>Female</c:v>
                </c:pt>
              </c:strCache>
            </c:strRef>
          </c:tx>
          <c:spPr>
            <a:solidFill>
              <a:srgbClr val="00AE9E"/>
            </a:solidFill>
            <a:ln w="15875">
              <a:noFill/>
            </a:ln>
            <a:effectLst/>
          </c:spPr>
          <c:invertIfNegative val="0"/>
          <c:cat>
            <c:strRef>
              <c:f>EWDbyAge!$A$17:$A$20</c:f>
              <c:strCache>
                <c:ptCount val="4"/>
                <c:pt idx="0">
                  <c:v>0–64</c:v>
                </c:pt>
                <c:pt idx="1">
                  <c:v>65–74</c:v>
                </c:pt>
                <c:pt idx="2">
                  <c:v>75–84</c:v>
                </c:pt>
                <c:pt idx="3">
                  <c:v>85+</c:v>
                </c:pt>
              </c:strCache>
            </c:strRef>
          </c:cat>
          <c:val>
            <c:numRef>
              <c:f>EWDbyAge!$C$17:$C$20</c:f>
              <c:numCache>
                <c:formatCode>General</c:formatCode>
                <c:ptCount val="4"/>
                <c:pt idx="0">
                  <c:v>1500</c:v>
                </c:pt>
                <c:pt idx="1">
                  <c:v>2500</c:v>
                </c:pt>
                <c:pt idx="2">
                  <c:v>6800</c:v>
                </c:pt>
                <c:pt idx="3">
                  <c:v>17300</c:v>
                </c:pt>
              </c:numCache>
            </c:numRef>
          </c:val>
          <c:extLst>
            <c:ext xmlns:c16="http://schemas.microsoft.com/office/drawing/2014/chart" uri="{C3380CC4-5D6E-409C-BE32-E72D297353CC}">
              <c16:uniqueId val="{00000000-6D84-4796-BA03-72157B893ADE}"/>
            </c:ext>
          </c:extLst>
        </c:ser>
        <c:ser>
          <c:idx val="0"/>
          <c:order val="1"/>
          <c:tx>
            <c:strRef>
              <c:f>EWDbyAge!$B$16</c:f>
              <c:strCache>
                <c:ptCount val="1"/>
                <c:pt idx="0">
                  <c:v>Male</c:v>
                </c:pt>
              </c:strCache>
            </c:strRef>
          </c:tx>
          <c:spPr>
            <a:solidFill>
              <a:srgbClr val="98002E"/>
            </a:solidFill>
            <a:ln>
              <a:noFill/>
            </a:ln>
            <a:effectLst/>
          </c:spPr>
          <c:invertIfNegative val="0"/>
          <c:cat>
            <c:strRef>
              <c:f>EWDbyAge!$A$17:$A$20</c:f>
              <c:strCache>
                <c:ptCount val="4"/>
                <c:pt idx="0">
                  <c:v>0–64</c:v>
                </c:pt>
                <c:pt idx="1">
                  <c:v>65–74</c:v>
                </c:pt>
                <c:pt idx="2">
                  <c:v>75–84</c:v>
                </c:pt>
                <c:pt idx="3">
                  <c:v>85+</c:v>
                </c:pt>
              </c:strCache>
            </c:strRef>
          </c:cat>
          <c:val>
            <c:numRef>
              <c:f>EWDbyAge!$B$17:$B$20</c:f>
              <c:numCache>
                <c:formatCode>General</c:formatCode>
                <c:ptCount val="4"/>
                <c:pt idx="0">
                  <c:v>-2700</c:v>
                </c:pt>
                <c:pt idx="1">
                  <c:v>-3200</c:v>
                </c:pt>
                <c:pt idx="2">
                  <c:v>-6700</c:v>
                </c:pt>
                <c:pt idx="3">
                  <c:v>-9300</c:v>
                </c:pt>
              </c:numCache>
            </c:numRef>
          </c:val>
          <c:extLst>
            <c:ext xmlns:c16="http://schemas.microsoft.com/office/drawing/2014/chart" uri="{C3380CC4-5D6E-409C-BE32-E72D297353CC}">
              <c16:uniqueId val="{00000001-6D84-4796-BA03-72157B893ADE}"/>
            </c:ext>
          </c:extLst>
        </c:ser>
        <c:dLbls>
          <c:showLegendKey val="0"/>
          <c:showVal val="0"/>
          <c:showCatName val="0"/>
          <c:showSerName val="0"/>
          <c:showPercent val="0"/>
          <c:showBubbleSize val="0"/>
        </c:dLbls>
        <c:gapWidth val="4"/>
        <c:overlap val="100"/>
        <c:axId val="632528880"/>
        <c:axId val="632529272"/>
      </c:barChart>
      <c:catAx>
        <c:axId val="632528880"/>
        <c:scaling>
          <c:orientation val="minMax"/>
        </c:scaling>
        <c:delete val="0"/>
        <c:axPos val="l"/>
        <c:title>
          <c:tx>
            <c:rich>
              <a:bodyPr rot="-5400000" spcFirstLastPara="1" vertOverflow="ellipsis" vert="horz" wrap="square" anchor="ctr" anchorCtr="1"/>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r>
                  <a:rPr lang="en-US" b="1" dirty="0"/>
                  <a:t>Age group (years)</a:t>
                </a:r>
              </a:p>
            </c:rich>
          </c:tx>
          <c:layout>
            <c:manualLayout>
              <c:xMode val="edge"/>
              <c:yMode val="edge"/>
              <c:x val="1.6593866426246825E-2"/>
              <c:y val="0.29974448058294006"/>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32529272"/>
        <c:crosses val="autoZero"/>
        <c:auto val="1"/>
        <c:lblAlgn val="ctr"/>
        <c:lblOffset val="100"/>
        <c:noMultiLvlLbl val="0"/>
      </c:catAx>
      <c:valAx>
        <c:axId val="632529272"/>
        <c:scaling>
          <c:orientation val="minMax"/>
          <c:max val="18000"/>
          <c:min val="-1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t>Excess winter deaths</a:t>
                </a:r>
              </a:p>
            </c:rich>
          </c:tx>
          <c:layout>
            <c:manualLayout>
              <c:xMode val="edge"/>
              <c:yMode val="edge"/>
              <c:x val="0.29729101926439738"/>
              <c:y val="0.8409578299626439"/>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0" sourceLinked="0"/>
        <c:majorTickMark val="none"/>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32528880"/>
        <c:crossesAt val="1"/>
        <c:crossBetween val="between"/>
        <c:majorUnit val="5000"/>
        <c:minorUnit val="2000"/>
      </c:valAx>
      <c:spPr>
        <a:noFill/>
        <a:ln>
          <a:noFill/>
        </a:ln>
        <a:effectLst/>
      </c:spPr>
    </c:plotArea>
    <c:legend>
      <c:legendPos val="b"/>
      <c:layout>
        <c:manualLayout>
          <c:xMode val="edge"/>
          <c:yMode val="edge"/>
          <c:x val="0.3123711583543653"/>
          <c:y val="0.92293871487019785"/>
          <c:w val="0.31707633330596119"/>
          <c:h val="4.850011876075072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0" cap="flat" cmpd="sng" algn="ctr">
      <a:noFill/>
      <a:round/>
    </a:ln>
    <a:effectLst/>
  </c:spPr>
  <c:txPr>
    <a:bodyPr/>
    <a:lstStyle/>
    <a:p>
      <a:pPr>
        <a:defRPr sz="11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300" b="1" dirty="0"/>
              <a:t>EWM index by age and sex, England and Wales, 2017/18</a:t>
            </a:r>
          </a:p>
        </c:rich>
      </c:tx>
      <c:overlay val="0"/>
      <c:spPr>
        <a:noFill/>
        <a:ln>
          <a:noFill/>
        </a:ln>
        <a:effectLst/>
      </c:spPr>
      <c:txPr>
        <a:bodyPr rot="0" spcFirstLastPara="1" vertOverflow="ellipsis" vert="horz" wrap="square" anchor="ctr" anchorCtr="1"/>
        <a:lstStyle/>
        <a:p>
          <a:pPr>
            <a:defRPr sz="13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1"/>
          <c:order val="0"/>
          <c:tx>
            <c:strRef>
              <c:f>EWMIbyAge!$E$16</c:f>
              <c:strCache>
                <c:ptCount val="1"/>
                <c:pt idx="0">
                  <c:v>Female</c:v>
                </c:pt>
              </c:strCache>
            </c:strRef>
          </c:tx>
          <c:spPr>
            <a:solidFill>
              <a:srgbClr val="00AE9E"/>
            </a:solidFill>
            <a:ln>
              <a:noFill/>
            </a:ln>
            <a:effectLst/>
          </c:spPr>
          <c:invertIfNegative val="0"/>
          <c:cat>
            <c:strRef>
              <c:f>EWMIbyAge!$A$17:$A$20</c:f>
              <c:strCache>
                <c:ptCount val="4"/>
                <c:pt idx="0">
                  <c:v>0–64</c:v>
                </c:pt>
                <c:pt idx="1">
                  <c:v>65–74</c:v>
                </c:pt>
                <c:pt idx="2">
                  <c:v>75–84</c:v>
                </c:pt>
                <c:pt idx="3">
                  <c:v>85+</c:v>
                </c:pt>
              </c:strCache>
            </c:strRef>
          </c:cat>
          <c:val>
            <c:numRef>
              <c:f>EWMIbyAge!$E$17:$E$20</c:f>
              <c:numCache>
                <c:formatCode>General</c:formatCode>
                <c:ptCount val="4"/>
                <c:pt idx="0">
                  <c:v>15.1</c:v>
                </c:pt>
                <c:pt idx="1">
                  <c:v>21.1</c:v>
                </c:pt>
                <c:pt idx="2">
                  <c:v>30.9</c:v>
                </c:pt>
                <c:pt idx="3">
                  <c:v>43.3</c:v>
                </c:pt>
              </c:numCache>
            </c:numRef>
          </c:val>
          <c:extLst>
            <c:ext xmlns:c16="http://schemas.microsoft.com/office/drawing/2014/chart" uri="{C3380CC4-5D6E-409C-BE32-E72D297353CC}">
              <c16:uniqueId val="{00000000-75DB-48DA-8095-5C2AFEE4CD7E}"/>
            </c:ext>
          </c:extLst>
        </c:ser>
        <c:ser>
          <c:idx val="0"/>
          <c:order val="1"/>
          <c:tx>
            <c:strRef>
              <c:f>EWMIbyAge!$B$16</c:f>
              <c:strCache>
                <c:ptCount val="1"/>
                <c:pt idx="0">
                  <c:v>Male</c:v>
                </c:pt>
              </c:strCache>
            </c:strRef>
          </c:tx>
          <c:spPr>
            <a:solidFill>
              <a:srgbClr val="98002E"/>
            </a:solidFill>
            <a:ln>
              <a:noFill/>
            </a:ln>
            <a:effectLst/>
          </c:spPr>
          <c:invertIfNegative val="0"/>
          <c:cat>
            <c:strRef>
              <c:f>EWMIbyAge!$A$17:$A$20</c:f>
              <c:strCache>
                <c:ptCount val="4"/>
                <c:pt idx="0">
                  <c:v>0–64</c:v>
                </c:pt>
                <c:pt idx="1">
                  <c:v>65–74</c:v>
                </c:pt>
                <c:pt idx="2">
                  <c:v>75–84</c:v>
                </c:pt>
                <c:pt idx="3">
                  <c:v>85+</c:v>
                </c:pt>
              </c:strCache>
            </c:strRef>
          </c:cat>
          <c:val>
            <c:numRef>
              <c:f>EWMIbyAge!$B$17:$B$20</c:f>
              <c:numCache>
                <c:formatCode>General</c:formatCode>
                <c:ptCount val="4"/>
                <c:pt idx="0">
                  <c:v>-19.2</c:v>
                </c:pt>
                <c:pt idx="1">
                  <c:v>-19.399999999999999</c:v>
                </c:pt>
                <c:pt idx="2">
                  <c:v>-26.5</c:v>
                </c:pt>
                <c:pt idx="3">
                  <c:v>-36.1</c:v>
                </c:pt>
              </c:numCache>
            </c:numRef>
          </c:val>
          <c:extLst>
            <c:ext xmlns:c16="http://schemas.microsoft.com/office/drawing/2014/chart" uri="{C3380CC4-5D6E-409C-BE32-E72D297353CC}">
              <c16:uniqueId val="{00000001-75DB-48DA-8095-5C2AFEE4CD7E}"/>
            </c:ext>
          </c:extLst>
        </c:ser>
        <c:dLbls>
          <c:showLegendKey val="0"/>
          <c:showVal val="0"/>
          <c:showCatName val="0"/>
          <c:showSerName val="0"/>
          <c:showPercent val="0"/>
          <c:showBubbleSize val="0"/>
        </c:dLbls>
        <c:gapWidth val="4"/>
        <c:overlap val="100"/>
        <c:axId val="521356344"/>
        <c:axId val="521357128"/>
      </c:barChart>
      <c:catAx>
        <c:axId val="521356344"/>
        <c:scaling>
          <c:orientation val="minMax"/>
        </c:scaling>
        <c:delete val="0"/>
        <c:axPos val="l"/>
        <c:title>
          <c:tx>
            <c:rich>
              <a:bodyPr rot="-5400000" spcFirstLastPara="1" vertOverflow="ellipsis" vert="horz" wrap="square" anchor="ctr" anchorCtr="1"/>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r>
                  <a:rPr lang="en-US" sz="1100" b="1" dirty="0"/>
                  <a:t>Age group (years)</a:t>
                </a:r>
              </a:p>
            </c:rich>
          </c:tx>
          <c:layout>
            <c:manualLayout>
              <c:xMode val="edge"/>
              <c:yMode val="edge"/>
              <c:x val="1.6809388374300519E-2"/>
              <c:y val="0.29917823637199659"/>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21357128"/>
        <c:crosses val="autoZero"/>
        <c:auto val="1"/>
        <c:lblAlgn val="ctr"/>
        <c:lblOffset val="100"/>
        <c:noMultiLvlLbl val="0"/>
      </c:catAx>
      <c:valAx>
        <c:axId val="521357128"/>
        <c:scaling>
          <c:orientation val="minMax"/>
          <c:max val="45"/>
          <c:min val="-4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US" sz="1200" b="1" dirty="0"/>
                  <a:t>Excess winter mortality index</a:t>
                </a:r>
              </a:p>
            </c:rich>
          </c:tx>
          <c:layout>
            <c:manualLayout>
              <c:xMode val="edge"/>
              <c:yMode val="edge"/>
              <c:x val="0.32293173380899637"/>
              <c:y val="0.84420283986795785"/>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0" sourceLinked="0"/>
        <c:majorTickMark val="none"/>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21356344"/>
        <c:crossesAt val="1"/>
        <c:crossBetween val="between"/>
        <c:majorUnit val="10"/>
        <c:min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0" cap="flat" cmpd="sng" algn="ctr">
      <a:noFill/>
      <a:round/>
    </a:ln>
    <a:effectLst/>
  </c:spPr>
  <c:txPr>
    <a:bodyPr/>
    <a:lstStyle/>
    <a:p>
      <a:pPr>
        <a:defRPr sz="105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200" b="1" dirty="0"/>
              <a:t>EWM index for males, 5 year average and 2017/18, England and Wales</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EWMIbyAge!$C$62</c:f>
              <c:strCache>
                <c:ptCount val="1"/>
                <c:pt idx="0">
                  <c:v>Five-year average EWM index</c:v>
                </c:pt>
              </c:strCache>
            </c:strRef>
          </c:tx>
          <c:spPr>
            <a:solidFill>
              <a:srgbClr val="00AE9E"/>
            </a:solidFill>
            <a:ln>
              <a:noFill/>
            </a:ln>
            <a:effectLst/>
          </c:spPr>
          <c:invertIfNegative val="0"/>
          <c:errBars>
            <c:errBarType val="both"/>
            <c:errValType val="cust"/>
            <c:noEndCap val="0"/>
            <c:plus>
              <c:numRef>
                <c:f>EWMIbyAge!$E$87:$E$90</c:f>
                <c:numCache>
                  <c:formatCode>General</c:formatCode>
                  <c:ptCount val="4"/>
                  <c:pt idx="0">
                    <c:v>0.456895769842532</c:v>
                  </c:pt>
                  <c:pt idx="1">
                    <c:v>0.50799388104603382</c:v>
                  </c:pt>
                  <c:pt idx="2">
                    <c:v>0.50129182669724381</c:v>
                  </c:pt>
                  <c:pt idx="3">
                    <c:v>0.63527552124985553</c:v>
                  </c:pt>
                </c:numCache>
              </c:numRef>
            </c:plus>
            <c:minus>
              <c:numRef>
                <c:f>EWMIbyAge!$E$87:$E$90</c:f>
                <c:numCache>
                  <c:formatCode>General</c:formatCode>
                  <c:ptCount val="4"/>
                  <c:pt idx="0">
                    <c:v>0.456895769842532</c:v>
                  </c:pt>
                  <c:pt idx="1">
                    <c:v>0.50799388104603382</c:v>
                  </c:pt>
                  <c:pt idx="2">
                    <c:v>0.50129182669724381</c:v>
                  </c:pt>
                  <c:pt idx="3">
                    <c:v>0.63527552124985553</c:v>
                  </c:pt>
                </c:numCache>
              </c:numRef>
            </c:minus>
            <c:spPr>
              <a:noFill/>
              <a:ln w="9525" cap="flat" cmpd="sng" algn="ctr">
                <a:solidFill>
                  <a:schemeClr val="tx1">
                    <a:lumMod val="65000"/>
                    <a:lumOff val="35000"/>
                  </a:schemeClr>
                </a:solidFill>
                <a:round/>
              </a:ln>
              <a:effectLst/>
            </c:spPr>
          </c:errBars>
          <c:cat>
            <c:strRef>
              <c:f>EWMIbyAge!$B$63:$B$66</c:f>
              <c:strCache>
                <c:ptCount val="4"/>
                <c:pt idx="0">
                  <c:v>0–64</c:v>
                </c:pt>
                <c:pt idx="1">
                  <c:v>65–74</c:v>
                </c:pt>
                <c:pt idx="2">
                  <c:v>75–84</c:v>
                </c:pt>
                <c:pt idx="3">
                  <c:v>85+</c:v>
                </c:pt>
              </c:strCache>
            </c:strRef>
          </c:cat>
          <c:val>
            <c:numRef>
              <c:f>EWMIbyAge!$C$63:$C$66</c:f>
              <c:numCache>
                <c:formatCode>0.0</c:formatCode>
                <c:ptCount val="4"/>
                <c:pt idx="0">
                  <c:v>8.34</c:v>
                </c:pt>
                <c:pt idx="1">
                  <c:v>10.680000000000001</c:v>
                </c:pt>
                <c:pt idx="2">
                  <c:v>16.2</c:v>
                </c:pt>
                <c:pt idx="3">
                  <c:v>24.68</c:v>
                </c:pt>
              </c:numCache>
            </c:numRef>
          </c:val>
          <c:extLst>
            <c:ext xmlns:c16="http://schemas.microsoft.com/office/drawing/2014/chart" uri="{C3380CC4-5D6E-409C-BE32-E72D297353CC}">
              <c16:uniqueId val="{00000000-106D-4F86-AB78-47D356464EEA}"/>
            </c:ext>
          </c:extLst>
        </c:ser>
        <c:ser>
          <c:idx val="1"/>
          <c:order val="1"/>
          <c:tx>
            <c:strRef>
              <c:f>EWMIbyAge!$D$62</c:f>
              <c:strCache>
                <c:ptCount val="1"/>
                <c:pt idx="0">
                  <c:v>EWM index 2017/18</c:v>
                </c:pt>
              </c:strCache>
            </c:strRef>
          </c:tx>
          <c:spPr>
            <a:solidFill>
              <a:srgbClr val="98002E"/>
            </a:solidFill>
            <a:ln>
              <a:noFill/>
            </a:ln>
            <a:effectLst/>
          </c:spPr>
          <c:invertIfNegative val="0"/>
          <c:errBars>
            <c:errBarType val="both"/>
            <c:errValType val="cust"/>
            <c:noEndCap val="0"/>
            <c:plus>
              <c:numRef>
                <c:f>EWMIbyAge!$F$73:$F$76</c:f>
                <c:numCache>
                  <c:formatCode>General</c:formatCode>
                  <c:ptCount val="4"/>
                  <c:pt idx="0">
                    <c:v>0.69999999999999929</c:v>
                  </c:pt>
                  <c:pt idx="1">
                    <c:v>0.70000000000000284</c:v>
                  </c:pt>
                  <c:pt idx="2">
                    <c:v>0.69999999999999929</c:v>
                  </c:pt>
                  <c:pt idx="3">
                    <c:v>0.69999999999999574</c:v>
                  </c:pt>
                </c:numCache>
              </c:numRef>
            </c:plus>
            <c:minus>
              <c:numRef>
                <c:f>EWMIbyAge!$D$73:$D$76</c:f>
                <c:numCache>
                  <c:formatCode>General</c:formatCode>
                  <c:ptCount val="4"/>
                  <c:pt idx="0">
                    <c:v>0.69999999999999929</c:v>
                  </c:pt>
                  <c:pt idx="1">
                    <c:v>0.69999999999999929</c:v>
                  </c:pt>
                  <c:pt idx="2">
                    <c:v>0.60000000000000142</c:v>
                  </c:pt>
                  <c:pt idx="3">
                    <c:v>0.80000000000000426</c:v>
                  </c:pt>
                </c:numCache>
              </c:numRef>
            </c:minus>
            <c:spPr>
              <a:noFill/>
              <a:ln w="9525" cap="flat" cmpd="sng" algn="ctr">
                <a:solidFill>
                  <a:schemeClr val="tx1">
                    <a:lumMod val="65000"/>
                    <a:lumOff val="35000"/>
                  </a:schemeClr>
                </a:solidFill>
                <a:round/>
              </a:ln>
              <a:effectLst/>
            </c:spPr>
          </c:errBars>
          <c:cat>
            <c:strRef>
              <c:f>EWMIbyAge!$B$63:$B$66</c:f>
              <c:strCache>
                <c:ptCount val="4"/>
                <c:pt idx="0">
                  <c:v>0–64</c:v>
                </c:pt>
                <c:pt idx="1">
                  <c:v>65–74</c:v>
                </c:pt>
                <c:pt idx="2">
                  <c:v>75–84</c:v>
                </c:pt>
                <c:pt idx="3">
                  <c:v>85+</c:v>
                </c:pt>
              </c:strCache>
            </c:strRef>
          </c:cat>
          <c:val>
            <c:numRef>
              <c:f>EWMIbyAge!$D$63:$D$66</c:f>
              <c:numCache>
                <c:formatCode>General</c:formatCode>
                <c:ptCount val="4"/>
                <c:pt idx="0">
                  <c:v>19.2</c:v>
                </c:pt>
                <c:pt idx="1">
                  <c:v>19.399999999999999</c:v>
                </c:pt>
                <c:pt idx="2">
                  <c:v>26.5</c:v>
                </c:pt>
                <c:pt idx="3">
                  <c:v>36.1</c:v>
                </c:pt>
              </c:numCache>
            </c:numRef>
          </c:val>
          <c:extLst>
            <c:ext xmlns:c16="http://schemas.microsoft.com/office/drawing/2014/chart" uri="{C3380CC4-5D6E-409C-BE32-E72D297353CC}">
              <c16:uniqueId val="{00000001-106D-4F86-AB78-47D356464EEA}"/>
            </c:ext>
          </c:extLst>
        </c:ser>
        <c:dLbls>
          <c:showLegendKey val="0"/>
          <c:showVal val="0"/>
          <c:showCatName val="0"/>
          <c:showSerName val="0"/>
          <c:showPercent val="0"/>
          <c:showBubbleSize val="0"/>
        </c:dLbls>
        <c:gapWidth val="219"/>
        <c:overlap val="-27"/>
        <c:axId val="517845120"/>
        <c:axId val="517841592"/>
      </c:barChart>
      <c:catAx>
        <c:axId val="517845120"/>
        <c:scaling>
          <c:orientation val="minMax"/>
        </c:scaling>
        <c:delete val="0"/>
        <c:axPos val="b"/>
        <c:title>
          <c:tx>
            <c:rich>
              <a:bodyPr rot="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r>
                  <a:rPr lang="en-US" sz="1050" b="1" dirty="0"/>
                  <a:t>Age group (years)</a:t>
                </a:r>
              </a:p>
            </c:rich>
          </c:tx>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17841592"/>
        <c:crosses val="autoZero"/>
        <c:auto val="1"/>
        <c:lblAlgn val="ctr"/>
        <c:lblOffset val="100"/>
        <c:noMultiLvlLbl val="0"/>
      </c:catAx>
      <c:valAx>
        <c:axId val="517841592"/>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r>
                  <a:rPr lang="en-US" sz="1050" b="1" dirty="0"/>
                  <a:t>EWM index</a:t>
                </a:r>
              </a:p>
            </c:rich>
          </c:tx>
          <c:overlay val="0"/>
          <c:spPr>
            <a:noFill/>
            <a:ln>
              <a:noFill/>
            </a:ln>
            <a:effectLst/>
          </c:spPr>
          <c:txPr>
            <a:bodyPr rot="-540000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17845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r>
              <a:rPr lang="en-US" sz="1200" b="1" dirty="0"/>
              <a:t>EWM index for females, 5 year average and 2017/18, England and Wales</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EWMIbyAge!$C$62</c:f>
              <c:strCache>
                <c:ptCount val="1"/>
                <c:pt idx="0">
                  <c:v>Five-year average EWM index</c:v>
                </c:pt>
              </c:strCache>
            </c:strRef>
          </c:tx>
          <c:spPr>
            <a:solidFill>
              <a:srgbClr val="00AE9E"/>
            </a:solidFill>
            <a:ln>
              <a:noFill/>
            </a:ln>
            <a:effectLst/>
          </c:spPr>
          <c:invertIfNegative val="0"/>
          <c:errBars>
            <c:errBarType val="both"/>
            <c:errValType val="cust"/>
            <c:noEndCap val="0"/>
            <c:plus>
              <c:numRef>
                <c:f>EWMIbyAge!$E$91:$E$94</c:f>
                <c:numCache>
                  <c:formatCode>General</c:formatCode>
                  <c:ptCount val="4"/>
                  <c:pt idx="0">
                    <c:v>0.6148726046914107</c:v>
                  </c:pt>
                  <c:pt idx="1">
                    <c:v>0.69263067411447299</c:v>
                  </c:pt>
                  <c:pt idx="2">
                    <c:v>0.58361428862806464</c:v>
                  </c:pt>
                  <c:pt idx="3">
                    <c:v>0.51806572255624139</c:v>
                  </c:pt>
                </c:numCache>
              </c:numRef>
            </c:plus>
            <c:minus>
              <c:numRef>
                <c:f>EWMIbyAge!$E$91:$E$94</c:f>
                <c:numCache>
                  <c:formatCode>General</c:formatCode>
                  <c:ptCount val="4"/>
                  <c:pt idx="0">
                    <c:v>0.6148726046914107</c:v>
                  </c:pt>
                  <c:pt idx="1">
                    <c:v>0.69263067411447299</c:v>
                  </c:pt>
                  <c:pt idx="2">
                    <c:v>0.58361428862806464</c:v>
                  </c:pt>
                  <c:pt idx="3">
                    <c:v>0.51806572255624139</c:v>
                  </c:pt>
                </c:numCache>
              </c:numRef>
            </c:minus>
            <c:spPr>
              <a:noFill/>
              <a:ln w="9525" cap="flat" cmpd="sng" algn="ctr">
                <a:solidFill>
                  <a:schemeClr val="tx1">
                    <a:lumMod val="65000"/>
                    <a:lumOff val="35000"/>
                  </a:schemeClr>
                </a:solidFill>
                <a:round/>
              </a:ln>
              <a:effectLst/>
            </c:spPr>
          </c:errBars>
          <c:cat>
            <c:strRef>
              <c:f>EWMIbyAge!$B$67:$B$70</c:f>
              <c:strCache>
                <c:ptCount val="4"/>
                <c:pt idx="0">
                  <c:v>0–64</c:v>
                </c:pt>
                <c:pt idx="1">
                  <c:v>65–74</c:v>
                </c:pt>
                <c:pt idx="2">
                  <c:v>75–84</c:v>
                </c:pt>
                <c:pt idx="3">
                  <c:v>85+</c:v>
                </c:pt>
              </c:strCache>
            </c:strRef>
          </c:cat>
          <c:val>
            <c:numRef>
              <c:f>EWMIbyAge!$C$67:$C$70</c:f>
              <c:numCache>
                <c:formatCode>0.0</c:formatCode>
                <c:ptCount val="4"/>
                <c:pt idx="0">
                  <c:v>9.9599999999999991</c:v>
                </c:pt>
                <c:pt idx="1">
                  <c:v>14.02</c:v>
                </c:pt>
                <c:pt idx="2">
                  <c:v>19.580000000000002</c:v>
                </c:pt>
                <c:pt idx="3">
                  <c:v>27.279999999999994</c:v>
                </c:pt>
              </c:numCache>
            </c:numRef>
          </c:val>
          <c:extLst>
            <c:ext xmlns:c16="http://schemas.microsoft.com/office/drawing/2014/chart" uri="{C3380CC4-5D6E-409C-BE32-E72D297353CC}">
              <c16:uniqueId val="{00000000-D8FA-4787-8830-A44E73F30807}"/>
            </c:ext>
          </c:extLst>
        </c:ser>
        <c:ser>
          <c:idx val="1"/>
          <c:order val="1"/>
          <c:tx>
            <c:strRef>
              <c:f>EWMIbyAge!$D$62</c:f>
              <c:strCache>
                <c:ptCount val="1"/>
                <c:pt idx="0">
                  <c:v>EWM index 2017/18</c:v>
                </c:pt>
              </c:strCache>
            </c:strRef>
          </c:tx>
          <c:spPr>
            <a:solidFill>
              <a:srgbClr val="98002E"/>
            </a:solidFill>
            <a:ln>
              <a:noFill/>
            </a:ln>
            <a:effectLst/>
          </c:spPr>
          <c:invertIfNegative val="0"/>
          <c:errBars>
            <c:errBarType val="both"/>
            <c:errValType val="cust"/>
            <c:noEndCap val="0"/>
            <c:plus>
              <c:numRef>
                <c:f>EWMIbyAge!$F$80:$F$83</c:f>
                <c:numCache>
                  <c:formatCode>General</c:formatCode>
                  <c:ptCount val="4"/>
                  <c:pt idx="0">
                    <c:v>0.80000000000000071</c:v>
                  </c:pt>
                  <c:pt idx="1">
                    <c:v>0.79999999999999716</c:v>
                  </c:pt>
                  <c:pt idx="2">
                    <c:v>0.80000000000000071</c:v>
                  </c:pt>
                  <c:pt idx="3">
                    <c:v>0.70000000000000284</c:v>
                  </c:pt>
                </c:numCache>
              </c:numRef>
            </c:plus>
            <c:minus>
              <c:numRef>
                <c:f>EWMIbyAge!$D$80:$D$83</c:f>
                <c:numCache>
                  <c:formatCode>General</c:formatCode>
                  <c:ptCount val="4"/>
                  <c:pt idx="0">
                    <c:v>0.69999999999999929</c:v>
                  </c:pt>
                  <c:pt idx="1">
                    <c:v>0.90000000000000213</c:v>
                  </c:pt>
                  <c:pt idx="2">
                    <c:v>0.69999999999999929</c:v>
                  </c:pt>
                  <c:pt idx="3">
                    <c:v>0.59999999999999432</c:v>
                  </c:pt>
                </c:numCache>
              </c:numRef>
            </c:minus>
            <c:spPr>
              <a:noFill/>
              <a:ln w="9525" cap="flat" cmpd="sng" algn="ctr">
                <a:solidFill>
                  <a:schemeClr val="tx1">
                    <a:lumMod val="65000"/>
                    <a:lumOff val="35000"/>
                  </a:schemeClr>
                </a:solidFill>
                <a:round/>
              </a:ln>
              <a:effectLst/>
            </c:spPr>
          </c:errBars>
          <c:cat>
            <c:strRef>
              <c:f>EWMIbyAge!$B$67:$B$70</c:f>
              <c:strCache>
                <c:ptCount val="4"/>
                <c:pt idx="0">
                  <c:v>0–64</c:v>
                </c:pt>
                <c:pt idx="1">
                  <c:v>65–74</c:v>
                </c:pt>
                <c:pt idx="2">
                  <c:v>75–84</c:v>
                </c:pt>
                <c:pt idx="3">
                  <c:v>85+</c:v>
                </c:pt>
              </c:strCache>
            </c:strRef>
          </c:cat>
          <c:val>
            <c:numRef>
              <c:f>EWMIbyAge!$D$67:$D$70</c:f>
              <c:numCache>
                <c:formatCode>General</c:formatCode>
                <c:ptCount val="4"/>
                <c:pt idx="0">
                  <c:v>15.1</c:v>
                </c:pt>
                <c:pt idx="1">
                  <c:v>21.1</c:v>
                </c:pt>
                <c:pt idx="2">
                  <c:v>30.9</c:v>
                </c:pt>
                <c:pt idx="3">
                  <c:v>43.3</c:v>
                </c:pt>
              </c:numCache>
            </c:numRef>
          </c:val>
          <c:extLst>
            <c:ext xmlns:c16="http://schemas.microsoft.com/office/drawing/2014/chart" uri="{C3380CC4-5D6E-409C-BE32-E72D297353CC}">
              <c16:uniqueId val="{00000001-D8FA-4787-8830-A44E73F30807}"/>
            </c:ext>
          </c:extLst>
        </c:ser>
        <c:dLbls>
          <c:showLegendKey val="0"/>
          <c:showVal val="0"/>
          <c:showCatName val="0"/>
          <c:showSerName val="0"/>
          <c:showPercent val="0"/>
          <c:showBubbleSize val="0"/>
        </c:dLbls>
        <c:gapWidth val="219"/>
        <c:overlap val="-27"/>
        <c:axId val="517841984"/>
        <c:axId val="517846296"/>
      </c:barChart>
      <c:catAx>
        <c:axId val="517841984"/>
        <c:scaling>
          <c:orientation val="minMax"/>
        </c:scaling>
        <c:delete val="0"/>
        <c:axPos val="b"/>
        <c:title>
          <c:tx>
            <c:rich>
              <a:bodyPr rot="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r>
                  <a:rPr lang="en-US" sz="1050" b="1" dirty="0"/>
                  <a:t>Age group (years)</a:t>
                </a:r>
              </a:p>
            </c:rich>
          </c:tx>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17846296"/>
        <c:crosses val="autoZero"/>
        <c:auto val="1"/>
        <c:lblAlgn val="ctr"/>
        <c:lblOffset val="100"/>
        <c:noMultiLvlLbl val="0"/>
      </c:catAx>
      <c:valAx>
        <c:axId val="517846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r>
                  <a:rPr lang="en-US" sz="1050" b="1" dirty="0"/>
                  <a:t>EWM index</a:t>
                </a:r>
              </a:p>
            </c:rich>
          </c:tx>
          <c:overlay val="0"/>
          <c:spPr>
            <a:noFill/>
            <a:ln>
              <a:noFill/>
            </a:ln>
            <a:effectLst/>
          </c:spPr>
          <c:txPr>
            <a:bodyPr rot="-540000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17841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chemeClr val="tx1"/>
                </a:solidFill>
                <a:latin typeface="Arial" panose="020B0604020202020204" pitchFamily="34" charset="0"/>
                <a:ea typeface="+mn-ea"/>
                <a:cs typeface="Arial" panose="020B0604020202020204" pitchFamily="34" charset="0"/>
              </a:defRPr>
            </a:pPr>
            <a:r>
              <a:rPr lang="en-US" b="1" dirty="0"/>
              <a:t>EWD by underlying cause of death, 2017/18, England and Wales</a:t>
            </a:r>
          </a:p>
        </c:rich>
      </c:tx>
      <c:overlay val="0"/>
      <c:spPr>
        <a:noFill/>
        <a:ln>
          <a:noFill/>
        </a:ln>
        <a:effectLst/>
      </c:spPr>
      <c:txPr>
        <a:bodyPr rot="0" spcFirstLastPara="1" vertOverflow="ellipsis" vert="horz" wrap="square" anchor="ctr" anchorCtr="1"/>
        <a:lstStyle/>
        <a:p>
          <a:pPr>
            <a:defRPr sz="1320" b="1"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8135289655316075"/>
          <c:y val="0.16790764075889686"/>
          <c:w val="0.78833363133262968"/>
          <c:h val="0.6109066502196987"/>
        </c:manualLayout>
      </c:layout>
      <c:barChart>
        <c:barDir val="col"/>
        <c:grouping val="clustered"/>
        <c:varyColors val="0"/>
        <c:ser>
          <c:idx val="0"/>
          <c:order val="0"/>
          <c:tx>
            <c:strRef>
              <c:f>EWDandEWMIbyCause!$B$15</c:f>
              <c:strCache>
                <c:ptCount val="1"/>
                <c:pt idx="0">
                  <c:v>EWD</c:v>
                </c:pt>
              </c:strCache>
            </c:strRef>
          </c:tx>
          <c:spPr>
            <a:solidFill>
              <a:schemeClr val="accent1"/>
            </a:solidFill>
            <a:ln>
              <a:noFill/>
            </a:ln>
            <a:effectLst/>
          </c:spPr>
          <c:invertIfNegative val="0"/>
          <c:dPt>
            <c:idx val="0"/>
            <c:invertIfNegative val="0"/>
            <c:bubble3D val="0"/>
            <c:spPr>
              <a:solidFill>
                <a:srgbClr val="98002E"/>
              </a:solidFill>
              <a:ln>
                <a:noFill/>
              </a:ln>
              <a:effectLst/>
            </c:spPr>
            <c:extLst>
              <c:ext xmlns:c16="http://schemas.microsoft.com/office/drawing/2014/chart" uri="{C3380CC4-5D6E-409C-BE32-E72D297353CC}">
                <c16:uniqueId val="{00000001-2AF3-4D80-A8D9-E1F7F8D52D6B}"/>
              </c:ext>
            </c:extLst>
          </c:dPt>
          <c:dPt>
            <c:idx val="1"/>
            <c:invertIfNegative val="0"/>
            <c:bubble3D val="0"/>
            <c:spPr>
              <a:solidFill>
                <a:srgbClr val="00AE9E"/>
              </a:solidFill>
              <a:ln>
                <a:noFill/>
              </a:ln>
              <a:effectLst/>
            </c:spPr>
            <c:extLst>
              <c:ext xmlns:c16="http://schemas.microsoft.com/office/drawing/2014/chart" uri="{C3380CC4-5D6E-409C-BE32-E72D297353CC}">
                <c16:uniqueId val="{00000003-2AF3-4D80-A8D9-E1F7F8D52D6B}"/>
              </c:ext>
            </c:extLst>
          </c:dPt>
          <c:dPt>
            <c:idx val="2"/>
            <c:invertIfNegative val="0"/>
            <c:bubble3D val="0"/>
            <c:spPr>
              <a:solidFill>
                <a:srgbClr val="EEB111"/>
              </a:solidFill>
              <a:ln>
                <a:noFill/>
              </a:ln>
              <a:effectLst/>
            </c:spPr>
            <c:extLst>
              <c:ext xmlns:c16="http://schemas.microsoft.com/office/drawing/2014/chart" uri="{C3380CC4-5D6E-409C-BE32-E72D297353CC}">
                <c16:uniqueId val="{00000005-2AF3-4D80-A8D9-E1F7F8D52D6B}"/>
              </c:ext>
            </c:extLst>
          </c:dPt>
          <c:cat>
            <c:strRef>
              <c:f>EWDandEWMIbyCause!$A$16:$A$18</c:f>
              <c:strCache>
                <c:ptCount val="3"/>
                <c:pt idx="0">
                  <c:v>Circulatory diseases </c:v>
                </c:pt>
                <c:pt idx="1">
                  <c:v>Respiratory diseases</c:v>
                </c:pt>
                <c:pt idx="2">
                  <c:v>Dementia and Alzheimer's disease</c:v>
                </c:pt>
              </c:strCache>
            </c:strRef>
          </c:cat>
          <c:val>
            <c:numRef>
              <c:f>EWDandEWMIbyCause!$B$16:$B$18</c:f>
              <c:numCache>
                <c:formatCode>General</c:formatCode>
                <c:ptCount val="3"/>
                <c:pt idx="0">
                  <c:v>11500</c:v>
                </c:pt>
                <c:pt idx="1">
                  <c:v>17400</c:v>
                </c:pt>
                <c:pt idx="2">
                  <c:v>10800</c:v>
                </c:pt>
              </c:numCache>
            </c:numRef>
          </c:val>
          <c:extLst>
            <c:ext xmlns:c16="http://schemas.microsoft.com/office/drawing/2014/chart" uri="{C3380CC4-5D6E-409C-BE32-E72D297353CC}">
              <c16:uniqueId val="{00000006-2AF3-4D80-A8D9-E1F7F8D52D6B}"/>
            </c:ext>
          </c:extLst>
        </c:ser>
        <c:dLbls>
          <c:showLegendKey val="0"/>
          <c:showVal val="0"/>
          <c:showCatName val="0"/>
          <c:showSerName val="0"/>
          <c:showPercent val="0"/>
          <c:showBubbleSize val="0"/>
        </c:dLbls>
        <c:gapWidth val="219"/>
        <c:overlap val="-27"/>
        <c:axId val="517844336"/>
        <c:axId val="517842376"/>
      </c:barChart>
      <c:catAx>
        <c:axId val="517844336"/>
        <c:scaling>
          <c:orientation val="minMax"/>
        </c:scaling>
        <c:delete val="0"/>
        <c:axPos val="b"/>
        <c:title>
          <c:tx>
            <c:rich>
              <a:bodyPr rot="0" spcFirstLastPara="1" vertOverflow="ellipsis" vert="horz" wrap="square" anchor="ctr" anchorCtr="1"/>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r>
                  <a:rPr lang="en-US" b="1" dirty="0"/>
                  <a:t>Cause of death</a:t>
                </a:r>
              </a:p>
            </c:rich>
          </c:tx>
          <c:layout>
            <c:manualLayout>
              <c:xMode val="edge"/>
              <c:yMode val="edge"/>
              <c:x val="0.46354593413231876"/>
              <c:y val="0.91156709299377492"/>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17842376"/>
        <c:crosses val="autoZero"/>
        <c:auto val="1"/>
        <c:lblAlgn val="ctr"/>
        <c:lblOffset val="100"/>
        <c:noMultiLvlLbl val="0"/>
      </c:catAx>
      <c:valAx>
        <c:axId val="5178423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r>
                  <a:rPr lang="en-US" b="1" dirty="0"/>
                  <a:t>Excess Winter Deaths</a:t>
                </a:r>
              </a:p>
            </c:rich>
          </c:tx>
          <c:layout>
            <c:manualLayout>
              <c:xMode val="edge"/>
              <c:yMode val="edge"/>
              <c:x val="1.3778850961004332E-2"/>
              <c:y val="0.2432416596294045"/>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517844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32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b="1" dirty="0"/>
              <a:t>EWM index by cause, England and Wales, 5 year average and 2017/18</a:t>
            </a:r>
            <a:endParaRPr lang="en-GB" b="1" dirty="0"/>
          </a:p>
        </c:rich>
      </c:tx>
      <c:overlay val="0"/>
      <c:spPr>
        <a:noFill/>
        <a:ln>
          <a:noFill/>
        </a:ln>
        <a:effectLst/>
      </c:spPr>
      <c:txPr>
        <a:bodyPr rot="0" spcFirstLastPara="1" vertOverflow="ellipsis" vert="horz" wrap="square" anchor="ctr" anchorCtr="1"/>
        <a:lstStyle/>
        <a:p>
          <a:pPr algn="ctr" rtl="0">
            <a:defRPr sz="132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1"/>
          <c:order val="0"/>
          <c:tx>
            <c:strRef>
              <c:f>EWDandEWMIbyCause!$C$30</c:f>
              <c:strCache>
                <c:ptCount val="1"/>
                <c:pt idx="0">
                  <c:v>Five-year average EWM index</c:v>
                </c:pt>
              </c:strCache>
            </c:strRef>
          </c:tx>
          <c:spPr>
            <a:solidFill>
              <a:srgbClr val="00AE9E"/>
            </a:solidFill>
            <a:ln>
              <a:noFill/>
            </a:ln>
            <a:effectLst/>
          </c:spPr>
          <c:invertIfNegative val="0"/>
          <c:errBars>
            <c:errBarType val="both"/>
            <c:errValType val="cust"/>
            <c:noEndCap val="0"/>
            <c:plus>
              <c:numRef>
                <c:f>EWDandEWMIbyCause!$E$31:$E$33</c:f>
                <c:numCache>
                  <c:formatCode>General</c:formatCode>
                  <c:ptCount val="3"/>
                  <c:pt idx="0">
                    <c:v>0.38487822515520498</c:v>
                  </c:pt>
                  <c:pt idx="1">
                    <c:v>0.91477347621166116</c:v>
                  </c:pt>
                  <c:pt idx="2">
                    <c:v>0.83333115464945617</c:v>
                  </c:pt>
                </c:numCache>
              </c:numRef>
            </c:plus>
            <c:minus>
              <c:numRef>
                <c:f>EWDandEWMIbyCause!$E$31:$E$33</c:f>
                <c:numCache>
                  <c:formatCode>General</c:formatCode>
                  <c:ptCount val="3"/>
                  <c:pt idx="0">
                    <c:v>0.38487822515520498</c:v>
                  </c:pt>
                  <c:pt idx="1">
                    <c:v>0.91477347621166116</c:v>
                  </c:pt>
                  <c:pt idx="2">
                    <c:v>0.83333115464945617</c:v>
                  </c:pt>
                </c:numCache>
              </c:numRef>
            </c:minus>
            <c:spPr>
              <a:noFill/>
              <a:ln w="9525" cap="flat" cmpd="sng" algn="ctr">
                <a:solidFill>
                  <a:schemeClr val="tx1">
                    <a:lumMod val="65000"/>
                    <a:lumOff val="35000"/>
                  </a:schemeClr>
                </a:solidFill>
                <a:round/>
              </a:ln>
              <a:effectLst/>
            </c:spPr>
          </c:errBars>
          <c:cat>
            <c:strRef>
              <c:f>EWDandEWMIbyCause!$A$31:$A$33</c:f>
              <c:strCache>
                <c:ptCount val="3"/>
                <c:pt idx="0">
                  <c:v>Circulatory diseases </c:v>
                </c:pt>
                <c:pt idx="1">
                  <c:v>Respiratory diseases</c:v>
                </c:pt>
                <c:pt idx="2">
                  <c:v>Dementia and Alzheimer's disease</c:v>
                </c:pt>
              </c:strCache>
            </c:strRef>
          </c:cat>
          <c:val>
            <c:numRef>
              <c:f>EWDandEWMIbyCause!$C$31:$C$33</c:f>
              <c:numCache>
                <c:formatCode>General</c:formatCode>
                <c:ptCount val="3"/>
                <c:pt idx="0">
                  <c:v>16.72</c:v>
                </c:pt>
                <c:pt idx="1">
                  <c:v>52.96</c:v>
                </c:pt>
                <c:pt idx="2">
                  <c:v>34.760000000000005</c:v>
                </c:pt>
              </c:numCache>
            </c:numRef>
          </c:val>
          <c:extLst>
            <c:ext xmlns:c16="http://schemas.microsoft.com/office/drawing/2014/chart" uri="{C3380CC4-5D6E-409C-BE32-E72D297353CC}">
              <c16:uniqueId val="{00000000-0005-498F-AF28-8D29EE2D3032}"/>
            </c:ext>
          </c:extLst>
        </c:ser>
        <c:ser>
          <c:idx val="0"/>
          <c:order val="1"/>
          <c:tx>
            <c:strRef>
              <c:f>EWDandEWMIbyCause!$B$30</c:f>
              <c:strCache>
                <c:ptCount val="1"/>
                <c:pt idx="0">
                  <c:v>EWM Index 2017/18</c:v>
                </c:pt>
              </c:strCache>
            </c:strRef>
          </c:tx>
          <c:spPr>
            <a:solidFill>
              <a:srgbClr val="98002E"/>
            </a:solidFill>
            <a:ln>
              <a:noFill/>
            </a:ln>
            <a:effectLst/>
          </c:spPr>
          <c:invertIfNegative val="0"/>
          <c:errBars>
            <c:errBarType val="both"/>
            <c:errValType val="cust"/>
            <c:noEndCap val="0"/>
            <c:plus>
              <c:numRef>
                <c:f>EWDandEWMIbyCause!$G$15:$G$17</c:f>
                <c:numCache>
                  <c:formatCode>General</c:formatCode>
                  <c:ptCount val="3"/>
                  <c:pt idx="0">
                    <c:v>0.5</c:v>
                  </c:pt>
                  <c:pt idx="1">
                    <c:v>1.2000000000000028</c:v>
                  </c:pt>
                  <c:pt idx="2">
                    <c:v>1.1000000000000014</c:v>
                  </c:pt>
                </c:numCache>
              </c:numRef>
            </c:plus>
            <c:minus>
              <c:numRef>
                <c:f>EWDandEWMIbyCause!$F$15:$F$17</c:f>
                <c:numCache>
                  <c:formatCode>General</c:formatCode>
                  <c:ptCount val="3"/>
                  <c:pt idx="0">
                    <c:v>0.5</c:v>
                  </c:pt>
                  <c:pt idx="1">
                    <c:v>1.2999999999999972</c:v>
                  </c:pt>
                  <c:pt idx="2">
                    <c:v>1</c:v>
                  </c:pt>
                </c:numCache>
              </c:numRef>
            </c:minus>
            <c:spPr>
              <a:noFill/>
              <a:ln w="9525" cap="flat" cmpd="sng" algn="ctr">
                <a:solidFill>
                  <a:schemeClr val="tx1">
                    <a:lumMod val="65000"/>
                    <a:lumOff val="35000"/>
                  </a:schemeClr>
                </a:solidFill>
                <a:round/>
              </a:ln>
              <a:effectLst/>
            </c:spPr>
          </c:errBars>
          <c:cat>
            <c:strRef>
              <c:f>EWDandEWMIbyCause!$A$31:$A$33</c:f>
              <c:strCache>
                <c:ptCount val="3"/>
                <c:pt idx="0">
                  <c:v>Circulatory diseases </c:v>
                </c:pt>
                <c:pt idx="1">
                  <c:v>Respiratory diseases</c:v>
                </c:pt>
                <c:pt idx="2">
                  <c:v>Dementia and Alzheimer's disease</c:v>
                </c:pt>
              </c:strCache>
            </c:strRef>
          </c:cat>
          <c:val>
            <c:numRef>
              <c:f>EWDandEWMIbyCause!$B$31:$B$33</c:f>
              <c:numCache>
                <c:formatCode>General</c:formatCode>
                <c:ptCount val="3"/>
                <c:pt idx="0">
                  <c:v>28</c:v>
                </c:pt>
                <c:pt idx="1">
                  <c:v>84.9</c:v>
                </c:pt>
                <c:pt idx="2">
                  <c:v>54.1</c:v>
                </c:pt>
              </c:numCache>
            </c:numRef>
          </c:val>
          <c:extLst>
            <c:ext xmlns:c16="http://schemas.microsoft.com/office/drawing/2014/chart" uri="{C3380CC4-5D6E-409C-BE32-E72D297353CC}">
              <c16:uniqueId val="{00000001-0005-498F-AF28-8D29EE2D3032}"/>
            </c:ext>
          </c:extLst>
        </c:ser>
        <c:dLbls>
          <c:showLegendKey val="0"/>
          <c:showVal val="0"/>
          <c:showCatName val="0"/>
          <c:showSerName val="0"/>
          <c:showPercent val="0"/>
          <c:showBubbleSize val="0"/>
        </c:dLbls>
        <c:gapWidth val="219"/>
        <c:overlap val="-27"/>
        <c:axId val="632531232"/>
        <c:axId val="632530056"/>
      </c:barChart>
      <c:catAx>
        <c:axId val="632531232"/>
        <c:scaling>
          <c:orientation val="minMax"/>
        </c:scaling>
        <c:delete val="0"/>
        <c:axPos val="b"/>
        <c:title>
          <c:tx>
            <c:rich>
              <a:bodyPr rot="0" spcFirstLastPara="1" vertOverflow="ellipsis" vert="horz" wrap="square" anchor="ctr" anchorCtr="1"/>
              <a:lstStyle/>
              <a:p>
                <a:pPr>
                  <a:defRPr sz="11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b="1" dirty="0"/>
                  <a:t>Cause of death</a:t>
                </a:r>
              </a:p>
            </c:rich>
          </c:tx>
          <c:overlay val="0"/>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32530056"/>
        <c:crosses val="autoZero"/>
        <c:auto val="1"/>
        <c:lblAlgn val="ctr"/>
        <c:lblOffset val="100"/>
        <c:noMultiLvlLbl val="0"/>
      </c:catAx>
      <c:valAx>
        <c:axId val="6325300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b="1" dirty="0"/>
                  <a:t>EWM index</a:t>
                </a:r>
              </a:p>
            </c:rich>
          </c:tx>
          <c:overlay val="0"/>
          <c:spPr>
            <a:noFill/>
            <a:ln>
              <a:noFill/>
            </a:ln>
            <a:effectLst/>
          </c:spPr>
          <c:txPr>
            <a:bodyPr rot="-5400000" spcFirstLastPara="1" vertOverflow="ellipsis" vert="horz" wrap="square" anchor="ctr" anchorCtr="1"/>
            <a:lstStyle/>
            <a:p>
              <a:pPr>
                <a:defRPr sz="11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32531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3C6D48-A4CD-4737-B592-FAC2ABEA450D}"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GB"/>
        </a:p>
      </dgm:t>
    </dgm:pt>
    <dgm:pt modelId="{B3E4578A-9D74-4F37-98D0-47B376C4A8D2}">
      <dgm:prSet phldrT="[Text]" custT="1"/>
      <dgm:spPr>
        <a:noFill/>
        <a:ln>
          <a:noFill/>
        </a:ln>
      </dgm:spPr>
      <dgm:t>
        <a:bodyPr/>
        <a:lstStyle/>
        <a:p>
          <a:r>
            <a:rPr lang="en-GB" sz="1600" b="1" dirty="0"/>
            <a:t>Reducing EWDs</a:t>
          </a:r>
        </a:p>
      </dgm:t>
    </dgm:pt>
    <dgm:pt modelId="{2B133877-42A8-4BB2-8C5E-55871D7FF127}" type="parTrans" cxnId="{7F8061F5-70E3-4726-A617-C45499D3D326}">
      <dgm:prSet/>
      <dgm:spPr/>
      <dgm:t>
        <a:bodyPr/>
        <a:lstStyle/>
        <a:p>
          <a:endParaRPr lang="en-GB"/>
        </a:p>
      </dgm:t>
    </dgm:pt>
    <dgm:pt modelId="{C5B69EF2-B228-4E13-8536-82BA41F2D873}" type="sibTrans" cxnId="{7F8061F5-70E3-4726-A617-C45499D3D326}">
      <dgm:prSet/>
      <dgm:spPr/>
      <dgm:t>
        <a:bodyPr/>
        <a:lstStyle/>
        <a:p>
          <a:endParaRPr lang="en-GB"/>
        </a:p>
      </dgm:t>
    </dgm:pt>
    <dgm:pt modelId="{28458AFC-3A12-4260-A4E0-127F4D206AF7}">
      <dgm:prSet phldrT="[Text]" custT="1"/>
      <dgm:spPr>
        <a:solidFill>
          <a:srgbClr val="00AE9E"/>
        </a:solidFill>
      </dgm:spPr>
      <dgm:t>
        <a:bodyPr/>
        <a:lstStyle/>
        <a:p>
          <a:r>
            <a:rPr lang="en-GB" sz="1300" dirty="0"/>
            <a:t>Identify people at risk</a:t>
          </a:r>
        </a:p>
      </dgm:t>
    </dgm:pt>
    <dgm:pt modelId="{AD39EFE9-4BE1-4236-AF42-9E7091CB6081}" type="parTrans" cxnId="{0D53FBA9-1AAF-44B4-BA9A-15E8742BB0D6}">
      <dgm:prSet/>
      <dgm:spPr/>
      <dgm:t>
        <a:bodyPr/>
        <a:lstStyle/>
        <a:p>
          <a:endParaRPr lang="en-GB"/>
        </a:p>
      </dgm:t>
    </dgm:pt>
    <dgm:pt modelId="{A765C69C-48D2-4291-81E5-B7CC0F8A9712}" type="sibTrans" cxnId="{0D53FBA9-1AAF-44B4-BA9A-15E8742BB0D6}">
      <dgm:prSet/>
      <dgm:spPr>
        <a:solidFill>
          <a:srgbClr val="98002E"/>
        </a:solidFill>
      </dgm:spPr>
      <dgm:t>
        <a:bodyPr/>
        <a:lstStyle/>
        <a:p>
          <a:endParaRPr lang="en-GB"/>
        </a:p>
      </dgm:t>
    </dgm:pt>
    <dgm:pt modelId="{60D3BE59-FD6B-4ABF-8E77-55DF5AA5F42E}">
      <dgm:prSet phldrT="[Text]" custT="1"/>
      <dgm:spPr>
        <a:solidFill>
          <a:srgbClr val="00AE9E"/>
        </a:solidFill>
      </dgm:spPr>
      <dgm:t>
        <a:bodyPr/>
        <a:lstStyle/>
        <a:p>
          <a:r>
            <a:rPr lang="en-GB" sz="1300" dirty="0"/>
            <a:t>Make Every Contact Count</a:t>
          </a:r>
        </a:p>
      </dgm:t>
    </dgm:pt>
    <dgm:pt modelId="{0AB4C4A1-0C4E-4004-930B-4FDEC1B7AD2D}" type="parTrans" cxnId="{7E716E75-B9EF-4FBE-96BC-B231DD99AB8E}">
      <dgm:prSet/>
      <dgm:spPr/>
      <dgm:t>
        <a:bodyPr/>
        <a:lstStyle/>
        <a:p>
          <a:endParaRPr lang="en-GB"/>
        </a:p>
      </dgm:t>
    </dgm:pt>
    <dgm:pt modelId="{2A9ADD9A-7F94-417F-88C0-FDE90417085A}" type="sibTrans" cxnId="{7E716E75-B9EF-4FBE-96BC-B231DD99AB8E}">
      <dgm:prSet/>
      <dgm:spPr>
        <a:solidFill>
          <a:srgbClr val="98002E"/>
        </a:solidFill>
      </dgm:spPr>
      <dgm:t>
        <a:bodyPr/>
        <a:lstStyle/>
        <a:p>
          <a:endParaRPr lang="en-GB"/>
        </a:p>
      </dgm:t>
    </dgm:pt>
    <dgm:pt modelId="{EB190799-1939-4B36-802D-CB66139ACB3D}">
      <dgm:prSet phldrT="[Text]" custT="1"/>
      <dgm:spPr>
        <a:solidFill>
          <a:srgbClr val="00AE9E"/>
        </a:solidFill>
      </dgm:spPr>
      <dgm:t>
        <a:bodyPr/>
        <a:lstStyle/>
        <a:p>
          <a:r>
            <a:rPr lang="en-GB" sz="1200" dirty="0"/>
            <a:t>Discharge vulnerable people from care settings to a warm home</a:t>
          </a:r>
        </a:p>
      </dgm:t>
    </dgm:pt>
    <dgm:pt modelId="{193C1D3C-C7B0-4029-88B5-0553F3DD79AB}" type="parTrans" cxnId="{DABC87BE-3A0F-4DFF-9FD8-47BEF72ED930}">
      <dgm:prSet/>
      <dgm:spPr/>
      <dgm:t>
        <a:bodyPr/>
        <a:lstStyle/>
        <a:p>
          <a:endParaRPr lang="en-GB"/>
        </a:p>
      </dgm:t>
    </dgm:pt>
    <dgm:pt modelId="{87F9C256-BEA1-4B6B-8CED-B8C7A7B67A93}" type="sibTrans" cxnId="{DABC87BE-3A0F-4DFF-9FD8-47BEF72ED930}">
      <dgm:prSet/>
      <dgm:spPr>
        <a:solidFill>
          <a:srgbClr val="98002E"/>
        </a:solidFill>
      </dgm:spPr>
      <dgm:t>
        <a:bodyPr/>
        <a:lstStyle/>
        <a:p>
          <a:endParaRPr lang="en-GB"/>
        </a:p>
      </dgm:t>
    </dgm:pt>
    <dgm:pt modelId="{72108927-620A-4B69-8CEC-6AD4525A938B}">
      <dgm:prSet phldrT="[Text]" custT="1"/>
      <dgm:spPr>
        <a:solidFill>
          <a:srgbClr val="00AE9E"/>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250" dirty="0"/>
            <a:t>Raise awareness about how to keep warm at home </a:t>
          </a:r>
        </a:p>
      </dgm:t>
    </dgm:pt>
    <dgm:pt modelId="{511C3561-C9EC-4434-BCB4-A11F10719E05}" type="parTrans" cxnId="{F98B1B52-5105-4C83-AC29-D037BA02D023}">
      <dgm:prSet/>
      <dgm:spPr/>
      <dgm:t>
        <a:bodyPr/>
        <a:lstStyle/>
        <a:p>
          <a:endParaRPr lang="en-GB"/>
        </a:p>
      </dgm:t>
    </dgm:pt>
    <dgm:pt modelId="{D17B4C26-4F78-4F1A-847A-DE9A30B35307}" type="sibTrans" cxnId="{F98B1B52-5105-4C83-AC29-D037BA02D023}">
      <dgm:prSet/>
      <dgm:spPr>
        <a:solidFill>
          <a:srgbClr val="98002E"/>
        </a:solidFill>
      </dgm:spPr>
      <dgm:t>
        <a:bodyPr/>
        <a:lstStyle/>
        <a:p>
          <a:endParaRPr lang="en-GB"/>
        </a:p>
      </dgm:t>
    </dgm:pt>
    <dgm:pt modelId="{34444B41-9CAF-456F-918C-C93CA3332E7F}">
      <dgm:prSet phldrT="[Text]" custT="1"/>
      <dgm:spPr>
        <a:solidFill>
          <a:srgbClr val="00AE9E"/>
        </a:solidFill>
      </dgm:spPr>
      <dgm:t>
        <a:bodyPr/>
        <a:lstStyle/>
        <a:p>
          <a:r>
            <a:rPr lang="en-GB" sz="1200" dirty="0"/>
            <a:t>Train people to help individuals    whose homes may be too cold </a:t>
          </a:r>
        </a:p>
      </dgm:t>
    </dgm:pt>
    <dgm:pt modelId="{A85853ED-5B0D-4894-BD3D-F3401E1A6D79}" type="parTrans" cxnId="{EC1F1364-974D-4237-B6A2-252939CD71FD}">
      <dgm:prSet/>
      <dgm:spPr/>
      <dgm:t>
        <a:bodyPr/>
        <a:lstStyle/>
        <a:p>
          <a:endParaRPr lang="en-GB"/>
        </a:p>
      </dgm:t>
    </dgm:pt>
    <dgm:pt modelId="{CF4A565B-BCBB-4899-A007-BEE28E4652BB}" type="sibTrans" cxnId="{EC1F1364-974D-4237-B6A2-252939CD71FD}">
      <dgm:prSet/>
      <dgm:spPr>
        <a:solidFill>
          <a:srgbClr val="98002E"/>
        </a:solidFill>
      </dgm:spPr>
      <dgm:t>
        <a:bodyPr/>
        <a:lstStyle/>
        <a:p>
          <a:endParaRPr lang="en-GB"/>
        </a:p>
      </dgm:t>
    </dgm:pt>
    <dgm:pt modelId="{226B5468-4B32-4788-B5D3-D357DED35A2C}">
      <dgm:prSet phldrT="[Text]" custT="1"/>
      <dgm:spPr>
        <a:solidFill>
          <a:srgbClr val="00AE9E"/>
        </a:solidFill>
      </dgm:spPr>
      <dgm:t>
        <a:bodyPr/>
        <a:lstStyle/>
        <a:p>
          <a:endParaRPr lang="en-GB"/>
        </a:p>
      </dgm:t>
    </dgm:pt>
    <dgm:pt modelId="{EF1888E1-FA12-463B-B82E-F63D8715FD51}" type="parTrans" cxnId="{FC347FC8-493E-42E0-A3D3-A229DE44AC41}">
      <dgm:prSet/>
      <dgm:spPr/>
      <dgm:t>
        <a:bodyPr/>
        <a:lstStyle/>
        <a:p>
          <a:endParaRPr lang="en-GB"/>
        </a:p>
      </dgm:t>
    </dgm:pt>
    <dgm:pt modelId="{781CC898-AFD6-4B28-8FAB-25BF6C8BA48A}" type="sibTrans" cxnId="{FC347FC8-493E-42E0-A3D3-A229DE44AC41}">
      <dgm:prSet/>
      <dgm:spPr>
        <a:solidFill>
          <a:srgbClr val="98002E"/>
        </a:solidFill>
      </dgm:spPr>
      <dgm:t>
        <a:bodyPr/>
        <a:lstStyle/>
        <a:p>
          <a:endParaRPr lang="en-GB"/>
        </a:p>
      </dgm:t>
    </dgm:pt>
    <dgm:pt modelId="{21738B1E-1CC2-481E-AE03-1EA28C0142CC}">
      <dgm:prSet phldrT="[Text]" custT="1"/>
      <dgm:spPr>
        <a:solidFill>
          <a:srgbClr val="00AE9E"/>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1300" dirty="0"/>
            <a:t>Provide a single-point-of-contact for help</a:t>
          </a:r>
        </a:p>
      </dgm:t>
    </dgm:pt>
    <dgm:pt modelId="{D3777E04-AD69-4ACC-BBCA-8E0EA2444A83}" type="sibTrans" cxnId="{653C1B2E-5CD2-4EB1-987F-47F5220B543D}">
      <dgm:prSet/>
      <dgm:spPr>
        <a:solidFill>
          <a:srgbClr val="98002E"/>
        </a:solidFill>
      </dgm:spPr>
      <dgm:t>
        <a:bodyPr/>
        <a:lstStyle/>
        <a:p>
          <a:endParaRPr lang="en-GB"/>
        </a:p>
      </dgm:t>
    </dgm:pt>
    <dgm:pt modelId="{48F5A70E-5296-49DA-BCC8-5C7B59888E27}" type="parTrans" cxnId="{653C1B2E-5CD2-4EB1-987F-47F5220B543D}">
      <dgm:prSet/>
      <dgm:spPr/>
      <dgm:t>
        <a:bodyPr/>
        <a:lstStyle/>
        <a:p>
          <a:endParaRPr lang="en-GB"/>
        </a:p>
      </dgm:t>
    </dgm:pt>
    <dgm:pt modelId="{C86112AF-ABE9-4A0F-86E1-266F0B95A388}">
      <dgm:prSet phldrT="[Text]" custT="1"/>
      <dgm:spPr>
        <a:solidFill>
          <a:srgbClr val="00AE9E"/>
        </a:solidFill>
      </dgm:spPr>
      <dgm:t>
        <a:bodyPr/>
        <a:lstStyle/>
        <a:p>
          <a:r>
            <a:rPr lang="en-GB" sz="1300" dirty="0"/>
            <a:t>Develop a strategy</a:t>
          </a:r>
        </a:p>
      </dgm:t>
    </dgm:pt>
    <dgm:pt modelId="{97C479A5-8B19-4CD8-BD36-F192980F2541}" type="parTrans" cxnId="{66BF716F-8291-4899-8308-52BA97644F1F}">
      <dgm:prSet/>
      <dgm:spPr/>
      <dgm:t>
        <a:bodyPr/>
        <a:lstStyle/>
        <a:p>
          <a:endParaRPr lang="en-GB"/>
        </a:p>
      </dgm:t>
    </dgm:pt>
    <dgm:pt modelId="{9D343268-FDF2-4C86-B080-CF2D0B31AA4B}" type="sibTrans" cxnId="{66BF716F-8291-4899-8308-52BA97644F1F}">
      <dgm:prSet/>
      <dgm:spPr>
        <a:solidFill>
          <a:srgbClr val="98002E"/>
        </a:solidFill>
      </dgm:spPr>
      <dgm:t>
        <a:bodyPr/>
        <a:lstStyle/>
        <a:p>
          <a:endParaRPr lang="en-GB"/>
        </a:p>
      </dgm:t>
    </dgm:pt>
    <dgm:pt modelId="{1C82C1F2-66C9-47EB-9D8B-FE141FF1BA55}">
      <dgm:prSet phldrT="[Text]" custT="1"/>
      <dgm:spPr>
        <a:solidFill>
          <a:srgbClr val="00AE9E"/>
        </a:solidFill>
      </dgm:spPr>
      <dgm:t>
        <a:bodyPr/>
        <a:lstStyle/>
        <a:p>
          <a:r>
            <a:rPr lang="en-GB" sz="1200" dirty="0"/>
            <a:t>Ensure buildings meet standards</a:t>
          </a:r>
        </a:p>
      </dgm:t>
    </dgm:pt>
    <dgm:pt modelId="{A50F51CE-5E50-47E9-84D9-9B4507204ED7}" type="parTrans" cxnId="{878D8C95-6D4D-43D1-9FD3-79E479FB72B4}">
      <dgm:prSet/>
      <dgm:spPr/>
      <dgm:t>
        <a:bodyPr/>
        <a:lstStyle/>
        <a:p>
          <a:endParaRPr lang="en-GB"/>
        </a:p>
      </dgm:t>
    </dgm:pt>
    <dgm:pt modelId="{21AD9AAC-29E5-4F0B-9D02-09261D569FE7}" type="sibTrans" cxnId="{878D8C95-6D4D-43D1-9FD3-79E479FB72B4}">
      <dgm:prSet/>
      <dgm:spPr>
        <a:solidFill>
          <a:srgbClr val="98002E"/>
        </a:solidFill>
      </dgm:spPr>
      <dgm:t>
        <a:bodyPr/>
        <a:lstStyle/>
        <a:p>
          <a:endParaRPr lang="en-GB"/>
        </a:p>
      </dgm:t>
    </dgm:pt>
    <dgm:pt modelId="{9C4ABB4E-2999-4A09-88F0-465F31D24B64}" type="pres">
      <dgm:prSet presAssocID="{DB3C6D48-A4CD-4737-B592-FAC2ABEA450D}" presName="Name0" presStyleCnt="0">
        <dgm:presLayoutVars>
          <dgm:chMax val="1"/>
          <dgm:dir/>
          <dgm:animLvl val="ctr"/>
          <dgm:resizeHandles val="exact"/>
        </dgm:presLayoutVars>
      </dgm:prSet>
      <dgm:spPr/>
    </dgm:pt>
    <dgm:pt modelId="{3D009D66-3464-4804-A776-270A1440C1BE}" type="pres">
      <dgm:prSet presAssocID="{B3E4578A-9D74-4F37-98D0-47B376C4A8D2}" presName="centerShape" presStyleLbl="node0" presStyleIdx="0" presStyleCnt="1" custScaleX="108753" custLinFactNeighborX="0" custLinFactNeighborY="-3474"/>
      <dgm:spPr/>
    </dgm:pt>
    <dgm:pt modelId="{E1AADB98-68CA-42B4-AD35-CEE61C5A58A6}" type="pres">
      <dgm:prSet presAssocID="{C86112AF-ABE9-4A0F-86E1-266F0B95A388}" presName="node" presStyleLbl="node1" presStyleIdx="0" presStyleCnt="8" custScaleX="143693" custScaleY="143693">
        <dgm:presLayoutVars>
          <dgm:bulletEnabled val="1"/>
        </dgm:presLayoutVars>
      </dgm:prSet>
      <dgm:spPr/>
    </dgm:pt>
    <dgm:pt modelId="{BF648AC6-D80C-4CFD-9ADE-5EA5390736E4}" type="pres">
      <dgm:prSet presAssocID="{C86112AF-ABE9-4A0F-86E1-266F0B95A388}" presName="dummy" presStyleCnt="0"/>
      <dgm:spPr/>
    </dgm:pt>
    <dgm:pt modelId="{070A9F8E-9385-4E63-9C3A-03009165B86E}" type="pres">
      <dgm:prSet presAssocID="{9D343268-FDF2-4C86-B080-CF2D0B31AA4B}" presName="sibTrans" presStyleLbl="sibTrans2D1" presStyleIdx="0" presStyleCnt="8"/>
      <dgm:spPr/>
    </dgm:pt>
    <dgm:pt modelId="{9881067B-D144-4583-AC6B-B39995ADDC5C}" type="pres">
      <dgm:prSet presAssocID="{28458AFC-3A12-4260-A4E0-127F4D206AF7}" presName="node" presStyleLbl="node1" presStyleIdx="1" presStyleCnt="8" custScaleX="143693" custScaleY="143693">
        <dgm:presLayoutVars>
          <dgm:bulletEnabled val="1"/>
        </dgm:presLayoutVars>
      </dgm:prSet>
      <dgm:spPr/>
    </dgm:pt>
    <dgm:pt modelId="{EF56C6D5-55A2-4A79-9AD3-2D82216F6D92}" type="pres">
      <dgm:prSet presAssocID="{28458AFC-3A12-4260-A4E0-127F4D206AF7}" presName="dummy" presStyleCnt="0"/>
      <dgm:spPr/>
    </dgm:pt>
    <dgm:pt modelId="{A9CADCFD-02DE-419C-B741-3B641CC0C2F6}" type="pres">
      <dgm:prSet presAssocID="{A765C69C-48D2-4291-81E5-B7CC0F8A9712}" presName="sibTrans" presStyleLbl="sibTrans2D1" presStyleIdx="1" presStyleCnt="8"/>
      <dgm:spPr/>
    </dgm:pt>
    <dgm:pt modelId="{17936084-67BF-497F-9929-8D5C189D9E12}" type="pres">
      <dgm:prSet presAssocID="{21738B1E-1CC2-481E-AE03-1EA28C0142CC}" presName="node" presStyleLbl="node1" presStyleIdx="2" presStyleCnt="8" custScaleX="143693" custScaleY="143693">
        <dgm:presLayoutVars>
          <dgm:bulletEnabled val="1"/>
        </dgm:presLayoutVars>
      </dgm:prSet>
      <dgm:spPr/>
    </dgm:pt>
    <dgm:pt modelId="{2EF9E265-2292-46CA-9A43-B65B8D9B75FE}" type="pres">
      <dgm:prSet presAssocID="{21738B1E-1CC2-481E-AE03-1EA28C0142CC}" presName="dummy" presStyleCnt="0"/>
      <dgm:spPr/>
    </dgm:pt>
    <dgm:pt modelId="{01E9B200-EEBC-4439-A068-30A8E898272A}" type="pres">
      <dgm:prSet presAssocID="{D3777E04-AD69-4ACC-BBCA-8E0EA2444A83}" presName="sibTrans" presStyleLbl="sibTrans2D1" presStyleIdx="2" presStyleCnt="8"/>
      <dgm:spPr/>
    </dgm:pt>
    <dgm:pt modelId="{898BE251-7E64-4FDF-9D8A-D3BE5B7BFD8E}" type="pres">
      <dgm:prSet presAssocID="{60D3BE59-FD6B-4ABF-8E77-55DF5AA5F42E}" presName="node" presStyleLbl="node1" presStyleIdx="3" presStyleCnt="8" custScaleX="143693" custScaleY="143693">
        <dgm:presLayoutVars>
          <dgm:bulletEnabled val="1"/>
        </dgm:presLayoutVars>
      </dgm:prSet>
      <dgm:spPr/>
    </dgm:pt>
    <dgm:pt modelId="{3E8A804A-B9CE-45BD-92EE-08C747429705}" type="pres">
      <dgm:prSet presAssocID="{60D3BE59-FD6B-4ABF-8E77-55DF5AA5F42E}" presName="dummy" presStyleCnt="0"/>
      <dgm:spPr/>
    </dgm:pt>
    <dgm:pt modelId="{D388154F-6E1D-4CE6-BF52-7F938B038DA0}" type="pres">
      <dgm:prSet presAssocID="{2A9ADD9A-7F94-417F-88C0-FDE90417085A}" presName="sibTrans" presStyleLbl="sibTrans2D1" presStyleIdx="3" presStyleCnt="8"/>
      <dgm:spPr/>
    </dgm:pt>
    <dgm:pt modelId="{825621AF-F338-47ED-83A5-54B8268BDBDE}" type="pres">
      <dgm:prSet presAssocID="{EB190799-1939-4B36-802D-CB66139ACB3D}" presName="node" presStyleLbl="node1" presStyleIdx="4" presStyleCnt="8" custScaleX="143693" custScaleY="143693">
        <dgm:presLayoutVars>
          <dgm:bulletEnabled val="1"/>
        </dgm:presLayoutVars>
      </dgm:prSet>
      <dgm:spPr/>
    </dgm:pt>
    <dgm:pt modelId="{40FF2845-9282-42E1-8753-75FC302AF5A8}" type="pres">
      <dgm:prSet presAssocID="{EB190799-1939-4B36-802D-CB66139ACB3D}" presName="dummy" presStyleCnt="0"/>
      <dgm:spPr/>
    </dgm:pt>
    <dgm:pt modelId="{1A601932-55A0-436F-B3D4-4893324BC78B}" type="pres">
      <dgm:prSet presAssocID="{87F9C256-BEA1-4B6B-8CED-B8C7A7B67A93}" presName="sibTrans" presStyleLbl="sibTrans2D1" presStyleIdx="4" presStyleCnt="8"/>
      <dgm:spPr/>
    </dgm:pt>
    <dgm:pt modelId="{FECB8462-F4DE-4342-AE91-B78B5A6D8552}" type="pres">
      <dgm:prSet presAssocID="{72108927-620A-4B69-8CEC-6AD4525A938B}" presName="node" presStyleLbl="node1" presStyleIdx="5" presStyleCnt="8" custScaleX="143693" custScaleY="143636">
        <dgm:presLayoutVars>
          <dgm:bulletEnabled val="1"/>
        </dgm:presLayoutVars>
      </dgm:prSet>
      <dgm:spPr/>
    </dgm:pt>
    <dgm:pt modelId="{0CF1D534-3341-4633-9989-7575A440CC4F}" type="pres">
      <dgm:prSet presAssocID="{72108927-620A-4B69-8CEC-6AD4525A938B}" presName="dummy" presStyleCnt="0"/>
      <dgm:spPr/>
    </dgm:pt>
    <dgm:pt modelId="{E0A8452D-D247-4A80-B16F-ED71C0F2F92B}" type="pres">
      <dgm:prSet presAssocID="{D17B4C26-4F78-4F1A-847A-DE9A30B35307}" presName="sibTrans" presStyleLbl="sibTrans2D1" presStyleIdx="5" presStyleCnt="8"/>
      <dgm:spPr/>
    </dgm:pt>
    <dgm:pt modelId="{11CD7126-6BA1-46C9-8B07-E37BDE8CED7B}" type="pres">
      <dgm:prSet presAssocID="{34444B41-9CAF-456F-918C-C93CA3332E7F}" presName="node" presStyleLbl="node1" presStyleIdx="6" presStyleCnt="8" custScaleX="143693" custScaleY="143693">
        <dgm:presLayoutVars>
          <dgm:bulletEnabled val="1"/>
        </dgm:presLayoutVars>
      </dgm:prSet>
      <dgm:spPr/>
    </dgm:pt>
    <dgm:pt modelId="{84DB9574-DE59-4709-85BD-8AD68D72738C}" type="pres">
      <dgm:prSet presAssocID="{34444B41-9CAF-456F-918C-C93CA3332E7F}" presName="dummy" presStyleCnt="0"/>
      <dgm:spPr/>
    </dgm:pt>
    <dgm:pt modelId="{BE8F15D2-170E-4F35-AD73-5B1D62FA47A2}" type="pres">
      <dgm:prSet presAssocID="{CF4A565B-BCBB-4899-A007-BEE28E4652BB}" presName="sibTrans" presStyleLbl="sibTrans2D1" presStyleIdx="6" presStyleCnt="8"/>
      <dgm:spPr/>
    </dgm:pt>
    <dgm:pt modelId="{C574F65C-D557-4C51-9E83-545D5BB18626}" type="pres">
      <dgm:prSet presAssocID="{1C82C1F2-66C9-47EB-9D8B-FE141FF1BA55}" presName="node" presStyleLbl="node1" presStyleIdx="7" presStyleCnt="8" custScaleX="143693" custScaleY="143693">
        <dgm:presLayoutVars>
          <dgm:bulletEnabled val="1"/>
        </dgm:presLayoutVars>
      </dgm:prSet>
      <dgm:spPr/>
    </dgm:pt>
    <dgm:pt modelId="{3770EF0E-640E-447E-B4EF-4C0F0757E355}" type="pres">
      <dgm:prSet presAssocID="{1C82C1F2-66C9-47EB-9D8B-FE141FF1BA55}" presName="dummy" presStyleCnt="0"/>
      <dgm:spPr/>
    </dgm:pt>
    <dgm:pt modelId="{E5EEF6F9-315F-4BC3-A166-FC1155500DD5}" type="pres">
      <dgm:prSet presAssocID="{21AD9AAC-29E5-4F0B-9D02-09261D569FE7}" presName="sibTrans" presStyleLbl="sibTrans2D1" presStyleIdx="7" presStyleCnt="8"/>
      <dgm:spPr/>
    </dgm:pt>
  </dgm:ptLst>
  <dgm:cxnLst>
    <dgm:cxn modelId="{C5D1A20B-6AA4-4E6D-8568-367A0F2C6398}" type="presOf" srcId="{9D343268-FDF2-4C86-B080-CF2D0B31AA4B}" destId="{070A9F8E-9385-4E63-9C3A-03009165B86E}" srcOrd="0" destOrd="0" presId="urn:microsoft.com/office/officeart/2005/8/layout/radial6"/>
    <dgm:cxn modelId="{EF80D921-377B-4CE8-BBAD-19D4700F4258}" type="presOf" srcId="{D17B4C26-4F78-4F1A-847A-DE9A30B35307}" destId="{E0A8452D-D247-4A80-B16F-ED71C0F2F92B}" srcOrd="0" destOrd="0" presId="urn:microsoft.com/office/officeart/2005/8/layout/radial6"/>
    <dgm:cxn modelId="{653C1B2E-5CD2-4EB1-987F-47F5220B543D}" srcId="{B3E4578A-9D74-4F37-98D0-47B376C4A8D2}" destId="{21738B1E-1CC2-481E-AE03-1EA28C0142CC}" srcOrd="2" destOrd="0" parTransId="{48F5A70E-5296-49DA-BCC8-5C7B59888E27}" sibTransId="{D3777E04-AD69-4ACC-BBCA-8E0EA2444A83}"/>
    <dgm:cxn modelId="{1EC02736-D2BF-40CF-A8C9-0A958F1BD585}" type="presOf" srcId="{EB190799-1939-4B36-802D-CB66139ACB3D}" destId="{825621AF-F338-47ED-83A5-54B8268BDBDE}" srcOrd="0" destOrd="0" presId="urn:microsoft.com/office/officeart/2005/8/layout/radial6"/>
    <dgm:cxn modelId="{EC1F1364-974D-4237-B6A2-252939CD71FD}" srcId="{B3E4578A-9D74-4F37-98D0-47B376C4A8D2}" destId="{34444B41-9CAF-456F-918C-C93CA3332E7F}" srcOrd="6" destOrd="0" parTransId="{A85853ED-5B0D-4894-BD3D-F3401E1A6D79}" sibTransId="{CF4A565B-BCBB-4899-A007-BEE28E4652BB}"/>
    <dgm:cxn modelId="{66BF716F-8291-4899-8308-52BA97644F1F}" srcId="{B3E4578A-9D74-4F37-98D0-47B376C4A8D2}" destId="{C86112AF-ABE9-4A0F-86E1-266F0B95A388}" srcOrd="0" destOrd="0" parTransId="{97C479A5-8B19-4CD8-BD36-F192980F2541}" sibTransId="{9D343268-FDF2-4C86-B080-CF2D0B31AA4B}"/>
    <dgm:cxn modelId="{F98B1B52-5105-4C83-AC29-D037BA02D023}" srcId="{B3E4578A-9D74-4F37-98D0-47B376C4A8D2}" destId="{72108927-620A-4B69-8CEC-6AD4525A938B}" srcOrd="5" destOrd="0" parTransId="{511C3561-C9EC-4434-BCB4-A11F10719E05}" sibTransId="{D17B4C26-4F78-4F1A-847A-DE9A30B35307}"/>
    <dgm:cxn modelId="{7E716E75-B9EF-4FBE-96BC-B231DD99AB8E}" srcId="{B3E4578A-9D74-4F37-98D0-47B376C4A8D2}" destId="{60D3BE59-FD6B-4ABF-8E77-55DF5AA5F42E}" srcOrd="3" destOrd="0" parTransId="{0AB4C4A1-0C4E-4004-930B-4FDEC1B7AD2D}" sibTransId="{2A9ADD9A-7F94-417F-88C0-FDE90417085A}"/>
    <dgm:cxn modelId="{F3130F58-38F8-4466-829C-5BE0185BCC46}" type="presOf" srcId="{21AD9AAC-29E5-4F0B-9D02-09261D569FE7}" destId="{E5EEF6F9-315F-4BC3-A166-FC1155500DD5}" srcOrd="0" destOrd="0" presId="urn:microsoft.com/office/officeart/2005/8/layout/radial6"/>
    <dgm:cxn modelId="{EB4D295A-BADA-4DA0-9450-FFA8CE474D17}" type="presOf" srcId="{A765C69C-48D2-4291-81E5-B7CC0F8A9712}" destId="{A9CADCFD-02DE-419C-B741-3B641CC0C2F6}" srcOrd="0" destOrd="0" presId="urn:microsoft.com/office/officeart/2005/8/layout/radial6"/>
    <dgm:cxn modelId="{AF1DEA7F-99C0-4A51-A094-D6CE49FF7DF1}" type="presOf" srcId="{CF4A565B-BCBB-4899-A007-BEE28E4652BB}" destId="{BE8F15D2-170E-4F35-AD73-5B1D62FA47A2}" srcOrd="0" destOrd="0" presId="urn:microsoft.com/office/officeart/2005/8/layout/radial6"/>
    <dgm:cxn modelId="{183BCA80-B303-449B-AEE4-65D8119641A7}" type="presOf" srcId="{60D3BE59-FD6B-4ABF-8E77-55DF5AA5F42E}" destId="{898BE251-7E64-4FDF-9D8A-D3BE5B7BFD8E}" srcOrd="0" destOrd="0" presId="urn:microsoft.com/office/officeart/2005/8/layout/radial6"/>
    <dgm:cxn modelId="{A71E4481-9681-436A-B4DD-53AA6E720EFE}" type="presOf" srcId="{2A9ADD9A-7F94-417F-88C0-FDE90417085A}" destId="{D388154F-6E1D-4CE6-BF52-7F938B038DA0}" srcOrd="0" destOrd="0" presId="urn:microsoft.com/office/officeart/2005/8/layout/radial6"/>
    <dgm:cxn modelId="{968BB283-C4F5-4AFF-9D4B-650D20353DCB}" type="presOf" srcId="{C86112AF-ABE9-4A0F-86E1-266F0B95A388}" destId="{E1AADB98-68CA-42B4-AD35-CEE61C5A58A6}" srcOrd="0" destOrd="0" presId="urn:microsoft.com/office/officeart/2005/8/layout/radial6"/>
    <dgm:cxn modelId="{878D8C95-6D4D-43D1-9FD3-79E479FB72B4}" srcId="{B3E4578A-9D74-4F37-98D0-47B376C4A8D2}" destId="{1C82C1F2-66C9-47EB-9D8B-FE141FF1BA55}" srcOrd="7" destOrd="0" parTransId="{A50F51CE-5E50-47E9-84D9-9B4507204ED7}" sibTransId="{21AD9AAC-29E5-4F0B-9D02-09261D569FE7}"/>
    <dgm:cxn modelId="{F160CA9A-0209-4E6E-9AAB-1F28187A6610}" type="presOf" srcId="{1C82C1F2-66C9-47EB-9D8B-FE141FF1BA55}" destId="{C574F65C-D557-4C51-9E83-545D5BB18626}" srcOrd="0" destOrd="0" presId="urn:microsoft.com/office/officeart/2005/8/layout/radial6"/>
    <dgm:cxn modelId="{1E02919D-3A0A-4C01-9E7B-5EEF8133B21C}" type="presOf" srcId="{34444B41-9CAF-456F-918C-C93CA3332E7F}" destId="{11CD7126-6BA1-46C9-8B07-E37BDE8CED7B}" srcOrd="0" destOrd="0" presId="urn:microsoft.com/office/officeart/2005/8/layout/radial6"/>
    <dgm:cxn modelId="{0D53FBA9-1AAF-44B4-BA9A-15E8742BB0D6}" srcId="{B3E4578A-9D74-4F37-98D0-47B376C4A8D2}" destId="{28458AFC-3A12-4260-A4E0-127F4D206AF7}" srcOrd="1" destOrd="0" parTransId="{AD39EFE9-4BE1-4236-AF42-9E7091CB6081}" sibTransId="{A765C69C-48D2-4291-81E5-B7CC0F8A9712}"/>
    <dgm:cxn modelId="{E86579B6-5BAA-4F29-A967-128C8D6C5709}" type="presOf" srcId="{28458AFC-3A12-4260-A4E0-127F4D206AF7}" destId="{9881067B-D144-4583-AC6B-B39995ADDC5C}" srcOrd="0" destOrd="0" presId="urn:microsoft.com/office/officeart/2005/8/layout/radial6"/>
    <dgm:cxn modelId="{DABC87BE-3A0F-4DFF-9FD8-47BEF72ED930}" srcId="{B3E4578A-9D74-4F37-98D0-47B376C4A8D2}" destId="{EB190799-1939-4B36-802D-CB66139ACB3D}" srcOrd="4" destOrd="0" parTransId="{193C1D3C-C7B0-4029-88B5-0553F3DD79AB}" sibTransId="{87F9C256-BEA1-4B6B-8CED-B8C7A7B67A93}"/>
    <dgm:cxn modelId="{EC465AC3-9D58-4CD3-A1B6-24D12F0CC9EE}" type="presOf" srcId="{21738B1E-1CC2-481E-AE03-1EA28C0142CC}" destId="{17936084-67BF-497F-9929-8D5C189D9E12}" srcOrd="0" destOrd="0" presId="urn:microsoft.com/office/officeart/2005/8/layout/radial6"/>
    <dgm:cxn modelId="{1A16D9C4-4775-4895-B4BD-49E45EB1C32A}" type="presOf" srcId="{72108927-620A-4B69-8CEC-6AD4525A938B}" destId="{FECB8462-F4DE-4342-AE91-B78B5A6D8552}" srcOrd="0" destOrd="0" presId="urn:microsoft.com/office/officeart/2005/8/layout/radial6"/>
    <dgm:cxn modelId="{FC347FC8-493E-42E0-A3D3-A229DE44AC41}" srcId="{DB3C6D48-A4CD-4737-B592-FAC2ABEA450D}" destId="{226B5468-4B32-4788-B5D3-D357DED35A2C}" srcOrd="1" destOrd="0" parTransId="{EF1888E1-FA12-463B-B82E-F63D8715FD51}" sibTransId="{781CC898-AFD6-4B28-8FAB-25BF6C8BA48A}"/>
    <dgm:cxn modelId="{BDF0DACB-A2C1-4CB7-8F85-AC70C2B632C7}" type="presOf" srcId="{B3E4578A-9D74-4F37-98D0-47B376C4A8D2}" destId="{3D009D66-3464-4804-A776-270A1440C1BE}" srcOrd="0" destOrd="0" presId="urn:microsoft.com/office/officeart/2005/8/layout/radial6"/>
    <dgm:cxn modelId="{FF29A8CD-4233-463E-A2E0-A326B736754F}" type="presOf" srcId="{D3777E04-AD69-4ACC-BBCA-8E0EA2444A83}" destId="{01E9B200-EEBC-4439-A068-30A8E898272A}" srcOrd="0" destOrd="0" presId="urn:microsoft.com/office/officeart/2005/8/layout/radial6"/>
    <dgm:cxn modelId="{8BC02BD3-714A-440E-B0B2-8EFFD867DF9F}" type="presOf" srcId="{DB3C6D48-A4CD-4737-B592-FAC2ABEA450D}" destId="{9C4ABB4E-2999-4A09-88F0-465F31D24B64}" srcOrd="0" destOrd="0" presId="urn:microsoft.com/office/officeart/2005/8/layout/radial6"/>
    <dgm:cxn modelId="{E7C33DD8-98D1-41BC-810C-268D639FE53B}" type="presOf" srcId="{87F9C256-BEA1-4B6B-8CED-B8C7A7B67A93}" destId="{1A601932-55A0-436F-B3D4-4893324BC78B}" srcOrd="0" destOrd="0" presId="urn:microsoft.com/office/officeart/2005/8/layout/radial6"/>
    <dgm:cxn modelId="{7F8061F5-70E3-4726-A617-C45499D3D326}" srcId="{DB3C6D48-A4CD-4737-B592-FAC2ABEA450D}" destId="{B3E4578A-9D74-4F37-98D0-47B376C4A8D2}" srcOrd="0" destOrd="0" parTransId="{2B133877-42A8-4BB2-8C5E-55871D7FF127}" sibTransId="{C5B69EF2-B228-4E13-8536-82BA41F2D873}"/>
    <dgm:cxn modelId="{967D0E5D-C0DB-4360-BFE2-8E3CDD5374A5}" type="presParOf" srcId="{9C4ABB4E-2999-4A09-88F0-465F31D24B64}" destId="{3D009D66-3464-4804-A776-270A1440C1BE}" srcOrd="0" destOrd="0" presId="urn:microsoft.com/office/officeart/2005/8/layout/radial6"/>
    <dgm:cxn modelId="{6AA56F6B-D588-475B-8928-0CB9D1C73CCC}" type="presParOf" srcId="{9C4ABB4E-2999-4A09-88F0-465F31D24B64}" destId="{E1AADB98-68CA-42B4-AD35-CEE61C5A58A6}" srcOrd="1" destOrd="0" presId="urn:microsoft.com/office/officeart/2005/8/layout/radial6"/>
    <dgm:cxn modelId="{652B6CBE-E7E2-4671-8BE0-97A23A9C663A}" type="presParOf" srcId="{9C4ABB4E-2999-4A09-88F0-465F31D24B64}" destId="{BF648AC6-D80C-4CFD-9ADE-5EA5390736E4}" srcOrd="2" destOrd="0" presId="urn:microsoft.com/office/officeart/2005/8/layout/radial6"/>
    <dgm:cxn modelId="{A6F73D34-0A8E-4232-8E46-3CE13F439D82}" type="presParOf" srcId="{9C4ABB4E-2999-4A09-88F0-465F31D24B64}" destId="{070A9F8E-9385-4E63-9C3A-03009165B86E}" srcOrd="3" destOrd="0" presId="urn:microsoft.com/office/officeart/2005/8/layout/radial6"/>
    <dgm:cxn modelId="{04E43FEB-B993-45ED-897E-75972B4D40C0}" type="presParOf" srcId="{9C4ABB4E-2999-4A09-88F0-465F31D24B64}" destId="{9881067B-D144-4583-AC6B-B39995ADDC5C}" srcOrd="4" destOrd="0" presId="urn:microsoft.com/office/officeart/2005/8/layout/radial6"/>
    <dgm:cxn modelId="{F97385FB-5673-4AEB-8155-8A6F6F1D0886}" type="presParOf" srcId="{9C4ABB4E-2999-4A09-88F0-465F31D24B64}" destId="{EF56C6D5-55A2-4A79-9AD3-2D82216F6D92}" srcOrd="5" destOrd="0" presId="urn:microsoft.com/office/officeart/2005/8/layout/radial6"/>
    <dgm:cxn modelId="{D3F4B46F-2684-4468-9E81-17933F4CED3F}" type="presParOf" srcId="{9C4ABB4E-2999-4A09-88F0-465F31D24B64}" destId="{A9CADCFD-02DE-419C-B741-3B641CC0C2F6}" srcOrd="6" destOrd="0" presId="urn:microsoft.com/office/officeart/2005/8/layout/radial6"/>
    <dgm:cxn modelId="{9A8A5439-4C39-406F-AD6A-B7392DDC1572}" type="presParOf" srcId="{9C4ABB4E-2999-4A09-88F0-465F31D24B64}" destId="{17936084-67BF-497F-9929-8D5C189D9E12}" srcOrd="7" destOrd="0" presId="urn:microsoft.com/office/officeart/2005/8/layout/radial6"/>
    <dgm:cxn modelId="{3CC16D5D-3703-4667-BDA6-F8799BD16BEC}" type="presParOf" srcId="{9C4ABB4E-2999-4A09-88F0-465F31D24B64}" destId="{2EF9E265-2292-46CA-9A43-B65B8D9B75FE}" srcOrd="8" destOrd="0" presId="urn:microsoft.com/office/officeart/2005/8/layout/radial6"/>
    <dgm:cxn modelId="{36CF9DB6-F95D-411E-B576-C72FFB54661F}" type="presParOf" srcId="{9C4ABB4E-2999-4A09-88F0-465F31D24B64}" destId="{01E9B200-EEBC-4439-A068-30A8E898272A}" srcOrd="9" destOrd="0" presId="urn:microsoft.com/office/officeart/2005/8/layout/radial6"/>
    <dgm:cxn modelId="{EB39BF3E-4FC5-4901-A0D9-2B3158F3F828}" type="presParOf" srcId="{9C4ABB4E-2999-4A09-88F0-465F31D24B64}" destId="{898BE251-7E64-4FDF-9D8A-D3BE5B7BFD8E}" srcOrd="10" destOrd="0" presId="urn:microsoft.com/office/officeart/2005/8/layout/radial6"/>
    <dgm:cxn modelId="{6D4BB616-FA77-4768-9028-12B55016647D}" type="presParOf" srcId="{9C4ABB4E-2999-4A09-88F0-465F31D24B64}" destId="{3E8A804A-B9CE-45BD-92EE-08C747429705}" srcOrd="11" destOrd="0" presId="urn:microsoft.com/office/officeart/2005/8/layout/radial6"/>
    <dgm:cxn modelId="{4D5D6D5D-9319-41FE-B2E2-779FB6EFFCFA}" type="presParOf" srcId="{9C4ABB4E-2999-4A09-88F0-465F31D24B64}" destId="{D388154F-6E1D-4CE6-BF52-7F938B038DA0}" srcOrd="12" destOrd="0" presId="urn:microsoft.com/office/officeart/2005/8/layout/radial6"/>
    <dgm:cxn modelId="{35E00ACE-FD60-45A7-886D-2EBEC5A0E8F4}" type="presParOf" srcId="{9C4ABB4E-2999-4A09-88F0-465F31D24B64}" destId="{825621AF-F338-47ED-83A5-54B8268BDBDE}" srcOrd="13" destOrd="0" presId="urn:microsoft.com/office/officeart/2005/8/layout/radial6"/>
    <dgm:cxn modelId="{5B9D4457-C7BD-4A45-BCAF-DCEFA531C726}" type="presParOf" srcId="{9C4ABB4E-2999-4A09-88F0-465F31D24B64}" destId="{40FF2845-9282-42E1-8753-75FC302AF5A8}" srcOrd="14" destOrd="0" presId="urn:microsoft.com/office/officeart/2005/8/layout/radial6"/>
    <dgm:cxn modelId="{0B9BBC87-6EF5-418B-BB94-BB0A3A2DA124}" type="presParOf" srcId="{9C4ABB4E-2999-4A09-88F0-465F31D24B64}" destId="{1A601932-55A0-436F-B3D4-4893324BC78B}" srcOrd="15" destOrd="0" presId="urn:microsoft.com/office/officeart/2005/8/layout/radial6"/>
    <dgm:cxn modelId="{A02FA914-9303-4050-B1DC-84F11694785B}" type="presParOf" srcId="{9C4ABB4E-2999-4A09-88F0-465F31D24B64}" destId="{FECB8462-F4DE-4342-AE91-B78B5A6D8552}" srcOrd="16" destOrd="0" presId="urn:microsoft.com/office/officeart/2005/8/layout/radial6"/>
    <dgm:cxn modelId="{66F789B1-8893-4A6E-A1AD-B02A898F0685}" type="presParOf" srcId="{9C4ABB4E-2999-4A09-88F0-465F31D24B64}" destId="{0CF1D534-3341-4633-9989-7575A440CC4F}" srcOrd="17" destOrd="0" presId="urn:microsoft.com/office/officeart/2005/8/layout/radial6"/>
    <dgm:cxn modelId="{622C6818-1A2B-4D45-9737-63C618E6EB4F}" type="presParOf" srcId="{9C4ABB4E-2999-4A09-88F0-465F31D24B64}" destId="{E0A8452D-D247-4A80-B16F-ED71C0F2F92B}" srcOrd="18" destOrd="0" presId="urn:microsoft.com/office/officeart/2005/8/layout/radial6"/>
    <dgm:cxn modelId="{C23AA6D5-9ADF-4643-B19F-939DBC13B2BB}" type="presParOf" srcId="{9C4ABB4E-2999-4A09-88F0-465F31D24B64}" destId="{11CD7126-6BA1-46C9-8B07-E37BDE8CED7B}" srcOrd="19" destOrd="0" presId="urn:microsoft.com/office/officeart/2005/8/layout/radial6"/>
    <dgm:cxn modelId="{35CE8290-1B44-4855-8573-011B3283F583}" type="presParOf" srcId="{9C4ABB4E-2999-4A09-88F0-465F31D24B64}" destId="{84DB9574-DE59-4709-85BD-8AD68D72738C}" srcOrd="20" destOrd="0" presId="urn:microsoft.com/office/officeart/2005/8/layout/radial6"/>
    <dgm:cxn modelId="{33E8EBF8-1EFB-4388-9B14-59D93201B729}" type="presParOf" srcId="{9C4ABB4E-2999-4A09-88F0-465F31D24B64}" destId="{BE8F15D2-170E-4F35-AD73-5B1D62FA47A2}" srcOrd="21" destOrd="0" presId="urn:microsoft.com/office/officeart/2005/8/layout/radial6"/>
    <dgm:cxn modelId="{6EA41337-80A9-47E8-8236-42B40437D907}" type="presParOf" srcId="{9C4ABB4E-2999-4A09-88F0-465F31D24B64}" destId="{C574F65C-D557-4C51-9E83-545D5BB18626}" srcOrd="22" destOrd="0" presId="urn:microsoft.com/office/officeart/2005/8/layout/radial6"/>
    <dgm:cxn modelId="{F930BE71-D4C6-41CD-B801-C901EFFCE4F3}" type="presParOf" srcId="{9C4ABB4E-2999-4A09-88F0-465F31D24B64}" destId="{3770EF0E-640E-447E-B4EF-4C0F0757E355}" srcOrd="23" destOrd="0" presId="urn:microsoft.com/office/officeart/2005/8/layout/radial6"/>
    <dgm:cxn modelId="{A3787F3D-0194-461A-B463-3211A8BD0BC7}" type="presParOf" srcId="{9C4ABB4E-2999-4A09-88F0-465F31D24B64}" destId="{E5EEF6F9-315F-4BC3-A166-FC1155500DD5}" srcOrd="24"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EF6F9-315F-4BC3-A166-FC1155500DD5}">
      <dsp:nvSpPr>
        <dsp:cNvPr id="0" name=""/>
        <dsp:cNvSpPr/>
      </dsp:nvSpPr>
      <dsp:spPr>
        <a:xfrm>
          <a:off x="2341223" y="433011"/>
          <a:ext cx="3886504" cy="3886504"/>
        </a:xfrm>
        <a:prstGeom prst="blockArc">
          <a:avLst>
            <a:gd name="adj1" fmla="val 13500000"/>
            <a:gd name="adj2" fmla="val 16200000"/>
            <a:gd name="adj3" fmla="val 3435"/>
          </a:avLst>
        </a:prstGeom>
        <a:solidFill>
          <a:srgbClr val="98002E"/>
        </a:solidFill>
        <a:ln>
          <a:noFill/>
        </a:ln>
        <a:effectLst/>
      </dsp:spPr>
      <dsp:style>
        <a:lnRef idx="0">
          <a:scrgbClr r="0" g="0" b="0"/>
        </a:lnRef>
        <a:fillRef idx="1">
          <a:scrgbClr r="0" g="0" b="0"/>
        </a:fillRef>
        <a:effectRef idx="0">
          <a:scrgbClr r="0" g="0" b="0"/>
        </a:effectRef>
        <a:fontRef idx="minor">
          <a:schemeClr val="lt1"/>
        </a:fontRef>
      </dsp:style>
    </dsp:sp>
    <dsp:sp modelId="{BE8F15D2-170E-4F35-AD73-5B1D62FA47A2}">
      <dsp:nvSpPr>
        <dsp:cNvPr id="0" name=""/>
        <dsp:cNvSpPr/>
      </dsp:nvSpPr>
      <dsp:spPr>
        <a:xfrm>
          <a:off x="2341223" y="433011"/>
          <a:ext cx="3886504" cy="3886504"/>
        </a:xfrm>
        <a:prstGeom prst="blockArc">
          <a:avLst>
            <a:gd name="adj1" fmla="val 10800000"/>
            <a:gd name="adj2" fmla="val 13500000"/>
            <a:gd name="adj3" fmla="val 3435"/>
          </a:avLst>
        </a:prstGeom>
        <a:solidFill>
          <a:srgbClr val="98002E"/>
        </a:solidFill>
        <a:ln>
          <a:noFill/>
        </a:ln>
        <a:effectLst/>
      </dsp:spPr>
      <dsp:style>
        <a:lnRef idx="0">
          <a:scrgbClr r="0" g="0" b="0"/>
        </a:lnRef>
        <a:fillRef idx="1">
          <a:scrgbClr r="0" g="0" b="0"/>
        </a:fillRef>
        <a:effectRef idx="0">
          <a:scrgbClr r="0" g="0" b="0"/>
        </a:effectRef>
        <a:fontRef idx="minor">
          <a:schemeClr val="lt1"/>
        </a:fontRef>
      </dsp:style>
    </dsp:sp>
    <dsp:sp modelId="{E0A8452D-D247-4A80-B16F-ED71C0F2F92B}">
      <dsp:nvSpPr>
        <dsp:cNvPr id="0" name=""/>
        <dsp:cNvSpPr/>
      </dsp:nvSpPr>
      <dsp:spPr>
        <a:xfrm>
          <a:off x="2341223" y="433011"/>
          <a:ext cx="3886504" cy="3886504"/>
        </a:xfrm>
        <a:prstGeom prst="blockArc">
          <a:avLst>
            <a:gd name="adj1" fmla="val 8100000"/>
            <a:gd name="adj2" fmla="val 10800000"/>
            <a:gd name="adj3" fmla="val 3435"/>
          </a:avLst>
        </a:prstGeom>
        <a:solidFill>
          <a:srgbClr val="98002E"/>
        </a:solidFill>
        <a:ln>
          <a:noFill/>
        </a:ln>
        <a:effectLst/>
      </dsp:spPr>
      <dsp:style>
        <a:lnRef idx="0">
          <a:scrgbClr r="0" g="0" b="0"/>
        </a:lnRef>
        <a:fillRef idx="1">
          <a:scrgbClr r="0" g="0" b="0"/>
        </a:fillRef>
        <a:effectRef idx="0">
          <a:scrgbClr r="0" g="0" b="0"/>
        </a:effectRef>
        <a:fontRef idx="minor">
          <a:schemeClr val="lt1"/>
        </a:fontRef>
      </dsp:style>
    </dsp:sp>
    <dsp:sp modelId="{1A601932-55A0-436F-B3D4-4893324BC78B}">
      <dsp:nvSpPr>
        <dsp:cNvPr id="0" name=""/>
        <dsp:cNvSpPr/>
      </dsp:nvSpPr>
      <dsp:spPr>
        <a:xfrm>
          <a:off x="2341223" y="433011"/>
          <a:ext cx="3886504" cy="3886504"/>
        </a:xfrm>
        <a:prstGeom prst="blockArc">
          <a:avLst>
            <a:gd name="adj1" fmla="val 5400000"/>
            <a:gd name="adj2" fmla="val 8100000"/>
            <a:gd name="adj3" fmla="val 3435"/>
          </a:avLst>
        </a:prstGeom>
        <a:solidFill>
          <a:srgbClr val="98002E"/>
        </a:solidFill>
        <a:ln>
          <a:noFill/>
        </a:ln>
        <a:effectLst/>
      </dsp:spPr>
      <dsp:style>
        <a:lnRef idx="0">
          <a:scrgbClr r="0" g="0" b="0"/>
        </a:lnRef>
        <a:fillRef idx="1">
          <a:scrgbClr r="0" g="0" b="0"/>
        </a:fillRef>
        <a:effectRef idx="0">
          <a:scrgbClr r="0" g="0" b="0"/>
        </a:effectRef>
        <a:fontRef idx="minor">
          <a:schemeClr val="lt1"/>
        </a:fontRef>
      </dsp:style>
    </dsp:sp>
    <dsp:sp modelId="{D388154F-6E1D-4CE6-BF52-7F938B038DA0}">
      <dsp:nvSpPr>
        <dsp:cNvPr id="0" name=""/>
        <dsp:cNvSpPr/>
      </dsp:nvSpPr>
      <dsp:spPr>
        <a:xfrm>
          <a:off x="2341223" y="433011"/>
          <a:ext cx="3886504" cy="3886504"/>
        </a:xfrm>
        <a:prstGeom prst="blockArc">
          <a:avLst>
            <a:gd name="adj1" fmla="val 2700000"/>
            <a:gd name="adj2" fmla="val 5400000"/>
            <a:gd name="adj3" fmla="val 3435"/>
          </a:avLst>
        </a:prstGeom>
        <a:solidFill>
          <a:srgbClr val="98002E"/>
        </a:solidFill>
        <a:ln>
          <a:noFill/>
        </a:ln>
        <a:effectLst/>
      </dsp:spPr>
      <dsp:style>
        <a:lnRef idx="0">
          <a:scrgbClr r="0" g="0" b="0"/>
        </a:lnRef>
        <a:fillRef idx="1">
          <a:scrgbClr r="0" g="0" b="0"/>
        </a:fillRef>
        <a:effectRef idx="0">
          <a:scrgbClr r="0" g="0" b="0"/>
        </a:effectRef>
        <a:fontRef idx="minor">
          <a:schemeClr val="lt1"/>
        </a:fontRef>
      </dsp:style>
    </dsp:sp>
    <dsp:sp modelId="{01E9B200-EEBC-4439-A068-30A8E898272A}">
      <dsp:nvSpPr>
        <dsp:cNvPr id="0" name=""/>
        <dsp:cNvSpPr/>
      </dsp:nvSpPr>
      <dsp:spPr>
        <a:xfrm>
          <a:off x="2341223" y="433011"/>
          <a:ext cx="3886504" cy="3886504"/>
        </a:xfrm>
        <a:prstGeom prst="blockArc">
          <a:avLst>
            <a:gd name="adj1" fmla="val 0"/>
            <a:gd name="adj2" fmla="val 2700000"/>
            <a:gd name="adj3" fmla="val 3435"/>
          </a:avLst>
        </a:prstGeom>
        <a:solidFill>
          <a:srgbClr val="98002E"/>
        </a:solidFill>
        <a:ln>
          <a:noFill/>
        </a:ln>
        <a:effectLst/>
      </dsp:spPr>
      <dsp:style>
        <a:lnRef idx="0">
          <a:scrgbClr r="0" g="0" b="0"/>
        </a:lnRef>
        <a:fillRef idx="1">
          <a:scrgbClr r="0" g="0" b="0"/>
        </a:fillRef>
        <a:effectRef idx="0">
          <a:scrgbClr r="0" g="0" b="0"/>
        </a:effectRef>
        <a:fontRef idx="minor">
          <a:schemeClr val="lt1"/>
        </a:fontRef>
      </dsp:style>
    </dsp:sp>
    <dsp:sp modelId="{A9CADCFD-02DE-419C-B741-3B641CC0C2F6}">
      <dsp:nvSpPr>
        <dsp:cNvPr id="0" name=""/>
        <dsp:cNvSpPr/>
      </dsp:nvSpPr>
      <dsp:spPr>
        <a:xfrm>
          <a:off x="2341223" y="433011"/>
          <a:ext cx="3886504" cy="3886504"/>
        </a:xfrm>
        <a:prstGeom prst="blockArc">
          <a:avLst>
            <a:gd name="adj1" fmla="val 18900000"/>
            <a:gd name="adj2" fmla="val 0"/>
            <a:gd name="adj3" fmla="val 3435"/>
          </a:avLst>
        </a:prstGeom>
        <a:solidFill>
          <a:srgbClr val="98002E"/>
        </a:solidFill>
        <a:ln>
          <a:noFill/>
        </a:ln>
        <a:effectLst/>
      </dsp:spPr>
      <dsp:style>
        <a:lnRef idx="0">
          <a:scrgbClr r="0" g="0" b="0"/>
        </a:lnRef>
        <a:fillRef idx="1">
          <a:scrgbClr r="0" g="0" b="0"/>
        </a:fillRef>
        <a:effectRef idx="0">
          <a:scrgbClr r="0" g="0" b="0"/>
        </a:effectRef>
        <a:fontRef idx="minor">
          <a:schemeClr val="lt1"/>
        </a:fontRef>
      </dsp:style>
    </dsp:sp>
    <dsp:sp modelId="{070A9F8E-9385-4E63-9C3A-03009165B86E}">
      <dsp:nvSpPr>
        <dsp:cNvPr id="0" name=""/>
        <dsp:cNvSpPr/>
      </dsp:nvSpPr>
      <dsp:spPr>
        <a:xfrm>
          <a:off x="2341223" y="433011"/>
          <a:ext cx="3886504" cy="3886504"/>
        </a:xfrm>
        <a:prstGeom prst="blockArc">
          <a:avLst>
            <a:gd name="adj1" fmla="val 16200000"/>
            <a:gd name="adj2" fmla="val 18900000"/>
            <a:gd name="adj3" fmla="val 3435"/>
          </a:avLst>
        </a:prstGeom>
        <a:solidFill>
          <a:srgbClr val="98002E"/>
        </a:solidFill>
        <a:ln>
          <a:noFill/>
        </a:ln>
        <a:effectLst/>
      </dsp:spPr>
      <dsp:style>
        <a:lnRef idx="0">
          <a:scrgbClr r="0" g="0" b="0"/>
        </a:lnRef>
        <a:fillRef idx="1">
          <a:scrgbClr r="0" g="0" b="0"/>
        </a:fillRef>
        <a:effectRef idx="0">
          <a:scrgbClr r="0" g="0" b="0"/>
        </a:effectRef>
        <a:fontRef idx="minor">
          <a:schemeClr val="lt1"/>
        </a:fontRef>
      </dsp:style>
    </dsp:sp>
    <dsp:sp modelId="{3D009D66-3464-4804-A776-270A1440C1BE}">
      <dsp:nvSpPr>
        <dsp:cNvPr id="0" name=""/>
        <dsp:cNvSpPr/>
      </dsp:nvSpPr>
      <dsp:spPr>
        <a:xfrm>
          <a:off x="3564392" y="1581438"/>
          <a:ext cx="1440166" cy="1324254"/>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Reducing EWDs</a:t>
          </a:r>
        </a:p>
      </dsp:txBody>
      <dsp:txXfrm>
        <a:off x="3775299" y="1775371"/>
        <a:ext cx="1018352" cy="936388"/>
      </dsp:txXfrm>
    </dsp:sp>
    <dsp:sp modelId="{E1AADB98-68CA-42B4-AD35-CEE61C5A58A6}">
      <dsp:nvSpPr>
        <dsp:cNvPr id="0" name=""/>
        <dsp:cNvSpPr/>
      </dsp:nvSpPr>
      <dsp:spPr>
        <a:xfrm>
          <a:off x="3618474" y="-199618"/>
          <a:ext cx="1332002" cy="1332002"/>
        </a:xfrm>
        <a:prstGeom prst="ellipse">
          <a:avLst/>
        </a:prstGeom>
        <a:solidFill>
          <a:srgbClr val="00AE9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Develop a strategy</a:t>
          </a:r>
        </a:p>
      </dsp:txBody>
      <dsp:txXfrm>
        <a:off x="3813541" y="-4551"/>
        <a:ext cx="941868" cy="941868"/>
      </dsp:txXfrm>
    </dsp:sp>
    <dsp:sp modelId="{9881067B-D144-4583-AC6B-B39995ADDC5C}">
      <dsp:nvSpPr>
        <dsp:cNvPr id="0" name=""/>
        <dsp:cNvSpPr/>
      </dsp:nvSpPr>
      <dsp:spPr>
        <a:xfrm>
          <a:off x="4968964" y="359772"/>
          <a:ext cx="1332002" cy="1332002"/>
        </a:xfrm>
        <a:prstGeom prst="ellipse">
          <a:avLst/>
        </a:prstGeom>
        <a:solidFill>
          <a:srgbClr val="00AE9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Identify people at risk</a:t>
          </a:r>
        </a:p>
      </dsp:txBody>
      <dsp:txXfrm>
        <a:off x="5164031" y="554839"/>
        <a:ext cx="941868" cy="941868"/>
      </dsp:txXfrm>
    </dsp:sp>
    <dsp:sp modelId="{17936084-67BF-497F-9929-8D5C189D9E12}">
      <dsp:nvSpPr>
        <dsp:cNvPr id="0" name=""/>
        <dsp:cNvSpPr/>
      </dsp:nvSpPr>
      <dsp:spPr>
        <a:xfrm>
          <a:off x="5528355" y="1710262"/>
          <a:ext cx="1332002" cy="1332002"/>
        </a:xfrm>
        <a:prstGeom prst="ellipse">
          <a:avLst/>
        </a:prstGeom>
        <a:solidFill>
          <a:srgbClr val="00AE9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1300" kern="1200" dirty="0"/>
            <a:t>Provide a single-point-of-contact for help</a:t>
          </a:r>
        </a:p>
      </dsp:txBody>
      <dsp:txXfrm>
        <a:off x="5723422" y="1905329"/>
        <a:ext cx="941868" cy="941868"/>
      </dsp:txXfrm>
    </dsp:sp>
    <dsp:sp modelId="{898BE251-7E64-4FDF-9D8A-D3BE5B7BFD8E}">
      <dsp:nvSpPr>
        <dsp:cNvPr id="0" name=""/>
        <dsp:cNvSpPr/>
      </dsp:nvSpPr>
      <dsp:spPr>
        <a:xfrm>
          <a:off x="4968964" y="3060752"/>
          <a:ext cx="1332002" cy="1332002"/>
        </a:xfrm>
        <a:prstGeom prst="ellipse">
          <a:avLst/>
        </a:prstGeom>
        <a:solidFill>
          <a:srgbClr val="00AE9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Make Every Contact Count</a:t>
          </a:r>
        </a:p>
      </dsp:txBody>
      <dsp:txXfrm>
        <a:off x="5164031" y="3255819"/>
        <a:ext cx="941868" cy="941868"/>
      </dsp:txXfrm>
    </dsp:sp>
    <dsp:sp modelId="{825621AF-F338-47ED-83A5-54B8268BDBDE}">
      <dsp:nvSpPr>
        <dsp:cNvPr id="0" name=""/>
        <dsp:cNvSpPr/>
      </dsp:nvSpPr>
      <dsp:spPr>
        <a:xfrm>
          <a:off x="3618474" y="3620143"/>
          <a:ext cx="1332002" cy="1332002"/>
        </a:xfrm>
        <a:prstGeom prst="ellipse">
          <a:avLst/>
        </a:prstGeom>
        <a:solidFill>
          <a:srgbClr val="00AE9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Discharge vulnerable people from care settings to a warm home</a:t>
          </a:r>
        </a:p>
      </dsp:txBody>
      <dsp:txXfrm>
        <a:off x="3813541" y="3815210"/>
        <a:ext cx="941868" cy="941868"/>
      </dsp:txXfrm>
    </dsp:sp>
    <dsp:sp modelId="{FECB8462-F4DE-4342-AE91-B78B5A6D8552}">
      <dsp:nvSpPr>
        <dsp:cNvPr id="0" name=""/>
        <dsp:cNvSpPr/>
      </dsp:nvSpPr>
      <dsp:spPr>
        <a:xfrm>
          <a:off x="2267984" y="3061016"/>
          <a:ext cx="1332002" cy="1331474"/>
        </a:xfrm>
        <a:prstGeom prst="ellipse">
          <a:avLst/>
        </a:prstGeom>
        <a:solidFill>
          <a:srgbClr val="00AE9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1250" kern="1200" dirty="0"/>
            <a:t>Raise awareness about how to keep warm at home </a:t>
          </a:r>
        </a:p>
      </dsp:txBody>
      <dsp:txXfrm>
        <a:off x="2463051" y="3256006"/>
        <a:ext cx="941868" cy="941494"/>
      </dsp:txXfrm>
    </dsp:sp>
    <dsp:sp modelId="{11CD7126-6BA1-46C9-8B07-E37BDE8CED7B}">
      <dsp:nvSpPr>
        <dsp:cNvPr id="0" name=""/>
        <dsp:cNvSpPr/>
      </dsp:nvSpPr>
      <dsp:spPr>
        <a:xfrm>
          <a:off x="1708593" y="1710262"/>
          <a:ext cx="1332002" cy="1332002"/>
        </a:xfrm>
        <a:prstGeom prst="ellipse">
          <a:avLst/>
        </a:prstGeom>
        <a:solidFill>
          <a:srgbClr val="00AE9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Train people to help individuals    whose homes may be too cold </a:t>
          </a:r>
        </a:p>
      </dsp:txBody>
      <dsp:txXfrm>
        <a:off x="1903660" y="1905329"/>
        <a:ext cx="941868" cy="941868"/>
      </dsp:txXfrm>
    </dsp:sp>
    <dsp:sp modelId="{C574F65C-D557-4C51-9E83-545D5BB18626}">
      <dsp:nvSpPr>
        <dsp:cNvPr id="0" name=""/>
        <dsp:cNvSpPr/>
      </dsp:nvSpPr>
      <dsp:spPr>
        <a:xfrm>
          <a:off x="2267984" y="359772"/>
          <a:ext cx="1332002" cy="1332002"/>
        </a:xfrm>
        <a:prstGeom prst="ellipse">
          <a:avLst/>
        </a:prstGeom>
        <a:solidFill>
          <a:srgbClr val="00AE9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kern="1200" dirty="0"/>
            <a:t>Ensure buildings meet standards</a:t>
          </a:r>
        </a:p>
      </dsp:txBody>
      <dsp:txXfrm>
        <a:off x="2463051" y="554839"/>
        <a:ext cx="941868" cy="941868"/>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0.56303</cdr:x>
      <cdr:y>0.21041</cdr:y>
    </cdr:from>
    <cdr:to>
      <cdr:x>0.74724</cdr:x>
      <cdr:y>0.26923</cdr:y>
    </cdr:to>
    <cdr:sp macro="" textlink="">
      <cdr:nvSpPr>
        <cdr:cNvPr id="2" name="TextBox 1">
          <a:extLst xmlns:a="http://schemas.openxmlformats.org/drawingml/2006/main">
            <a:ext uri="{FF2B5EF4-FFF2-40B4-BE49-F238E27FC236}">
              <a16:creationId xmlns:a16="http://schemas.microsoft.com/office/drawing/2014/main" id="{FECECF39-EC6F-4701-AD58-DC3D72D3B147}"/>
            </a:ext>
          </a:extLst>
        </cdr:cNvPr>
        <cdr:cNvSpPr txBox="1"/>
      </cdr:nvSpPr>
      <cdr:spPr>
        <a:xfrm xmlns:a="http://schemas.openxmlformats.org/drawingml/2006/main">
          <a:off x="4824536" y="787865"/>
          <a:ext cx="1578487" cy="220247"/>
        </a:xfrm>
        <a:prstGeom xmlns:a="http://schemas.openxmlformats.org/drawingml/2006/main" prst="rect">
          <a:avLst/>
        </a:prstGeom>
        <a:ln xmlns:a="http://schemas.openxmlformats.org/drawingml/2006/main">
          <a:noFill/>
        </a:ln>
      </cdr:spPr>
      <cdr:txBody>
        <a:bodyPr xmlns:a="http://schemas.openxmlformats.org/drawingml/2006/main" vertOverflow="clip" wrap="square" rtlCol="0"/>
        <a:lstStyle xmlns:a="http://schemas.openxmlformats.org/drawingml/2006/main"/>
        <a:p xmlns:a="http://schemas.openxmlformats.org/drawingml/2006/main">
          <a:pPr algn="ctr"/>
          <a:r>
            <a:rPr lang="en-GB" sz="1100" b="1" dirty="0"/>
            <a:t>Beast from the East</a:t>
          </a:r>
        </a:p>
      </cdr:txBody>
    </cdr:sp>
  </cdr:relSizeAnchor>
  <cdr:relSizeAnchor xmlns:cdr="http://schemas.openxmlformats.org/drawingml/2006/chartDrawing">
    <cdr:from>
      <cdr:x>0.52827</cdr:x>
      <cdr:y>0.25453</cdr:y>
    </cdr:from>
    <cdr:to>
      <cdr:x>0.57213</cdr:x>
      <cdr:y>0.34276</cdr:y>
    </cdr:to>
    <cdr:cxnSp macro="">
      <cdr:nvCxnSpPr>
        <cdr:cNvPr id="7" name="Straight Arrow Connector 6">
          <a:extLst xmlns:a="http://schemas.openxmlformats.org/drawingml/2006/main">
            <a:ext uri="{FF2B5EF4-FFF2-40B4-BE49-F238E27FC236}">
              <a16:creationId xmlns:a16="http://schemas.microsoft.com/office/drawing/2014/main" id="{D5B56FCC-F779-4F74-9480-6809C6513BCC}"/>
            </a:ext>
          </a:extLst>
        </cdr:cNvPr>
        <cdr:cNvCxnSpPr/>
      </cdr:nvCxnSpPr>
      <cdr:spPr>
        <a:xfrm xmlns:a="http://schemas.openxmlformats.org/drawingml/2006/main" flipH="1">
          <a:off x="4526736" y="953069"/>
          <a:ext cx="375835" cy="33037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6949E6C6-4B8F-4672-8CF4-FB16948CBE13}" type="datetimeFigureOut">
              <a:rPr lang="en-US"/>
              <a:pPr>
                <a:defRPr/>
              </a:pPr>
              <a:t>10/18/2019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9AE0CBF3-2A0A-4409-B599-FEFEAF974B88}" type="slidenum">
              <a:rPr lang="en-US"/>
              <a:pPr>
                <a:defRPr/>
              </a:pPr>
              <a:t>‹#›</a:t>
            </a:fld>
            <a:endParaRPr lang="en-US" dirty="0"/>
          </a:p>
        </p:txBody>
      </p:sp>
    </p:spTree>
    <p:extLst>
      <p:ext uri="{BB962C8B-B14F-4D97-AF65-F5344CB8AC3E}">
        <p14:creationId xmlns:p14="http://schemas.microsoft.com/office/powerpoint/2010/main" val="32551710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ヒラギノ角ゴ Pro W3" pitchFamily="84" charset="-128"/>
        <a:cs typeface="ヒラギノ角ゴ Pro W3" pitchFamily="84" charset="-128"/>
      </a:defRPr>
    </a:lvl1pPr>
    <a:lvl2pPr marL="457200" algn="l" rtl="0" eaLnBrk="0" fontAlgn="base" hangingPunct="0">
      <a:spcBef>
        <a:spcPct val="30000"/>
      </a:spcBef>
      <a:spcAft>
        <a:spcPct val="0"/>
      </a:spcAft>
      <a:defRPr sz="1200" kern="1200">
        <a:solidFill>
          <a:schemeClr val="tx1"/>
        </a:solidFill>
        <a:latin typeface="+mn-lt"/>
        <a:ea typeface="ヒラギノ角ゴ Pro W3" pitchFamily="84" charset="-128"/>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pitchFamily="84" charset="-128"/>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pitchFamily="84" charset="-128"/>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pitchFamily="8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12</a:t>
            </a:fld>
            <a:endParaRPr lang="en-US" dirty="0"/>
          </a:p>
        </p:txBody>
      </p:sp>
    </p:spTree>
    <p:extLst>
      <p:ext uri="{BB962C8B-B14F-4D97-AF65-F5344CB8AC3E}">
        <p14:creationId xmlns:p14="http://schemas.microsoft.com/office/powerpoint/2010/main" val="225096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13</a:t>
            </a:fld>
            <a:endParaRPr lang="en-US" dirty="0"/>
          </a:p>
        </p:txBody>
      </p:sp>
    </p:spTree>
    <p:extLst>
      <p:ext uri="{BB962C8B-B14F-4D97-AF65-F5344CB8AC3E}">
        <p14:creationId xmlns:p14="http://schemas.microsoft.com/office/powerpoint/2010/main" val="2472325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14</a:t>
            </a:fld>
            <a:endParaRPr lang="en-US" dirty="0"/>
          </a:p>
        </p:txBody>
      </p:sp>
    </p:spTree>
    <p:extLst>
      <p:ext uri="{BB962C8B-B14F-4D97-AF65-F5344CB8AC3E}">
        <p14:creationId xmlns:p14="http://schemas.microsoft.com/office/powerpoint/2010/main" val="2468011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15</a:t>
            </a:fld>
            <a:endParaRPr lang="en-US" dirty="0"/>
          </a:p>
        </p:txBody>
      </p:sp>
    </p:spTree>
    <p:extLst>
      <p:ext uri="{BB962C8B-B14F-4D97-AF65-F5344CB8AC3E}">
        <p14:creationId xmlns:p14="http://schemas.microsoft.com/office/powerpoint/2010/main" val="4255345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16</a:t>
            </a:fld>
            <a:endParaRPr lang="en-US" dirty="0"/>
          </a:p>
        </p:txBody>
      </p:sp>
    </p:spTree>
    <p:extLst>
      <p:ext uri="{BB962C8B-B14F-4D97-AF65-F5344CB8AC3E}">
        <p14:creationId xmlns:p14="http://schemas.microsoft.com/office/powerpoint/2010/main" val="12108574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mailto:publications@phe.gov.uk"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0" y="2133303"/>
            <a:ext cx="9144000" cy="47246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5" name="Rectangle 4"/>
          <p:cNvSpPr>
            <a:spLocks noChangeArrowheads="1"/>
          </p:cNvSpPr>
          <p:nvPr userDrawn="1"/>
        </p:nvSpPr>
        <p:spPr bwMode="auto">
          <a:xfrm>
            <a:off x="0" y="1988840"/>
            <a:ext cx="9144000" cy="144463"/>
          </a:xfrm>
          <a:prstGeom prst="rect">
            <a:avLst/>
          </a:prstGeom>
          <a:solidFill>
            <a:srgbClr val="00AE9E"/>
          </a:solidFill>
          <a:ln w="9525">
            <a:noFill/>
            <a:miter lim="800000"/>
            <a:headEnd/>
            <a:tailEnd/>
          </a:ln>
        </p:spPr>
        <p:txBody>
          <a:bodyPr anchor="ctr">
            <a:prstTxWarp prst="textNoShape">
              <a:avLst/>
            </a:prstTxWarp>
          </a:bodyPr>
          <a:lstStyle/>
          <a:p>
            <a:pPr algn="ctr" fontAlgn="auto">
              <a:spcBef>
                <a:spcPts val="0"/>
              </a:spcBef>
              <a:spcAft>
                <a:spcPts val="0"/>
              </a:spcAft>
              <a:defRPr/>
            </a:pPr>
            <a:endParaRPr lang="en-US" sz="1800" dirty="0">
              <a:solidFill>
                <a:schemeClr val="lt1"/>
              </a:solidFill>
              <a:latin typeface="+mn-lt"/>
              <a:ea typeface="+mn-ea"/>
              <a:cs typeface="+mn-cs"/>
            </a:endParaRPr>
          </a:p>
        </p:txBody>
      </p:sp>
      <p:sp>
        <p:nvSpPr>
          <p:cNvPr id="2" name="Title 1"/>
          <p:cNvSpPr>
            <a:spLocks noGrp="1"/>
          </p:cNvSpPr>
          <p:nvPr>
            <p:ph type="ctrTitle"/>
          </p:nvPr>
        </p:nvSpPr>
        <p:spPr>
          <a:xfrm>
            <a:off x="558000" y="2492896"/>
            <a:ext cx="7633648" cy="1724503"/>
          </a:xfrm>
          <a:ln>
            <a:noFill/>
          </a:ln>
        </p:spPr>
        <p:txBody>
          <a:bodyPr anchor="t">
            <a:noAutofit/>
          </a:bodyPr>
          <a:lstStyle>
            <a:lvl1pPr algn="l">
              <a:defRPr sz="450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58000" y="6021288"/>
            <a:ext cx="7633648" cy="338336"/>
          </a:xfrm>
        </p:spPr>
        <p:txBody>
          <a:bodyPr anchor="b">
            <a:normAutofit/>
          </a:bodyPr>
          <a:lstStyle>
            <a:lvl1pPr marL="0" indent="0" algn="l">
              <a:spcBef>
                <a:spcPts val="0"/>
              </a:spcBef>
              <a:buNone/>
              <a:defRPr sz="2000" b="0" i="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9" name="Picture 8" descr="\\colhpafil004\Colindale_Data\HQ Group and LARS\Group Data\Design\Branding and logos\PHE logos with strapline\Small without Old French text\PHE small logo for A4.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3674110" cy="181229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1 lin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2702" y="548680"/>
            <a:ext cx="8028000" cy="648072"/>
          </a:xfrm>
        </p:spPr>
        <p:txBody>
          <a:bodyPr anchor="t" anchorCtr="0"/>
          <a:lstStyle>
            <a:lvl1pPr>
              <a:defRPr sz="4000" baseline="0">
                <a:solidFill>
                  <a:srgbClr val="00AE9E"/>
                </a:solidFill>
                <a:latin typeface="Arial"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558000" y="1412776"/>
            <a:ext cx="8028000" cy="4739679"/>
          </a:xfrm>
        </p:spPr>
        <p:txBody>
          <a:bodyPr/>
          <a:lstStyle>
            <a:lvl1pPr marL="4763" indent="-4763">
              <a:lnSpc>
                <a:spcPct val="114000"/>
              </a:lnSpc>
              <a:spcBef>
                <a:spcPts val="0"/>
              </a:spcBef>
              <a:defRPr sz="1800" b="0" baseline="0">
                <a:solidFill>
                  <a:schemeClr val="tx1"/>
                </a:solidFill>
              </a:defRPr>
            </a:lvl1pPr>
          </a:lstStyle>
          <a:p>
            <a:pPr lvl="0"/>
            <a:r>
              <a:rPr lang="en-US" dirty="0"/>
              <a:t>Text should be 12-18pt Arial. Do not use other fonts.</a:t>
            </a:r>
          </a:p>
          <a:p>
            <a:pPr lvl="0"/>
            <a:endParaRPr lang="en-US" b="1" dirty="0">
              <a:latin typeface="Arial" pitchFamily="84" charset="0"/>
            </a:endParaRPr>
          </a:p>
          <a:p>
            <a:pPr lvl="0"/>
            <a:r>
              <a:rPr lang="en-US" b="1" dirty="0">
                <a:latin typeface="Arial" pitchFamily="84" charset="0"/>
              </a:rPr>
              <a:t>Note</a:t>
            </a:r>
          </a:p>
          <a:p>
            <a:pPr lvl="0"/>
            <a:r>
              <a:rPr lang="en-US" dirty="0">
                <a:latin typeface="Arial" pitchFamily="84" charset="0"/>
              </a:rPr>
              <a:t>This template should NOT be used to create publications, as this may mean</a:t>
            </a:r>
          </a:p>
          <a:p>
            <a:pPr lvl="0"/>
            <a:r>
              <a:rPr lang="en-US" dirty="0">
                <a:latin typeface="Arial" pitchFamily="84" charset="0"/>
              </a:rPr>
              <a:t>publication on GOV.UK will not be possible. </a:t>
            </a:r>
          </a:p>
          <a:p>
            <a:pPr lvl="0"/>
            <a:endParaRPr lang="en-US" dirty="0">
              <a:latin typeface="Arial" pitchFamily="84" charset="0"/>
            </a:endParaRPr>
          </a:p>
          <a:p>
            <a:pPr lvl="0"/>
            <a:r>
              <a:rPr lang="en-US" dirty="0">
                <a:latin typeface="Arial" pitchFamily="84" charset="0"/>
              </a:rPr>
              <a:t>Please contact </a:t>
            </a:r>
            <a:r>
              <a:rPr lang="en-US" dirty="0">
                <a:latin typeface="Arial" pitchFamily="84" charset="0"/>
                <a:hlinkClick r:id="rId2"/>
              </a:rPr>
              <a:t>publications@phe.gov.uk</a:t>
            </a:r>
            <a:r>
              <a:rPr lang="en-US" dirty="0">
                <a:latin typeface="Arial" pitchFamily="84" charset="0"/>
              </a:rPr>
              <a:t> for more details</a:t>
            </a:r>
          </a:p>
          <a:p>
            <a:pPr lvl="0"/>
            <a:endParaRPr lang="en-US" dirty="0"/>
          </a:p>
        </p:txBody>
      </p:sp>
      <p:sp>
        <p:nvSpPr>
          <p:cNvPr id="5" name="Slide Number Placeholder 5"/>
          <p:cNvSpPr>
            <a:spLocks noGrp="1"/>
          </p:cNvSpPr>
          <p:nvPr>
            <p:ph type="sldNum" sz="quarter" idx="10"/>
          </p:nvPr>
        </p:nvSpPr>
        <p:spPr>
          <a:xfrm>
            <a:off x="0" y="6308725"/>
            <a:ext cx="9144000" cy="549275"/>
          </a:xfrm>
        </p:spPr>
        <p:txBody>
          <a:bodyPr/>
          <a:lstStyle>
            <a:lvl1pPr>
              <a:defRPr/>
            </a:lvl1pPr>
          </a:lstStyle>
          <a:p>
            <a:pPr marL="531813">
              <a:defRPr/>
            </a:pPr>
            <a:r>
              <a:rPr lang="en-US" dirty="0"/>
              <a:t>  </a:t>
            </a:r>
            <a:fld id="{2565FA6D-D4C8-4C4C-AC4B-3269734D34D8}" type="slidenum">
              <a:rPr lang="en-US" smtClean="0"/>
              <a:pPr marL="531813">
                <a:defRPr/>
              </a:pPr>
              <a:t>‹#›</a:t>
            </a:fld>
            <a:endParaRPr lang="en-US" dirty="0"/>
          </a:p>
        </p:txBody>
      </p:sp>
      <p:sp>
        <p:nvSpPr>
          <p:cNvPr id="6" name="Footer Placeholder 5"/>
          <p:cNvSpPr>
            <a:spLocks noGrp="1"/>
          </p:cNvSpPr>
          <p:nvPr>
            <p:ph type="ftr" sz="quarter" idx="11"/>
          </p:nvPr>
        </p:nvSpPr>
        <p:spPr/>
        <p:txBody>
          <a:bodyPr/>
          <a:lstStyle>
            <a:lvl1pPr marL="173038" indent="0" algn="l">
              <a:defRPr sz="1200" baseline="0">
                <a:solidFill>
                  <a:schemeClr val="bg1"/>
                </a:solidFill>
                <a:latin typeface="Arial" pitchFamily="34" charset="0"/>
              </a:defRPr>
            </a:lvl1pPr>
          </a:lstStyle>
          <a:p>
            <a:pPr>
              <a:defRPr/>
            </a:pPr>
            <a:r>
              <a:rPr lang="en-GB" dirty="0"/>
              <a:t>Winter Deaths and the winter of 2017/18 – Information for LA</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7213" y="274638"/>
            <a:ext cx="8029575" cy="1143000"/>
          </a:xfrm>
          <a:prstGeom prst="rect">
            <a:avLst/>
          </a:prstGeom>
        </p:spPr>
        <p:txBody>
          <a:bodyPr vert="horz" lIns="0" tIns="0" rIns="0" bIns="0" rtlCol="0" anchor="ctr">
            <a:normAutofit/>
          </a:bodyPr>
          <a:lstStyle/>
          <a:p>
            <a:r>
              <a:rPr lang="en-US" dirty="0"/>
              <a:t>Click to edit Master title style</a:t>
            </a:r>
          </a:p>
        </p:txBody>
      </p:sp>
      <p:sp>
        <p:nvSpPr>
          <p:cNvPr id="1027" name="Text Placeholder 2"/>
          <p:cNvSpPr>
            <a:spLocks noGrp="1"/>
          </p:cNvSpPr>
          <p:nvPr>
            <p:ph type="body" idx="1"/>
          </p:nvPr>
        </p:nvSpPr>
        <p:spPr bwMode="auto">
          <a:xfrm>
            <a:off x="557213" y="1600200"/>
            <a:ext cx="8029575" cy="45259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3"/>
            <a:r>
              <a:rPr lang="en-US" dirty="0"/>
              <a:t>Third level</a:t>
            </a:r>
          </a:p>
          <a:p>
            <a:pPr lvl="4"/>
            <a:r>
              <a:rPr lang="en-US" dirty="0"/>
              <a:t>Fourth level</a:t>
            </a:r>
          </a:p>
          <a:p>
            <a:pPr lvl="5"/>
            <a:r>
              <a:rPr lang="en-US" dirty="0"/>
              <a:t>Fifth level</a:t>
            </a:r>
          </a:p>
        </p:txBody>
      </p:sp>
      <p:sp>
        <p:nvSpPr>
          <p:cNvPr id="7" name="Slide Number Placeholder 5"/>
          <p:cNvSpPr>
            <a:spLocks noGrp="1"/>
          </p:cNvSpPr>
          <p:nvPr>
            <p:ph type="sldNum" sz="quarter" idx="4"/>
          </p:nvPr>
        </p:nvSpPr>
        <p:spPr>
          <a:xfrm>
            <a:off x="0" y="6308725"/>
            <a:ext cx="9144000" cy="549275"/>
          </a:xfrm>
          <a:prstGeom prst="rect">
            <a:avLst/>
          </a:prstGeom>
          <a:solidFill>
            <a:schemeClr val="bg2"/>
          </a:solidFill>
        </p:spPr>
        <p:txBody>
          <a:bodyPr vert="horz" wrap="square" lIns="0" tIns="0" rIns="91440" bIns="0" numCol="1" anchor="ctr" anchorCtr="0" compatLnSpc="1">
            <a:prstTxWarp prst="textNoShape">
              <a:avLst/>
            </a:prstTxWarp>
          </a:bodyPr>
          <a:lstStyle>
            <a:lvl1pPr>
              <a:defRPr sz="1200">
                <a:solidFill>
                  <a:schemeClr val="bg1"/>
                </a:solidFill>
              </a:defRPr>
            </a:lvl1pPr>
          </a:lstStyle>
          <a:p>
            <a:pPr>
              <a:defRPr/>
            </a:pPr>
            <a:r>
              <a:rPr lang="en-US" dirty="0"/>
              <a:t>  </a:t>
            </a:r>
            <a:fld id="{45F8D313-CCBE-49D6-A3BC-57B1848DFB52}" type="slidenum">
              <a:rPr lang="en-US" smtClean="0"/>
              <a:pPr>
                <a:defRPr/>
              </a:pPr>
              <a:t>‹#›</a:t>
            </a:fld>
            <a:r>
              <a:rPr lang="en-US" dirty="0"/>
              <a:t> </a:t>
            </a:r>
          </a:p>
        </p:txBody>
      </p:sp>
      <p:sp>
        <p:nvSpPr>
          <p:cNvPr id="6" name="Footer Placeholder 5"/>
          <p:cNvSpPr>
            <a:spLocks noGrp="1"/>
          </p:cNvSpPr>
          <p:nvPr>
            <p:ph type="ftr" sz="quarter" idx="3"/>
          </p:nvPr>
        </p:nvSpPr>
        <p:spPr>
          <a:xfrm>
            <a:off x="900113" y="6308725"/>
            <a:ext cx="8064375" cy="549275"/>
          </a:xfrm>
          <a:prstGeom prst="rect">
            <a:avLst/>
          </a:prstGeom>
        </p:spPr>
        <p:txBody>
          <a:bodyPr vert="horz" lIns="0" tIns="0" rIns="0" bIns="0" rtlCol="0" anchor="ctr"/>
          <a:lstStyle>
            <a:lvl1pPr algn="l" fontAlgn="auto">
              <a:spcBef>
                <a:spcPts val="0"/>
              </a:spcBef>
              <a:spcAft>
                <a:spcPts val="0"/>
              </a:spcAft>
              <a:defRPr sz="1200" baseline="0">
                <a:solidFill>
                  <a:schemeClr val="bg1"/>
                </a:solidFill>
                <a:latin typeface="Arial" pitchFamily="34" charset="0"/>
                <a:ea typeface="+mn-ea"/>
                <a:cs typeface="+mn-cs"/>
              </a:defRPr>
            </a:lvl1pPr>
          </a:lstStyle>
          <a:p>
            <a:pPr>
              <a:defRPr/>
            </a:pPr>
            <a:r>
              <a:rPr lang="en-GB" dirty="0"/>
              <a:t>Winter Deaths and the winter of 2017/18 – Information for LA</a:t>
            </a:r>
            <a:endParaRPr lang="en-US" dirty="0"/>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Lst>
  <p:hf hdr="0" dt="0"/>
  <p:txStyles>
    <p:titleStyle>
      <a:lvl1pPr algn="l" rtl="0" eaLnBrk="0" fontAlgn="base" hangingPunct="0">
        <a:spcBef>
          <a:spcPct val="0"/>
        </a:spcBef>
        <a:spcAft>
          <a:spcPct val="0"/>
        </a:spcAft>
        <a:defRPr sz="4000" kern="1200" spc="-150">
          <a:solidFill>
            <a:srgbClr val="00AE9E"/>
          </a:solidFill>
          <a:latin typeface="+mj-lt"/>
          <a:ea typeface="ヒラギノ角ゴ Pro W3" pitchFamily="84" charset="-128"/>
          <a:cs typeface="ヒラギノ角ゴ Pro W3" pitchFamily="84" charset="-128"/>
        </a:defRPr>
      </a:lvl1pPr>
      <a:lvl2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2pPr>
      <a:lvl3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3pPr>
      <a:lvl4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4pPr>
      <a:lvl5pPr algn="l" rtl="0" eaLnBrk="0" fontAlgn="base" hangingPunct="0">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5pPr>
      <a:lvl6pPr marL="4572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6pPr>
      <a:lvl7pPr marL="9144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7pPr>
      <a:lvl8pPr marL="13716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8pPr>
      <a:lvl9pPr marL="1828800" algn="l" rtl="0" fontAlgn="base">
        <a:spcBef>
          <a:spcPct val="0"/>
        </a:spcBef>
        <a:spcAft>
          <a:spcPct val="0"/>
        </a:spcAft>
        <a:defRPr sz="4000">
          <a:solidFill>
            <a:schemeClr val="tx2"/>
          </a:solidFill>
          <a:latin typeface="Arial" pitchFamily="84" charset="0"/>
          <a:ea typeface="ヒラギノ角ゴ Pro W3" pitchFamily="84" charset="-128"/>
          <a:cs typeface="ヒラギノ角ゴ Pro W3" pitchFamily="84" charset="-128"/>
        </a:defRPr>
      </a:lvl9pPr>
    </p:titleStyle>
    <p:bodyStyle>
      <a:lvl1pPr marL="342900" indent="-342900" algn="l" rtl="0" eaLnBrk="0" fontAlgn="base" hangingPunct="0">
        <a:spcBef>
          <a:spcPts val="1200"/>
        </a:spcBef>
        <a:spcAft>
          <a:spcPct val="0"/>
        </a:spcAft>
        <a:buFont typeface="Arial" pitchFamily="84" charset="0"/>
        <a:defRPr kern="1200" baseline="0">
          <a:solidFill>
            <a:srgbClr val="00AE9E"/>
          </a:solidFill>
          <a:latin typeface="Arial" pitchFamily="34" charset="0"/>
          <a:ea typeface="ヒラギノ角ゴ Pro W3" pitchFamily="84" charset="-128"/>
          <a:cs typeface="ヒラギノ角ゴ Pro W3" pitchFamily="84" charset="-128"/>
        </a:defRPr>
      </a:lvl1pPr>
      <a:lvl2pPr marL="354013" indent="-176213" algn="l" rtl="0" eaLnBrk="0" fontAlgn="base" hangingPunct="0">
        <a:spcBef>
          <a:spcPts val="600"/>
        </a:spcBef>
        <a:spcAft>
          <a:spcPct val="0"/>
        </a:spcAft>
        <a:defRPr kern="1200" baseline="0">
          <a:solidFill>
            <a:schemeClr val="tx1"/>
          </a:solidFill>
          <a:latin typeface="Arial" pitchFamily="34" charset="0"/>
          <a:ea typeface="ヒラギノ角ゴ Pro W3" pitchFamily="84" charset="-128"/>
          <a:cs typeface="+mn-cs"/>
        </a:defRPr>
      </a:lvl2pPr>
      <a:lvl3pPr marL="215900" indent="-215900" algn="l" rtl="0" eaLnBrk="0" fontAlgn="base" hangingPunct="0">
        <a:spcBef>
          <a:spcPts val="600"/>
        </a:spcBef>
        <a:spcAft>
          <a:spcPct val="0"/>
        </a:spcAft>
        <a:buFont typeface="Arial" pitchFamily="84" charset="0"/>
        <a:buChar char="•"/>
        <a:defRPr kern="1200">
          <a:solidFill>
            <a:schemeClr val="tx1"/>
          </a:solidFill>
          <a:latin typeface="Arial" pitchFamily="34" charset="0"/>
          <a:ea typeface="ヒラギノ角ゴ Pro W3" pitchFamily="84" charset="-128"/>
          <a:cs typeface="+mn-cs"/>
        </a:defRPr>
      </a:lvl3pPr>
      <a:lvl4pPr marL="625475" indent="-190500" algn="l" rtl="0" eaLnBrk="0" fontAlgn="base" hangingPunct="0">
        <a:spcBef>
          <a:spcPts val="600"/>
        </a:spcBef>
        <a:spcAft>
          <a:spcPct val="0"/>
        </a:spcAft>
        <a:buFont typeface="Arial" pitchFamily="34" charset="0"/>
        <a:buChar char="•"/>
        <a:defRPr sz="1600" kern="1200">
          <a:solidFill>
            <a:schemeClr val="tx1"/>
          </a:solidFill>
          <a:latin typeface="Arial" pitchFamily="34" charset="0"/>
          <a:ea typeface="ヒラギノ角ゴ Pro W3" pitchFamily="84" charset="-128"/>
          <a:cs typeface="+mn-cs"/>
        </a:defRPr>
      </a:lvl4pPr>
      <a:lvl5pPr marL="1073150" indent="-177800" algn="l" rtl="0" eaLnBrk="0" fontAlgn="base" hangingPunct="0">
        <a:spcBef>
          <a:spcPct val="20000"/>
        </a:spcBef>
        <a:spcAft>
          <a:spcPct val="0"/>
        </a:spcAft>
        <a:buFont typeface="Arial" pitchFamily="34" charset="0"/>
        <a:buChar char="•"/>
        <a:defRPr sz="1500" kern="1200">
          <a:solidFill>
            <a:schemeClr val="tx1"/>
          </a:solidFill>
          <a:latin typeface="Arial" pitchFamily="34" charset="0"/>
          <a:ea typeface="ヒラギノ角ゴ Pro W3" pitchFamily="84" charset="-128"/>
          <a:cs typeface="+mn-cs"/>
        </a:defRPr>
      </a:lvl5pPr>
      <a:lvl6pPr marL="1520825" indent="-187325" algn="l" defTabSz="914400" rtl="0" eaLnBrk="1" latinLnBrk="0" hangingPunct="1">
        <a:spcBef>
          <a:spcPct val="20000"/>
        </a:spcBef>
        <a:buFontTx/>
        <a:buNone/>
        <a:defRPr sz="14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svg"/><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75.svg"/><Relationship Id="rId3" Type="http://schemas.openxmlformats.org/officeDocument/2006/relationships/image" Target="../media/image69.svg"/><Relationship Id="rId7" Type="http://schemas.openxmlformats.org/officeDocument/2006/relationships/image" Target="../media/image70.svg"/><Relationship Id="rId12" Type="http://schemas.openxmlformats.org/officeDocument/2006/relationships/image" Target="../media/image74.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73.svg"/><Relationship Id="rId5" Type="http://schemas.openxmlformats.org/officeDocument/2006/relationships/image" Target="../media/image35.svg"/><Relationship Id="rId10" Type="http://schemas.openxmlformats.org/officeDocument/2006/relationships/image" Target="../media/image72.png"/><Relationship Id="rId4" Type="http://schemas.openxmlformats.org/officeDocument/2006/relationships/image" Target="../media/image34.png"/><Relationship Id="rId9" Type="http://schemas.openxmlformats.org/officeDocument/2006/relationships/image" Target="../media/image71.sv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0.svg"/><Relationship Id="rId7" Type="http://schemas.openxmlformats.org/officeDocument/2006/relationships/diagramColors" Target="../diagrams/colors1.xml"/><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svg"/><Relationship Id="rId7" Type="http://schemas.openxmlformats.org/officeDocument/2006/relationships/image" Target="../media/image86.sv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 Id="rId9" Type="http://schemas.openxmlformats.org/officeDocument/2006/relationships/image" Target="../media/image88.svg"/></Relationships>
</file>

<file path=ppt/slides/_rels/slide22.xml.rels><?xml version="1.0" encoding="UTF-8" standalone="yes"?>
<Relationships xmlns="http://schemas.openxmlformats.org/package/2006/relationships"><Relationship Id="rId3" Type="http://schemas.openxmlformats.org/officeDocument/2006/relationships/hyperlink" Target="https://www.gov.uk/government/collections/weekly-national-flu-reports#2018-to-2019-season" TargetMode="External"/><Relationship Id="rId2" Type="http://schemas.openxmlformats.org/officeDocument/2006/relationships/hyperlink" Target="https://www.gov.uk/government/publications/syndromic-surveillance-weekly-summaries-for-2019"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www.gov.uk/energy-company-obligation" TargetMode="External"/><Relationship Id="rId3" Type="http://schemas.openxmlformats.org/officeDocument/2006/relationships/hyperlink" Target="https://www.gov.uk/government/collections/cold-weather-plan-for-england" TargetMode="External"/><Relationship Id="rId7" Type="http://schemas.openxmlformats.org/officeDocument/2006/relationships/hyperlink" Target="https://www.gov.uk/government/collections/housing-for-health" TargetMode="External"/><Relationship Id="rId2" Type="http://schemas.openxmlformats.org/officeDocument/2006/relationships/hyperlink" Target="https://www.ons.gov.uk/peoplepopulationandcommunity/birthsdeathsandmarriages/deaths/bulletins/excesswintermortalityinenglandandwales/2017to2018provisionaland2016to2017final" TargetMode="External"/><Relationship Id="rId1" Type="http://schemas.openxmlformats.org/officeDocument/2006/relationships/slideLayout" Target="../slideLayouts/slideLayout2.xml"/><Relationship Id="rId6" Type="http://schemas.openxmlformats.org/officeDocument/2006/relationships/hyperlink" Target="http://www.localhealth.org.uk/#l=en;v=map15" TargetMode="External"/><Relationship Id="rId5" Type="http://schemas.openxmlformats.org/officeDocument/2006/relationships/hyperlink" Target="https://fingertips.phe.org.uk/" TargetMode="External"/><Relationship Id="rId10" Type="http://schemas.openxmlformats.org/officeDocument/2006/relationships/hyperlink" Target="https://www.nea.org.uk/" TargetMode="External"/><Relationship Id="rId4" Type="http://schemas.openxmlformats.org/officeDocument/2006/relationships/hyperlink" Target="https://www.nice.org.uk/guidance/ng6" TargetMode="External"/><Relationship Id="rId9" Type="http://schemas.openxmlformats.org/officeDocument/2006/relationships/hyperlink" Target="http://www.affordablewarmthgrants.co.uk/"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svg"/><Relationship Id="rId7"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0.svg"/><Relationship Id="rId5" Type="http://schemas.openxmlformats.org/officeDocument/2006/relationships/image" Target="../media/image16.sv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5.sv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28.svg"/><Relationship Id="rId5" Type="http://schemas.openxmlformats.org/officeDocument/2006/relationships/image" Target="../media/image24.sv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1.png"/><Relationship Id="rId7"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3.svg"/><Relationship Id="rId4" Type="http://schemas.openxmlformats.org/officeDocument/2006/relationships/image" Target="../media/image12.sv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sv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18" Type="http://schemas.openxmlformats.org/officeDocument/2006/relationships/image" Target="../media/image49.png"/><Relationship Id="rId26" Type="http://schemas.openxmlformats.org/officeDocument/2006/relationships/image" Target="../media/image17.png"/><Relationship Id="rId3" Type="http://schemas.openxmlformats.org/officeDocument/2006/relationships/image" Target="../media/image3.svg"/><Relationship Id="rId21" Type="http://schemas.openxmlformats.org/officeDocument/2006/relationships/image" Target="../media/image52.svg"/><Relationship Id="rId34" Type="http://schemas.openxmlformats.org/officeDocument/2006/relationships/image" Target="../media/image62.png"/><Relationship Id="rId7" Type="http://schemas.openxmlformats.org/officeDocument/2006/relationships/image" Target="../media/image39.svg"/><Relationship Id="rId12" Type="http://schemas.openxmlformats.org/officeDocument/2006/relationships/image" Target="../media/image44.png"/><Relationship Id="rId17" Type="http://schemas.openxmlformats.org/officeDocument/2006/relationships/image" Target="../media/image48.svg"/><Relationship Id="rId25" Type="http://schemas.openxmlformats.org/officeDocument/2006/relationships/image" Target="../media/image56.svg"/><Relationship Id="rId33" Type="http://schemas.openxmlformats.org/officeDocument/2006/relationships/image" Target="../media/image61.svg"/><Relationship Id="rId2" Type="http://schemas.openxmlformats.org/officeDocument/2006/relationships/image" Target="../media/image2.png"/><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58.sv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svg"/><Relationship Id="rId24" Type="http://schemas.openxmlformats.org/officeDocument/2006/relationships/image" Target="../media/image55.png"/><Relationship Id="rId32" Type="http://schemas.openxmlformats.org/officeDocument/2006/relationships/image" Target="../media/image60.png"/><Relationship Id="rId5" Type="http://schemas.openxmlformats.org/officeDocument/2006/relationships/image" Target="../media/image7.svg"/><Relationship Id="rId15" Type="http://schemas.openxmlformats.org/officeDocument/2006/relationships/image" Target="../media/image46.svg"/><Relationship Id="rId23" Type="http://schemas.openxmlformats.org/officeDocument/2006/relationships/image" Target="../media/image54.svg"/><Relationship Id="rId28" Type="http://schemas.openxmlformats.org/officeDocument/2006/relationships/image" Target="../media/image15.png"/><Relationship Id="rId10" Type="http://schemas.openxmlformats.org/officeDocument/2006/relationships/image" Target="../media/image42.png"/><Relationship Id="rId19" Type="http://schemas.openxmlformats.org/officeDocument/2006/relationships/image" Target="../media/image50.svg"/><Relationship Id="rId31" Type="http://schemas.openxmlformats.org/officeDocument/2006/relationships/image" Target="../media/image59.svg"/><Relationship Id="rId4" Type="http://schemas.openxmlformats.org/officeDocument/2006/relationships/image" Target="../media/image6.png"/><Relationship Id="rId9" Type="http://schemas.openxmlformats.org/officeDocument/2006/relationships/image" Target="../media/image41.svg"/><Relationship Id="rId14" Type="http://schemas.openxmlformats.org/officeDocument/2006/relationships/image" Target="../media/image34.png"/><Relationship Id="rId22" Type="http://schemas.openxmlformats.org/officeDocument/2006/relationships/image" Target="../media/image53.png"/><Relationship Id="rId27" Type="http://schemas.openxmlformats.org/officeDocument/2006/relationships/image" Target="../media/image57.svg"/><Relationship Id="rId30" Type="http://schemas.openxmlformats.org/officeDocument/2006/relationships/image" Target="../media/image21.png"/><Relationship Id="rId35" Type="http://schemas.openxmlformats.org/officeDocument/2006/relationships/image" Target="../media/image6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Excess Winter Deaths and the winter of 2017/18</a:t>
            </a:r>
            <a:br>
              <a:rPr lang="en-GB" dirty="0"/>
            </a:br>
            <a:br>
              <a:rPr lang="en-GB" dirty="0"/>
            </a:br>
            <a:r>
              <a:rPr lang="en-GB" dirty="0"/>
              <a:t>Information for Local Authorities</a:t>
            </a:r>
          </a:p>
        </p:txBody>
      </p:sp>
      <p:sp>
        <p:nvSpPr>
          <p:cNvPr id="3" name="Subtitle 2"/>
          <p:cNvSpPr>
            <a:spLocks noGrp="1"/>
          </p:cNvSpPr>
          <p:nvPr>
            <p:ph type="subTitle" idx="1"/>
          </p:nvPr>
        </p:nvSpPr>
        <p:spPr>
          <a:xfrm>
            <a:off x="558000" y="5949280"/>
            <a:ext cx="7633648" cy="410344"/>
          </a:xfrm>
        </p:spPr>
        <p:txBody>
          <a:bodyPr>
            <a:normAutofit/>
          </a:bodyPr>
          <a:lstStyle/>
          <a:p>
            <a:r>
              <a:rPr lang="en-GB" dirty="0"/>
              <a:t>PHE Extreme Events and Health Protection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5EAA6-E6B7-4735-B833-A32EAC85F91C}"/>
              </a:ext>
            </a:extLst>
          </p:cNvPr>
          <p:cNvSpPr>
            <a:spLocks noGrp="1"/>
          </p:cNvSpPr>
          <p:nvPr>
            <p:ph type="title"/>
          </p:nvPr>
        </p:nvSpPr>
        <p:spPr>
          <a:xfrm>
            <a:off x="558000" y="383420"/>
            <a:ext cx="8028000" cy="648072"/>
          </a:xfrm>
        </p:spPr>
        <p:txBody>
          <a:bodyPr/>
          <a:lstStyle/>
          <a:p>
            <a:r>
              <a:rPr lang="en-GB" dirty="0"/>
              <a:t>Measuring winter deaths</a:t>
            </a:r>
          </a:p>
        </p:txBody>
      </p:sp>
      <p:sp>
        <p:nvSpPr>
          <p:cNvPr id="4" name="Slide Number Placeholder 3">
            <a:extLst>
              <a:ext uri="{FF2B5EF4-FFF2-40B4-BE49-F238E27FC236}">
                <a16:creationId xmlns:a16="http://schemas.microsoft.com/office/drawing/2014/main" id="{9ADDB5BB-9987-4841-8916-360B89626D93}"/>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10</a:t>
            </a:fld>
            <a:endParaRPr lang="en-US" dirty="0"/>
          </a:p>
        </p:txBody>
      </p:sp>
      <p:sp>
        <p:nvSpPr>
          <p:cNvPr id="5" name="Footer Placeholder 4">
            <a:extLst>
              <a:ext uri="{FF2B5EF4-FFF2-40B4-BE49-F238E27FC236}">
                <a16:creationId xmlns:a16="http://schemas.microsoft.com/office/drawing/2014/main" id="{31FED6CE-DF3A-4964-96BD-453A05BC9777}"/>
              </a:ext>
            </a:extLst>
          </p:cNvPr>
          <p:cNvSpPr>
            <a:spLocks noGrp="1"/>
          </p:cNvSpPr>
          <p:nvPr>
            <p:ph type="ftr" sz="quarter" idx="11"/>
          </p:nvPr>
        </p:nvSpPr>
        <p:spPr/>
        <p:txBody>
          <a:bodyPr/>
          <a:lstStyle/>
          <a:p>
            <a:pPr>
              <a:defRPr/>
            </a:pPr>
            <a:r>
              <a:rPr lang="en-GB" dirty="0"/>
              <a:t>Winter Deaths and the winter of 2017/18 – Information for LA</a:t>
            </a:r>
            <a:endParaRPr lang="en-US" dirty="0"/>
          </a:p>
        </p:txBody>
      </p:sp>
      <p:graphicFrame>
        <p:nvGraphicFramePr>
          <p:cNvPr id="6" name="Table 5">
            <a:extLst>
              <a:ext uri="{FF2B5EF4-FFF2-40B4-BE49-F238E27FC236}">
                <a16:creationId xmlns:a16="http://schemas.microsoft.com/office/drawing/2014/main" id="{48100211-F208-44A9-8C86-26C39F8FA71D}"/>
              </a:ext>
            </a:extLst>
          </p:cNvPr>
          <p:cNvGraphicFramePr>
            <a:graphicFrameLocks noGrp="1"/>
          </p:cNvGraphicFramePr>
          <p:nvPr>
            <p:extLst>
              <p:ext uri="{D42A27DB-BD31-4B8C-83A1-F6EECF244321}">
                <p14:modId xmlns:p14="http://schemas.microsoft.com/office/powerpoint/2010/main" val="1449730316"/>
              </p:ext>
            </p:extLst>
          </p:nvPr>
        </p:nvGraphicFramePr>
        <p:xfrm>
          <a:off x="395537" y="980728"/>
          <a:ext cx="8496943" cy="5055887"/>
        </p:xfrm>
        <a:graphic>
          <a:graphicData uri="http://schemas.openxmlformats.org/drawingml/2006/table">
            <a:tbl>
              <a:tblPr firstRow="1" bandRow="1">
                <a:tableStyleId>{5C22544A-7EE6-4342-B048-85BDC9FD1C3A}</a:tableStyleId>
              </a:tblPr>
              <a:tblGrid>
                <a:gridCol w="1440160">
                  <a:extLst>
                    <a:ext uri="{9D8B030D-6E8A-4147-A177-3AD203B41FA5}">
                      <a16:colId xmlns:a16="http://schemas.microsoft.com/office/drawing/2014/main" val="2058976888"/>
                    </a:ext>
                  </a:extLst>
                </a:gridCol>
                <a:gridCol w="3528392">
                  <a:extLst>
                    <a:ext uri="{9D8B030D-6E8A-4147-A177-3AD203B41FA5}">
                      <a16:colId xmlns:a16="http://schemas.microsoft.com/office/drawing/2014/main" val="1047531162"/>
                    </a:ext>
                  </a:extLst>
                </a:gridCol>
                <a:gridCol w="3528391">
                  <a:extLst>
                    <a:ext uri="{9D8B030D-6E8A-4147-A177-3AD203B41FA5}">
                      <a16:colId xmlns:a16="http://schemas.microsoft.com/office/drawing/2014/main" val="3585476600"/>
                    </a:ext>
                  </a:extLst>
                </a:gridCol>
              </a:tblGrid>
              <a:tr h="619839">
                <a:tc>
                  <a:txBody>
                    <a:bodyPr/>
                    <a:lstStyle/>
                    <a:p>
                      <a:r>
                        <a:rPr lang="en-GB" sz="1600" dirty="0"/>
                        <a:t>Measure</a:t>
                      </a:r>
                    </a:p>
                  </a:txBody>
                  <a:tcPr anchor="ctr">
                    <a:solidFill>
                      <a:srgbClr val="98002E"/>
                    </a:solidFill>
                  </a:tcPr>
                </a:tc>
                <a:tc>
                  <a:txBody>
                    <a:bodyPr/>
                    <a:lstStyle/>
                    <a:p>
                      <a:r>
                        <a:rPr lang="en-GB" sz="1600" dirty="0"/>
                        <a:t>Description</a:t>
                      </a:r>
                    </a:p>
                  </a:txBody>
                  <a:tcPr anchor="ctr">
                    <a:solidFill>
                      <a:srgbClr val="98002E"/>
                    </a:solidFill>
                  </a:tcPr>
                </a:tc>
                <a:tc>
                  <a:txBody>
                    <a:bodyPr/>
                    <a:lstStyle/>
                    <a:p>
                      <a:r>
                        <a:rPr lang="en-GB" sz="1600" dirty="0"/>
                        <a:t>Main advantages and disadvantages</a:t>
                      </a:r>
                    </a:p>
                  </a:txBody>
                  <a:tcPr anchor="ctr">
                    <a:solidFill>
                      <a:srgbClr val="98002E"/>
                    </a:solidFill>
                  </a:tcPr>
                </a:tc>
                <a:extLst>
                  <a:ext uri="{0D108BD9-81ED-4DB2-BD59-A6C34878D82A}">
                    <a16:rowId xmlns:a16="http://schemas.microsoft.com/office/drawing/2014/main" val="1585273760"/>
                  </a:ext>
                </a:extLst>
              </a:tr>
              <a:tr h="1152558">
                <a:tc>
                  <a:txBody>
                    <a:bodyPr/>
                    <a:lstStyle/>
                    <a:p>
                      <a:r>
                        <a:rPr lang="en-GB" sz="1400" b="1" dirty="0"/>
                        <a:t>Counts</a:t>
                      </a:r>
                    </a:p>
                  </a:txBody>
                  <a:tcPr anchor="ctr">
                    <a:solidFill>
                      <a:srgbClr val="FFDDE8"/>
                    </a:solidFill>
                  </a:tcPr>
                </a:tc>
                <a:tc>
                  <a:txBody>
                    <a:bodyPr/>
                    <a:lstStyle/>
                    <a:p>
                      <a:r>
                        <a:rPr lang="en-GB" sz="1400" dirty="0"/>
                        <a:t>Simple counts of deaths by day, week, or month over the year</a:t>
                      </a:r>
                    </a:p>
                  </a:txBody>
                  <a:tcPr anchor="ctr">
                    <a:solidFill>
                      <a:srgbClr val="FFDDE8"/>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dirty="0"/>
                        <a:t>    Good for looking at specific cold spells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dirty="0"/>
                        <a:t>    Doesn’t provide any measure of the impact of winter overall </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dirty="0"/>
                        <a:t>    Doesn’t allow direct comparisons i.e. not standardised across different populations</a:t>
                      </a:r>
                    </a:p>
                  </a:txBody>
                  <a:tcPr anchor="ctr">
                    <a:solidFill>
                      <a:srgbClr val="FFDDE8"/>
                    </a:solidFill>
                  </a:tcPr>
                </a:tc>
                <a:extLst>
                  <a:ext uri="{0D108BD9-81ED-4DB2-BD59-A6C34878D82A}">
                    <a16:rowId xmlns:a16="http://schemas.microsoft.com/office/drawing/2014/main" val="1528621185"/>
                  </a:ext>
                </a:extLst>
              </a:tr>
              <a:tr h="1956314">
                <a:tc>
                  <a:txBody>
                    <a:bodyPr/>
                    <a:lstStyle/>
                    <a:p>
                      <a:r>
                        <a:rPr lang="en-GB" sz="1400" b="1" dirty="0"/>
                        <a:t>Excess Winter Deaths (EWD)</a:t>
                      </a:r>
                    </a:p>
                  </a:txBody>
                  <a:tcPr anchor="ctr">
                    <a:noFill/>
                  </a:tcPr>
                </a:tc>
                <a:tc>
                  <a:txBody>
                    <a:bodyPr/>
                    <a:lstStyle/>
                    <a:p>
                      <a:pPr>
                        <a:spcAft>
                          <a:spcPts val="600"/>
                        </a:spcAft>
                      </a:pPr>
                      <a:r>
                        <a:rPr lang="en-GB" sz="1400" dirty="0"/>
                        <a:t>Compares the number of deaths which occur during the ‘winter months’ in any given year with the ‘non-winter months’.  Winter months are classified as November to March.</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400" dirty="0"/>
                        <a:t>EWD = winter deaths - average non-winter deaths</a:t>
                      </a:r>
                    </a:p>
                  </a:txBody>
                  <a:tcPr anchor="ctr">
                    <a:no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dirty="0"/>
                        <a:t>    Provides an estimate of the overall impact of winter on number of deaths in a given year</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dirty="0"/>
                        <a:t>    Doesn’t provide detail of when the deaths occurred during the winter (i.e. impact of specific cold spells like Beast from the East).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dirty="0"/>
                        <a:t>    Doesn’t allow for the impact of cold weather outside of the ‘winter months’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dirty="0"/>
                        <a:t>     Doesn’t allow direct comparisons i.e. not standardised across different populations</a:t>
                      </a:r>
                    </a:p>
                  </a:txBody>
                  <a:tcPr anchor="ctr">
                    <a:noFill/>
                  </a:tcPr>
                </a:tc>
                <a:extLst>
                  <a:ext uri="{0D108BD9-81ED-4DB2-BD59-A6C34878D82A}">
                    <a16:rowId xmlns:a16="http://schemas.microsoft.com/office/drawing/2014/main" val="2046208757"/>
                  </a:ext>
                </a:extLst>
              </a:tr>
              <a:tr h="1311848">
                <a:tc>
                  <a:txBody>
                    <a:bodyPr/>
                    <a:lstStyle/>
                    <a:p>
                      <a:r>
                        <a:rPr lang="en-GB" sz="1400" b="1" dirty="0"/>
                        <a:t>Excess winter mortality (EWM) index </a:t>
                      </a:r>
                    </a:p>
                  </a:txBody>
                  <a:tcPr anchor="ctr">
                    <a:solidFill>
                      <a:srgbClr val="FFDDE8"/>
                    </a:solidFill>
                  </a:tcPr>
                </a:tc>
                <a:tc>
                  <a:txBody>
                    <a:bodyPr/>
                    <a:lstStyle/>
                    <a:p>
                      <a:pPr>
                        <a:spcAft>
                          <a:spcPts val="600"/>
                        </a:spcAft>
                      </a:pPr>
                      <a:r>
                        <a:rPr lang="en-GB" sz="1400" dirty="0"/>
                        <a:t>Similar to EWD but provides a measure of EWD relative to non-winter deaths in a particular population.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400" dirty="0"/>
                        <a:t>EWM index = (EWD / average non-winter deaths) x 100</a:t>
                      </a:r>
                    </a:p>
                  </a:txBody>
                  <a:tcPr anchor="ctr">
                    <a:solidFill>
                      <a:srgbClr val="FFDDE8"/>
                    </a:solidFill>
                  </a:tcPr>
                </a:tc>
                <a:tc>
                  <a:txBody>
                    <a:bodyPr/>
                    <a:lstStyle/>
                    <a:p>
                      <a:pPr>
                        <a:spcAft>
                          <a:spcPts val="600"/>
                        </a:spcAft>
                      </a:pPr>
                      <a:r>
                        <a:rPr lang="en-GB" sz="1200" dirty="0"/>
                        <a:t>      Allows for crude comparison between groups with difference population sizes for example different sexes, age groups, and regions</a:t>
                      </a:r>
                    </a:p>
                    <a:p>
                      <a:pPr>
                        <a:spcAft>
                          <a:spcPts val="600"/>
                        </a:spcAft>
                      </a:pPr>
                      <a:r>
                        <a:rPr lang="en-GB" sz="1200" dirty="0"/>
                        <a:t>     Not as easy to interpret as EWD</a:t>
                      </a:r>
                    </a:p>
                  </a:txBody>
                  <a:tcPr anchor="ctr">
                    <a:solidFill>
                      <a:srgbClr val="FFDDE8"/>
                    </a:solidFill>
                  </a:tcPr>
                </a:tc>
                <a:extLst>
                  <a:ext uri="{0D108BD9-81ED-4DB2-BD59-A6C34878D82A}">
                    <a16:rowId xmlns:a16="http://schemas.microsoft.com/office/drawing/2014/main" val="1105421598"/>
                  </a:ext>
                </a:extLst>
              </a:tr>
            </a:tbl>
          </a:graphicData>
        </a:graphic>
      </p:graphicFrame>
      <p:pic>
        <p:nvPicPr>
          <p:cNvPr id="8" name="Graphic 7" descr="Checkmark">
            <a:extLst>
              <a:ext uri="{FF2B5EF4-FFF2-40B4-BE49-F238E27FC236}">
                <a16:creationId xmlns:a16="http://schemas.microsoft.com/office/drawing/2014/main" id="{1775C90B-8ED3-4F28-9248-0E479A0B24B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03229" y="1628800"/>
            <a:ext cx="215681" cy="215681"/>
          </a:xfrm>
          <a:prstGeom prst="rect">
            <a:avLst/>
          </a:prstGeom>
        </p:spPr>
      </p:pic>
      <p:pic>
        <p:nvPicPr>
          <p:cNvPr id="10" name="Graphic 9" descr="Close">
            <a:extLst>
              <a:ext uri="{FF2B5EF4-FFF2-40B4-BE49-F238E27FC236}">
                <a16:creationId xmlns:a16="http://schemas.microsoft.com/office/drawing/2014/main" id="{EE08DAC0-51AF-41D8-B35B-2062D6229B5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03229" y="1901691"/>
            <a:ext cx="215681" cy="215681"/>
          </a:xfrm>
          <a:prstGeom prst="rect">
            <a:avLst/>
          </a:prstGeom>
        </p:spPr>
      </p:pic>
      <p:pic>
        <p:nvPicPr>
          <p:cNvPr id="11" name="Graphic 10" descr="Close">
            <a:extLst>
              <a:ext uri="{FF2B5EF4-FFF2-40B4-BE49-F238E27FC236}">
                <a16:creationId xmlns:a16="http://schemas.microsoft.com/office/drawing/2014/main" id="{C7C1C6E3-DCE5-4ED2-AF63-21A490B0CF4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03229" y="3234457"/>
            <a:ext cx="215681" cy="215681"/>
          </a:xfrm>
          <a:prstGeom prst="rect">
            <a:avLst/>
          </a:prstGeom>
        </p:spPr>
      </p:pic>
      <p:pic>
        <p:nvPicPr>
          <p:cNvPr id="12" name="Graphic 11" descr="Close">
            <a:extLst>
              <a:ext uri="{FF2B5EF4-FFF2-40B4-BE49-F238E27FC236}">
                <a16:creationId xmlns:a16="http://schemas.microsoft.com/office/drawing/2014/main" id="{F0B9DF3D-9EBF-4281-84F4-7480770604B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17479" y="5589240"/>
            <a:ext cx="215681" cy="215681"/>
          </a:xfrm>
          <a:prstGeom prst="rect">
            <a:avLst/>
          </a:prstGeom>
        </p:spPr>
      </p:pic>
      <p:pic>
        <p:nvPicPr>
          <p:cNvPr id="13" name="Graphic 12" descr="Checkmark">
            <a:extLst>
              <a:ext uri="{FF2B5EF4-FFF2-40B4-BE49-F238E27FC236}">
                <a16:creationId xmlns:a16="http://schemas.microsoft.com/office/drawing/2014/main" id="{B8138AC4-7BE6-4171-80B1-147F9B59C9F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15505" y="2802409"/>
            <a:ext cx="215681" cy="215681"/>
          </a:xfrm>
          <a:prstGeom prst="rect">
            <a:avLst/>
          </a:prstGeom>
        </p:spPr>
      </p:pic>
      <p:pic>
        <p:nvPicPr>
          <p:cNvPr id="17" name="Graphic 16" descr="Close">
            <a:extLst>
              <a:ext uri="{FF2B5EF4-FFF2-40B4-BE49-F238E27FC236}">
                <a16:creationId xmlns:a16="http://schemas.microsoft.com/office/drawing/2014/main" id="{174388E0-42D7-45DF-8B27-F53FEF60227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15505" y="3882529"/>
            <a:ext cx="215681" cy="215681"/>
          </a:xfrm>
          <a:prstGeom prst="rect">
            <a:avLst/>
          </a:prstGeom>
        </p:spPr>
      </p:pic>
      <p:sp>
        <p:nvSpPr>
          <p:cNvPr id="3" name="TextBox 2">
            <a:extLst>
              <a:ext uri="{FF2B5EF4-FFF2-40B4-BE49-F238E27FC236}">
                <a16:creationId xmlns:a16="http://schemas.microsoft.com/office/drawing/2014/main" id="{E7B4B9E7-4576-4AF1-B721-D38BC9D3D770}"/>
              </a:ext>
            </a:extLst>
          </p:cNvPr>
          <p:cNvSpPr txBox="1"/>
          <p:nvPr/>
        </p:nvSpPr>
        <p:spPr>
          <a:xfrm>
            <a:off x="204618" y="6032321"/>
            <a:ext cx="8746947" cy="276999"/>
          </a:xfrm>
          <a:prstGeom prst="rect">
            <a:avLst/>
          </a:prstGeom>
          <a:noFill/>
        </p:spPr>
        <p:txBody>
          <a:bodyPr wrap="square" rtlCol="0">
            <a:spAutoFit/>
          </a:bodyPr>
          <a:lstStyle/>
          <a:p>
            <a:r>
              <a:rPr lang="en-GB" sz="1200" dirty="0"/>
              <a:t>Further information on measures of winter deaths is provided in the ONS report – see references and useful documents section</a:t>
            </a:r>
          </a:p>
        </p:txBody>
      </p:sp>
      <p:pic>
        <p:nvPicPr>
          <p:cNvPr id="18" name="Graphic 17" descr="Close">
            <a:extLst>
              <a:ext uri="{FF2B5EF4-FFF2-40B4-BE49-F238E27FC236}">
                <a16:creationId xmlns:a16="http://schemas.microsoft.com/office/drawing/2014/main" id="{F7D3815A-066C-49C6-AEE9-7E30B29977F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02822" y="2361756"/>
            <a:ext cx="215681" cy="215681"/>
          </a:xfrm>
          <a:prstGeom prst="rect">
            <a:avLst/>
          </a:prstGeom>
        </p:spPr>
      </p:pic>
      <p:pic>
        <p:nvPicPr>
          <p:cNvPr id="19" name="Graphic 18" descr="Close">
            <a:extLst>
              <a:ext uri="{FF2B5EF4-FFF2-40B4-BE49-F238E27FC236}">
                <a16:creationId xmlns:a16="http://schemas.microsoft.com/office/drawing/2014/main" id="{43115026-925A-445F-BCE8-3F6BB7DD2F0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36120" y="4293096"/>
            <a:ext cx="215681" cy="215681"/>
          </a:xfrm>
          <a:prstGeom prst="rect">
            <a:avLst/>
          </a:prstGeom>
        </p:spPr>
      </p:pic>
      <p:pic>
        <p:nvPicPr>
          <p:cNvPr id="20" name="Graphic 19" descr="Checkmark">
            <a:extLst>
              <a:ext uri="{FF2B5EF4-FFF2-40B4-BE49-F238E27FC236}">
                <a16:creationId xmlns:a16="http://schemas.microsoft.com/office/drawing/2014/main" id="{A436C2A1-439A-4175-A93A-01D7DB5564A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36120" y="4941168"/>
            <a:ext cx="215681" cy="215681"/>
          </a:xfrm>
          <a:prstGeom prst="rect">
            <a:avLst/>
          </a:prstGeom>
        </p:spPr>
      </p:pic>
    </p:spTree>
    <p:extLst>
      <p:ext uri="{BB962C8B-B14F-4D97-AF65-F5344CB8AC3E}">
        <p14:creationId xmlns:p14="http://schemas.microsoft.com/office/powerpoint/2010/main" val="1792712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38D48-6BF8-45C7-BB23-678A881621DF}"/>
              </a:ext>
            </a:extLst>
          </p:cNvPr>
          <p:cNvSpPr>
            <a:spLocks noGrp="1"/>
          </p:cNvSpPr>
          <p:nvPr>
            <p:ph type="title"/>
          </p:nvPr>
        </p:nvSpPr>
        <p:spPr>
          <a:xfrm>
            <a:off x="467544" y="322338"/>
            <a:ext cx="8496944" cy="648072"/>
          </a:xfrm>
        </p:spPr>
        <p:txBody>
          <a:bodyPr>
            <a:normAutofit/>
          </a:bodyPr>
          <a:lstStyle/>
          <a:p>
            <a:r>
              <a:rPr lang="en-GB" sz="3200" dirty="0"/>
              <a:t>Why are we focusing on the  winter of 2017/18?</a:t>
            </a:r>
          </a:p>
        </p:txBody>
      </p:sp>
      <p:sp>
        <p:nvSpPr>
          <p:cNvPr id="3" name="Content Placeholder 2">
            <a:extLst>
              <a:ext uri="{FF2B5EF4-FFF2-40B4-BE49-F238E27FC236}">
                <a16:creationId xmlns:a16="http://schemas.microsoft.com/office/drawing/2014/main" id="{13BBCA83-5237-46B3-9681-498F71A2F2A3}"/>
              </a:ext>
            </a:extLst>
          </p:cNvPr>
          <p:cNvSpPr>
            <a:spLocks noGrp="1"/>
          </p:cNvSpPr>
          <p:nvPr>
            <p:ph idx="1"/>
          </p:nvPr>
        </p:nvSpPr>
        <p:spPr>
          <a:xfrm>
            <a:off x="323528" y="1268760"/>
            <a:ext cx="8208912" cy="4142630"/>
          </a:xfrm>
        </p:spPr>
        <p:txBody>
          <a:bodyPr/>
          <a:lstStyle/>
          <a:p>
            <a:pPr marL="0" indent="0"/>
            <a:r>
              <a:rPr lang="en-GB" sz="1700" dirty="0"/>
              <a:t>It is the latest year for which we have comprehensive data and, the winter of 2017/18 had a significant impact on health due to both </a:t>
            </a:r>
            <a:r>
              <a:rPr lang="en-GB" sz="1700" b="1" dirty="0"/>
              <a:t>very cold temperatures </a:t>
            </a:r>
            <a:r>
              <a:rPr lang="en-GB" sz="1700" dirty="0"/>
              <a:t>and </a:t>
            </a:r>
            <a:r>
              <a:rPr lang="en-GB" sz="1700" b="1" dirty="0"/>
              <a:t>circulating flu</a:t>
            </a:r>
            <a:r>
              <a:rPr lang="en-GB" sz="1700" dirty="0"/>
              <a:t>.</a:t>
            </a:r>
          </a:p>
          <a:p>
            <a:pPr marL="0" indent="0"/>
            <a:endParaRPr lang="en-GB" sz="1700" dirty="0"/>
          </a:p>
          <a:p>
            <a:pPr marL="0" indent="0"/>
            <a:endParaRPr lang="en-GB" sz="1200" dirty="0"/>
          </a:p>
          <a:p>
            <a:pPr marL="0" indent="0"/>
            <a:r>
              <a:rPr lang="en-GB" b="1" dirty="0"/>
              <a:t>The cold</a:t>
            </a:r>
          </a:p>
          <a:p>
            <a:pPr marL="285750" indent="-285750">
              <a:buFont typeface="Arial" panose="020B0604020202020204" pitchFamily="34" charset="0"/>
              <a:buChar char="•"/>
            </a:pPr>
            <a:r>
              <a:rPr lang="en-GB" sz="1700" dirty="0"/>
              <a:t>The average winter temperature for 2017/18 was the coldest in 5 years </a:t>
            </a:r>
          </a:p>
          <a:p>
            <a:pPr marL="285750" indent="-285750">
              <a:buFont typeface="Arial" panose="020B0604020202020204" pitchFamily="34" charset="0"/>
              <a:buChar char="•"/>
            </a:pPr>
            <a:r>
              <a:rPr lang="en-GB" sz="1700" dirty="0"/>
              <a:t>A particularly cold spell occurred in late February 2018 – ‘the Beast from the East’</a:t>
            </a:r>
          </a:p>
          <a:p>
            <a:pPr marL="0" indent="0"/>
            <a:endParaRPr lang="en-GB" sz="1700" dirty="0"/>
          </a:p>
          <a:p>
            <a:pPr marL="0" indent="0"/>
            <a:endParaRPr lang="en-GB" sz="2400" dirty="0"/>
          </a:p>
          <a:p>
            <a:pPr marL="0" indent="0"/>
            <a:r>
              <a:rPr lang="en-GB" b="1" dirty="0"/>
              <a:t>The flu</a:t>
            </a:r>
          </a:p>
          <a:p>
            <a:pPr marL="285750" indent="-285750">
              <a:buFont typeface="Arial" panose="020B0604020202020204" pitchFamily="34" charset="0"/>
              <a:buChar char="•"/>
            </a:pPr>
            <a:r>
              <a:rPr lang="en-GB" sz="1700" dirty="0"/>
              <a:t>Although uptake of the influenza vaccine was higher compared with 2016/17, overall the vaccine was less effective in those aged 65 years and over (10.1% effective) compared to younger age groups</a:t>
            </a:r>
          </a:p>
          <a:p>
            <a:pPr marL="285750" indent="-285750">
              <a:buFont typeface="Arial" panose="020B0604020202020204" pitchFamily="34" charset="0"/>
              <a:buChar char="•"/>
            </a:pPr>
            <a:r>
              <a:rPr lang="en-GB" sz="1700" dirty="0"/>
              <a:t>Co-circulation of influenza A (H3N2) and influenza B was observed impacting predominantly older adults with increased care home outbreaks</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endParaRPr lang="en-GB" sz="1700" dirty="0"/>
          </a:p>
          <a:p>
            <a:pPr marL="0" indent="0"/>
            <a:endParaRPr lang="en-GB" sz="1700" dirty="0"/>
          </a:p>
        </p:txBody>
      </p:sp>
      <p:sp>
        <p:nvSpPr>
          <p:cNvPr id="4" name="Slide Number Placeholder 3">
            <a:extLst>
              <a:ext uri="{FF2B5EF4-FFF2-40B4-BE49-F238E27FC236}">
                <a16:creationId xmlns:a16="http://schemas.microsoft.com/office/drawing/2014/main" id="{4D5CE817-37DF-4B90-95AF-F55AEC95BAFD}"/>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11</a:t>
            </a:fld>
            <a:endParaRPr lang="en-US" dirty="0"/>
          </a:p>
        </p:txBody>
      </p:sp>
      <p:sp>
        <p:nvSpPr>
          <p:cNvPr id="5" name="Footer Placeholder 4">
            <a:extLst>
              <a:ext uri="{FF2B5EF4-FFF2-40B4-BE49-F238E27FC236}">
                <a16:creationId xmlns:a16="http://schemas.microsoft.com/office/drawing/2014/main" id="{CE8336DB-936E-426D-B769-ECD58CD758D3}"/>
              </a:ext>
            </a:extLst>
          </p:cNvPr>
          <p:cNvSpPr>
            <a:spLocks noGrp="1"/>
          </p:cNvSpPr>
          <p:nvPr>
            <p:ph type="ftr" sz="quarter" idx="11"/>
          </p:nvPr>
        </p:nvSpPr>
        <p:spPr/>
        <p:txBody>
          <a:bodyPr/>
          <a:lstStyle/>
          <a:p>
            <a:pPr>
              <a:defRPr/>
            </a:pPr>
            <a:r>
              <a:rPr lang="en-GB" dirty="0"/>
              <a:t>Winter Deaths and the winter of 2017/18 – Information for LA</a:t>
            </a:r>
            <a:endParaRPr lang="en-US" dirty="0"/>
          </a:p>
        </p:txBody>
      </p:sp>
      <p:grpSp>
        <p:nvGrpSpPr>
          <p:cNvPr id="30" name="Group 29">
            <a:extLst>
              <a:ext uri="{FF2B5EF4-FFF2-40B4-BE49-F238E27FC236}">
                <a16:creationId xmlns:a16="http://schemas.microsoft.com/office/drawing/2014/main" id="{28ACF0D7-BF6E-403B-A278-CA37CD4DE793}"/>
              </a:ext>
            </a:extLst>
          </p:cNvPr>
          <p:cNvGrpSpPr/>
          <p:nvPr/>
        </p:nvGrpSpPr>
        <p:grpSpPr>
          <a:xfrm>
            <a:off x="6615841" y="2204864"/>
            <a:ext cx="1916599" cy="662194"/>
            <a:chOff x="2267744" y="2284143"/>
            <a:chExt cx="1916599" cy="662194"/>
          </a:xfrm>
        </p:grpSpPr>
        <p:grpSp>
          <p:nvGrpSpPr>
            <p:cNvPr id="29" name="Group 28">
              <a:extLst>
                <a:ext uri="{FF2B5EF4-FFF2-40B4-BE49-F238E27FC236}">
                  <a16:creationId xmlns:a16="http://schemas.microsoft.com/office/drawing/2014/main" id="{BC46D86A-4B4E-42E6-9F8B-3B239F2EC907}"/>
                </a:ext>
              </a:extLst>
            </p:cNvPr>
            <p:cNvGrpSpPr/>
            <p:nvPr/>
          </p:nvGrpSpPr>
          <p:grpSpPr>
            <a:xfrm>
              <a:off x="2267744" y="2284143"/>
              <a:ext cx="648000" cy="648000"/>
              <a:chOff x="2267744" y="2284143"/>
              <a:chExt cx="648000" cy="648000"/>
            </a:xfrm>
          </p:grpSpPr>
          <p:pic>
            <p:nvPicPr>
              <p:cNvPr id="7" name="Graphic 6" descr="Snowflake">
                <a:extLst>
                  <a:ext uri="{FF2B5EF4-FFF2-40B4-BE49-F238E27FC236}">
                    <a16:creationId xmlns:a16="http://schemas.microsoft.com/office/drawing/2014/main" id="{2F792A2B-62FE-475B-A7CC-91A98115E7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06534" y="2320143"/>
                <a:ext cx="576000" cy="576000"/>
              </a:xfrm>
              <a:prstGeom prst="rect">
                <a:avLst/>
              </a:prstGeom>
            </p:spPr>
          </p:pic>
          <p:sp>
            <p:nvSpPr>
              <p:cNvPr id="17" name="Circle: Hollow 16">
                <a:extLst>
                  <a:ext uri="{FF2B5EF4-FFF2-40B4-BE49-F238E27FC236}">
                    <a16:creationId xmlns:a16="http://schemas.microsoft.com/office/drawing/2014/main" id="{72E456F2-0BDD-4DEF-BE88-E6EC9C051046}"/>
                  </a:ext>
                </a:extLst>
              </p:cNvPr>
              <p:cNvSpPr/>
              <p:nvPr/>
            </p:nvSpPr>
            <p:spPr>
              <a:xfrm>
                <a:off x="2267744" y="2284143"/>
                <a:ext cx="648000" cy="648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27" name="Group 26">
              <a:extLst>
                <a:ext uri="{FF2B5EF4-FFF2-40B4-BE49-F238E27FC236}">
                  <a16:creationId xmlns:a16="http://schemas.microsoft.com/office/drawing/2014/main" id="{D069D7F7-D540-40DA-A7FB-A390636A61B8}"/>
                </a:ext>
              </a:extLst>
            </p:cNvPr>
            <p:cNvGrpSpPr/>
            <p:nvPr/>
          </p:nvGrpSpPr>
          <p:grpSpPr>
            <a:xfrm>
              <a:off x="2915744" y="2284143"/>
              <a:ext cx="648000" cy="648000"/>
              <a:chOff x="2915744" y="2284143"/>
              <a:chExt cx="648000" cy="648000"/>
            </a:xfrm>
          </p:grpSpPr>
          <p:pic>
            <p:nvPicPr>
              <p:cNvPr id="9" name="Graphic 8" descr="Thermometer">
                <a:extLst>
                  <a:ext uri="{FF2B5EF4-FFF2-40B4-BE49-F238E27FC236}">
                    <a16:creationId xmlns:a16="http://schemas.microsoft.com/office/drawing/2014/main" id="{E5352646-80A1-4226-975E-82626E3010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0343" y="2327240"/>
                <a:ext cx="576000" cy="576000"/>
              </a:xfrm>
              <a:prstGeom prst="rect">
                <a:avLst/>
              </a:prstGeom>
            </p:spPr>
          </p:pic>
          <p:sp>
            <p:nvSpPr>
              <p:cNvPr id="18" name="Circle: Hollow 17">
                <a:extLst>
                  <a:ext uri="{FF2B5EF4-FFF2-40B4-BE49-F238E27FC236}">
                    <a16:creationId xmlns:a16="http://schemas.microsoft.com/office/drawing/2014/main" id="{A65117CF-4AB1-4C08-A407-6B8D981FFF53}"/>
                  </a:ext>
                </a:extLst>
              </p:cNvPr>
              <p:cNvSpPr/>
              <p:nvPr/>
            </p:nvSpPr>
            <p:spPr>
              <a:xfrm>
                <a:off x="2915744" y="2284143"/>
                <a:ext cx="648000" cy="648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28" name="Group 27">
              <a:extLst>
                <a:ext uri="{FF2B5EF4-FFF2-40B4-BE49-F238E27FC236}">
                  <a16:creationId xmlns:a16="http://schemas.microsoft.com/office/drawing/2014/main" id="{75874B65-6A05-49C0-9492-FE25D19B27ED}"/>
                </a:ext>
              </a:extLst>
            </p:cNvPr>
            <p:cNvGrpSpPr/>
            <p:nvPr/>
          </p:nvGrpSpPr>
          <p:grpSpPr>
            <a:xfrm>
              <a:off x="3536343" y="2291240"/>
              <a:ext cx="648000" cy="655097"/>
              <a:chOff x="3536343" y="2291240"/>
              <a:chExt cx="648000" cy="655097"/>
            </a:xfrm>
          </p:grpSpPr>
          <p:pic>
            <p:nvPicPr>
              <p:cNvPr id="22" name="Graphic 21" descr="Mittens">
                <a:extLst>
                  <a:ext uri="{FF2B5EF4-FFF2-40B4-BE49-F238E27FC236}">
                    <a16:creationId xmlns:a16="http://schemas.microsoft.com/office/drawing/2014/main" id="{91C1679D-5B75-4135-B1EE-1033BFB085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80942" y="2370337"/>
                <a:ext cx="576000" cy="576000"/>
              </a:xfrm>
              <a:prstGeom prst="rect">
                <a:avLst/>
              </a:prstGeom>
            </p:spPr>
          </p:pic>
          <p:sp>
            <p:nvSpPr>
              <p:cNvPr id="25" name="Circle: Hollow 24">
                <a:extLst>
                  <a:ext uri="{FF2B5EF4-FFF2-40B4-BE49-F238E27FC236}">
                    <a16:creationId xmlns:a16="http://schemas.microsoft.com/office/drawing/2014/main" id="{744B4BDA-EBB5-42F3-8D7E-59F862F5D990}"/>
                  </a:ext>
                </a:extLst>
              </p:cNvPr>
              <p:cNvSpPr/>
              <p:nvPr/>
            </p:nvSpPr>
            <p:spPr>
              <a:xfrm>
                <a:off x="3536343" y="2291240"/>
                <a:ext cx="648000" cy="648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grpSp>
        <p:nvGrpSpPr>
          <p:cNvPr id="31" name="Group 30">
            <a:extLst>
              <a:ext uri="{FF2B5EF4-FFF2-40B4-BE49-F238E27FC236}">
                <a16:creationId xmlns:a16="http://schemas.microsoft.com/office/drawing/2014/main" id="{F166D5D7-ED19-42C6-9674-2D3A1C56B403}"/>
              </a:ext>
            </a:extLst>
          </p:cNvPr>
          <p:cNvGrpSpPr/>
          <p:nvPr/>
        </p:nvGrpSpPr>
        <p:grpSpPr>
          <a:xfrm>
            <a:off x="6596159" y="3826309"/>
            <a:ext cx="1905068" cy="657482"/>
            <a:chOff x="2267744" y="3847766"/>
            <a:chExt cx="1905068" cy="657482"/>
          </a:xfrm>
        </p:grpSpPr>
        <p:pic>
          <p:nvPicPr>
            <p:cNvPr id="11" name="Graphic 10" descr="Needle">
              <a:extLst>
                <a:ext uri="{FF2B5EF4-FFF2-40B4-BE49-F238E27FC236}">
                  <a16:creationId xmlns:a16="http://schemas.microsoft.com/office/drawing/2014/main" id="{966F8BA1-4E0A-4CE8-B13B-4109B0DE47F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65680" y="3919766"/>
              <a:ext cx="504000" cy="504000"/>
            </a:xfrm>
            <a:prstGeom prst="rect">
              <a:avLst/>
            </a:prstGeom>
          </p:spPr>
        </p:pic>
        <p:pic>
          <p:nvPicPr>
            <p:cNvPr id="13" name="Graphic 12" descr="Medicine">
              <a:extLst>
                <a:ext uri="{FF2B5EF4-FFF2-40B4-BE49-F238E27FC236}">
                  <a16:creationId xmlns:a16="http://schemas.microsoft.com/office/drawing/2014/main" id="{5B9E5B7E-ADAC-4C7A-9309-2EC85A531F0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52144" y="3885573"/>
              <a:ext cx="576000" cy="576000"/>
            </a:xfrm>
            <a:prstGeom prst="rect">
              <a:avLst/>
            </a:prstGeom>
          </p:spPr>
        </p:pic>
        <p:sp>
          <p:nvSpPr>
            <p:cNvPr id="19" name="Circle: Hollow 18">
              <a:extLst>
                <a:ext uri="{FF2B5EF4-FFF2-40B4-BE49-F238E27FC236}">
                  <a16:creationId xmlns:a16="http://schemas.microsoft.com/office/drawing/2014/main" id="{CBA2C512-8EFF-4153-8A1C-040245F20323}"/>
                </a:ext>
              </a:extLst>
            </p:cNvPr>
            <p:cNvSpPr/>
            <p:nvPr/>
          </p:nvSpPr>
          <p:spPr>
            <a:xfrm>
              <a:off x="2888343" y="3850151"/>
              <a:ext cx="648000" cy="648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0" name="Circle: Hollow 19">
              <a:extLst>
                <a:ext uri="{FF2B5EF4-FFF2-40B4-BE49-F238E27FC236}">
                  <a16:creationId xmlns:a16="http://schemas.microsoft.com/office/drawing/2014/main" id="{22988AE5-233F-4EAE-A203-65550C14A147}"/>
                </a:ext>
              </a:extLst>
            </p:cNvPr>
            <p:cNvSpPr/>
            <p:nvPr/>
          </p:nvSpPr>
          <p:spPr>
            <a:xfrm>
              <a:off x="2267744" y="3847766"/>
              <a:ext cx="648000" cy="648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24" name="Graphic 23" descr="Sleep">
              <a:extLst>
                <a:ext uri="{FF2B5EF4-FFF2-40B4-BE49-F238E27FC236}">
                  <a16:creationId xmlns:a16="http://schemas.microsoft.com/office/drawing/2014/main" id="{D948A90B-9EA8-43EA-A903-8F0D178AD01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603988" y="3885573"/>
              <a:ext cx="504000" cy="504000"/>
            </a:xfrm>
            <a:prstGeom prst="rect">
              <a:avLst/>
            </a:prstGeom>
          </p:spPr>
        </p:pic>
        <p:sp>
          <p:nvSpPr>
            <p:cNvPr id="26" name="Circle: Hollow 25">
              <a:extLst>
                <a:ext uri="{FF2B5EF4-FFF2-40B4-BE49-F238E27FC236}">
                  <a16:creationId xmlns:a16="http://schemas.microsoft.com/office/drawing/2014/main" id="{A248741B-5287-4118-BC1D-2CF28532C504}"/>
                </a:ext>
              </a:extLst>
            </p:cNvPr>
            <p:cNvSpPr/>
            <p:nvPr/>
          </p:nvSpPr>
          <p:spPr>
            <a:xfrm>
              <a:off x="3524812" y="3857248"/>
              <a:ext cx="648000" cy="648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Tree>
    <p:extLst>
      <p:ext uri="{BB962C8B-B14F-4D97-AF65-F5344CB8AC3E}">
        <p14:creationId xmlns:p14="http://schemas.microsoft.com/office/powerpoint/2010/main" val="2611560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31768-9691-46EA-B5FE-9E06976F8B43}"/>
              </a:ext>
            </a:extLst>
          </p:cNvPr>
          <p:cNvSpPr>
            <a:spLocks noGrp="1"/>
          </p:cNvSpPr>
          <p:nvPr>
            <p:ph type="title"/>
          </p:nvPr>
        </p:nvSpPr>
        <p:spPr>
          <a:xfrm>
            <a:off x="289186" y="353382"/>
            <a:ext cx="8565628" cy="648072"/>
          </a:xfrm>
        </p:spPr>
        <p:txBody>
          <a:bodyPr>
            <a:noAutofit/>
          </a:bodyPr>
          <a:lstStyle/>
          <a:p>
            <a:r>
              <a:rPr lang="en-GB" sz="2800" dirty="0"/>
              <a:t>How many EWDs were there during the 2017/18 winter?</a:t>
            </a:r>
          </a:p>
        </p:txBody>
      </p:sp>
      <p:sp>
        <p:nvSpPr>
          <p:cNvPr id="4" name="Slide Number Placeholder 3">
            <a:extLst>
              <a:ext uri="{FF2B5EF4-FFF2-40B4-BE49-F238E27FC236}">
                <a16:creationId xmlns:a16="http://schemas.microsoft.com/office/drawing/2014/main" id="{773AB58D-086D-4081-8BAF-C6C9DD4558B3}"/>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12</a:t>
            </a:fld>
            <a:endParaRPr lang="en-US" dirty="0"/>
          </a:p>
        </p:txBody>
      </p:sp>
      <p:sp>
        <p:nvSpPr>
          <p:cNvPr id="5" name="Footer Placeholder 4">
            <a:extLst>
              <a:ext uri="{FF2B5EF4-FFF2-40B4-BE49-F238E27FC236}">
                <a16:creationId xmlns:a16="http://schemas.microsoft.com/office/drawing/2014/main" id="{1B5658AB-16FB-46B7-9851-5CAFCB387A0F}"/>
              </a:ext>
            </a:extLst>
          </p:cNvPr>
          <p:cNvSpPr>
            <a:spLocks noGrp="1"/>
          </p:cNvSpPr>
          <p:nvPr>
            <p:ph type="ftr" sz="quarter" idx="11"/>
          </p:nvPr>
        </p:nvSpPr>
        <p:spPr/>
        <p:txBody>
          <a:bodyPr/>
          <a:lstStyle/>
          <a:p>
            <a:pPr>
              <a:defRPr/>
            </a:pPr>
            <a:r>
              <a:rPr lang="en-GB" dirty="0"/>
              <a:t>Winter Deaths and the winter of 2017/18 – Information for LA</a:t>
            </a:r>
            <a:endParaRPr lang="en-US" dirty="0"/>
          </a:p>
        </p:txBody>
      </p:sp>
      <p:sp>
        <p:nvSpPr>
          <p:cNvPr id="3" name="TextBox 2">
            <a:extLst>
              <a:ext uri="{FF2B5EF4-FFF2-40B4-BE49-F238E27FC236}">
                <a16:creationId xmlns:a16="http://schemas.microsoft.com/office/drawing/2014/main" id="{E4CC5B95-7C42-4D7D-B635-E3D189F5991C}"/>
              </a:ext>
            </a:extLst>
          </p:cNvPr>
          <p:cNvSpPr txBox="1"/>
          <p:nvPr/>
        </p:nvSpPr>
        <p:spPr>
          <a:xfrm>
            <a:off x="289186" y="908720"/>
            <a:ext cx="8387270" cy="226215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1800" dirty="0"/>
              <a:t>In the 2017/18 winter period, there were an estimated 50,100 excess winter deaths (EWD) in England and Wales</a:t>
            </a:r>
          </a:p>
          <a:p>
            <a:pPr marL="285750" indent="-285750">
              <a:spcAft>
                <a:spcPts val="600"/>
              </a:spcAft>
              <a:buFont typeface="Arial" panose="020B0604020202020204" pitchFamily="34" charset="0"/>
              <a:buChar char="•"/>
            </a:pPr>
            <a:r>
              <a:rPr lang="en-GB" sz="1800" dirty="0"/>
              <a:t>This compares to an average of around 30,300 EWDs annually over the past 5 years</a:t>
            </a:r>
          </a:p>
          <a:p>
            <a:pPr marL="285750" indent="-285750">
              <a:spcAft>
                <a:spcPts val="600"/>
              </a:spcAft>
              <a:buFont typeface="Arial" panose="020B0604020202020204" pitchFamily="34" charset="0"/>
              <a:buChar char="•"/>
            </a:pPr>
            <a:r>
              <a:rPr lang="en-GB" sz="1800" dirty="0"/>
              <a:t>The number of EWDs in 2017/18 was the highest recorded since the winter of 1975/76</a:t>
            </a:r>
          </a:p>
          <a:p>
            <a:pPr marL="285750" indent="-285750">
              <a:spcAft>
                <a:spcPts val="600"/>
              </a:spcAft>
              <a:buFont typeface="Arial" panose="020B0604020202020204" pitchFamily="34" charset="0"/>
              <a:buChar char="•"/>
            </a:pPr>
            <a:endParaRPr lang="en-GB" sz="1800" dirty="0"/>
          </a:p>
        </p:txBody>
      </p:sp>
      <p:graphicFrame>
        <p:nvGraphicFramePr>
          <p:cNvPr id="7" name="Chart 6">
            <a:extLst>
              <a:ext uri="{FF2B5EF4-FFF2-40B4-BE49-F238E27FC236}">
                <a16:creationId xmlns:a16="http://schemas.microsoft.com/office/drawing/2014/main" id="{39B2D46B-5982-4A43-8FB5-6404E8CFF8F1}"/>
              </a:ext>
            </a:extLst>
          </p:cNvPr>
          <p:cNvGraphicFramePr>
            <a:graphicFrameLocks/>
          </p:cNvGraphicFramePr>
          <p:nvPr>
            <p:extLst>
              <p:ext uri="{D42A27DB-BD31-4B8C-83A1-F6EECF244321}">
                <p14:modId xmlns:p14="http://schemas.microsoft.com/office/powerpoint/2010/main" val="1046362759"/>
              </p:ext>
            </p:extLst>
          </p:nvPr>
        </p:nvGraphicFramePr>
        <p:xfrm>
          <a:off x="612837" y="2852936"/>
          <a:ext cx="7918326" cy="35052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23490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3147C-CB14-4926-906A-36E4739A4EFC}"/>
              </a:ext>
            </a:extLst>
          </p:cNvPr>
          <p:cNvSpPr>
            <a:spLocks noGrp="1"/>
          </p:cNvSpPr>
          <p:nvPr>
            <p:ph type="title"/>
          </p:nvPr>
        </p:nvSpPr>
        <p:spPr>
          <a:xfrm>
            <a:off x="395536" y="260648"/>
            <a:ext cx="8028000" cy="648072"/>
          </a:xfrm>
        </p:spPr>
        <p:txBody>
          <a:bodyPr>
            <a:noAutofit/>
          </a:bodyPr>
          <a:lstStyle/>
          <a:p>
            <a:r>
              <a:rPr lang="en-GB" sz="2800" dirty="0"/>
              <a:t>When did the deaths occur and how is this different from previous years?</a:t>
            </a:r>
          </a:p>
        </p:txBody>
      </p:sp>
      <p:sp>
        <p:nvSpPr>
          <p:cNvPr id="4" name="Slide Number Placeholder 3">
            <a:extLst>
              <a:ext uri="{FF2B5EF4-FFF2-40B4-BE49-F238E27FC236}">
                <a16:creationId xmlns:a16="http://schemas.microsoft.com/office/drawing/2014/main" id="{18D3F6D6-8746-4A29-8F94-60FF42ACCF2C}"/>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13</a:t>
            </a:fld>
            <a:endParaRPr lang="en-US" dirty="0"/>
          </a:p>
        </p:txBody>
      </p:sp>
      <p:sp>
        <p:nvSpPr>
          <p:cNvPr id="5" name="Footer Placeholder 4">
            <a:extLst>
              <a:ext uri="{FF2B5EF4-FFF2-40B4-BE49-F238E27FC236}">
                <a16:creationId xmlns:a16="http://schemas.microsoft.com/office/drawing/2014/main" id="{7347F14B-216E-4820-BFDC-8DDA80B66D7D}"/>
              </a:ext>
            </a:extLst>
          </p:cNvPr>
          <p:cNvSpPr>
            <a:spLocks noGrp="1"/>
          </p:cNvSpPr>
          <p:nvPr>
            <p:ph type="ftr" sz="quarter" idx="11"/>
          </p:nvPr>
        </p:nvSpPr>
        <p:spPr/>
        <p:txBody>
          <a:bodyPr/>
          <a:lstStyle/>
          <a:p>
            <a:pPr>
              <a:defRPr/>
            </a:pPr>
            <a:r>
              <a:rPr lang="en-GB" dirty="0"/>
              <a:t>Winter Deaths and the winter of 2017/18 – Information for LA</a:t>
            </a:r>
            <a:endParaRPr lang="en-US" dirty="0"/>
          </a:p>
        </p:txBody>
      </p:sp>
      <p:graphicFrame>
        <p:nvGraphicFramePr>
          <p:cNvPr id="7" name="Chart 6">
            <a:extLst>
              <a:ext uri="{FF2B5EF4-FFF2-40B4-BE49-F238E27FC236}">
                <a16:creationId xmlns:a16="http://schemas.microsoft.com/office/drawing/2014/main" id="{807E438A-55FA-493B-A550-49AE97A795E8}"/>
              </a:ext>
            </a:extLst>
          </p:cNvPr>
          <p:cNvGraphicFramePr>
            <a:graphicFrameLocks/>
          </p:cNvGraphicFramePr>
          <p:nvPr>
            <p:extLst>
              <p:ext uri="{D42A27DB-BD31-4B8C-83A1-F6EECF244321}">
                <p14:modId xmlns:p14="http://schemas.microsoft.com/office/powerpoint/2010/main" val="1977087197"/>
              </p:ext>
            </p:extLst>
          </p:nvPr>
        </p:nvGraphicFramePr>
        <p:xfrm>
          <a:off x="395536" y="2420888"/>
          <a:ext cx="8568952" cy="374441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8AF53A82-2B6F-4A54-B58C-97B5360AAC95}"/>
              </a:ext>
            </a:extLst>
          </p:cNvPr>
          <p:cNvSpPr txBox="1"/>
          <p:nvPr/>
        </p:nvSpPr>
        <p:spPr>
          <a:xfrm>
            <a:off x="107504" y="1193836"/>
            <a:ext cx="8748972" cy="1277273"/>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GB" sz="1800" dirty="0"/>
              <a:t>The usual peak in number of deaths was seen in December and January, although this was higher in 2017/18 than the average for the previous 5 years</a:t>
            </a:r>
          </a:p>
          <a:p>
            <a:pPr marL="342900" indent="-342900">
              <a:spcAft>
                <a:spcPts val="600"/>
              </a:spcAft>
              <a:buFont typeface="Arial" panose="020B0604020202020204" pitchFamily="34" charset="0"/>
              <a:buChar char="•"/>
            </a:pPr>
            <a:r>
              <a:rPr lang="en-GB" sz="1800" dirty="0"/>
              <a:t>An additional peak in number of deaths was seen in late February/early March, coinciding with very cold weather caused by the Beast from the East</a:t>
            </a:r>
          </a:p>
        </p:txBody>
      </p:sp>
      <p:sp>
        <p:nvSpPr>
          <p:cNvPr id="6" name="TextBox 5">
            <a:extLst>
              <a:ext uri="{FF2B5EF4-FFF2-40B4-BE49-F238E27FC236}">
                <a16:creationId xmlns:a16="http://schemas.microsoft.com/office/drawing/2014/main" id="{B56D4E7A-5EDD-4F34-90D1-DC6883E052D2}"/>
              </a:ext>
            </a:extLst>
          </p:cNvPr>
          <p:cNvSpPr txBox="1"/>
          <p:nvPr/>
        </p:nvSpPr>
        <p:spPr>
          <a:xfrm>
            <a:off x="7380312" y="4869160"/>
            <a:ext cx="1368152" cy="600164"/>
          </a:xfrm>
          <a:prstGeom prst="rect">
            <a:avLst/>
          </a:prstGeom>
          <a:noFill/>
        </p:spPr>
        <p:txBody>
          <a:bodyPr wrap="square" rtlCol="0">
            <a:spAutoFit/>
          </a:bodyPr>
          <a:lstStyle/>
          <a:p>
            <a:r>
              <a:rPr lang="en-GB" sz="1100" dirty="0"/>
              <a:t>Grey shaded area corresponds to the ‘winter months’ </a:t>
            </a:r>
          </a:p>
        </p:txBody>
      </p:sp>
    </p:spTree>
    <p:extLst>
      <p:ext uri="{BB962C8B-B14F-4D97-AF65-F5344CB8AC3E}">
        <p14:creationId xmlns:p14="http://schemas.microsoft.com/office/powerpoint/2010/main" val="3797983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906FA-AC4B-4ABA-BDE0-6C8F2CC47027}"/>
              </a:ext>
            </a:extLst>
          </p:cNvPr>
          <p:cNvSpPr>
            <a:spLocks noGrp="1"/>
          </p:cNvSpPr>
          <p:nvPr>
            <p:ph type="title"/>
          </p:nvPr>
        </p:nvSpPr>
        <p:spPr>
          <a:xfrm>
            <a:off x="417307" y="284114"/>
            <a:ext cx="8028000" cy="665300"/>
          </a:xfrm>
        </p:spPr>
        <p:txBody>
          <a:bodyPr>
            <a:normAutofit/>
          </a:bodyPr>
          <a:lstStyle/>
          <a:p>
            <a:r>
              <a:rPr lang="en-GB" sz="3200" dirty="0"/>
              <a:t>Who was most affected by the 2017/18 winter?</a:t>
            </a:r>
          </a:p>
        </p:txBody>
      </p:sp>
      <p:sp>
        <p:nvSpPr>
          <p:cNvPr id="4" name="Slide Number Placeholder 3">
            <a:extLst>
              <a:ext uri="{FF2B5EF4-FFF2-40B4-BE49-F238E27FC236}">
                <a16:creationId xmlns:a16="http://schemas.microsoft.com/office/drawing/2014/main" id="{2C62CC1A-93EC-44A6-B295-D70AE62934FB}"/>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14</a:t>
            </a:fld>
            <a:endParaRPr lang="en-US" dirty="0"/>
          </a:p>
        </p:txBody>
      </p:sp>
      <p:sp>
        <p:nvSpPr>
          <p:cNvPr id="5" name="Footer Placeholder 4">
            <a:extLst>
              <a:ext uri="{FF2B5EF4-FFF2-40B4-BE49-F238E27FC236}">
                <a16:creationId xmlns:a16="http://schemas.microsoft.com/office/drawing/2014/main" id="{98DBF990-BD02-4B86-B044-AC7BFCFDEAFF}"/>
              </a:ext>
            </a:extLst>
          </p:cNvPr>
          <p:cNvSpPr>
            <a:spLocks noGrp="1"/>
          </p:cNvSpPr>
          <p:nvPr>
            <p:ph type="ftr" sz="quarter" idx="11"/>
          </p:nvPr>
        </p:nvSpPr>
        <p:spPr/>
        <p:txBody>
          <a:bodyPr/>
          <a:lstStyle/>
          <a:p>
            <a:pPr>
              <a:defRPr/>
            </a:pPr>
            <a:r>
              <a:rPr lang="en-GB" dirty="0"/>
              <a:t>Winter Deaths and the winter of 2017/18 – Information for LA</a:t>
            </a:r>
            <a:endParaRPr lang="en-US" dirty="0"/>
          </a:p>
        </p:txBody>
      </p:sp>
      <p:graphicFrame>
        <p:nvGraphicFramePr>
          <p:cNvPr id="6" name="Chart 5">
            <a:extLst>
              <a:ext uri="{FF2B5EF4-FFF2-40B4-BE49-F238E27FC236}">
                <a16:creationId xmlns:a16="http://schemas.microsoft.com/office/drawing/2014/main" id="{9FD6062B-12FB-4E55-93B1-1C9FF9E80484}"/>
              </a:ext>
            </a:extLst>
          </p:cNvPr>
          <p:cNvGraphicFramePr>
            <a:graphicFrameLocks/>
          </p:cNvGraphicFramePr>
          <p:nvPr>
            <p:extLst>
              <p:ext uri="{D42A27DB-BD31-4B8C-83A1-F6EECF244321}">
                <p14:modId xmlns:p14="http://schemas.microsoft.com/office/powerpoint/2010/main" val="845972024"/>
              </p:ext>
            </p:extLst>
          </p:nvPr>
        </p:nvGraphicFramePr>
        <p:xfrm>
          <a:off x="64679" y="2665948"/>
          <a:ext cx="4533181" cy="364277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07B02652-A337-4B10-8C97-E4DD5350E47B}"/>
              </a:ext>
            </a:extLst>
          </p:cNvPr>
          <p:cNvSpPr txBox="1"/>
          <p:nvPr/>
        </p:nvSpPr>
        <p:spPr>
          <a:xfrm>
            <a:off x="320565" y="926108"/>
            <a:ext cx="8221483" cy="140038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1600" dirty="0"/>
              <a:t>The majority of EWDs occurred in the older age groups (80% were in those aged 75+) with females aged 85+ years being most affected </a:t>
            </a:r>
          </a:p>
          <a:p>
            <a:pPr marL="285750" indent="-285750">
              <a:spcAft>
                <a:spcPts val="600"/>
              </a:spcAft>
              <a:buFont typeface="Arial" panose="020B0604020202020204" pitchFamily="34" charset="0"/>
              <a:buChar char="•"/>
            </a:pPr>
            <a:r>
              <a:rPr lang="en-GB" sz="1600" dirty="0"/>
              <a:t>Note: due to differences in life-expectancy, there are more women aged 85+ than men. Therefore Excess Winter Mortality (EWM) index provides a better comparison of relative impact between male/female and age groups (right-hand figure)</a:t>
            </a:r>
          </a:p>
        </p:txBody>
      </p:sp>
      <p:graphicFrame>
        <p:nvGraphicFramePr>
          <p:cNvPr id="9" name="Chart 8">
            <a:extLst>
              <a:ext uri="{FF2B5EF4-FFF2-40B4-BE49-F238E27FC236}">
                <a16:creationId xmlns:a16="http://schemas.microsoft.com/office/drawing/2014/main" id="{E4E65C54-5098-42B8-8370-0E8DB40EDE23}"/>
              </a:ext>
            </a:extLst>
          </p:cNvPr>
          <p:cNvGraphicFramePr>
            <a:graphicFrameLocks/>
          </p:cNvGraphicFramePr>
          <p:nvPr>
            <p:extLst>
              <p:ext uri="{D42A27DB-BD31-4B8C-83A1-F6EECF244321}">
                <p14:modId xmlns:p14="http://schemas.microsoft.com/office/powerpoint/2010/main" val="3061368178"/>
              </p:ext>
            </p:extLst>
          </p:nvPr>
        </p:nvGraphicFramePr>
        <p:xfrm>
          <a:off x="4431306" y="2661046"/>
          <a:ext cx="4533181" cy="36427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13358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56D3-E0B3-4033-9E5C-173FD3D68CD7}"/>
              </a:ext>
            </a:extLst>
          </p:cNvPr>
          <p:cNvSpPr>
            <a:spLocks noGrp="1"/>
          </p:cNvSpPr>
          <p:nvPr>
            <p:ph type="title"/>
          </p:nvPr>
        </p:nvSpPr>
        <p:spPr>
          <a:xfrm>
            <a:off x="458005" y="342169"/>
            <a:ext cx="8352928" cy="648072"/>
          </a:xfrm>
        </p:spPr>
        <p:txBody>
          <a:bodyPr>
            <a:normAutofit fontScale="90000"/>
          </a:bodyPr>
          <a:lstStyle/>
          <a:p>
            <a:r>
              <a:rPr lang="en-GB" dirty="0"/>
              <a:t>How is this different from previous years?</a:t>
            </a:r>
          </a:p>
        </p:txBody>
      </p:sp>
      <p:sp>
        <p:nvSpPr>
          <p:cNvPr id="3" name="Content Placeholder 2">
            <a:extLst>
              <a:ext uri="{FF2B5EF4-FFF2-40B4-BE49-F238E27FC236}">
                <a16:creationId xmlns:a16="http://schemas.microsoft.com/office/drawing/2014/main" id="{7CF1E062-45B2-43F8-BD18-39AF3C800422}"/>
              </a:ext>
            </a:extLst>
          </p:cNvPr>
          <p:cNvSpPr>
            <a:spLocks noGrp="1"/>
          </p:cNvSpPr>
          <p:nvPr>
            <p:ph idx="1"/>
          </p:nvPr>
        </p:nvSpPr>
        <p:spPr>
          <a:xfrm>
            <a:off x="395536" y="1104291"/>
            <a:ext cx="8028000" cy="889442"/>
          </a:xfrm>
        </p:spPr>
        <p:txBody>
          <a:bodyPr/>
          <a:lstStyle/>
          <a:p>
            <a:pPr marL="285750" indent="-285750">
              <a:lnSpc>
                <a:spcPct val="100000"/>
              </a:lnSpc>
              <a:spcAft>
                <a:spcPts val="600"/>
              </a:spcAft>
              <a:buFont typeface="Arial" panose="020B0604020202020204" pitchFamily="34" charset="0"/>
              <a:buChar char="•"/>
            </a:pPr>
            <a:r>
              <a:rPr lang="en-GB" sz="1600" dirty="0"/>
              <a:t>EWM index was higher in 2017/18 than the five-year average EWM index for </a:t>
            </a:r>
            <a:r>
              <a:rPr lang="en-GB" sz="1600" b="1" dirty="0"/>
              <a:t>all age groups</a:t>
            </a:r>
            <a:r>
              <a:rPr lang="en-GB" sz="1600" dirty="0"/>
              <a:t>, for both men and women, indicating that the impact of winter in 2017/18 was greater than in recent years</a:t>
            </a:r>
          </a:p>
          <a:p>
            <a:pPr marL="285750" indent="-285750">
              <a:lnSpc>
                <a:spcPct val="100000"/>
              </a:lnSpc>
              <a:spcAft>
                <a:spcPts val="600"/>
              </a:spcAft>
              <a:buFont typeface="Arial" panose="020B0604020202020204" pitchFamily="34" charset="0"/>
              <a:buChar char="•"/>
            </a:pPr>
            <a:r>
              <a:rPr lang="en-GB" sz="1600" dirty="0"/>
              <a:t>EWM index in 2017/18 for males aged 0-64 years was more than double the five-year average</a:t>
            </a:r>
          </a:p>
        </p:txBody>
      </p:sp>
      <p:sp>
        <p:nvSpPr>
          <p:cNvPr id="4" name="Slide Number Placeholder 3">
            <a:extLst>
              <a:ext uri="{FF2B5EF4-FFF2-40B4-BE49-F238E27FC236}">
                <a16:creationId xmlns:a16="http://schemas.microsoft.com/office/drawing/2014/main" id="{5DEA3A52-E4D6-40D5-9D5E-E3C861ECBDFF}"/>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15</a:t>
            </a:fld>
            <a:endParaRPr lang="en-US" dirty="0"/>
          </a:p>
        </p:txBody>
      </p:sp>
      <p:sp>
        <p:nvSpPr>
          <p:cNvPr id="5" name="Footer Placeholder 4">
            <a:extLst>
              <a:ext uri="{FF2B5EF4-FFF2-40B4-BE49-F238E27FC236}">
                <a16:creationId xmlns:a16="http://schemas.microsoft.com/office/drawing/2014/main" id="{3DE5BBB7-C27B-40DA-A938-22DB414854DA}"/>
              </a:ext>
            </a:extLst>
          </p:cNvPr>
          <p:cNvSpPr>
            <a:spLocks noGrp="1"/>
          </p:cNvSpPr>
          <p:nvPr>
            <p:ph type="ftr" sz="quarter" idx="11"/>
          </p:nvPr>
        </p:nvSpPr>
        <p:spPr/>
        <p:txBody>
          <a:bodyPr/>
          <a:lstStyle/>
          <a:p>
            <a:pPr>
              <a:defRPr/>
            </a:pPr>
            <a:r>
              <a:rPr lang="en-GB" dirty="0"/>
              <a:t>Winter Deaths and the winter of 2017/18 – Information for LA</a:t>
            </a:r>
            <a:endParaRPr lang="en-US" dirty="0"/>
          </a:p>
        </p:txBody>
      </p:sp>
      <p:graphicFrame>
        <p:nvGraphicFramePr>
          <p:cNvPr id="8" name="Chart 7">
            <a:extLst>
              <a:ext uri="{FF2B5EF4-FFF2-40B4-BE49-F238E27FC236}">
                <a16:creationId xmlns:a16="http://schemas.microsoft.com/office/drawing/2014/main" id="{4F0AB123-24BE-434A-9E4B-D7855A0C54A4}"/>
              </a:ext>
            </a:extLst>
          </p:cNvPr>
          <p:cNvGraphicFramePr>
            <a:graphicFrameLocks/>
          </p:cNvGraphicFramePr>
          <p:nvPr>
            <p:extLst>
              <p:ext uri="{D42A27DB-BD31-4B8C-83A1-F6EECF244321}">
                <p14:modId xmlns:p14="http://schemas.microsoft.com/office/powerpoint/2010/main" val="3264499702"/>
              </p:ext>
            </p:extLst>
          </p:nvPr>
        </p:nvGraphicFramePr>
        <p:xfrm>
          <a:off x="62469" y="2852936"/>
          <a:ext cx="4572000" cy="32403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D515A9AE-2484-41FB-88D1-38FB1E8830A1}"/>
              </a:ext>
            </a:extLst>
          </p:cNvPr>
          <p:cNvGraphicFramePr>
            <a:graphicFrameLocks/>
          </p:cNvGraphicFramePr>
          <p:nvPr>
            <p:extLst>
              <p:ext uri="{D42A27DB-BD31-4B8C-83A1-F6EECF244321}">
                <p14:modId xmlns:p14="http://schemas.microsoft.com/office/powerpoint/2010/main" val="2403580309"/>
              </p:ext>
            </p:extLst>
          </p:nvPr>
        </p:nvGraphicFramePr>
        <p:xfrm>
          <a:off x="4524161" y="2852936"/>
          <a:ext cx="4572000" cy="32403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24352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1C68D-C557-4C99-90A9-C718A8963FCF}"/>
              </a:ext>
            </a:extLst>
          </p:cNvPr>
          <p:cNvSpPr>
            <a:spLocks noGrp="1"/>
          </p:cNvSpPr>
          <p:nvPr>
            <p:ph type="title"/>
          </p:nvPr>
        </p:nvSpPr>
        <p:spPr>
          <a:xfrm>
            <a:off x="194202" y="256174"/>
            <a:ext cx="8391798" cy="648072"/>
          </a:xfrm>
        </p:spPr>
        <p:txBody>
          <a:bodyPr>
            <a:normAutofit fontScale="90000"/>
          </a:bodyPr>
          <a:lstStyle/>
          <a:p>
            <a:r>
              <a:rPr lang="en-GB" dirty="0"/>
              <a:t>What were the causes of EWD in 2017/18?</a:t>
            </a:r>
          </a:p>
        </p:txBody>
      </p:sp>
      <p:sp>
        <p:nvSpPr>
          <p:cNvPr id="3" name="Content Placeholder 2">
            <a:extLst>
              <a:ext uri="{FF2B5EF4-FFF2-40B4-BE49-F238E27FC236}">
                <a16:creationId xmlns:a16="http://schemas.microsoft.com/office/drawing/2014/main" id="{783707E8-85C1-48D9-AB8E-FA056A76734C}"/>
              </a:ext>
            </a:extLst>
          </p:cNvPr>
          <p:cNvSpPr>
            <a:spLocks noGrp="1"/>
          </p:cNvSpPr>
          <p:nvPr>
            <p:ph idx="1"/>
          </p:nvPr>
        </p:nvSpPr>
        <p:spPr>
          <a:xfrm>
            <a:off x="194202" y="980155"/>
            <a:ext cx="8194222" cy="1509293"/>
          </a:xfrm>
        </p:spPr>
        <p:txBody>
          <a:bodyPr/>
          <a:lstStyle/>
          <a:p>
            <a:pPr marL="285750" indent="-285750">
              <a:buFont typeface="Arial" panose="020B0604020202020204" pitchFamily="34" charset="0"/>
              <a:buChar char="•"/>
            </a:pPr>
            <a:r>
              <a:rPr lang="en-GB" dirty="0"/>
              <a:t>The majority of EWDs were caused by either circulatory diseases, respiratory diseases, or dementia and Alzheimer’s disease</a:t>
            </a:r>
          </a:p>
          <a:p>
            <a:pPr marL="285750" indent="-285750">
              <a:buFont typeface="Arial" panose="020B0604020202020204" pitchFamily="34" charset="0"/>
              <a:buChar char="•"/>
            </a:pPr>
            <a:r>
              <a:rPr lang="en-GB" dirty="0"/>
              <a:t>Over one third of deaths were caused by respiratory disease (accounting for 17,400 EWDs in 2017/18)</a:t>
            </a:r>
          </a:p>
        </p:txBody>
      </p:sp>
      <p:sp>
        <p:nvSpPr>
          <p:cNvPr id="4" name="Slide Number Placeholder 3">
            <a:extLst>
              <a:ext uri="{FF2B5EF4-FFF2-40B4-BE49-F238E27FC236}">
                <a16:creationId xmlns:a16="http://schemas.microsoft.com/office/drawing/2014/main" id="{8986D1FE-89C4-4E92-B0AE-C20756108EF6}"/>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16</a:t>
            </a:fld>
            <a:endParaRPr lang="en-US" dirty="0"/>
          </a:p>
        </p:txBody>
      </p:sp>
      <p:sp>
        <p:nvSpPr>
          <p:cNvPr id="5" name="Footer Placeholder 4">
            <a:extLst>
              <a:ext uri="{FF2B5EF4-FFF2-40B4-BE49-F238E27FC236}">
                <a16:creationId xmlns:a16="http://schemas.microsoft.com/office/drawing/2014/main" id="{AF587312-C166-4D5C-BBEC-15CCF0301DB7}"/>
              </a:ext>
            </a:extLst>
          </p:cNvPr>
          <p:cNvSpPr>
            <a:spLocks noGrp="1"/>
          </p:cNvSpPr>
          <p:nvPr>
            <p:ph type="ftr" sz="quarter" idx="11"/>
          </p:nvPr>
        </p:nvSpPr>
        <p:spPr/>
        <p:txBody>
          <a:bodyPr/>
          <a:lstStyle/>
          <a:p>
            <a:pPr>
              <a:defRPr/>
            </a:pPr>
            <a:r>
              <a:rPr lang="en-GB" dirty="0"/>
              <a:t>Winter Deaths and the winter of 2017/18 – Information for LA</a:t>
            </a:r>
            <a:endParaRPr lang="en-US" dirty="0"/>
          </a:p>
        </p:txBody>
      </p:sp>
      <p:graphicFrame>
        <p:nvGraphicFramePr>
          <p:cNvPr id="8" name="Chart 7">
            <a:extLst>
              <a:ext uri="{FF2B5EF4-FFF2-40B4-BE49-F238E27FC236}">
                <a16:creationId xmlns:a16="http://schemas.microsoft.com/office/drawing/2014/main" id="{4B43105A-A117-41CB-970D-87ECE3131A3E}"/>
              </a:ext>
            </a:extLst>
          </p:cNvPr>
          <p:cNvGraphicFramePr>
            <a:graphicFrameLocks/>
          </p:cNvGraphicFramePr>
          <p:nvPr>
            <p:extLst>
              <p:ext uri="{D42A27DB-BD31-4B8C-83A1-F6EECF244321}">
                <p14:modId xmlns:p14="http://schemas.microsoft.com/office/powerpoint/2010/main" val="629277310"/>
              </p:ext>
            </p:extLst>
          </p:nvPr>
        </p:nvGraphicFramePr>
        <p:xfrm>
          <a:off x="1763688" y="2565357"/>
          <a:ext cx="4608512" cy="35279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17701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15181-8F4E-4C20-9E7F-7E07BA3D0D37}"/>
              </a:ext>
            </a:extLst>
          </p:cNvPr>
          <p:cNvSpPr>
            <a:spLocks noGrp="1"/>
          </p:cNvSpPr>
          <p:nvPr>
            <p:ph type="title"/>
          </p:nvPr>
        </p:nvSpPr>
        <p:spPr>
          <a:xfrm>
            <a:off x="328230" y="381509"/>
            <a:ext cx="8257770" cy="648072"/>
          </a:xfrm>
        </p:spPr>
        <p:txBody>
          <a:bodyPr>
            <a:normAutofit fontScale="90000"/>
          </a:bodyPr>
          <a:lstStyle/>
          <a:p>
            <a:r>
              <a:rPr lang="en-GB" dirty="0"/>
              <a:t>How is this different from previous years?</a:t>
            </a:r>
          </a:p>
        </p:txBody>
      </p:sp>
      <p:sp>
        <p:nvSpPr>
          <p:cNvPr id="3" name="Content Placeholder 2">
            <a:extLst>
              <a:ext uri="{FF2B5EF4-FFF2-40B4-BE49-F238E27FC236}">
                <a16:creationId xmlns:a16="http://schemas.microsoft.com/office/drawing/2014/main" id="{0AD5CD8E-26F9-4156-9122-053C261FD50F}"/>
              </a:ext>
            </a:extLst>
          </p:cNvPr>
          <p:cNvSpPr>
            <a:spLocks noGrp="1"/>
          </p:cNvSpPr>
          <p:nvPr>
            <p:ph idx="1"/>
          </p:nvPr>
        </p:nvSpPr>
        <p:spPr>
          <a:xfrm>
            <a:off x="547916" y="1079275"/>
            <a:ext cx="8028000" cy="1296144"/>
          </a:xfrm>
        </p:spPr>
        <p:txBody>
          <a:bodyPr/>
          <a:lstStyle/>
          <a:p>
            <a:pPr marL="285750" indent="-285750">
              <a:spcAft>
                <a:spcPts val="600"/>
              </a:spcAft>
              <a:buFont typeface="Arial" panose="020B0604020202020204" pitchFamily="34" charset="0"/>
              <a:buChar char="•"/>
            </a:pPr>
            <a:r>
              <a:rPr lang="en-GB" dirty="0"/>
              <a:t>EWM index was higher for the winter of 2017/18 than the 5 year average for all the 3 major underlying causes of death</a:t>
            </a:r>
          </a:p>
          <a:p>
            <a:pPr marL="285750" indent="-285750">
              <a:spcAft>
                <a:spcPts val="600"/>
              </a:spcAft>
              <a:buFont typeface="Arial" panose="020B0604020202020204" pitchFamily="34" charset="0"/>
              <a:buChar char="•"/>
            </a:pPr>
            <a:r>
              <a:rPr lang="en-GB" dirty="0"/>
              <a:t>The biggest increase in EWM index was seen for deaths from respiratory diseases</a:t>
            </a:r>
          </a:p>
        </p:txBody>
      </p:sp>
      <p:sp>
        <p:nvSpPr>
          <p:cNvPr id="4" name="Slide Number Placeholder 3">
            <a:extLst>
              <a:ext uri="{FF2B5EF4-FFF2-40B4-BE49-F238E27FC236}">
                <a16:creationId xmlns:a16="http://schemas.microsoft.com/office/drawing/2014/main" id="{64A2E2D2-ABDC-4307-82D7-251EF42298D4}"/>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17</a:t>
            </a:fld>
            <a:endParaRPr lang="en-US" dirty="0"/>
          </a:p>
        </p:txBody>
      </p:sp>
      <p:sp>
        <p:nvSpPr>
          <p:cNvPr id="5" name="Footer Placeholder 4">
            <a:extLst>
              <a:ext uri="{FF2B5EF4-FFF2-40B4-BE49-F238E27FC236}">
                <a16:creationId xmlns:a16="http://schemas.microsoft.com/office/drawing/2014/main" id="{20DEDEAC-5769-4383-8B4F-86E33751066B}"/>
              </a:ext>
            </a:extLst>
          </p:cNvPr>
          <p:cNvSpPr>
            <a:spLocks noGrp="1"/>
          </p:cNvSpPr>
          <p:nvPr>
            <p:ph type="ftr" sz="quarter" idx="11"/>
          </p:nvPr>
        </p:nvSpPr>
        <p:spPr/>
        <p:txBody>
          <a:bodyPr/>
          <a:lstStyle/>
          <a:p>
            <a:pPr>
              <a:defRPr/>
            </a:pPr>
            <a:r>
              <a:rPr lang="en-GB" dirty="0"/>
              <a:t>Winter Deaths and the winter of 2017/18 – Information for LA</a:t>
            </a:r>
            <a:endParaRPr lang="en-US" dirty="0"/>
          </a:p>
        </p:txBody>
      </p:sp>
      <p:graphicFrame>
        <p:nvGraphicFramePr>
          <p:cNvPr id="7" name="Chart 6">
            <a:extLst>
              <a:ext uri="{FF2B5EF4-FFF2-40B4-BE49-F238E27FC236}">
                <a16:creationId xmlns:a16="http://schemas.microsoft.com/office/drawing/2014/main" id="{6B93C37E-3628-475A-832D-64281EFD0FCD}"/>
              </a:ext>
            </a:extLst>
          </p:cNvPr>
          <p:cNvGraphicFramePr>
            <a:graphicFrameLocks/>
          </p:cNvGraphicFramePr>
          <p:nvPr>
            <p:extLst>
              <p:ext uri="{D42A27DB-BD31-4B8C-83A1-F6EECF244321}">
                <p14:modId xmlns:p14="http://schemas.microsoft.com/office/powerpoint/2010/main" val="124573950"/>
              </p:ext>
            </p:extLst>
          </p:nvPr>
        </p:nvGraphicFramePr>
        <p:xfrm>
          <a:off x="1475656" y="2625006"/>
          <a:ext cx="5688632" cy="36793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92103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66B5-539B-474E-B467-71B41408C370}"/>
              </a:ext>
            </a:extLst>
          </p:cNvPr>
          <p:cNvSpPr>
            <a:spLocks noGrp="1"/>
          </p:cNvSpPr>
          <p:nvPr>
            <p:ph type="title"/>
          </p:nvPr>
        </p:nvSpPr>
        <p:spPr>
          <a:xfrm>
            <a:off x="395536" y="275070"/>
            <a:ext cx="8028000" cy="648072"/>
          </a:xfrm>
        </p:spPr>
        <p:txBody>
          <a:bodyPr/>
          <a:lstStyle/>
          <a:p>
            <a:r>
              <a:rPr lang="en-GB" dirty="0"/>
              <a:t>Which regions were most affected?</a:t>
            </a:r>
          </a:p>
        </p:txBody>
      </p:sp>
      <p:sp>
        <p:nvSpPr>
          <p:cNvPr id="4" name="Slide Number Placeholder 3">
            <a:extLst>
              <a:ext uri="{FF2B5EF4-FFF2-40B4-BE49-F238E27FC236}">
                <a16:creationId xmlns:a16="http://schemas.microsoft.com/office/drawing/2014/main" id="{C3EAC196-2C6C-4E74-A06B-3697B374B6BC}"/>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18</a:t>
            </a:fld>
            <a:endParaRPr lang="en-US" dirty="0"/>
          </a:p>
        </p:txBody>
      </p:sp>
      <p:sp>
        <p:nvSpPr>
          <p:cNvPr id="5" name="Footer Placeholder 4">
            <a:extLst>
              <a:ext uri="{FF2B5EF4-FFF2-40B4-BE49-F238E27FC236}">
                <a16:creationId xmlns:a16="http://schemas.microsoft.com/office/drawing/2014/main" id="{B4351CDF-64DC-4F0B-9DF6-22DCEB9DE456}"/>
              </a:ext>
            </a:extLst>
          </p:cNvPr>
          <p:cNvSpPr>
            <a:spLocks noGrp="1"/>
          </p:cNvSpPr>
          <p:nvPr>
            <p:ph type="ftr" sz="quarter" idx="11"/>
          </p:nvPr>
        </p:nvSpPr>
        <p:spPr/>
        <p:txBody>
          <a:bodyPr/>
          <a:lstStyle/>
          <a:p>
            <a:pPr>
              <a:defRPr/>
            </a:pPr>
            <a:r>
              <a:rPr lang="en-GB" dirty="0"/>
              <a:t>Winter Deaths and the winter of 2017/18 – Information for LA</a:t>
            </a:r>
            <a:endParaRPr lang="en-US" dirty="0"/>
          </a:p>
        </p:txBody>
      </p:sp>
      <p:sp>
        <p:nvSpPr>
          <p:cNvPr id="9" name="TextBox 8">
            <a:extLst>
              <a:ext uri="{FF2B5EF4-FFF2-40B4-BE49-F238E27FC236}">
                <a16:creationId xmlns:a16="http://schemas.microsoft.com/office/drawing/2014/main" id="{F3911ED1-3180-4346-AF82-68B20DBFB9C3}"/>
              </a:ext>
            </a:extLst>
          </p:cNvPr>
          <p:cNvSpPr txBox="1"/>
          <p:nvPr/>
        </p:nvSpPr>
        <p:spPr>
          <a:xfrm>
            <a:off x="251520" y="923142"/>
            <a:ext cx="8136904" cy="646331"/>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GB" sz="1800" dirty="0"/>
              <a:t>Overall, the EWM index for all English regions has increased for 2 consecutive periods (between 2015 to 2016, and 2017 to 2018)</a:t>
            </a:r>
          </a:p>
        </p:txBody>
      </p:sp>
      <p:pic>
        <p:nvPicPr>
          <p:cNvPr id="13" name="Content Placeholder 12">
            <a:extLst>
              <a:ext uri="{FF2B5EF4-FFF2-40B4-BE49-F238E27FC236}">
                <a16:creationId xmlns:a16="http://schemas.microsoft.com/office/drawing/2014/main" id="{B350AED5-026B-47EC-8BD5-30F7D0AF3416}"/>
              </a:ext>
            </a:extLst>
          </p:cNvPr>
          <p:cNvPicPr>
            <a:picLocks noGrp="1" noChangeAspect="1"/>
          </p:cNvPicPr>
          <p:nvPr>
            <p:ph idx="1"/>
          </p:nvPr>
        </p:nvPicPr>
        <p:blipFill rotWithShape="1">
          <a:blip r:embed="rId2"/>
          <a:srcRect t="18293" b="11512"/>
          <a:stretch/>
        </p:blipFill>
        <p:spPr>
          <a:xfrm>
            <a:off x="3584861" y="1967727"/>
            <a:ext cx="5559139" cy="3642099"/>
          </a:xfrm>
          <a:prstGeom prst="rect">
            <a:avLst/>
          </a:prstGeom>
        </p:spPr>
      </p:pic>
      <p:sp>
        <p:nvSpPr>
          <p:cNvPr id="14" name="TextBox 13">
            <a:extLst>
              <a:ext uri="{FF2B5EF4-FFF2-40B4-BE49-F238E27FC236}">
                <a16:creationId xmlns:a16="http://schemas.microsoft.com/office/drawing/2014/main" id="{A0D34AF5-CE56-49C5-B39B-DCF5EC4F606E}"/>
              </a:ext>
            </a:extLst>
          </p:cNvPr>
          <p:cNvSpPr txBox="1"/>
          <p:nvPr/>
        </p:nvSpPr>
        <p:spPr>
          <a:xfrm>
            <a:off x="238200" y="1708054"/>
            <a:ext cx="3469704" cy="3770263"/>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GB" sz="1800" dirty="0"/>
              <a:t>In England, the North East experienced the highest EWM index in 2017/18, with East of England, the North West, and West Midlands, also experienced a higher EWM index than the rest of the country</a:t>
            </a:r>
          </a:p>
          <a:p>
            <a:pPr marL="342900" indent="-342900">
              <a:spcAft>
                <a:spcPts val="600"/>
              </a:spcAft>
              <a:buFont typeface="Arial" panose="020B0604020202020204" pitchFamily="34" charset="0"/>
              <a:buChar char="•"/>
            </a:pPr>
            <a:r>
              <a:rPr lang="en-GB" sz="1800" dirty="0"/>
              <a:t>However, the EWM index is a crude indicator so direct comparison between years or across regions should be done with caution</a:t>
            </a:r>
          </a:p>
        </p:txBody>
      </p:sp>
      <p:sp>
        <p:nvSpPr>
          <p:cNvPr id="15" name="TextBox 14">
            <a:extLst>
              <a:ext uri="{FF2B5EF4-FFF2-40B4-BE49-F238E27FC236}">
                <a16:creationId xmlns:a16="http://schemas.microsoft.com/office/drawing/2014/main" id="{BA760C49-0EEB-4E32-BAE4-1A5325D5E0C7}"/>
              </a:ext>
            </a:extLst>
          </p:cNvPr>
          <p:cNvSpPr txBox="1"/>
          <p:nvPr/>
        </p:nvSpPr>
        <p:spPr>
          <a:xfrm>
            <a:off x="4283968" y="1707984"/>
            <a:ext cx="4536504" cy="523220"/>
          </a:xfrm>
          <a:prstGeom prst="rect">
            <a:avLst/>
          </a:prstGeom>
          <a:noFill/>
        </p:spPr>
        <p:txBody>
          <a:bodyPr wrap="square" rtlCol="0">
            <a:spAutoFit/>
          </a:bodyPr>
          <a:lstStyle/>
          <a:p>
            <a:pPr algn="ctr"/>
            <a:r>
              <a:rPr lang="en-US" sz="1400" b="1" dirty="0"/>
              <a:t>EWM index for regions of England and in Wales, between 2015 to 2016 and 2017 to 2018</a:t>
            </a:r>
            <a:endParaRPr lang="en-GB" sz="1400" b="1" dirty="0"/>
          </a:p>
        </p:txBody>
      </p:sp>
      <p:sp>
        <p:nvSpPr>
          <p:cNvPr id="16" name="TextBox 15">
            <a:extLst>
              <a:ext uri="{FF2B5EF4-FFF2-40B4-BE49-F238E27FC236}">
                <a16:creationId xmlns:a16="http://schemas.microsoft.com/office/drawing/2014/main" id="{85E973D1-D747-4981-84D9-8BC8D0848E56}"/>
              </a:ext>
            </a:extLst>
          </p:cNvPr>
          <p:cNvSpPr txBox="1"/>
          <p:nvPr/>
        </p:nvSpPr>
        <p:spPr>
          <a:xfrm>
            <a:off x="251520" y="5680942"/>
            <a:ext cx="8726288" cy="507831"/>
          </a:xfrm>
          <a:prstGeom prst="rect">
            <a:avLst/>
          </a:prstGeom>
          <a:noFill/>
        </p:spPr>
        <p:txBody>
          <a:bodyPr wrap="square" rtlCol="0">
            <a:spAutoFit/>
          </a:bodyPr>
          <a:lstStyle/>
          <a:p>
            <a:r>
              <a:rPr lang="en-GB" sz="900" dirty="0"/>
              <a:t>Reference: Office for National Statistics. Excess winter mortality in England and Wales: 2017 to 2018 (provisional) and 2016 to 17 (final). Available at: https://www.ons.gov.uk/peoplepopulationandcommunity/birthsdeathsandmarriages/deaths/bulletins/excesswintermortalityinenglandandwales/2017to2018provisionaland2016to2017final</a:t>
            </a:r>
          </a:p>
        </p:txBody>
      </p:sp>
    </p:spTree>
    <p:extLst>
      <p:ext uri="{BB962C8B-B14F-4D97-AF65-F5344CB8AC3E}">
        <p14:creationId xmlns:p14="http://schemas.microsoft.com/office/powerpoint/2010/main" val="3258173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CE9B6-05BA-4FFA-B06E-D9638E3BBB8F}"/>
              </a:ext>
            </a:extLst>
          </p:cNvPr>
          <p:cNvSpPr>
            <a:spLocks noGrp="1"/>
          </p:cNvSpPr>
          <p:nvPr>
            <p:ph type="title"/>
          </p:nvPr>
        </p:nvSpPr>
        <p:spPr>
          <a:xfrm>
            <a:off x="400484" y="410683"/>
            <a:ext cx="8028000" cy="648072"/>
          </a:xfrm>
        </p:spPr>
        <p:txBody>
          <a:bodyPr>
            <a:normAutofit/>
          </a:bodyPr>
          <a:lstStyle/>
          <a:p>
            <a:r>
              <a:rPr lang="en-GB" sz="3600" dirty="0"/>
              <a:t>Preventing EWDs</a:t>
            </a:r>
          </a:p>
        </p:txBody>
      </p:sp>
      <p:sp>
        <p:nvSpPr>
          <p:cNvPr id="4" name="Slide Number Placeholder 3">
            <a:extLst>
              <a:ext uri="{FF2B5EF4-FFF2-40B4-BE49-F238E27FC236}">
                <a16:creationId xmlns:a16="http://schemas.microsoft.com/office/drawing/2014/main" id="{2ACB6464-6B7A-4629-92D9-AD2C3F2B8DDD}"/>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19</a:t>
            </a:fld>
            <a:endParaRPr lang="en-US" dirty="0"/>
          </a:p>
        </p:txBody>
      </p:sp>
      <p:sp>
        <p:nvSpPr>
          <p:cNvPr id="5" name="Footer Placeholder 4">
            <a:extLst>
              <a:ext uri="{FF2B5EF4-FFF2-40B4-BE49-F238E27FC236}">
                <a16:creationId xmlns:a16="http://schemas.microsoft.com/office/drawing/2014/main" id="{92B4C201-DD59-47F9-8DF5-8C6C9856BC7E}"/>
              </a:ext>
            </a:extLst>
          </p:cNvPr>
          <p:cNvSpPr>
            <a:spLocks noGrp="1"/>
          </p:cNvSpPr>
          <p:nvPr>
            <p:ph type="ftr" sz="quarter" idx="11"/>
          </p:nvPr>
        </p:nvSpPr>
        <p:spPr/>
        <p:txBody>
          <a:bodyPr/>
          <a:lstStyle/>
          <a:p>
            <a:pPr>
              <a:defRPr/>
            </a:pPr>
            <a:r>
              <a:rPr lang="en-GB" dirty="0"/>
              <a:t>Winter Deaths and the winter of 2017/18 – Information for LA</a:t>
            </a:r>
            <a:endParaRPr lang="en-US" dirty="0"/>
          </a:p>
        </p:txBody>
      </p:sp>
      <p:sp>
        <p:nvSpPr>
          <p:cNvPr id="35" name="TextBox 34">
            <a:extLst>
              <a:ext uri="{FF2B5EF4-FFF2-40B4-BE49-F238E27FC236}">
                <a16:creationId xmlns:a16="http://schemas.microsoft.com/office/drawing/2014/main" id="{D3D71EF2-1885-4E9B-A307-08F1A06479B6}"/>
              </a:ext>
            </a:extLst>
          </p:cNvPr>
          <p:cNvSpPr txBox="1"/>
          <p:nvPr/>
        </p:nvSpPr>
        <p:spPr>
          <a:xfrm>
            <a:off x="251520" y="1113011"/>
            <a:ext cx="5904657" cy="1077218"/>
          </a:xfrm>
          <a:prstGeom prst="rect">
            <a:avLst/>
          </a:prstGeom>
          <a:noFill/>
        </p:spPr>
        <p:txBody>
          <a:bodyPr wrap="square" rtlCol="0">
            <a:spAutoFit/>
          </a:bodyPr>
          <a:lstStyle/>
          <a:p>
            <a:r>
              <a:rPr lang="en-GB" sz="1600" dirty="0"/>
              <a:t>The NICE guidelines (NG6) for reducing the risk of death and ill health associated with living in a cold home aims to improve the health and wellbeing of people vulnerable to the cold, further detail is provided on the next slide.</a:t>
            </a:r>
          </a:p>
        </p:txBody>
      </p:sp>
      <p:pic>
        <p:nvPicPr>
          <p:cNvPr id="3" name="Picture 2">
            <a:extLst>
              <a:ext uri="{FF2B5EF4-FFF2-40B4-BE49-F238E27FC236}">
                <a16:creationId xmlns:a16="http://schemas.microsoft.com/office/drawing/2014/main" id="{F1133768-9190-4533-8540-77602B62B659}"/>
              </a:ext>
            </a:extLst>
          </p:cNvPr>
          <p:cNvPicPr>
            <a:picLocks noChangeAspect="1"/>
          </p:cNvPicPr>
          <p:nvPr/>
        </p:nvPicPr>
        <p:blipFill rotWithShape="1">
          <a:blip r:embed="rId2"/>
          <a:srcRect l="64175" t="12200" r="15351" b="17240"/>
          <a:stretch/>
        </p:blipFill>
        <p:spPr>
          <a:xfrm>
            <a:off x="400484" y="2593556"/>
            <a:ext cx="2317839" cy="2496134"/>
          </a:xfrm>
          <a:prstGeom prst="rect">
            <a:avLst/>
          </a:prstGeom>
          <a:ln>
            <a:solidFill>
              <a:srgbClr val="98002E"/>
            </a:solidFill>
          </a:ln>
        </p:spPr>
      </p:pic>
      <p:sp>
        <p:nvSpPr>
          <p:cNvPr id="9" name="TextBox 8">
            <a:extLst>
              <a:ext uri="{FF2B5EF4-FFF2-40B4-BE49-F238E27FC236}">
                <a16:creationId xmlns:a16="http://schemas.microsoft.com/office/drawing/2014/main" id="{73988021-E5F0-4A35-AD20-D639407B9953}"/>
              </a:ext>
            </a:extLst>
          </p:cNvPr>
          <p:cNvSpPr txBox="1"/>
          <p:nvPr/>
        </p:nvSpPr>
        <p:spPr>
          <a:xfrm>
            <a:off x="2939732" y="2721687"/>
            <a:ext cx="5904656" cy="1569660"/>
          </a:xfrm>
          <a:prstGeom prst="rect">
            <a:avLst/>
          </a:prstGeom>
          <a:noFill/>
        </p:spPr>
        <p:txBody>
          <a:bodyPr wrap="square" rtlCol="0">
            <a:spAutoFit/>
          </a:bodyPr>
          <a:lstStyle/>
          <a:p>
            <a:r>
              <a:rPr lang="en-GB" sz="1600" dirty="0"/>
              <a:t>The Cold Weather Plan for England recommends a series of steps to reduce the risks to health from cold weather for:</a:t>
            </a:r>
          </a:p>
          <a:p>
            <a:pPr marL="285750" indent="-285750">
              <a:buFont typeface="Arial" panose="020B0604020202020204" pitchFamily="34" charset="0"/>
              <a:buChar char="•"/>
            </a:pPr>
            <a:r>
              <a:rPr lang="en-GB" sz="1600" dirty="0"/>
              <a:t>the NHS, Local Authorities, social care, and other public agencies</a:t>
            </a:r>
          </a:p>
          <a:p>
            <a:pPr marL="285750" indent="-285750">
              <a:buFont typeface="Arial" panose="020B0604020202020204" pitchFamily="34" charset="0"/>
              <a:buChar char="•"/>
            </a:pPr>
            <a:r>
              <a:rPr lang="en-GB" sz="1600" dirty="0"/>
              <a:t>professionals working with people at risk</a:t>
            </a:r>
          </a:p>
          <a:p>
            <a:pPr marL="285750" indent="-285750">
              <a:buFont typeface="Arial" panose="020B0604020202020204" pitchFamily="34" charset="0"/>
              <a:buChar char="•"/>
            </a:pPr>
            <a:r>
              <a:rPr lang="en-GB" sz="1600" dirty="0"/>
              <a:t>individuals, local communities and voluntary groups</a:t>
            </a:r>
          </a:p>
        </p:txBody>
      </p:sp>
      <p:pic>
        <p:nvPicPr>
          <p:cNvPr id="7" name="Picture 6">
            <a:extLst>
              <a:ext uri="{FF2B5EF4-FFF2-40B4-BE49-F238E27FC236}">
                <a16:creationId xmlns:a16="http://schemas.microsoft.com/office/drawing/2014/main" id="{042A92A3-A51B-4164-9725-D8A5FAAD919C}"/>
              </a:ext>
            </a:extLst>
          </p:cNvPr>
          <p:cNvPicPr>
            <a:picLocks noChangeAspect="1"/>
          </p:cNvPicPr>
          <p:nvPr/>
        </p:nvPicPr>
        <p:blipFill rotWithShape="1">
          <a:blip r:embed="rId3"/>
          <a:srcRect l="64175" t="9579" r="15351" b="37400"/>
          <a:stretch/>
        </p:blipFill>
        <p:spPr>
          <a:xfrm>
            <a:off x="6444208" y="591204"/>
            <a:ext cx="2043000" cy="1653282"/>
          </a:xfrm>
          <a:prstGeom prst="rect">
            <a:avLst/>
          </a:prstGeom>
          <a:ln>
            <a:solidFill>
              <a:srgbClr val="00AE9E"/>
            </a:solidFill>
          </a:ln>
        </p:spPr>
      </p:pic>
      <p:sp>
        <p:nvSpPr>
          <p:cNvPr id="11" name="TextBox 10">
            <a:extLst>
              <a:ext uri="{FF2B5EF4-FFF2-40B4-BE49-F238E27FC236}">
                <a16:creationId xmlns:a16="http://schemas.microsoft.com/office/drawing/2014/main" id="{BE56F971-BC21-46C6-B2E7-B3309EEC2CAE}"/>
              </a:ext>
            </a:extLst>
          </p:cNvPr>
          <p:cNvSpPr txBox="1"/>
          <p:nvPr/>
        </p:nvSpPr>
        <p:spPr>
          <a:xfrm>
            <a:off x="400484" y="5363109"/>
            <a:ext cx="8136904" cy="584775"/>
          </a:xfrm>
          <a:prstGeom prst="rect">
            <a:avLst/>
          </a:prstGeom>
          <a:noFill/>
        </p:spPr>
        <p:txBody>
          <a:bodyPr wrap="square" rtlCol="0">
            <a:spAutoFit/>
          </a:bodyPr>
          <a:lstStyle/>
          <a:p>
            <a:r>
              <a:rPr lang="en-GB" sz="1600" dirty="0"/>
              <a:t>Near real-time data is also produced throughout the year to support planning and prevention of EWDs. Links to these are provided in Appendix 1 (Slide 21).</a:t>
            </a:r>
          </a:p>
        </p:txBody>
      </p:sp>
    </p:spTree>
    <p:extLst>
      <p:ext uri="{BB962C8B-B14F-4D97-AF65-F5344CB8AC3E}">
        <p14:creationId xmlns:p14="http://schemas.microsoft.com/office/powerpoint/2010/main" val="766600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EE074-ECF8-4265-8832-32C505867A79}"/>
              </a:ext>
            </a:extLst>
          </p:cNvPr>
          <p:cNvSpPr>
            <a:spLocks noGrp="1"/>
          </p:cNvSpPr>
          <p:nvPr>
            <p:ph type="title"/>
          </p:nvPr>
        </p:nvSpPr>
        <p:spPr/>
        <p:txBody>
          <a:bodyPr/>
          <a:lstStyle/>
          <a:p>
            <a:r>
              <a:rPr lang="en-GB" dirty="0"/>
              <a:t>Aims of this slide pack</a:t>
            </a:r>
          </a:p>
        </p:txBody>
      </p:sp>
      <p:sp>
        <p:nvSpPr>
          <p:cNvPr id="3" name="Content Placeholder 2">
            <a:extLst>
              <a:ext uri="{FF2B5EF4-FFF2-40B4-BE49-F238E27FC236}">
                <a16:creationId xmlns:a16="http://schemas.microsoft.com/office/drawing/2014/main" id="{7FDE5BEE-492A-4F9F-BC9E-E49A1180D5E5}"/>
              </a:ext>
            </a:extLst>
          </p:cNvPr>
          <p:cNvSpPr>
            <a:spLocks noGrp="1"/>
          </p:cNvSpPr>
          <p:nvPr>
            <p:ph idx="1"/>
          </p:nvPr>
        </p:nvSpPr>
        <p:spPr>
          <a:xfrm>
            <a:off x="437375" y="1615861"/>
            <a:ext cx="8280920" cy="4104456"/>
          </a:xfrm>
        </p:spPr>
        <p:txBody>
          <a:bodyPr/>
          <a:lstStyle/>
          <a:p>
            <a:r>
              <a:rPr lang="en-GB" dirty="0"/>
              <a:t>This slide pack is intended for local authority (LA) staff, primarily those working in public health.  </a:t>
            </a:r>
          </a:p>
          <a:p>
            <a:endParaRPr lang="en-GB" dirty="0"/>
          </a:p>
          <a:p>
            <a:r>
              <a:rPr lang="en-GB" dirty="0"/>
              <a:t>The </a:t>
            </a:r>
            <a:r>
              <a:rPr lang="en-GB" b="1" dirty="0"/>
              <a:t>aims of this slide pack </a:t>
            </a:r>
            <a:r>
              <a:rPr lang="en-GB" dirty="0"/>
              <a:t>are : </a:t>
            </a:r>
          </a:p>
          <a:p>
            <a:pPr marL="342900" indent="-342900">
              <a:buFont typeface="+mj-lt"/>
              <a:buAutoNum type="arabicPeriod"/>
            </a:pPr>
            <a:r>
              <a:rPr lang="en-GB" dirty="0"/>
              <a:t>to raise awareness of the health impacts of cold weather </a:t>
            </a:r>
          </a:p>
          <a:p>
            <a:pPr marL="342900" indent="-342900">
              <a:buFont typeface="+mj-lt"/>
              <a:buAutoNum type="arabicPeriod"/>
            </a:pPr>
            <a:r>
              <a:rPr lang="en-GB" dirty="0"/>
              <a:t>to be a resource which can be utilised to engage with stakeholders</a:t>
            </a:r>
          </a:p>
          <a:p>
            <a:pPr marL="342900" indent="-342900">
              <a:buFont typeface="+mj-lt"/>
              <a:buAutoNum type="arabicPeriod"/>
            </a:pPr>
            <a:r>
              <a:rPr lang="en-GB" dirty="0"/>
              <a:t>to aid in planning and decision-making for the forthcoming winter.  </a:t>
            </a:r>
          </a:p>
          <a:p>
            <a:pPr marL="0" indent="0"/>
            <a:endParaRPr lang="en-GB" dirty="0"/>
          </a:p>
          <a:p>
            <a:pPr marL="0" indent="0"/>
            <a:r>
              <a:rPr lang="en-GB" dirty="0"/>
              <a:t>The slides give an overview of the evidence base, epidemiology of excess winter deaths and recommendations for action, with particular reference to the winter of 2017/18.  Links to additional information and resources are also provided. </a:t>
            </a:r>
          </a:p>
          <a:p>
            <a:pPr marL="0" indent="0"/>
            <a:endParaRPr lang="en-GB" dirty="0"/>
          </a:p>
          <a:p>
            <a:pPr marL="0" indent="0"/>
            <a:r>
              <a:rPr lang="en-GB" dirty="0"/>
              <a:t>We would encourage users to combine the information presented here with local data which can be accessed using the links in slides 22 and 23.</a:t>
            </a:r>
          </a:p>
        </p:txBody>
      </p:sp>
      <p:sp>
        <p:nvSpPr>
          <p:cNvPr id="4" name="Slide Number Placeholder 3">
            <a:extLst>
              <a:ext uri="{FF2B5EF4-FFF2-40B4-BE49-F238E27FC236}">
                <a16:creationId xmlns:a16="http://schemas.microsoft.com/office/drawing/2014/main" id="{4E0ECBDD-3A4A-4A43-A9A5-E01376E731A8}"/>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2</a:t>
            </a:fld>
            <a:endParaRPr lang="en-US" dirty="0"/>
          </a:p>
        </p:txBody>
      </p:sp>
      <p:sp>
        <p:nvSpPr>
          <p:cNvPr id="5" name="Footer Placeholder 4">
            <a:extLst>
              <a:ext uri="{FF2B5EF4-FFF2-40B4-BE49-F238E27FC236}">
                <a16:creationId xmlns:a16="http://schemas.microsoft.com/office/drawing/2014/main" id="{2554CF9E-0C95-4BA6-AC63-F74DF386A646}"/>
              </a:ext>
            </a:extLst>
          </p:cNvPr>
          <p:cNvSpPr>
            <a:spLocks noGrp="1"/>
          </p:cNvSpPr>
          <p:nvPr>
            <p:ph type="ftr" sz="quarter" idx="11"/>
          </p:nvPr>
        </p:nvSpPr>
        <p:spPr/>
        <p:txBody>
          <a:bodyPr/>
          <a:lstStyle/>
          <a:p>
            <a:pPr>
              <a:defRPr/>
            </a:pPr>
            <a:r>
              <a:rPr lang="en-GB" dirty="0"/>
              <a:t>Winter Deaths and the winter of 2017/18 – Information for LA</a:t>
            </a:r>
            <a:endParaRPr lang="en-US" dirty="0"/>
          </a:p>
        </p:txBody>
      </p:sp>
      <p:pic>
        <p:nvPicPr>
          <p:cNvPr id="8" name="Graphic 7" descr="Snow">
            <a:extLst>
              <a:ext uri="{FF2B5EF4-FFF2-40B4-BE49-F238E27FC236}">
                <a16:creationId xmlns:a16="http://schemas.microsoft.com/office/drawing/2014/main" id="{49283C4A-3E37-45C5-8AF9-5AA2BA3E894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82001" y="476677"/>
            <a:ext cx="720000" cy="720000"/>
          </a:xfrm>
          <a:prstGeom prst="rect">
            <a:avLst/>
          </a:prstGeom>
        </p:spPr>
      </p:pic>
      <p:sp>
        <p:nvSpPr>
          <p:cNvPr id="9" name="Circle: Hollow 8">
            <a:extLst>
              <a:ext uri="{FF2B5EF4-FFF2-40B4-BE49-F238E27FC236}">
                <a16:creationId xmlns:a16="http://schemas.microsoft.com/office/drawing/2014/main" id="{A669973C-7B2F-4A1A-8306-B9E534E4BE84}"/>
              </a:ext>
            </a:extLst>
          </p:cNvPr>
          <p:cNvSpPr/>
          <p:nvPr/>
        </p:nvSpPr>
        <p:spPr>
          <a:xfrm>
            <a:off x="7084261" y="368660"/>
            <a:ext cx="864000" cy="864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4" name="Group 13">
            <a:extLst>
              <a:ext uri="{FF2B5EF4-FFF2-40B4-BE49-F238E27FC236}">
                <a16:creationId xmlns:a16="http://schemas.microsoft.com/office/drawing/2014/main" id="{0D60298D-B4BF-4CC0-8B88-2A6E126D1B97}"/>
              </a:ext>
            </a:extLst>
          </p:cNvPr>
          <p:cNvGrpSpPr/>
          <p:nvPr/>
        </p:nvGrpSpPr>
        <p:grpSpPr>
          <a:xfrm>
            <a:off x="6220261" y="363694"/>
            <a:ext cx="864000" cy="864000"/>
            <a:chOff x="6257661" y="292344"/>
            <a:chExt cx="864000" cy="864000"/>
          </a:xfrm>
        </p:grpSpPr>
        <p:sp>
          <p:nvSpPr>
            <p:cNvPr id="11" name="Circle: Hollow 10">
              <a:extLst>
                <a:ext uri="{FF2B5EF4-FFF2-40B4-BE49-F238E27FC236}">
                  <a16:creationId xmlns:a16="http://schemas.microsoft.com/office/drawing/2014/main" id="{D90C2013-EAC9-4835-AF52-EE6755B5519C}"/>
                </a:ext>
              </a:extLst>
            </p:cNvPr>
            <p:cNvSpPr/>
            <p:nvPr/>
          </p:nvSpPr>
          <p:spPr>
            <a:xfrm>
              <a:off x="6257661" y="292344"/>
              <a:ext cx="864000" cy="864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12" name="Graphic 11" descr="Man">
              <a:extLst>
                <a:ext uri="{FF2B5EF4-FFF2-40B4-BE49-F238E27FC236}">
                  <a16:creationId xmlns:a16="http://schemas.microsoft.com/office/drawing/2014/main" id="{E6A4088B-F450-43E5-B8FD-43006A350E7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18001" y="364344"/>
              <a:ext cx="720000" cy="720000"/>
            </a:xfrm>
            <a:prstGeom prst="rect">
              <a:avLst/>
            </a:prstGeom>
          </p:spPr>
        </p:pic>
      </p:grpSp>
      <p:grpSp>
        <p:nvGrpSpPr>
          <p:cNvPr id="15" name="Group 14">
            <a:extLst>
              <a:ext uri="{FF2B5EF4-FFF2-40B4-BE49-F238E27FC236}">
                <a16:creationId xmlns:a16="http://schemas.microsoft.com/office/drawing/2014/main" id="{2B3A211E-5159-4B76-B595-0BD52F605F43}"/>
              </a:ext>
            </a:extLst>
          </p:cNvPr>
          <p:cNvGrpSpPr/>
          <p:nvPr/>
        </p:nvGrpSpPr>
        <p:grpSpPr>
          <a:xfrm>
            <a:off x="7908898" y="363694"/>
            <a:ext cx="864000" cy="864000"/>
            <a:chOff x="7899074" y="214615"/>
            <a:chExt cx="864000" cy="864000"/>
          </a:xfrm>
        </p:grpSpPr>
        <p:sp>
          <p:nvSpPr>
            <p:cNvPr id="7" name="Circle: Hollow 6">
              <a:extLst>
                <a:ext uri="{FF2B5EF4-FFF2-40B4-BE49-F238E27FC236}">
                  <a16:creationId xmlns:a16="http://schemas.microsoft.com/office/drawing/2014/main" id="{61B2B567-33E5-4AA2-AFF4-EC2E256185A8}"/>
                </a:ext>
              </a:extLst>
            </p:cNvPr>
            <p:cNvSpPr/>
            <p:nvPr/>
          </p:nvSpPr>
          <p:spPr>
            <a:xfrm>
              <a:off x="7899074" y="214615"/>
              <a:ext cx="864000" cy="864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13" name="Graphic 12" descr="House">
              <a:extLst>
                <a:ext uri="{FF2B5EF4-FFF2-40B4-BE49-F238E27FC236}">
                  <a16:creationId xmlns:a16="http://schemas.microsoft.com/office/drawing/2014/main" id="{16124FC6-3C98-4B95-8CB9-8D15ACA809A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88471" y="243024"/>
              <a:ext cx="720000" cy="720000"/>
            </a:xfrm>
            <a:prstGeom prst="rect">
              <a:avLst/>
            </a:prstGeom>
          </p:spPr>
        </p:pic>
      </p:grpSp>
    </p:spTree>
    <p:extLst>
      <p:ext uri="{BB962C8B-B14F-4D97-AF65-F5344CB8AC3E}">
        <p14:creationId xmlns:p14="http://schemas.microsoft.com/office/powerpoint/2010/main" val="4281517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descr="Snow">
            <a:extLst>
              <a:ext uri="{FF2B5EF4-FFF2-40B4-BE49-F238E27FC236}">
                <a16:creationId xmlns:a16="http://schemas.microsoft.com/office/drawing/2014/main" id="{C3E16263-7C66-4019-A582-111613BA4A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08350" y="2314740"/>
            <a:ext cx="2835312" cy="2835312"/>
          </a:xfrm>
          <a:prstGeom prst="rect">
            <a:avLst/>
          </a:prstGeom>
        </p:spPr>
      </p:pic>
      <p:sp>
        <p:nvSpPr>
          <p:cNvPr id="2" name="Title 1">
            <a:extLst>
              <a:ext uri="{FF2B5EF4-FFF2-40B4-BE49-F238E27FC236}">
                <a16:creationId xmlns:a16="http://schemas.microsoft.com/office/drawing/2014/main" id="{BFDCE9B6-05BA-4FFA-B06E-D9638E3BBB8F}"/>
              </a:ext>
            </a:extLst>
          </p:cNvPr>
          <p:cNvSpPr>
            <a:spLocks noGrp="1"/>
          </p:cNvSpPr>
          <p:nvPr>
            <p:ph type="title"/>
          </p:nvPr>
        </p:nvSpPr>
        <p:spPr>
          <a:xfrm>
            <a:off x="347278" y="260648"/>
            <a:ext cx="8028000" cy="648072"/>
          </a:xfrm>
        </p:spPr>
        <p:txBody>
          <a:bodyPr/>
          <a:lstStyle/>
          <a:p>
            <a:r>
              <a:rPr lang="en-GB" dirty="0"/>
              <a:t>What can LAs do?</a:t>
            </a:r>
          </a:p>
        </p:txBody>
      </p:sp>
      <p:sp>
        <p:nvSpPr>
          <p:cNvPr id="4" name="Slide Number Placeholder 3">
            <a:extLst>
              <a:ext uri="{FF2B5EF4-FFF2-40B4-BE49-F238E27FC236}">
                <a16:creationId xmlns:a16="http://schemas.microsoft.com/office/drawing/2014/main" id="{2ACB6464-6B7A-4629-92D9-AD2C3F2B8DDD}"/>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20</a:t>
            </a:fld>
            <a:endParaRPr lang="en-US" dirty="0"/>
          </a:p>
        </p:txBody>
      </p:sp>
      <p:sp>
        <p:nvSpPr>
          <p:cNvPr id="5" name="Footer Placeholder 4">
            <a:extLst>
              <a:ext uri="{FF2B5EF4-FFF2-40B4-BE49-F238E27FC236}">
                <a16:creationId xmlns:a16="http://schemas.microsoft.com/office/drawing/2014/main" id="{92B4C201-DD59-47F9-8DF5-8C6C9856BC7E}"/>
              </a:ext>
            </a:extLst>
          </p:cNvPr>
          <p:cNvSpPr>
            <a:spLocks noGrp="1"/>
          </p:cNvSpPr>
          <p:nvPr>
            <p:ph type="ftr" sz="quarter" idx="11"/>
          </p:nvPr>
        </p:nvSpPr>
        <p:spPr/>
        <p:txBody>
          <a:bodyPr/>
          <a:lstStyle/>
          <a:p>
            <a:pPr>
              <a:defRPr/>
            </a:pPr>
            <a:r>
              <a:rPr lang="en-GB" dirty="0"/>
              <a:t>Winter Deaths and the winter of 2017/18 – Information for LA</a:t>
            </a:r>
            <a:endParaRPr lang="en-US" dirty="0"/>
          </a:p>
        </p:txBody>
      </p:sp>
      <p:graphicFrame>
        <p:nvGraphicFramePr>
          <p:cNvPr id="6" name="Diagram 5">
            <a:extLst>
              <a:ext uri="{FF2B5EF4-FFF2-40B4-BE49-F238E27FC236}">
                <a16:creationId xmlns:a16="http://schemas.microsoft.com/office/drawing/2014/main" id="{FC337A52-1828-4ECF-87B5-2159EA83FE95}"/>
              </a:ext>
            </a:extLst>
          </p:cNvPr>
          <p:cNvGraphicFramePr/>
          <p:nvPr>
            <p:extLst>
              <p:ext uri="{D42A27DB-BD31-4B8C-83A1-F6EECF244321}">
                <p14:modId xmlns:p14="http://schemas.microsoft.com/office/powerpoint/2010/main" val="1593141579"/>
              </p:ext>
            </p:extLst>
          </p:nvPr>
        </p:nvGraphicFramePr>
        <p:xfrm>
          <a:off x="287524" y="1218770"/>
          <a:ext cx="8568952" cy="47525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0384E0FC-E78C-4547-B7B1-FF6ACBF03DA5}"/>
              </a:ext>
            </a:extLst>
          </p:cNvPr>
          <p:cNvSpPr txBox="1"/>
          <p:nvPr/>
        </p:nvSpPr>
        <p:spPr>
          <a:xfrm>
            <a:off x="6831739" y="4835179"/>
            <a:ext cx="2088232" cy="1200329"/>
          </a:xfrm>
          <a:prstGeom prst="rect">
            <a:avLst/>
          </a:prstGeom>
          <a:noFill/>
          <a:ln w="19050">
            <a:solidFill>
              <a:srgbClr val="98002E"/>
            </a:solidFill>
          </a:ln>
        </p:spPr>
        <p:txBody>
          <a:bodyPr wrap="square" rtlCol="0">
            <a:spAutoFit/>
          </a:bodyPr>
          <a:lstStyle/>
          <a:p>
            <a:pPr algn="ctr"/>
            <a:r>
              <a:rPr lang="en-GB" sz="1200" dirty="0"/>
              <a:t>Health and home care practitioners, and non-health and social care workers should assess the heating needs of people who use their services </a:t>
            </a:r>
          </a:p>
        </p:txBody>
      </p:sp>
      <p:sp>
        <p:nvSpPr>
          <p:cNvPr id="8" name="TextBox 7">
            <a:extLst>
              <a:ext uri="{FF2B5EF4-FFF2-40B4-BE49-F238E27FC236}">
                <a16:creationId xmlns:a16="http://schemas.microsoft.com/office/drawing/2014/main" id="{1900C5BA-CF2C-4402-90CA-A71732F43C16}"/>
              </a:ext>
            </a:extLst>
          </p:cNvPr>
          <p:cNvSpPr txBox="1"/>
          <p:nvPr/>
        </p:nvSpPr>
        <p:spPr>
          <a:xfrm>
            <a:off x="6945409" y="1848971"/>
            <a:ext cx="1923681" cy="830997"/>
          </a:xfrm>
          <a:prstGeom prst="rect">
            <a:avLst/>
          </a:prstGeom>
          <a:noFill/>
          <a:ln w="19050">
            <a:solidFill>
              <a:srgbClr val="98002E"/>
            </a:solidFill>
          </a:ln>
        </p:spPr>
        <p:txBody>
          <a:bodyPr wrap="square" rtlCol="0">
            <a:spAutoFit/>
          </a:bodyPr>
          <a:lstStyle/>
          <a:p>
            <a:pPr algn="ctr"/>
            <a:r>
              <a:rPr lang="en-GB" sz="1200" dirty="0"/>
              <a:t>Requires collaboration of primary health and home care practitioners, and relevant LA departments</a:t>
            </a:r>
          </a:p>
        </p:txBody>
      </p:sp>
      <p:sp>
        <p:nvSpPr>
          <p:cNvPr id="9" name="TextBox 8">
            <a:extLst>
              <a:ext uri="{FF2B5EF4-FFF2-40B4-BE49-F238E27FC236}">
                <a16:creationId xmlns:a16="http://schemas.microsoft.com/office/drawing/2014/main" id="{2D894953-2369-4C11-8FE2-9B27672502A9}"/>
              </a:ext>
            </a:extLst>
          </p:cNvPr>
          <p:cNvSpPr txBox="1"/>
          <p:nvPr/>
        </p:nvSpPr>
        <p:spPr>
          <a:xfrm>
            <a:off x="287524" y="4586599"/>
            <a:ext cx="2088231" cy="1569660"/>
          </a:xfrm>
          <a:prstGeom prst="rect">
            <a:avLst/>
          </a:prstGeom>
          <a:noFill/>
          <a:ln w="19050">
            <a:solidFill>
              <a:srgbClr val="98002E"/>
            </a:solidFill>
          </a:ln>
        </p:spPr>
        <p:txBody>
          <a:bodyPr wrap="square" rtlCol="0">
            <a:spAutoFit/>
          </a:bodyPr>
          <a:lstStyle/>
          <a:p>
            <a:pPr marL="171450" indent="-171450">
              <a:buFont typeface="Arial" panose="020B0604020202020204" pitchFamily="34" charset="0"/>
              <a:buChar char="•"/>
            </a:pPr>
            <a:r>
              <a:rPr lang="en-GB" sz="1200" dirty="0"/>
              <a:t>Social care practitioners</a:t>
            </a:r>
          </a:p>
          <a:p>
            <a:pPr marL="171450" indent="-171450">
              <a:buFont typeface="Arial" panose="020B0604020202020204" pitchFamily="34" charset="0"/>
              <a:buChar char="•"/>
            </a:pPr>
            <a:r>
              <a:rPr lang="en-GB" sz="1200" dirty="0"/>
              <a:t>Housing professionals</a:t>
            </a:r>
          </a:p>
          <a:p>
            <a:pPr marL="171450" indent="-171450">
              <a:buFont typeface="Arial" panose="020B0604020202020204" pitchFamily="34" charset="0"/>
              <a:buChar char="•"/>
            </a:pPr>
            <a:r>
              <a:rPr lang="en-GB" sz="1200" dirty="0"/>
              <a:t>Faith and voluntary sector workers</a:t>
            </a:r>
          </a:p>
          <a:p>
            <a:pPr marL="171450" indent="-171450">
              <a:buFont typeface="Arial" panose="020B0604020202020204" pitchFamily="34" charset="0"/>
              <a:buChar char="•"/>
            </a:pPr>
            <a:r>
              <a:rPr lang="en-GB" sz="1200" dirty="0"/>
              <a:t>Heating engineers, meter installers and those providing building insulation</a:t>
            </a:r>
          </a:p>
        </p:txBody>
      </p:sp>
      <p:cxnSp>
        <p:nvCxnSpPr>
          <p:cNvPr id="11" name="Straight Connector 10">
            <a:extLst>
              <a:ext uri="{FF2B5EF4-FFF2-40B4-BE49-F238E27FC236}">
                <a16:creationId xmlns:a16="http://schemas.microsoft.com/office/drawing/2014/main" id="{26E34D00-D22C-4FB2-BA96-5E6428725458}"/>
              </a:ext>
            </a:extLst>
          </p:cNvPr>
          <p:cNvCxnSpPr>
            <a:cxnSpLocks/>
          </p:cNvCxnSpPr>
          <p:nvPr/>
        </p:nvCxnSpPr>
        <p:spPr>
          <a:xfrm>
            <a:off x="6541192" y="2314740"/>
            <a:ext cx="416830" cy="0"/>
          </a:xfrm>
          <a:prstGeom prst="line">
            <a:avLst/>
          </a:prstGeom>
          <a:ln w="19050">
            <a:solidFill>
              <a:srgbClr val="98002E"/>
            </a:solidFill>
            <a:prstDash val="sysDash"/>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1BD010C-3D40-4103-B25B-87CFFB760BFE}"/>
              </a:ext>
            </a:extLst>
          </p:cNvPr>
          <p:cNvSpPr txBox="1"/>
          <p:nvPr/>
        </p:nvSpPr>
        <p:spPr>
          <a:xfrm>
            <a:off x="5523934" y="340091"/>
            <a:ext cx="1721873" cy="1015663"/>
          </a:xfrm>
          <a:prstGeom prst="rect">
            <a:avLst/>
          </a:prstGeom>
          <a:noFill/>
          <a:ln w="19050">
            <a:solidFill>
              <a:srgbClr val="98002E"/>
            </a:solidFill>
          </a:ln>
        </p:spPr>
        <p:txBody>
          <a:bodyPr wrap="square" rtlCol="0">
            <a:spAutoFit/>
          </a:bodyPr>
          <a:lstStyle/>
          <a:p>
            <a:pPr algn="ctr"/>
            <a:r>
              <a:rPr lang="en-GB" sz="1200" dirty="0"/>
              <a:t>The health consequences of living in a cold home should be included in the JSNA process</a:t>
            </a:r>
          </a:p>
        </p:txBody>
      </p:sp>
      <p:sp>
        <p:nvSpPr>
          <p:cNvPr id="35" name="TextBox 34">
            <a:extLst>
              <a:ext uri="{FF2B5EF4-FFF2-40B4-BE49-F238E27FC236}">
                <a16:creationId xmlns:a16="http://schemas.microsoft.com/office/drawing/2014/main" id="{D3D71EF2-1885-4E9B-A307-08F1A06479B6}"/>
              </a:ext>
            </a:extLst>
          </p:cNvPr>
          <p:cNvSpPr txBox="1"/>
          <p:nvPr/>
        </p:nvSpPr>
        <p:spPr>
          <a:xfrm>
            <a:off x="297252" y="899694"/>
            <a:ext cx="3072591" cy="954107"/>
          </a:xfrm>
          <a:prstGeom prst="rect">
            <a:avLst/>
          </a:prstGeom>
          <a:noFill/>
        </p:spPr>
        <p:txBody>
          <a:bodyPr wrap="square" rtlCol="0">
            <a:spAutoFit/>
          </a:bodyPr>
          <a:lstStyle/>
          <a:p>
            <a:r>
              <a:rPr lang="en-GB" sz="1400" dirty="0"/>
              <a:t>A summary of the recommendations from the NICE guidance is outlined here. For further information see NICE guidance NG6</a:t>
            </a:r>
          </a:p>
        </p:txBody>
      </p:sp>
      <p:cxnSp>
        <p:nvCxnSpPr>
          <p:cNvPr id="20" name="Straight Connector 19">
            <a:extLst>
              <a:ext uri="{FF2B5EF4-FFF2-40B4-BE49-F238E27FC236}">
                <a16:creationId xmlns:a16="http://schemas.microsoft.com/office/drawing/2014/main" id="{0593D331-C46B-4E52-8228-C9CD3BA68693}"/>
              </a:ext>
            </a:extLst>
          </p:cNvPr>
          <p:cNvCxnSpPr>
            <a:cxnSpLocks/>
          </p:cNvCxnSpPr>
          <p:nvPr/>
        </p:nvCxnSpPr>
        <p:spPr>
          <a:xfrm>
            <a:off x="6453739" y="4615339"/>
            <a:ext cx="756000" cy="0"/>
          </a:xfrm>
          <a:prstGeom prst="line">
            <a:avLst/>
          </a:prstGeom>
          <a:ln w="19050">
            <a:solidFill>
              <a:srgbClr val="98002E"/>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6F288AC-5874-4FAB-B44E-DBFCBF2407D9}"/>
              </a:ext>
            </a:extLst>
          </p:cNvPr>
          <p:cNvCxnSpPr>
            <a:cxnSpLocks/>
          </p:cNvCxnSpPr>
          <p:nvPr/>
        </p:nvCxnSpPr>
        <p:spPr>
          <a:xfrm flipV="1">
            <a:off x="7209739" y="4615339"/>
            <a:ext cx="0" cy="219840"/>
          </a:xfrm>
          <a:prstGeom prst="line">
            <a:avLst/>
          </a:prstGeom>
          <a:ln w="19050">
            <a:solidFill>
              <a:srgbClr val="98002E"/>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E858239-6B20-4D69-B073-96640E02B933}"/>
              </a:ext>
            </a:extLst>
          </p:cNvPr>
          <p:cNvCxnSpPr>
            <a:cxnSpLocks/>
          </p:cNvCxnSpPr>
          <p:nvPr/>
        </p:nvCxnSpPr>
        <p:spPr>
          <a:xfrm flipV="1">
            <a:off x="1217978" y="3732396"/>
            <a:ext cx="0" cy="854203"/>
          </a:xfrm>
          <a:prstGeom prst="line">
            <a:avLst/>
          </a:prstGeom>
          <a:ln w="19050">
            <a:solidFill>
              <a:srgbClr val="98002E"/>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81206FF-F72C-438B-9E31-5F59C25C8772}"/>
              </a:ext>
            </a:extLst>
          </p:cNvPr>
          <p:cNvCxnSpPr>
            <a:cxnSpLocks/>
          </p:cNvCxnSpPr>
          <p:nvPr/>
        </p:nvCxnSpPr>
        <p:spPr>
          <a:xfrm>
            <a:off x="1241630" y="3732396"/>
            <a:ext cx="756000" cy="0"/>
          </a:xfrm>
          <a:prstGeom prst="line">
            <a:avLst/>
          </a:prstGeom>
          <a:ln w="19050">
            <a:solidFill>
              <a:srgbClr val="98002E"/>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DB9648C-8AB9-48AF-8CAD-870918BA381D}"/>
              </a:ext>
            </a:extLst>
          </p:cNvPr>
          <p:cNvCxnSpPr>
            <a:cxnSpLocks/>
          </p:cNvCxnSpPr>
          <p:nvPr/>
        </p:nvCxnSpPr>
        <p:spPr>
          <a:xfrm>
            <a:off x="4934893" y="815584"/>
            <a:ext cx="552819" cy="11749"/>
          </a:xfrm>
          <a:prstGeom prst="line">
            <a:avLst/>
          </a:prstGeom>
          <a:ln w="19050">
            <a:solidFill>
              <a:srgbClr val="98002E"/>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0733ED5-5ED7-43E8-B8AE-BC4EEDD80182}"/>
              </a:ext>
            </a:extLst>
          </p:cNvPr>
          <p:cNvCxnSpPr>
            <a:cxnSpLocks/>
          </p:cNvCxnSpPr>
          <p:nvPr/>
        </p:nvCxnSpPr>
        <p:spPr>
          <a:xfrm flipV="1">
            <a:off x="4932300" y="821901"/>
            <a:ext cx="0" cy="330036"/>
          </a:xfrm>
          <a:prstGeom prst="line">
            <a:avLst/>
          </a:prstGeom>
          <a:ln w="19050">
            <a:solidFill>
              <a:srgbClr val="98002E"/>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B6D0B42-6555-4612-A45B-5B71D1104379}"/>
              </a:ext>
            </a:extLst>
          </p:cNvPr>
          <p:cNvSpPr txBox="1"/>
          <p:nvPr/>
        </p:nvSpPr>
        <p:spPr>
          <a:xfrm>
            <a:off x="7524328" y="3024716"/>
            <a:ext cx="1332148" cy="1200329"/>
          </a:xfrm>
          <a:prstGeom prst="rect">
            <a:avLst/>
          </a:prstGeom>
          <a:noFill/>
          <a:ln w="19050">
            <a:solidFill>
              <a:srgbClr val="98002E"/>
            </a:solidFill>
          </a:ln>
        </p:spPr>
        <p:txBody>
          <a:bodyPr wrap="square" rtlCol="0">
            <a:spAutoFit/>
          </a:bodyPr>
          <a:lstStyle/>
          <a:p>
            <a:pPr algn="ctr"/>
            <a:r>
              <a:rPr lang="en-GB" sz="1200" dirty="0"/>
              <a:t>Where professionals and public can go to get more information and support</a:t>
            </a:r>
          </a:p>
        </p:txBody>
      </p:sp>
      <p:cxnSp>
        <p:nvCxnSpPr>
          <p:cNvPr id="25" name="Straight Connector 24">
            <a:extLst>
              <a:ext uri="{FF2B5EF4-FFF2-40B4-BE49-F238E27FC236}">
                <a16:creationId xmlns:a16="http://schemas.microsoft.com/office/drawing/2014/main" id="{FA66CB0D-6DEC-4F9F-91C1-AFD0E979000E}"/>
              </a:ext>
            </a:extLst>
          </p:cNvPr>
          <p:cNvCxnSpPr>
            <a:cxnSpLocks/>
          </p:cNvCxnSpPr>
          <p:nvPr/>
        </p:nvCxnSpPr>
        <p:spPr>
          <a:xfrm>
            <a:off x="7097165" y="3508735"/>
            <a:ext cx="416830" cy="0"/>
          </a:xfrm>
          <a:prstGeom prst="line">
            <a:avLst/>
          </a:prstGeom>
          <a:ln w="19050">
            <a:solidFill>
              <a:srgbClr val="98002E"/>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3868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BDE29-4925-4B35-A7D4-F0F4D1B365DF}"/>
              </a:ext>
            </a:extLst>
          </p:cNvPr>
          <p:cNvSpPr>
            <a:spLocks noGrp="1"/>
          </p:cNvSpPr>
          <p:nvPr>
            <p:ph type="title"/>
          </p:nvPr>
        </p:nvSpPr>
        <p:spPr>
          <a:xfrm>
            <a:off x="467544" y="404518"/>
            <a:ext cx="6264696" cy="648072"/>
          </a:xfrm>
        </p:spPr>
        <p:txBody>
          <a:bodyPr>
            <a:normAutofit fontScale="90000"/>
          </a:bodyPr>
          <a:lstStyle/>
          <a:p>
            <a:r>
              <a:rPr lang="en-GB" dirty="0"/>
              <a:t>Key public health messages for the public and media this winter</a:t>
            </a:r>
          </a:p>
        </p:txBody>
      </p:sp>
      <p:sp>
        <p:nvSpPr>
          <p:cNvPr id="3" name="Content Placeholder 2">
            <a:extLst>
              <a:ext uri="{FF2B5EF4-FFF2-40B4-BE49-F238E27FC236}">
                <a16:creationId xmlns:a16="http://schemas.microsoft.com/office/drawing/2014/main" id="{48A0322D-7EBF-4F4D-A4AC-11943DB8F55A}"/>
              </a:ext>
            </a:extLst>
          </p:cNvPr>
          <p:cNvSpPr>
            <a:spLocks noGrp="1"/>
          </p:cNvSpPr>
          <p:nvPr>
            <p:ph idx="1"/>
          </p:nvPr>
        </p:nvSpPr>
        <p:spPr>
          <a:xfrm>
            <a:off x="287524" y="1812177"/>
            <a:ext cx="8568952" cy="4750370"/>
          </a:xfrm>
        </p:spPr>
        <p:txBody>
          <a:bodyPr/>
          <a:lstStyle/>
          <a:p>
            <a:pPr marL="0" indent="0">
              <a:spcAft>
                <a:spcPts val="600"/>
              </a:spcAft>
            </a:pPr>
            <a:r>
              <a:rPr lang="en-GB" sz="1600" b="1" dirty="0"/>
              <a:t>Below are some lines which can be used when dealing with media and other enquiries this winter:</a:t>
            </a:r>
          </a:p>
          <a:p>
            <a:pPr marL="285750" indent="-285750">
              <a:spcAft>
                <a:spcPts val="600"/>
              </a:spcAft>
              <a:buFont typeface="Arial" panose="020B0604020202020204" pitchFamily="34" charset="0"/>
              <a:buChar char="•"/>
            </a:pPr>
            <a:r>
              <a:rPr lang="en-GB" sz="1600" dirty="0"/>
              <a:t>Severe cold weather can be dangerous, especially for the very young or very old or those with chronic disease. </a:t>
            </a:r>
          </a:p>
          <a:p>
            <a:pPr marL="285750" indent="-285750">
              <a:spcAft>
                <a:spcPts val="600"/>
              </a:spcAft>
              <a:buFont typeface="Arial" panose="020B0604020202020204" pitchFamily="34" charset="0"/>
              <a:buChar char="•"/>
            </a:pPr>
            <a:r>
              <a:rPr lang="en-GB" sz="1600" dirty="0"/>
              <a:t>Advice on how to reduce the risk either for yourself or somebody you know can be obtained from the winter health pages at NHS.uk (www.nhs.uk) or from your local chemist. </a:t>
            </a:r>
          </a:p>
          <a:p>
            <a:pPr marL="285750" indent="-285750">
              <a:spcAft>
                <a:spcPts val="600"/>
              </a:spcAft>
              <a:buFont typeface="Arial" panose="020B0604020202020204" pitchFamily="34" charset="0"/>
              <a:buChar char="•"/>
            </a:pPr>
            <a:r>
              <a:rPr lang="en-GB" sz="1600" dirty="0"/>
              <a:t>If you are worried about your health or that of somebody you know, ring NHS 111.</a:t>
            </a:r>
          </a:p>
          <a:p>
            <a:pPr marL="285750" indent="-285750">
              <a:spcAft>
                <a:spcPts val="600"/>
              </a:spcAft>
              <a:buFont typeface="Arial" panose="020B0604020202020204" pitchFamily="34" charset="0"/>
              <a:buChar char="•"/>
            </a:pPr>
            <a:r>
              <a:rPr lang="en-GB" sz="1600" dirty="0"/>
              <a:t>Make sure that you stay warm. If going outside make sure you dress appropriately. </a:t>
            </a:r>
          </a:p>
          <a:p>
            <a:pPr marL="285750" indent="-285750">
              <a:spcAft>
                <a:spcPts val="600"/>
              </a:spcAft>
              <a:buFont typeface="Arial" panose="020B0604020202020204" pitchFamily="34" charset="0"/>
              <a:buChar char="•"/>
            </a:pPr>
            <a:r>
              <a:rPr lang="en-GB" sz="1600" dirty="0"/>
              <a:t>If indoors, make sure that you keep your heating to the right temperature; heating your home to at least 18</a:t>
            </a:r>
            <a:r>
              <a:rPr lang="en-GB" sz="1600" baseline="30000" dirty="0"/>
              <a:t>o</a:t>
            </a:r>
            <a:r>
              <a:rPr lang="en-GB" sz="1600" dirty="0"/>
              <a:t>C in winter poses minimal risk to your health when you are wearing suitable clothing. </a:t>
            </a:r>
          </a:p>
          <a:p>
            <a:pPr marL="285750" indent="-285750">
              <a:spcAft>
                <a:spcPts val="600"/>
              </a:spcAft>
              <a:buFont typeface="Arial" panose="020B0604020202020204" pitchFamily="34" charset="0"/>
              <a:buChar char="•"/>
            </a:pPr>
            <a:r>
              <a:rPr lang="en-GB" sz="1600" dirty="0"/>
              <a:t>If there is anyone you know who might be at special risk, for example, an older person living on their own, make sure they know what to do to stay warm and are well stocked with food and medications.</a:t>
            </a:r>
          </a:p>
        </p:txBody>
      </p:sp>
      <p:sp>
        <p:nvSpPr>
          <p:cNvPr id="4" name="Slide Number Placeholder 3">
            <a:extLst>
              <a:ext uri="{FF2B5EF4-FFF2-40B4-BE49-F238E27FC236}">
                <a16:creationId xmlns:a16="http://schemas.microsoft.com/office/drawing/2014/main" id="{FE351577-676A-4B67-A19B-592464CE0E7D}"/>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21</a:t>
            </a:fld>
            <a:endParaRPr lang="en-US" dirty="0"/>
          </a:p>
        </p:txBody>
      </p:sp>
      <p:sp>
        <p:nvSpPr>
          <p:cNvPr id="5" name="Footer Placeholder 4">
            <a:extLst>
              <a:ext uri="{FF2B5EF4-FFF2-40B4-BE49-F238E27FC236}">
                <a16:creationId xmlns:a16="http://schemas.microsoft.com/office/drawing/2014/main" id="{8D5B70A9-151B-4066-A01C-A22B8C07E691}"/>
              </a:ext>
            </a:extLst>
          </p:cNvPr>
          <p:cNvSpPr>
            <a:spLocks noGrp="1"/>
          </p:cNvSpPr>
          <p:nvPr>
            <p:ph type="ftr" sz="quarter" idx="11"/>
          </p:nvPr>
        </p:nvSpPr>
        <p:spPr/>
        <p:txBody>
          <a:bodyPr/>
          <a:lstStyle/>
          <a:p>
            <a:pPr>
              <a:defRPr/>
            </a:pPr>
            <a:r>
              <a:rPr lang="en-GB" dirty="0"/>
              <a:t>Winter Deaths and the winter of 2017/18 – Information for LA</a:t>
            </a:r>
            <a:endParaRPr lang="en-US" dirty="0"/>
          </a:p>
        </p:txBody>
      </p:sp>
      <p:pic>
        <p:nvPicPr>
          <p:cNvPr id="7" name="Graphic 6" descr="Newspaper">
            <a:extLst>
              <a:ext uri="{FF2B5EF4-FFF2-40B4-BE49-F238E27FC236}">
                <a16:creationId xmlns:a16="http://schemas.microsoft.com/office/drawing/2014/main" id="{3E4E9D31-88CC-47BF-B339-618EA00DCCE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32575" y="368676"/>
            <a:ext cx="540000" cy="540000"/>
          </a:xfrm>
          <a:prstGeom prst="rect">
            <a:avLst/>
          </a:prstGeom>
        </p:spPr>
      </p:pic>
      <p:pic>
        <p:nvPicPr>
          <p:cNvPr id="9" name="Graphic 8" descr="Radio">
            <a:extLst>
              <a:ext uri="{FF2B5EF4-FFF2-40B4-BE49-F238E27FC236}">
                <a16:creationId xmlns:a16="http://schemas.microsoft.com/office/drawing/2014/main" id="{EBCE36EC-6A12-4919-8892-F94B514448B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16367" y="1031037"/>
            <a:ext cx="504000" cy="504000"/>
          </a:xfrm>
          <a:prstGeom prst="rect">
            <a:avLst/>
          </a:prstGeom>
        </p:spPr>
      </p:pic>
      <p:pic>
        <p:nvPicPr>
          <p:cNvPr id="11" name="Graphic 10" descr="Smart Phone">
            <a:extLst>
              <a:ext uri="{FF2B5EF4-FFF2-40B4-BE49-F238E27FC236}">
                <a16:creationId xmlns:a16="http://schemas.microsoft.com/office/drawing/2014/main" id="{5C087309-F637-41D4-9826-2D3F355F6D0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18532" y="387552"/>
            <a:ext cx="504000" cy="504000"/>
          </a:xfrm>
          <a:prstGeom prst="rect">
            <a:avLst/>
          </a:prstGeom>
        </p:spPr>
      </p:pic>
      <p:pic>
        <p:nvPicPr>
          <p:cNvPr id="13" name="Graphic 12" descr="Tablet">
            <a:extLst>
              <a:ext uri="{FF2B5EF4-FFF2-40B4-BE49-F238E27FC236}">
                <a16:creationId xmlns:a16="http://schemas.microsoft.com/office/drawing/2014/main" id="{DB6D1ADA-9815-4E75-A497-6A068980D66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02622" y="1039783"/>
            <a:ext cx="540000" cy="540000"/>
          </a:xfrm>
          <a:prstGeom prst="rect">
            <a:avLst/>
          </a:prstGeom>
        </p:spPr>
      </p:pic>
      <p:sp>
        <p:nvSpPr>
          <p:cNvPr id="10" name="Circle: Hollow 9">
            <a:extLst>
              <a:ext uri="{FF2B5EF4-FFF2-40B4-BE49-F238E27FC236}">
                <a16:creationId xmlns:a16="http://schemas.microsoft.com/office/drawing/2014/main" id="{D9CFBC52-D768-4F48-9943-DCE36D1F1CDA}"/>
              </a:ext>
            </a:extLst>
          </p:cNvPr>
          <p:cNvSpPr/>
          <p:nvPr/>
        </p:nvSpPr>
        <p:spPr>
          <a:xfrm>
            <a:off x="6930622" y="944676"/>
            <a:ext cx="720000" cy="720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2" name="Circle: Hollow 11">
            <a:extLst>
              <a:ext uri="{FF2B5EF4-FFF2-40B4-BE49-F238E27FC236}">
                <a16:creationId xmlns:a16="http://schemas.microsoft.com/office/drawing/2014/main" id="{7FED2B7B-64BA-46B3-882C-357ABCE08D02}"/>
              </a:ext>
            </a:extLst>
          </p:cNvPr>
          <p:cNvSpPr/>
          <p:nvPr/>
        </p:nvSpPr>
        <p:spPr>
          <a:xfrm>
            <a:off x="7136695" y="282670"/>
            <a:ext cx="720000" cy="720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Circle: Hollow 13">
            <a:extLst>
              <a:ext uri="{FF2B5EF4-FFF2-40B4-BE49-F238E27FC236}">
                <a16:creationId xmlns:a16="http://schemas.microsoft.com/office/drawing/2014/main" id="{46CE6C64-4134-4FCC-B0FD-83FE55A2284F}"/>
              </a:ext>
            </a:extLst>
          </p:cNvPr>
          <p:cNvSpPr/>
          <p:nvPr/>
        </p:nvSpPr>
        <p:spPr>
          <a:xfrm>
            <a:off x="7623077" y="982427"/>
            <a:ext cx="720000" cy="720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 name="Circle: Hollow 14">
            <a:extLst>
              <a:ext uri="{FF2B5EF4-FFF2-40B4-BE49-F238E27FC236}">
                <a16:creationId xmlns:a16="http://schemas.microsoft.com/office/drawing/2014/main" id="{5F7908DD-2E40-4117-9E37-0CF9FBA333A7}"/>
              </a:ext>
            </a:extLst>
          </p:cNvPr>
          <p:cNvSpPr/>
          <p:nvPr/>
        </p:nvSpPr>
        <p:spPr>
          <a:xfrm>
            <a:off x="7829150" y="319783"/>
            <a:ext cx="720000" cy="720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15355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EC074-596A-49AE-BD02-B30FCA626148}"/>
              </a:ext>
            </a:extLst>
          </p:cNvPr>
          <p:cNvSpPr>
            <a:spLocks noGrp="1"/>
          </p:cNvSpPr>
          <p:nvPr>
            <p:ph type="title"/>
          </p:nvPr>
        </p:nvSpPr>
        <p:spPr>
          <a:xfrm>
            <a:off x="261000" y="188640"/>
            <a:ext cx="8028000" cy="648072"/>
          </a:xfrm>
        </p:spPr>
        <p:txBody>
          <a:bodyPr>
            <a:normAutofit/>
          </a:bodyPr>
          <a:lstStyle/>
          <a:p>
            <a:r>
              <a:rPr lang="en-GB" sz="3600" dirty="0"/>
              <a:t>Appendix 1: Available data</a:t>
            </a:r>
          </a:p>
        </p:txBody>
      </p:sp>
      <p:sp>
        <p:nvSpPr>
          <p:cNvPr id="3" name="Content Placeholder 2">
            <a:extLst>
              <a:ext uri="{FF2B5EF4-FFF2-40B4-BE49-F238E27FC236}">
                <a16:creationId xmlns:a16="http://schemas.microsoft.com/office/drawing/2014/main" id="{0237AEBC-28B0-4C13-8330-75218FA03BA8}"/>
              </a:ext>
            </a:extLst>
          </p:cNvPr>
          <p:cNvSpPr>
            <a:spLocks noGrp="1"/>
          </p:cNvSpPr>
          <p:nvPr>
            <p:ph idx="1"/>
          </p:nvPr>
        </p:nvSpPr>
        <p:spPr>
          <a:xfrm>
            <a:off x="261000" y="949415"/>
            <a:ext cx="8640960" cy="4959169"/>
          </a:xfrm>
        </p:spPr>
        <p:txBody>
          <a:bodyPr/>
          <a:lstStyle/>
          <a:p>
            <a:pPr marL="0" indent="0"/>
            <a:r>
              <a:rPr lang="en-GB" sz="1600" dirty="0"/>
              <a:t>PHE </a:t>
            </a:r>
            <a:r>
              <a:rPr lang="en-GB" sz="1600" b="1" dirty="0"/>
              <a:t>Real Time Syndromic Surveillance </a:t>
            </a:r>
            <a:r>
              <a:rPr lang="en-GB" sz="1600" dirty="0"/>
              <a:t>coordinates several national syndromic systems and provides information on weekly trends in diseases and healthcare usage, including:</a:t>
            </a:r>
          </a:p>
          <a:p>
            <a:pPr marL="635000" lvl="1" indent="-285750">
              <a:buFont typeface="Arial" panose="020B0604020202020204" pitchFamily="34" charset="0"/>
              <a:buChar char="•"/>
            </a:pPr>
            <a:r>
              <a:rPr lang="en-GB" sz="1600" dirty="0"/>
              <a:t>NHS 111 enquiries</a:t>
            </a:r>
          </a:p>
          <a:p>
            <a:pPr marL="635000" lvl="1" indent="-285750">
              <a:buFont typeface="Arial" panose="020B0604020202020204" pitchFamily="34" charset="0"/>
              <a:buChar char="•"/>
            </a:pPr>
            <a:r>
              <a:rPr lang="en-GB" sz="1600" dirty="0"/>
              <a:t>GP in-hours and out-of-hours consultations</a:t>
            </a:r>
          </a:p>
          <a:p>
            <a:pPr marL="635000" lvl="1" indent="-285750">
              <a:buFont typeface="Arial" panose="020B0604020202020204" pitchFamily="34" charset="0"/>
              <a:buChar char="•"/>
            </a:pPr>
            <a:r>
              <a:rPr lang="en-GB" sz="1600" dirty="0"/>
              <a:t>emergency department attendances</a:t>
            </a:r>
          </a:p>
          <a:p>
            <a:pPr marL="635000" lvl="1" indent="-285750">
              <a:buFont typeface="Arial" panose="020B0604020202020204" pitchFamily="34" charset="0"/>
              <a:buChar char="•"/>
            </a:pPr>
            <a:r>
              <a:rPr lang="en-GB" sz="1600" dirty="0"/>
              <a:t>ambulance call-outs</a:t>
            </a:r>
          </a:p>
          <a:p>
            <a:pPr marL="0" indent="0"/>
            <a:r>
              <a:rPr lang="en-GB" sz="1600" dirty="0"/>
              <a:t>Available at: </a:t>
            </a:r>
            <a:r>
              <a:rPr lang="en-GB" sz="1600" dirty="0">
                <a:hlinkClick r:id="rId2"/>
              </a:rPr>
              <a:t>https://www.gov.uk/government/publications/syndromic-surveillance-weekly-summaries-for-2019</a:t>
            </a:r>
            <a:r>
              <a:rPr lang="en-GB" sz="1600" dirty="0"/>
              <a:t> </a:t>
            </a:r>
          </a:p>
          <a:p>
            <a:pPr marL="285750" indent="-285750">
              <a:buFont typeface="Arial" panose="020B0604020202020204" pitchFamily="34" charset="0"/>
              <a:buChar char="•"/>
            </a:pPr>
            <a:endParaRPr lang="en-GB" sz="1600" dirty="0"/>
          </a:p>
          <a:p>
            <a:pPr marL="0" indent="0"/>
            <a:r>
              <a:rPr lang="en-GB" sz="1600" dirty="0"/>
              <a:t>The </a:t>
            </a:r>
            <a:r>
              <a:rPr lang="en-GB" sz="1600" b="1" dirty="0"/>
              <a:t>Weekly National Flu Reports </a:t>
            </a:r>
            <a:r>
              <a:rPr lang="en-GB" sz="1600" dirty="0"/>
              <a:t>provide national-level data on consultations for influenza-like-illness, reported outbreaks, and laboratory reports of influenza (produced weekly during flu season)</a:t>
            </a:r>
          </a:p>
          <a:p>
            <a:pPr marL="0" indent="0"/>
            <a:r>
              <a:rPr lang="en-GB" sz="1600" dirty="0"/>
              <a:t>Available at: </a:t>
            </a:r>
            <a:r>
              <a:rPr lang="en-GB" sz="1600" dirty="0">
                <a:hlinkClick r:id="rId3"/>
              </a:rPr>
              <a:t>https://www.gov.uk/government/collections/weekly-national-flu-reports#2018-to-2019-season</a:t>
            </a:r>
            <a:r>
              <a:rPr lang="en-GB" sz="1600" dirty="0"/>
              <a:t> </a:t>
            </a:r>
          </a:p>
          <a:p>
            <a:pPr marL="0" indent="0"/>
            <a:endParaRPr lang="en-GB" sz="1600" dirty="0"/>
          </a:p>
          <a:p>
            <a:pPr marL="0" indent="0"/>
            <a:r>
              <a:rPr lang="en-GB" sz="1600" b="1" dirty="0"/>
              <a:t>Weekly Infectious Intestinal Disease Activity bulletins </a:t>
            </a:r>
            <a:r>
              <a:rPr lang="en-GB" sz="1600" dirty="0"/>
              <a:t>provide regional-level data on consultation for gastroenteritis, reported outbreaks, and laboratory reports for viral and bacterial gastroenteritis. These are available by contacting your local PHE Health Protection Team.</a:t>
            </a:r>
          </a:p>
        </p:txBody>
      </p:sp>
      <p:sp>
        <p:nvSpPr>
          <p:cNvPr id="4" name="Slide Number Placeholder 3">
            <a:extLst>
              <a:ext uri="{FF2B5EF4-FFF2-40B4-BE49-F238E27FC236}">
                <a16:creationId xmlns:a16="http://schemas.microsoft.com/office/drawing/2014/main" id="{4D99B115-DEA5-4112-899D-79C9BF19392E}"/>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22</a:t>
            </a:fld>
            <a:endParaRPr lang="en-US" dirty="0"/>
          </a:p>
        </p:txBody>
      </p:sp>
      <p:sp>
        <p:nvSpPr>
          <p:cNvPr id="5" name="Footer Placeholder 4">
            <a:extLst>
              <a:ext uri="{FF2B5EF4-FFF2-40B4-BE49-F238E27FC236}">
                <a16:creationId xmlns:a16="http://schemas.microsoft.com/office/drawing/2014/main" id="{B92CE261-A79D-491C-B58E-EE26F9D6A489}"/>
              </a:ext>
            </a:extLst>
          </p:cNvPr>
          <p:cNvSpPr>
            <a:spLocks noGrp="1"/>
          </p:cNvSpPr>
          <p:nvPr>
            <p:ph type="ftr" sz="quarter" idx="11"/>
          </p:nvPr>
        </p:nvSpPr>
        <p:spPr/>
        <p:txBody>
          <a:bodyPr/>
          <a:lstStyle/>
          <a:p>
            <a:pPr>
              <a:defRPr/>
            </a:pPr>
            <a:r>
              <a:rPr lang="en-GB" dirty="0"/>
              <a:t>Winter Deaths and the winter of 2017/18 – Information for LA</a:t>
            </a:r>
            <a:endParaRPr lang="en-US" dirty="0"/>
          </a:p>
        </p:txBody>
      </p:sp>
    </p:spTree>
    <p:extLst>
      <p:ext uri="{BB962C8B-B14F-4D97-AF65-F5344CB8AC3E}">
        <p14:creationId xmlns:p14="http://schemas.microsoft.com/office/powerpoint/2010/main" val="3656951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3FD28-610C-447D-8F1B-284E499296C1}"/>
              </a:ext>
            </a:extLst>
          </p:cNvPr>
          <p:cNvSpPr>
            <a:spLocks noGrp="1"/>
          </p:cNvSpPr>
          <p:nvPr>
            <p:ph type="title"/>
          </p:nvPr>
        </p:nvSpPr>
        <p:spPr>
          <a:xfrm>
            <a:off x="237608" y="332656"/>
            <a:ext cx="8668784" cy="648072"/>
          </a:xfrm>
        </p:spPr>
        <p:txBody>
          <a:bodyPr>
            <a:normAutofit fontScale="90000"/>
          </a:bodyPr>
          <a:lstStyle/>
          <a:p>
            <a:r>
              <a:rPr lang="en-GB" dirty="0"/>
              <a:t>Appendix 2: References and useful documents</a:t>
            </a:r>
          </a:p>
        </p:txBody>
      </p:sp>
      <p:sp>
        <p:nvSpPr>
          <p:cNvPr id="3" name="Content Placeholder 2">
            <a:extLst>
              <a:ext uri="{FF2B5EF4-FFF2-40B4-BE49-F238E27FC236}">
                <a16:creationId xmlns:a16="http://schemas.microsoft.com/office/drawing/2014/main" id="{2E53C050-C70E-49B4-8CCB-0E12DFA65840}"/>
              </a:ext>
            </a:extLst>
          </p:cNvPr>
          <p:cNvSpPr>
            <a:spLocks noGrp="1"/>
          </p:cNvSpPr>
          <p:nvPr>
            <p:ph idx="1"/>
          </p:nvPr>
        </p:nvSpPr>
        <p:spPr>
          <a:xfrm>
            <a:off x="217711" y="1059160"/>
            <a:ext cx="8640960" cy="4739679"/>
          </a:xfrm>
        </p:spPr>
        <p:txBody>
          <a:bodyPr/>
          <a:lstStyle/>
          <a:p>
            <a:pPr marL="342900" indent="-342900">
              <a:spcAft>
                <a:spcPts val="600"/>
              </a:spcAft>
              <a:buFont typeface="+mj-lt"/>
              <a:buAutoNum type="arabicPeriod"/>
            </a:pPr>
            <a:r>
              <a:rPr lang="en-GB" sz="1600" dirty="0"/>
              <a:t>Office for National Statistics report: Excess winter mortality in England and Wales: 2017 to 2018 (provisional) and 2016 to 2017 (final) </a:t>
            </a:r>
            <a:r>
              <a:rPr lang="en-GB" sz="1600" dirty="0">
                <a:hlinkClick r:id="rId2"/>
              </a:rPr>
              <a:t>https://www.ons.gov.uk/peoplepopulationandcommunity/birthsdeathsandmarriages/deaths/bulletins/excesswintermortalityinenglandandwales/2017to2018provisionaland2016to2017final</a:t>
            </a:r>
            <a:endParaRPr lang="en-GB" sz="1600" dirty="0"/>
          </a:p>
          <a:p>
            <a:pPr marL="342900" indent="-342900">
              <a:spcAft>
                <a:spcPts val="600"/>
              </a:spcAft>
              <a:buFont typeface="+mj-lt"/>
              <a:buAutoNum type="arabicPeriod"/>
            </a:pPr>
            <a:r>
              <a:rPr lang="en-GB" sz="1600" dirty="0"/>
              <a:t>PHE Cold Weather Plan for England (</a:t>
            </a:r>
            <a:r>
              <a:rPr lang="en-GB" sz="1600" dirty="0">
                <a:hlinkClick r:id="rId3"/>
              </a:rPr>
              <a:t>https://www.gov.uk/government/collections/cold-weather-plan-for-england</a:t>
            </a:r>
            <a:r>
              <a:rPr lang="en-GB" sz="1600" dirty="0"/>
              <a:t>)</a:t>
            </a:r>
          </a:p>
          <a:p>
            <a:pPr marL="342900" indent="-342900">
              <a:spcAft>
                <a:spcPts val="600"/>
              </a:spcAft>
              <a:buFont typeface="+mj-lt"/>
              <a:buAutoNum type="arabicPeriod"/>
            </a:pPr>
            <a:r>
              <a:rPr lang="en-GB" sz="1600" dirty="0"/>
              <a:t>NICE Guidelines (NG6): Excess winter deaths and illness and the health risks associated with cold homes </a:t>
            </a:r>
            <a:r>
              <a:rPr lang="en-GB" sz="1600" dirty="0">
                <a:hlinkClick r:id="rId4"/>
              </a:rPr>
              <a:t>https://www.nice.org.uk/guidance/ng6</a:t>
            </a:r>
            <a:r>
              <a:rPr lang="en-GB" sz="1600" dirty="0"/>
              <a:t> </a:t>
            </a:r>
          </a:p>
          <a:p>
            <a:pPr marL="342900" indent="-342900">
              <a:spcAft>
                <a:spcPts val="600"/>
              </a:spcAft>
              <a:buFont typeface="+mj-lt"/>
              <a:buAutoNum type="arabicPeriod"/>
            </a:pPr>
            <a:r>
              <a:rPr lang="en-GB" sz="1600" dirty="0"/>
              <a:t>PHE Fingertips </a:t>
            </a:r>
            <a:r>
              <a:rPr lang="en-GB" sz="1600" dirty="0">
                <a:hlinkClick r:id="rId5"/>
              </a:rPr>
              <a:t>https://fingertips.phe.org.uk/</a:t>
            </a:r>
            <a:r>
              <a:rPr lang="en-GB" sz="1600" dirty="0"/>
              <a:t> </a:t>
            </a:r>
          </a:p>
          <a:p>
            <a:pPr marL="342900" indent="-342900">
              <a:spcAft>
                <a:spcPts val="600"/>
              </a:spcAft>
              <a:buFont typeface="+mj-lt"/>
              <a:buAutoNum type="arabicPeriod"/>
            </a:pPr>
            <a:r>
              <a:rPr lang="en-GB" sz="1600" dirty="0"/>
              <a:t>PHE Local Health </a:t>
            </a:r>
            <a:r>
              <a:rPr lang="en-GB" sz="1600" dirty="0">
                <a:hlinkClick r:id="rId6"/>
              </a:rPr>
              <a:t>http://www.localhealth.org.uk/#l=en;v=map15</a:t>
            </a:r>
            <a:r>
              <a:rPr lang="en-GB" sz="1600" dirty="0"/>
              <a:t> </a:t>
            </a:r>
          </a:p>
          <a:p>
            <a:pPr marL="342900" indent="-342900">
              <a:spcAft>
                <a:spcPts val="600"/>
              </a:spcAft>
              <a:buFont typeface="+mj-lt"/>
              <a:buAutoNum type="arabicPeriod"/>
            </a:pPr>
            <a:r>
              <a:rPr lang="en-GB" sz="1600" dirty="0"/>
              <a:t>PHE Homes for health </a:t>
            </a:r>
            <a:r>
              <a:rPr lang="en-GB" sz="1600" dirty="0">
                <a:hlinkClick r:id="rId7"/>
              </a:rPr>
              <a:t>https://www.gov.uk/government/collections/housing-for-health</a:t>
            </a:r>
            <a:r>
              <a:rPr lang="en-GB" sz="1600" dirty="0"/>
              <a:t> </a:t>
            </a:r>
          </a:p>
          <a:p>
            <a:pPr marL="342900" indent="-342900">
              <a:spcAft>
                <a:spcPts val="600"/>
              </a:spcAft>
              <a:buFont typeface="+mj-lt"/>
              <a:buAutoNum type="arabicPeriod"/>
            </a:pPr>
            <a:r>
              <a:rPr lang="en-GB" sz="1600" dirty="0"/>
              <a:t>Help from your energy supplier: the Affordable Warmth Obligation </a:t>
            </a:r>
            <a:r>
              <a:rPr lang="en-GB" sz="1600" dirty="0">
                <a:hlinkClick r:id="rId8"/>
              </a:rPr>
              <a:t>https://www.gov.uk/energy-company-obligation</a:t>
            </a:r>
            <a:r>
              <a:rPr lang="en-GB" sz="1600" dirty="0"/>
              <a:t> </a:t>
            </a:r>
          </a:p>
          <a:p>
            <a:pPr marL="342900" indent="-342900">
              <a:spcAft>
                <a:spcPts val="600"/>
              </a:spcAft>
              <a:buFont typeface="+mj-lt"/>
              <a:buAutoNum type="arabicPeriod"/>
            </a:pPr>
            <a:r>
              <a:rPr lang="en-GB" sz="1600" dirty="0"/>
              <a:t>Affordable warmth grants </a:t>
            </a:r>
            <a:r>
              <a:rPr lang="en-GB" sz="1600" dirty="0">
                <a:hlinkClick r:id="rId9"/>
              </a:rPr>
              <a:t>http://www.affordablewarmthgrants.co.uk/</a:t>
            </a:r>
            <a:r>
              <a:rPr lang="en-GB" sz="1600" dirty="0"/>
              <a:t> </a:t>
            </a:r>
          </a:p>
          <a:p>
            <a:pPr marL="342900" indent="-342900">
              <a:spcAft>
                <a:spcPts val="600"/>
              </a:spcAft>
              <a:buFont typeface="+mj-lt"/>
              <a:buAutoNum type="arabicPeriod"/>
            </a:pPr>
            <a:r>
              <a:rPr lang="en-GB" sz="1600" dirty="0"/>
              <a:t>NEA Action for Warm Homes </a:t>
            </a:r>
            <a:r>
              <a:rPr lang="en-GB" sz="1600" dirty="0">
                <a:hlinkClick r:id="rId10"/>
              </a:rPr>
              <a:t>https://www.nea.org.uk/</a:t>
            </a:r>
            <a:r>
              <a:rPr lang="en-GB" sz="1600" dirty="0"/>
              <a:t> </a:t>
            </a:r>
          </a:p>
        </p:txBody>
      </p:sp>
      <p:sp>
        <p:nvSpPr>
          <p:cNvPr id="4" name="Slide Number Placeholder 3">
            <a:extLst>
              <a:ext uri="{FF2B5EF4-FFF2-40B4-BE49-F238E27FC236}">
                <a16:creationId xmlns:a16="http://schemas.microsoft.com/office/drawing/2014/main" id="{8E0E989A-CAB0-479A-8F34-399A65720F4D}"/>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23</a:t>
            </a:fld>
            <a:endParaRPr lang="en-US" dirty="0"/>
          </a:p>
        </p:txBody>
      </p:sp>
      <p:sp>
        <p:nvSpPr>
          <p:cNvPr id="5" name="Footer Placeholder 4">
            <a:extLst>
              <a:ext uri="{FF2B5EF4-FFF2-40B4-BE49-F238E27FC236}">
                <a16:creationId xmlns:a16="http://schemas.microsoft.com/office/drawing/2014/main" id="{35346361-0710-4F58-9E8A-7674D72AB3B3}"/>
              </a:ext>
            </a:extLst>
          </p:cNvPr>
          <p:cNvSpPr>
            <a:spLocks noGrp="1"/>
          </p:cNvSpPr>
          <p:nvPr>
            <p:ph type="ftr" sz="quarter" idx="11"/>
          </p:nvPr>
        </p:nvSpPr>
        <p:spPr/>
        <p:txBody>
          <a:bodyPr/>
          <a:lstStyle/>
          <a:p>
            <a:pPr>
              <a:defRPr/>
            </a:pPr>
            <a:r>
              <a:rPr lang="en-GB" dirty="0"/>
              <a:t>Winter Deaths and the winter of 2017/18 – Information for LA</a:t>
            </a:r>
            <a:endParaRPr lang="en-US" dirty="0"/>
          </a:p>
        </p:txBody>
      </p:sp>
    </p:spTree>
    <p:extLst>
      <p:ext uri="{BB962C8B-B14F-4D97-AF65-F5344CB8AC3E}">
        <p14:creationId xmlns:p14="http://schemas.microsoft.com/office/powerpoint/2010/main" val="1576671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03D60-6579-400E-91D4-13DFE79618C9}"/>
              </a:ext>
            </a:extLst>
          </p:cNvPr>
          <p:cNvSpPr>
            <a:spLocks noGrp="1"/>
          </p:cNvSpPr>
          <p:nvPr>
            <p:ph type="title"/>
          </p:nvPr>
        </p:nvSpPr>
        <p:spPr>
          <a:xfrm>
            <a:off x="529824" y="353130"/>
            <a:ext cx="8028000" cy="648072"/>
          </a:xfrm>
        </p:spPr>
        <p:txBody>
          <a:bodyPr/>
          <a:lstStyle/>
          <a:p>
            <a:r>
              <a:rPr lang="en-GB" dirty="0"/>
              <a:t>Contents</a:t>
            </a:r>
          </a:p>
        </p:txBody>
      </p:sp>
      <p:sp>
        <p:nvSpPr>
          <p:cNvPr id="4" name="Slide Number Placeholder 3">
            <a:extLst>
              <a:ext uri="{FF2B5EF4-FFF2-40B4-BE49-F238E27FC236}">
                <a16:creationId xmlns:a16="http://schemas.microsoft.com/office/drawing/2014/main" id="{782B6DB1-294C-41F8-B518-E905E73863E3}"/>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3</a:t>
            </a:fld>
            <a:endParaRPr lang="en-US" dirty="0"/>
          </a:p>
        </p:txBody>
      </p:sp>
      <p:sp>
        <p:nvSpPr>
          <p:cNvPr id="5" name="Footer Placeholder 4">
            <a:extLst>
              <a:ext uri="{FF2B5EF4-FFF2-40B4-BE49-F238E27FC236}">
                <a16:creationId xmlns:a16="http://schemas.microsoft.com/office/drawing/2014/main" id="{E0E5E49E-4DFF-432A-AB09-B82D62B0BFE4}"/>
              </a:ext>
            </a:extLst>
          </p:cNvPr>
          <p:cNvSpPr>
            <a:spLocks noGrp="1"/>
          </p:cNvSpPr>
          <p:nvPr>
            <p:ph type="ftr" sz="quarter" idx="11"/>
          </p:nvPr>
        </p:nvSpPr>
        <p:spPr/>
        <p:txBody>
          <a:bodyPr/>
          <a:lstStyle/>
          <a:p>
            <a:pPr>
              <a:defRPr/>
            </a:pPr>
            <a:r>
              <a:rPr lang="en-GB" dirty="0"/>
              <a:t>Winter Deaths and the winter of 2017/18 – Information for LA</a:t>
            </a:r>
            <a:endParaRPr lang="en-US" dirty="0"/>
          </a:p>
        </p:txBody>
      </p:sp>
      <p:sp>
        <p:nvSpPr>
          <p:cNvPr id="8" name="Content Placeholder 2">
            <a:extLst>
              <a:ext uri="{FF2B5EF4-FFF2-40B4-BE49-F238E27FC236}">
                <a16:creationId xmlns:a16="http://schemas.microsoft.com/office/drawing/2014/main" id="{17060AFA-B95A-47D0-BAF7-A69D4021EC3B}"/>
              </a:ext>
            </a:extLst>
          </p:cNvPr>
          <p:cNvSpPr>
            <a:spLocks noGrp="1"/>
          </p:cNvSpPr>
          <p:nvPr>
            <p:ph idx="1"/>
          </p:nvPr>
        </p:nvSpPr>
        <p:spPr>
          <a:xfrm>
            <a:off x="683568" y="980728"/>
            <a:ext cx="8280919" cy="4452835"/>
          </a:xfrm>
        </p:spPr>
        <p:txBody>
          <a:bodyPr/>
          <a:lstStyle/>
          <a:p>
            <a:pPr marL="0" indent="0"/>
            <a:endParaRPr lang="en-GB" dirty="0"/>
          </a:p>
          <a:p>
            <a:pPr marL="0" indent="0"/>
            <a:r>
              <a:rPr lang="en-GB" sz="1400" dirty="0"/>
              <a:t> </a:t>
            </a:r>
            <a:r>
              <a:rPr lang="en-GB" b="1" dirty="0"/>
              <a:t>Background (slides 4-9)</a:t>
            </a:r>
          </a:p>
          <a:p>
            <a:pPr marL="285750" indent="-285750">
              <a:buFont typeface="Arial" panose="020B0604020202020204" pitchFamily="34" charset="0"/>
              <a:buChar char="•"/>
            </a:pPr>
            <a:r>
              <a:rPr lang="en-GB" dirty="0"/>
              <a:t>Health impacts of cold weather</a:t>
            </a:r>
          </a:p>
          <a:p>
            <a:pPr marL="285750" indent="-285750">
              <a:buFont typeface="Arial" panose="020B0604020202020204" pitchFamily="34" charset="0"/>
              <a:buChar char="•"/>
            </a:pPr>
            <a:r>
              <a:rPr lang="en-GB" dirty="0"/>
              <a:t>Who is affected</a:t>
            </a:r>
          </a:p>
          <a:p>
            <a:pPr marL="0" indent="0">
              <a:spcBef>
                <a:spcPts val="600"/>
              </a:spcBef>
            </a:pPr>
            <a:r>
              <a:rPr lang="en-GB" b="1" dirty="0"/>
              <a:t>Data for the winter of 2017/18 (slides 10-18)</a:t>
            </a:r>
          </a:p>
          <a:p>
            <a:pPr marL="285750" indent="-285750">
              <a:buFont typeface="Arial" panose="020B0604020202020204" pitchFamily="34" charset="0"/>
              <a:buChar char="•"/>
            </a:pPr>
            <a:r>
              <a:rPr lang="en-GB" dirty="0"/>
              <a:t>Overview of the winter of 2017/18</a:t>
            </a:r>
          </a:p>
          <a:p>
            <a:pPr marL="285750" indent="-285750">
              <a:buFont typeface="Arial" panose="020B0604020202020204" pitchFamily="34" charset="0"/>
              <a:buChar char="•"/>
            </a:pPr>
            <a:r>
              <a:rPr lang="en-GB" dirty="0"/>
              <a:t>Excess winter deaths in the winter of 2017/18</a:t>
            </a:r>
          </a:p>
          <a:p>
            <a:pPr marL="557212" lvl="3" indent="-285750">
              <a:lnSpc>
                <a:spcPct val="114000"/>
              </a:lnSpc>
              <a:spcBef>
                <a:spcPts val="0"/>
              </a:spcBef>
            </a:pPr>
            <a:r>
              <a:rPr lang="en-GB" sz="1800" dirty="0"/>
              <a:t>When did the deaths occur </a:t>
            </a:r>
          </a:p>
          <a:p>
            <a:pPr marL="557212" lvl="3" indent="-285750">
              <a:lnSpc>
                <a:spcPct val="114000"/>
              </a:lnSpc>
              <a:spcBef>
                <a:spcPts val="0"/>
              </a:spcBef>
            </a:pPr>
            <a:r>
              <a:rPr lang="en-GB" sz="1800" dirty="0"/>
              <a:t>Who was affected</a:t>
            </a:r>
          </a:p>
          <a:p>
            <a:pPr marL="557212" lvl="3" indent="-285750">
              <a:lnSpc>
                <a:spcPct val="114000"/>
              </a:lnSpc>
              <a:spcBef>
                <a:spcPts val="0"/>
              </a:spcBef>
            </a:pPr>
            <a:r>
              <a:rPr lang="en-GB" sz="1800" dirty="0"/>
              <a:t>What were the causes of death</a:t>
            </a:r>
          </a:p>
          <a:p>
            <a:pPr marL="557212" lvl="3" indent="-285750">
              <a:lnSpc>
                <a:spcPct val="114000"/>
              </a:lnSpc>
              <a:spcBef>
                <a:spcPts val="0"/>
              </a:spcBef>
            </a:pPr>
            <a:r>
              <a:rPr lang="en-GB" sz="1800" dirty="0"/>
              <a:t>Which regions were affected</a:t>
            </a:r>
          </a:p>
          <a:p>
            <a:pPr marL="0" indent="0">
              <a:spcBef>
                <a:spcPts val="600"/>
              </a:spcBef>
            </a:pPr>
            <a:r>
              <a:rPr lang="en-GB" b="1" dirty="0"/>
              <a:t>Implications (slides 19-23)</a:t>
            </a:r>
          </a:p>
          <a:p>
            <a:pPr marL="285750" indent="-285750">
              <a:buFont typeface="Arial" panose="020B0604020202020204" pitchFamily="34" charset="0"/>
              <a:buChar char="•"/>
            </a:pPr>
            <a:r>
              <a:rPr lang="en-GB" dirty="0"/>
              <a:t>Preventing Excess Winter Deaths (EWD)</a:t>
            </a:r>
          </a:p>
          <a:p>
            <a:pPr marL="285750" indent="-285750">
              <a:buFont typeface="Arial" panose="020B0604020202020204" pitchFamily="34" charset="0"/>
              <a:buChar char="•"/>
            </a:pPr>
            <a:r>
              <a:rPr lang="en-GB" dirty="0"/>
              <a:t>What does this means for the NHS?</a:t>
            </a:r>
          </a:p>
          <a:p>
            <a:pPr marL="285750" indent="-285750">
              <a:buFont typeface="Arial" panose="020B0604020202020204" pitchFamily="34" charset="0"/>
              <a:buChar char="•"/>
            </a:pPr>
            <a:r>
              <a:rPr lang="en-GB" dirty="0"/>
              <a:t>Media messages and useful resources</a:t>
            </a:r>
          </a:p>
          <a:p>
            <a:pPr marL="285750" indent="-285750">
              <a:buFont typeface="Arial" panose="020B0604020202020204" pitchFamily="34" charset="0"/>
              <a:buChar char="•"/>
            </a:pPr>
            <a:endParaRPr lang="en-GB" sz="2000" dirty="0"/>
          </a:p>
        </p:txBody>
      </p:sp>
      <p:pic>
        <p:nvPicPr>
          <p:cNvPr id="6" name="Graphic 5" descr="Snow">
            <a:extLst>
              <a:ext uri="{FF2B5EF4-FFF2-40B4-BE49-F238E27FC236}">
                <a16:creationId xmlns:a16="http://schemas.microsoft.com/office/drawing/2014/main" id="{CE8A2ED8-E199-414D-B240-D532992715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13403" y="2036914"/>
            <a:ext cx="648000" cy="648000"/>
          </a:xfrm>
          <a:prstGeom prst="rect">
            <a:avLst/>
          </a:prstGeom>
        </p:spPr>
      </p:pic>
      <p:pic>
        <p:nvPicPr>
          <p:cNvPr id="9" name="Graphic 8" descr="Man">
            <a:extLst>
              <a:ext uri="{FF2B5EF4-FFF2-40B4-BE49-F238E27FC236}">
                <a16:creationId xmlns:a16="http://schemas.microsoft.com/office/drawing/2014/main" id="{FFE225B5-11BE-4807-8EF8-FA3C881CE2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12720" y="2817064"/>
            <a:ext cx="648000" cy="648000"/>
          </a:xfrm>
          <a:prstGeom prst="rect">
            <a:avLst/>
          </a:prstGeom>
        </p:spPr>
      </p:pic>
      <p:pic>
        <p:nvPicPr>
          <p:cNvPr id="11" name="Graphic 10" descr="Woman">
            <a:extLst>
              <a:ext uri="{FF2B5EF4-FFF2-40B4-BE49-F238E27FC236}">
                <a16:creationId xmlns:a16="http://schemas.microsoft.com/office/drawing/2014/main" id="{D1B4D91D-0DB0-4D0F-9BF2-22351E4FB4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12720" y="3681064"/>
            <a:ext cx="648000" cy="648000"/>
          </a:xfrm>
          <a:prstGeom prst="rect">
            <a:avLst/>
          </a:prstGeom>
        </p:spPr>
      </p:pic>
      <p:pic>
        <p:nvPicPr>
          <p:cNvPr id="13" name="Graphic 12" descr="Ambulance">
            <a:extLst>
              <a:ext uri="{FF2B5EF4-FFF2-40B4-BE49-F238E27FC236}">
                <a16:creationId xmlns:a16="http://schemas.microsoft.com/office/drawing/2014/main" id="{489F8495-5CAB-476B-BD1D-6B06A004F9B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44604" y="4525164"/>
            <a:ext cx="648000" cy="648000"/>
          </a:xfrm>
          <a:prstGeom prst="rect">
            <a:avLst/>
          </a:prstGeom>
        </p:spPr>
      </p:pic>
      <p:sp>
        <p:nvSpPr>
          <p:cNvPr id="15" name="Circle: Hollow 14">
            <a:extLst>
              <a:ext uri="{FF2B5EF4-FFF2-40B4-BE49-F238E27FC236}">
                <a16:creationId xmlns:a16="http://schemas.microsoft.com/office/drawing/2014/main" id="{A0FF6184-FA75-41BD-AF75-153244D32F0D}"/>
              </a:ext>
            </a:extLst>
          </p:cNvPr>
          <p:cNvSpPr/>
          <p:nvPr/>
        </p:nvSpPr>
        <p:spPr>
          <a:xfrm>
            <a:off x="7604720" y="1895969"/>
            <a:ext cx="864000" cy="864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7" name="Circle: Hollow 16">
            <a:extLst>
              <a:ext uri="{FF2B5EF4-FFF2-40B4-BE49-F238E27FC236}">
                <a16:creationId xmlns:a16="http://schemas.microsoft.com/office/drawing/2014/main" id="{4574A234-F284-434D-BCDC-5FC135563BD3}"/>
              </a:ext>
            </a:extLst>
          </p:cNvPr>
          <p:cNvSpPr/>
          <p:nvPr/>
        </p:nvSpPr>
        <p:spPr>
          <a:xfrm>
            <a:off x="7604720" y="2728964"/>
            <a:ext cx="864000" cy="864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8" name="Circle: Hollow 17">
            <a:extLst>
              <a:ext uri="{FF2B5EF4-FFF2-40B4-BE49-F238E27FC236}">
                <a16:creationId xmlns:a16="http://schemas.microsoft.com/office/drawing/2014/main" id="{769D6F34-9E96-491C-A94A-E29020C820C1}"/>
              </a:ext>
            </a:extLst>
          </p:cNvPr>
          <p:cNvSpPr/>
          <p:nvPr/>
        </p:nvSpPr>
        <p:spPr>
          <a:xfrm>
            <a:off x="7591784" y="3573064"/>
            <a:ext cx="864000" cy="864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9" name="Circle: Hollow 18">
            <a:extLst>
              <a:ext uri="{FF2B5EF4-FFF2-40B4-BE49-F238E27FC236}">
                <a16:creationId xmlns:a16="http://schemas.microsoft.com/office/drawing/2014/main" id="{00D52F9C-7D72-4C67-940A-EC7C00609926}"/>
              </a:ext>
            </a:extLst>
          </p:cNvPr>
          <p:cNvSpPr/>
          <p:nvPr/>
        </p:nvSpPr>
        <p:spPr>
          <a:xfrm>
            <a:off x="7604720" y="4417164"/>
            <a:ext cx="864000" cy="864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1274821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9FF1-B5D1-4E5B-94AB-10178B0318B8}"/>
              </a:ext>
            </a:extLst>
          </p:cNvPr>
          <p:cNvSpPr>
            <a:spLocks noGrp="1"/>
          </p:cNvSpPr>
          <p:nvPr>
            <p:ph type="title"/>
          </p:nvPr>
        </p:nvSpPr>
        <p:spPr>
          <a:xfrm>
            <a:off x="557999" y="332656"/>
            <a:ext cx="8028000" cy="648072"/>
          </a:xfrm>
        </p:spPr>
        <p:txBody>
          <a:bodyPr/>
          <a:lstStyle/>
          <a:p>
            <a:r>
              <a:rPr lang="en-GB" dirty="0"/>
              <a:t>Deaths over the year</a:t>
            </a:r>
          </a:p>
        </p:txBody>
      </p:sp>
      <p:sp>
        <p:nvSpPr>
          <p:cNvPr id="4" name="Slide Number Placeholder 3">
            <a:extLst>
              <a:ext uri="{FF2B5EF4-FFF2-40B4-BE49-F238E27FC236}">
                <a16:creationId xmlns:a16="http://schemas.microsoft.com/office/drawing/2014/main" id="{77638E39-9E85-4324-B23A-70C9C7940420}"/>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4</a:t>
            </a:fld>
            <a:endParaRPr lang="en-US" dirty="0"/>
          </a:p>
        </p:txBody>
      </p:sp>
      <p:sp>
        <p:nvSpPr>
          <p:cNvPr id="5" name="Footer Placeholder 4">
            <a:extLst>
              <a:ext uri="{FF2B5EF4-FFF2-40B4-BE49-F238E27FC236}">
                <a16:creationId xmlns:a16="http://schemas.microsoft.com/office/drawing/2014/main" id="{95FAC905-4DA3-4F42-9AF1-89174B756831}"/>
              </a:ext>
            </a:extLst>
          </p:cNvPr>
          <p:cNvSpPr>
            <a:spLocks noGrp="1"/>
          </p:cNvSpPr>
          <p:nvPr>
            <p:ph type="ftr" sz="quarter" idx="11"/>
          </p:nvPr>
        </p:nvSpPr>
        <p:spPr/>
        <p:txBody>
          <a:bodyPr/>
          <a:lstStyle/>
          <a:p>
            <a:pPr>
              <a:defRPr/>
            </a:pPr>
            <a:r>
              <a:rPr lang="en-GB" dirty="0"/>
              <a:t>Winter Deaths and the winter of 2017/18 – Information for LA</a:t>
            </a:r>
            <a:endParaRPr lang="en-US" dirty="0"/>
          </a:p>
        </p:txBody>
      </p:sp>
      <p:sp>
        <p:nvSpPr>
          <p:cNvPr id="8" name="TextBox 7">
            <a:extLst>
              <a:ext uri="{FF2B5EF4-FFF2-40B4-BE49-F238E27FC236}">
                <a16:creationId xmlns:a16="http://schemas.microsoft.com/office/drawing/2014/main" id="{8F2CC5E0-34CA-46B4-8E3B-65D63ACD1510}"/>
              </a:ext>
            </a:extLst>
          </p:cNvPr>
          <p:cNvSpPr txBox="1"/>
          <p:nvPr/>
        </p:nvSpPr>
        <p:spPr>
          <a:xfrm>
            <a:off x="557999" y="1081531"/>
            <a:ext cx="8280920" cy="1000274"/>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GB" sz="1800" dirty="0"/>
              <a:t>More people die in the winter than in the summer</a:t>
            </a:r>
          </a:p>
          <a:p>
            <a:pPr marL="342900" indent="-342900">
              <a:spcAft>
                <a:spcPts val="600"/>
              </a:spcAft>
              <a:buFont typeface="Arial" panose="020B0604020202020204" pitchFamily="34" charset="0"/>
              <a:buChar char="•"/>
            </a:pPr>
            <a:r>
              <a:rPr lang="en-GB" sz="1800" dirty="0"/>
              <a:t>Deaths tends to peak in January, commonly the coldest month of the year </a:t>
            </a:r>
            <a:br>
              <a:rPr lang="en-GB" sz="1800" dirty="0"/>
            </a:br>
            <a:r>
              <a:rPr lang="en-GB" sz="1800" dirty="0"/>
              <a:t>in England and Wales</a:t>
            </a:r>
          </a:p>
        </p:txBody>
      </p:sp>
      <p:graphicFrame>
        <p:nvGraphicFramePr>
          <p:cNvPr id="7" name="Chart 6">
            <a:extLst>
              <a:ext uri="{FF2B5EF4-FFF2-40B4-BE49-F238E27FC236}">
                <a16:creationId xmlns:a16="http://schemas.microsoft.com/office/drawing/2014/main" id="{C8AEA55E-ECD6-474F-8092-76C280C96F41}"/>
              </a:ext>
            </a:extLst>
          </p:cNvPr>
          <p:cNvGraphicFramePr>
            <a:graphicFrameLocks/>
          </p:cNvGraphicFramePr>
          <p:nvPr>
            <p:extLst>
              <p:ext uri="{D42A27DB-BD31-4B8C-83A1-F6EECF244321}">
                <p14:modId xmlns:p14="http://schemas.microsoft.com/office/powerpoint/2010/main" val="845555370"/>
              </p:ext>
            </p:extLst>
          </p:nvPr>
        </p:nvGraphicFramePr>
        <p:xfrm>
          <a:off x="990047" y="2174850"/>
          <a:ext cx="7416824" cy="41338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48729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08D96-5D9C-4DD2-B7BB-6FBE42BFB4DB}"/>
              </a:ext>
            </a:extLst>
          </p:cNvPr>
          <p:cNvSpPr>
            <a:spLocks noGrp="1"/>
          </p:cNvSpPr>
          <p:nvPr>
            <p:ph type="title"/>
          </p:nvPr>
        </p:nvSpPr>
        <p:spPr>
          <a:xfrm>
            <a:off x="467544" y="404664"/>
            <a:ext cx="8496944" cy="648072"/>
          </a:xfrm>
        </p:spPr>
        <p:txBody>
          <a:bodyPr>
            <a:noAutofit/>
          </a:bodyPr>
          <a:lstStyle/>
          <a:p>
            <a:r>
              <a:rPr lang="en-GB" dirty="0"/>
              <a:t>How does cold weather impact health – physiology?</a:t>
            </a:r>
          </a:p>
        </p:txBody>
      </p:sp>
      <p:sp>
        <p:nvSpPr>
          <p:cNvPr id="4" name="Slide Number Placeholder 3">
            <a:extLst>
              <a:ext uri="{FF2B5EF4-FFF2-40B4-BE49-F238E27FC236}">
                <a16:creationId xmlns:a16="http://schemas.microsoft.com/office/drawing/2014/main" id="{ACF61416-2100-4FD5-9C44-5517A37E34A6}"/>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5</a:t>
            </a:fld>
            <a:endParaRPr lang="en-US" dirty="0"/>
          </a:p>
        </p:txBody>
      </p:sp>
      <p:sp>
        <p:nvSpPr>
          <p:cNvPr id="5" name="Footer Placeholder 4">
            <a:extLst>
              <a:ext uri="{FF2B5EF4-FFF2-40B4-BE49-F238E27FC236}">
                <a16:creationId xmlns:a16="http://schemas.microsoft.com/office/drawing/2014/main" id="{24F5546A-E67E-416D-A977-B32ECEE1E642}"/>
              </a:ext>
            </a:extLst>
          </p:cNvPr>
          <p:cNvSpPr>
            <a:spLocks noGrp="1"/>
          </p:cNvSpPr>
          <p:nvPr>
            <p:ph type="ftr" sz="quarter" idx="11"/>
          </p:nvPr>
        </p:nvSpPr>
        <p:spPr/>
        <p:txBody>
          <a:bodyPr/>
          <a:lstStyle/>
          <a:p>
            <a:pPr>
              <a:defRPr/>
            </a:pPr>
            <a:r>
              <a:rPr lang="en-GB" dirty="0"/>
              <a:t>Winter Deaths and the winter of 2017/18 – Information for LA</a:t>
            </a:r>
            <a:endParaRPr lang="en-US" dirty="0"/>
          </a:p>
        </p:txBody>
      </p:sp>
      <p:sp>
        <p:nvSpPr>
          <p:cNvPr id="7" name="TextBox 6">
            <a:extLst>
              <a:ext uri="{FF2B5EF4-FFF2-40B4-BE49-F238E27FC236}">
                <a16:creationId xmlns:a16="http://schemas.microsoft.com/office/drawing/2014/main" id="{77B6E438-3725-4070-B434-3E99C7282194}"/>
              </a:ext>
            </a:extLst>
          </p:cNvPr>
          <p:cNvSpPr txBox="1"/>
          <p:nvPr/>
        </p:nvSpPr>
        <p:spPr>
          <a:xfrm>
            <a:off x="323528" y="1967391"/>
            <a:ext cx="7116346" cy="3323987"/>
          </a:xfrm>
          <a:prstGeom prst="rect">
            <a:avLst/>
          </a:prstGeom>
          <a:noFill/>
        </p:spPr>
        <p:txBody>
          <a:bodyPr wrap="square" rtlCol="0">
            <a:spAutoFit/>
          </a:bodyPr>
          <a:lstStyle/>
          <a:p>
            <a:pPr>
              <a:spcAft>
                <a:spcPts val="600"/>
              </a:spcAft>
            </a:pPr>
            <a:r>
              <a:rPr lang="en-GB" sz="1800" dirty="0"/>
              <a:t>The human body responds in several different ways to exposure to cold weather, even at temperatures which might be considered relatively mild (see Slide 7)</a:t>
            </a:r>
            <a:r>
              <a:rPr lang="en-GB" sz="1800" baseline="30000" dirty="0"/>
              <a:t> .</a:t>
            </a:r>
          </a:p>
          <a:p>
            <a:pPr>
              <a:spcAft>
                <a:spcPts val="600"/>
              </a:spcAft>
            </a:pPr>
            <a:r>
              <a:rPr lang="en-GB" sz="1800" dirty="0"/>
              <a:t>Exposure to cold temperatures has a range of physiological effects including:</a:t>
            </a:r>
          </a:p>
          <a:p>
            <a:pPr marL="342900" indent="-342900">
              <a:spcAft>
                <a:spcPts val="600"/>
              </a:spcAft>
              <a:buFont typeface="Arial" panose="020B0604020202020204" pitchFamily="34" charset="0"/>
              <a:buChar char="•"/>
            </a:pPr>
            <a:r>
              <a:rPr lang="en-GB" sz="1800" dirty="0"/>
              <a:t>increased blood pressure</a:t>
            </a:r>
          </a:p>
          <a:p>
            <a:pPr marL="342900" indent="-342900">
              <a:spcAft>
                <a:spcPts val="600"/>
              </a:spcAft>
              <a:buFont typeface="Arial" panose="020B0604020202020204" pitchFamily="34" charset="0"/>
              <a:buChar char="•"/>
            </a:pPr>
            <a:r>
              <a:rPr lang="en-GB" sz="1800" dirty="0"/>
              <a:t>increased risk of clotting</a:t>
            </a:r>
          </a:p>
          <a:p>
            <a:pPr marL="342900" indent="-342900">
              <a:spcAft>
                <a:spcPts val="600"/>
              </a:spcAft>
              <a:buFont typeface="Arial" panose="020B0604020202020204" pitchFamily="34" charset="0"/>
              <a:buChar char="•"/>
            </a:pPr>
            <a:r>
              <a:rPr lang="en-GB" sz="1800" dirty="0"/>
              <a:t>suppression of the immune system</a:t>
            </a:r>
          </a:p>
          <a:p>
            <a:pPr marL="342900" indent="-342900">
              <a:spcAft>
                <a:spcPts val="600"/>
              </a:spcAft>
              <a:buFont typeface="Arial" panose="020B0604020202020204" pitchFamily="34" charset="0"/>
              <a:buChar char="•"/>
            </a:pPr>
            <a:r>
              <a:rPr lang="en-GB" sz="1800" dirty="0"/>
              <a:t>diminished capacity of the lungs to fight off infection</a:t>
            </a:r>
          </a:p>
          <a:p>
            <a:pPr marL="342900" indent="-342900">
              <a:spcAft>
                <a:spcPts val="600"/>
              </a:spcAft>
              <a:buFont typeface="Arial" panose="020B0604020202020204" pitchFamily="34" charset="0"/>
              <a:buChar char="•"/>
            </a:pPr>
            <a:r>
              <a:rPr lang="en-GB" sz="1800" dirty="0"/>
              <a:t>increased airway constriction and mucus production in the lungs</a:t>
            </a:r>
            <a:r>
              <a:rPr lang="en-GB" sz="1400" baseline="30000" dirty="0"/>
              <a:t>2</a:t>
            </a:r>
            <a:endParaRPr lang="en-GB" sz="1800" dirty="0"/>
          </a:p>
        </p:txBody>
      </p:sp>
      <p:grpSp>
        <p:nvGrpSpPr>
          <p:cNvPr id="9" name="Group 8">
            <a:extLst>
              <a:ext uri="{FF2B5EF4-FFF2-40B4-BE49-F238E27FC236}">
                <a16:creationId xmlns:a16="http://schemas.microsoft.com/office/drawing/2014/main" id="{D5F94506-B913-4670-917B-A2EB8CCC8DD9}"/>
              </a:ext>
            </a:extLst>
          </p:cNvPr>
          <p:cNvGrpSpPr/>
          <p:nvPr/>
        </p:nvGrpSpPr>
        <p:grpSpPr>
          <a:xfrm>
            <a:off x="7668344" y="1508603"/>
            <a:ext cx="890192" cy="4241561"/>
            <a:chOff x="7342667" y="1302966"/>
            <a:chExt cx="890192" cy="4241561"/>
          </a:xfrm>
        </p:grpSpPr>
        <p:grpSp>
          <p:nvGrpSpPr>
            <p:cNvPr id="16" name="Group 15">
              <a:extLst>
                <a:ext uri="{FF2B5EF4-FFF2-40B4-BE49-F238E27FC236}">
                  <a16:creationId xmlns:a16="http://schemas.microsoft.com/office/drawing/2014/main" id="{51C195A4-46A4-4E30-9557-5E03184C6A2D}"/>
                </a:ext>
              </a:extLst>
            </p:cNvPr>
            <p:cNvGrpSpPr/>
            <p:nvPr/>
          </p:nvGrpSpPr>
          <p:grpSpPr>
            <a:xfrm>
              <a:off x="7342667" y="2156459"/>
              <a:ext cx="867642" cy="2545082"/>
              <a:chOff x="7548113" y="2149259"/>
              <a:chExt cx="867642" cy="2545082"/>
            </a:xfrm>
          </p:grpSpPr>
          <p:pic>
            <p:nvPicPr>
              <p:cNvPr id="6" name="Graphic 5" descr="IV">
                <a:extLst>
                  <a:ext uri="{FF2B5EF4-FFF2-40B4-BE49-F238E27FC236}">
                    <a16:creationId xmlns:a16="http://schemas.microsoft.com/office/drawing/2014/main" id="{D19AECD4-57F2-479E-B31A-7CBC0E2BB5B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18292" y="3064245"/>
                <a:ext cx="720000" cy="720000"/>
              </a:xfrm>
              <a:prstGeom prst="rect">
                <a:avLst/>
              </a:prstGeom>
            </p:spPr>
          </p:pic>
          <p:grpSp>
            <p:nvGrpSpPr>
              <p:cNvPr id="29" name="Group 28">
                <a:extLst>
                  <a:ext uri="{FF2B5EF4-FFF2-40B4-BE49-F238E27FC236}">
                    <a16:creationId xmlns:a16="http://schemas.microsoft.com/office/drawing/2014/main" id="{7EE0A166-6800-4499-8D8F-9EC2426A0517}"/>
                  </a:ext>
                </a:extLst>
              </p:cNvPr>
              <p:cNvGrpSpPr/>
              <p:nvPr/>
            </p:nvGrpSpPr>
            <p:grpSpPr>
              <a:xfrm>
                <a:off x="7548113" y="2149259"/>
                <a:ext cx="867642" cy="2545082"/>
                <a:chOff x="330616" y="3043214"/>
                <a:chExt cx="867642" cy="2545082"/>
              </a:xfrm>
            </p:grpSpPr>
            <p:pic>
              <p:nvPicPr>
                <p:cNvPr id="39" name="Graphic 38" descr="Heart organ">
                  <a:extLst>
                    <a:ext uri="{FF2B5EF4-FFF2-40B4-BE49-F238E27FC236}">
                      <a16:creationId xmlns:a16="http://schemas.microsoft.com/office/drawing/2014/main" id="{CB8FD81C-10BC-4166-B82D-CF5503670D1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0795" y="3082984"/>
                  <a:ext cx="720000" cy="720000"/>
                </a:xfrm>
                <a:prstGeom prst="rect">
                  <a:avLst/>
                </a:prstGeom>
              </p:spPr>
            </p:pic>
            <p:pic>
              <p:nvPicPr>
                <p:cNvPr id="40" name="Graphic 39" descr="Lungs">
                  <a:extLst>
                    <a:ext uri="{FF2B5EF4-FFF2-40B4-BE49-F238E27FC236}">
                      <a16:creationId xmlns:a16="http://schemas.microsoft.com/office/drawing/2014/main" id="{79FF7A92-710B-4BD2-89E7-2320DFE454E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0795" y="4743121"/>
                  <a:ext cx="720000" cy="720000"/>
                </a:xfrm>
                <a:prstGeom prst="rect">
                  <a:avLst/>
                </a:prstGeom>
              </p:spPr>
            </p:pic>
            <p:sp>
              <p:nvSpPr>
                <p:cNvPr id="41" name="Circle: Hollow 40">
                  <a:extLst>
                    <a:ext uri="{FF2B5EF4-FFF2-40B4-BE49-F238E27FC236}">
                      <a16:creationId xmlns:a16="http://schemas.microsoft.com/office/drawing/2014/main" id="{1C1C0AAA-9FD0-4D87-878A-37A4B569EC84}"/>
                    </a:ext>
                  </a:extLst>
                </p:cNvPr>
                <p:cNvSpPr/>
                <p:nvPr/>
              </p:nvSpPr>
              <p:spPr>
                <a:xfrm>
                  <a:off x="330616" y="4724296"/>
                  <a:ext cx="864000" cy="864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2" name="Circle: Hollow 41">
                  <a:extLst>
                    <a:ext uri="{FF2B5EF4-FFF2-40B4-BE49-F238E27FC236}">
                      <a16:creationId xmlns:a16="http://schemas.microsoft.com/office/drawing/2014/main" id="{04C3BD76-723C-4729-A6D4-D518CE40E3DD}"/>
                    </a:ext>
                  </a:extLst>
                </p:cNvPr>
                <p:cNvSpPr/>
                <p:nvPr/>
              </p:nvSpPr>
              <p:spPr>
                <a:xfrm>
                  <a:off x="334258" y="3043214"/>
                  <a:ext cx="864000" cy="864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3" name="Circle: Hollow 42">
                  <a:extLst>
                    <a:ext uri="{FF2B5EF4-FFF2-40B4-BE49-F238E27FC236}">
                      <a16:creationId xmlns:a16="http://schemas.microsoft.com/office/drawing/2014/main" id="{766724B8-4AA8-421A-832D-DEAB2BE793FF}"/>
                    </a:ext>
                  </a:extLst>
                </p:cNvPr>
                <p:cNvSpPr/>
                <p:nvPr/>
              </p:nvSpPr>
              <p:spPr>
                <a:xfrm>
                  <a:off x="332437" y="3886200"/>
                  <a:ext cx="864000" cy="864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pic>
          <p:nvPicPr>
            <p:cNvPr id="18" name="Graphic 17" descr="Man">
              <a:extLst>
                <a:ext uri="{FF2B5EF4-FFF2-40B4-BE49-F238E27FC236}">
                  <a16:creationId xmlns:a16="http://schemas.microsoft.com/office/drawing/2014/main" id="{B99A95B6-9B92-4CA2-B9F5-4A086B7781C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41315" y="4738938"/>
              <a:ext cx="720000" cy="720000"/>
            </a:xfrm>
            <a:prstGeom prst="rect">
              <a:avLst/>
            </a:prstGeom>
          </p:spPr>
        </p:pic>
        <p:sp>
          <p:nvSpPr>
            <p:cNvPr id="44" name="Circle: Hollow 43">
              <a:extLst>
                <a:ext uri="{FF2B5EF4-FFF2-40B4-BE49-F238E27FC236}">
                  <a16:creationId xmlns:a16="http://schemas.microsoft.com/office/drawing/2014/main" id="{88E2A1F4-AC2A-41B4-8AEF-8347D345CD2F}"/>
                </a:ext>
              </a:extLst>
            </p:cNvPr>
            <p:cNvSpPr/>
            <p:nvPr/>
          </p:nvSpPr>
          <p:spPr>
            <a:xfrm>
              <a:off x="7368859" y="4680527"/>
              <a:ext cx="864000" cy="864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7" name="Circle: Hollow 16">
              <a:extLst>
                <a:ext uri="{FF2B5EF4-FFF2-40B4-BE49-F238E27FC236}">
                  <a16:creationId xmlns:a16="http://schemas.microsoft.com/office/drawing/2014/main" id="{DE2C1805-C791-412E-87EE-4D58532D866A}"/>
                </a:ext>
              </a:extLst>
            </p:cNvPr>
            <p:cNvSpPr/>
            <p:nvPr/>
          </p:nvSpPr>
          <p:spPr>
            <a:xfrm>
              <a:off x="7368859" y="1302966"/>
              <a:ext cx="864000" cy="864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8" name="Graphic 7" descr="Walk">
              <a:extLst>
                <a:ext uri="{FF2B5EF4-FFF2-40B4-BE49-F238E27FC236}">
                  <a16:creationId xmlns:a16="http://schemas.microsoft.com/office/drawing/2014/main" id="{C8699D1E-1E20-48D6-AAB8-C84A3148EC2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74221" y="1354960"/>
              <a:ext cx="720000" cy="720000"/>
            </a:xfrm>
            <a:prstGeom prst="rect">
              <a:avLst/>
            </a:prstGeom>
          </p:spPr>
        </p:pic>
      </p:grpSp>
    </p:spTree>
    <p:extLst>
      <p:ext uri="{BB962C8B-B14F-4D97-AF65-F5344CB8AC3E}">
        <p14:creationId xmlns:p14="http://schemas.microsoft.com/office/powerpoint/2010/main" val="3156782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08D96-5D9C-4DD2-B7BB-6FBE42BFB4DB}"/>
              </a:ext>
            </a:extLst>
          </p:cNvPr>
          <p:cNvSpPr>
            <a:spLocks noGrp="1"/>
          </p:cNvSpPr>
          <p:nvPr>
            <p:ph type="title"/>
          </p:nvPr>
        </p:nvSpPr>
        <p:spPr>
          <a:xfrm>
            <a:off x="251520" y="264819"/>
            <a:ext cx="8712968" cy="935999"/>
          </a:xfrm>
        </p:spPr>
        <p:txBody>
          <a:bodyPr>
            <a:noAutofit/>
          </a:bodyPr>
          <a:lstStyle/>
          <a:p>
            <a:r>
              <a:rPr lang="en-GB" dirty="0"/>
              <a:t>How does cold weather impact health – morbidity and mortality?</a:t>
            </a:r>
          </a:p>
        </p:txBody>
      </p:sp>
      <p:sp>
        <p:nvSpPr>
          <p:cNvPr id="4" name="Slide Number Placeholder 3">
            <a:extLst>
              <a:ext uri="{FF2B5EF4-FFF2-40B4-BE49-F238E27FC236}">
                <a16:creationId xmlns:a16="http://schemas.microsoft.com/office/drawing/2014/main" id="{ACF61416-2100-4FD5-9C44-5517A37E34A6}"/>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6</a:t>
            </a:fld>
            <a:endParaRPr lang="en-US" dirty="0"/>
          </a:p>
        </p:txBody>
      </p:sp>
      <p:sp>
        <p:nvSpPr>
          <p:cNvPr id="5" name="Footer Placeholder 4">
            <a:extLst>
              <a:ext uri="{FF2B5EF4-FFF2-40B4-BE49-F238E27FC236}">
                <a16:creationId xmlns:a16="http://schemas.microsoft.com/office/drawing/2014/main" id="{24F5546A-E67E-416D-A977-B32ECEE1E642}"/>
              </a:ext>
            </a:extLst>
          </p:cNvPr>
          <p:cNvSpPr>
            <a:spLocks noGrp="1"/>
          </p:cNvSpPr>
          <p:nvPr>
            <p:ph type="ftr" sz="quarter" idx="11"/>
          </p:nvPr>
        </p:nvSpPr>
        <p:spPr/>
        <p:txBody>
          <a:bodyPr/>
          <a:lstStyle/>
          <a:p>
            <a:pPr>
              <a:defRPr/>
            </a:pPr>
            <a:r>
              <a:rPr lang="en-GB" dirty="0"/>
              <a:t>Winter Deaths and the winter of 2017/18 – Information for LA</a:t>
            </a:r>
            <a:endParaRPr lang="en-US" dirty="0"/>
          </a:p>
        </p:txBody>
      </p:sp>
      <p:graphicFrame>
        <p:nvGraphicFramePr>
          <p:cNvPr id="22" name="Table 21">
            <a:extLst>
              <a:ext uri="{FF2B5EF4-FFF2-40B4-BE49-F238E27FC236}">
                <a16:creationId xmlns:a16="http://schemas.microsoft.com/office/drawing/2014/main" id="{CF65E333-4BC8-40B9-8D5A-C05E30883EFB}"/>
              </a:ext>
            </a:extLst>
          </p:cNvPr>
          <p:cNvGraphicFramePr>
            <a:graphicFrameLocks noGrp="1"/>
          </p:cNvGraphicFramePr>
          <p:nvPr>
            <p:extLst/>
          </p:nvPr>
        </p:nvGraphicFramePr>
        <p:xfrm>
          <a:off x="1691680" y="2852936"/>
          <a:ext cx="5473236" cy="2663307"/>
        </p:xfrm>
        <a:graphic>
          <a:graphicData uri="http://schemas.openxmlformats.org/drawingml/2006/table">
            <a:tbl>
              <a:tblPr firstRow="1" bandRow="1"/>
              <a:tblGrid>
                <a:gridCol w="2450228">
                  <a:extLst>
                    <a:ext uri="{9D8B030D-6E8A-4147-A177-3AD203B41FA5}">
                      <a16:colId xmlns:a16="http://schemas.microsoft.com/office/drawing/2014/main" val="1639006733"/>
                    </a:ext>
                  </a:extLst>
                </a:gridCol>
                <a:gridCol w="3023008">
                  <a:extLst>
                    <a:ext uri="{9D8B030D-6E8A-4147-A177-3AD203B41FA5}">
                      <a16:colId xmlns:a16="http://schemas.microsoft.com/office/drawing/2014/main" val="1646613733"/>
                    </a:ext>
                  </a:extLst>
                </a:gridCol>
              </a:tblGrid>
              <a:tr h="379701">
                <a:tc>
                  <a:txBody>
                    <a:bodyPr/>
                    <a:lstStyle/>
                    <a:p>
                      <a:pPr>
                        <a:lnSpc>
                          <a:spcPct val="107000"/>
                        </a:lnSpc>
                        <a:spcAft>
                          <a:spcPts val="0"/>
                        </a:spcAft>
                      </a:pPr>
                      <a:r>
                        <a:rPr lang="en-GB" sz="16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Direct health effects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8002E"/>
                    </a:solidFill>
                  </a:tcPr>
                </a:tc>
                <a:tc>
                  <a:txBody>
                    <a:bodyPr/>
                    <a:lstStyle/>
                    <a:p>
                      <a:pPr>
                        <a:lnSpc>
                          <a:spcPct val="107000"/>
                        </a:lnSpc>
                        <a:spcAft>
                          <a:spcPts val="0"/>
                        </a:spcAft>
                      </a:pPr>
                      <a:r>
                        <a:rPr lang="en-GB" sz="16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Indirect health effects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8002E"/>
                    </a:solidFill>
                  </a:tcPr>
                </a:tc>
                <a:extLst>
                  <a:ext uri="{0D108BD9-81ED-4DB2-BD59-A6C34878D82A}">
                    <a16:rowId xmlns:a16="http://schemas.microsoft.com/office/drawing/2014/main" val="4292271786"/>
                  </a:ext>
                </a:extLst>
              </a:tr>
              <a:tr h="381051">
                <a:tc>
                  <a:txBody>
                    <a:bodyPr/>
                    <a:lstStyle/>
                    <a:p>
                      <a:pPr>
                        <a:lnSpc>
                          <a:spcPct val="107000"/>
                        </a:lnSpc>
                        <a:spcAft>
                          <a:spcPts val="0"/>
                        </a:spcAft>
                      </a:pPr>
                      <a:r>
                        <a:rPr lang="en-GB" sz="1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heart attack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rowSpan="2">
                  <a:txBody>
                    <a:bodyPr/>
                    <a:lstStyle/>
                    <a:p>
                      <a:pPr>
                        <a:lnSpc>
                          <a:spcPct val="107000"/>
                        </a:lnSpc>
                        <a:spcAft>
                          <a:spcPts val="0"/>
                        </a:spcAft>
                      </a:pPr>
                      <a:r>
                        <a:rPr lang="en-GB" sz="1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mental health effects from depression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921032127"/>
                  </a:ext>
                </a:extLst>
              </a:tr>
              <a:tr h="379701">
                <a:tc>
                  <a:txBody>
                    <a:bodyPr/>
                    <a:lstStyle/>
                    <a:p>
                      <a:pPr>
                        <a:lnSpc>
                          <a:spcPct val="107000"/>
                        </a:lnSpc>
                        <a:spcAft>
                          <a:spcPts val="0"/>
                        </a:spcAft>
                      </a:pPr>
                      <a:r>
                        <a:rPr lang="en-GB" sz="1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stroke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DE8"/>
                    </a:solidFill>
                  </a:tcPr>
                </a:tc>
                <a:tc vMerge="1">
                  <a:txBody>
                    <a:bodyPr/>
                    <a:lstStyle/>
                    <a:p>
                      <a:endParaRPr lang="en-GB"/>
                    </a:p>
                  </a:txBody>
                  <a:tcPr/>
                </a:tc>
                <a:extLst>
                  <a:ext uri="{0D108BD9-81ED-4DB2-BD59-A6C34878D82A}">
                    <a16:rowId xmlns:a16="http://schemas.microsoft.com/office/drawing/2014/main" val="3304338877"/>
                  </a:ext>
                </a:extLst>
              </a:tr>
              <a:tr h="381051">
                <a:tc>
                  <a:txBody>
                    <a:bodyPr/>
                    <a:lstStyle/>
                    <a:p>
                      <a:pPr>
                        <a:lnSpc>
                          <a:spcPct val="107000"/>
                        </a:lnSpc>
                        <a:spcAft>
                          <a:spcPts val="0"/>
                        </a:spcAft>
                      </a:pPr>
                      <a:r>
                        <a:rPr lang="en-GB" sz="1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respiratory disease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rowSpan="2">
                  <a:txBody>
                    <a:bodyPr/>
                    <a:lstStyle/>
                    <a:p>
                      <a:pPr>
                        <a:lnSpc>
                          <a:spcPct val="107000"/>
                        </a:lnSpc>
                        <a:spcAft>
                          <a:spcPts val="0"/>
                        </a:spcAft>
                      </a:pPr>
                      <a:r>
                        <a:rPr lang="en-GB" sz="1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reduced educational and employment attainment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FDDE8"/>
                    </a:solidFill>
                  </a:tcPr>
                </a:tc>
                <a:extLst>
                  <a:ext uri="{0D108BD9-81ED-4DB2-BD59-A6C34878D82A}">
                    <a16:rowId xmlns:a16="http://schemas.microsoft.com/office/drawing/2014/main" val="743945796"/>
                  </a:ext>
                </a:extLst>
              </a:tr>
              <a:tr h="379701">
                <a:tc>
                  <a:txBody>
                    <a:bodyPr/>
                    <a:lstStyle/>
                    <a:p>
                      <a:pPr>
                        <a:lnSpc>
                          <a:spcPct val="107000"/>
                        </a:lnSpc>
                        <a:spcAft>
                          <a:spcPts val="0"/>
                        </a:spcAft>
                      </a:pPr>
                      <a:r>
                        <a:rPr lang="en-GB" sz="1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influenza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DE8"/>
                    </a:solidFill>
                  </a:tcPr>
                </a:tc>
                <a:tc vMerge="1">
                  <a:txBody>
                    <a:bodyPr/>
                    <a:lstStyle/>
                    <a:p>
                      <a:endParaRPr lang="en-GB"/>
                    </a:p>
                  </a:txBody>
                  <a:tcPr/>
                </a:tc>
                <a:extLst>
                  <a:ext uri="{0D108BD9-81ED-4DB2-BD59-A6C34878D82A}">
                    <a16:rowId xmlns:a16="http://schemas.microsoft.com/office/drawing/2014/main" val="3960916452"/>
                  </a:ext>
                </a:extLst>
              </a:tr>
              <a:tr h="381051">
                <a:tc>
                  <a:txBody>
                    <a:bodyPr/>
                    <a:lstStyle/>
                    <a:p>
                      <a:pPr>
                        <a:lnSpc>
                          <a:spcPct val="107000"/>
                        </a:lnSpc>
                        <a:spcAft>
                          <a:spcPts val="0"/>
                        </a:spcAft>
                      </a:pPr>
                      <a:r>
                        <a:rPr lang="en-GB" sz="1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falls and injuries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rowSpan="2">
                  <a:txBody>
                    <a:bodyPr/>
                    <a:lstStyle/>
                    <a:p>
                      <a:pPr marL="92075" indent="0">
                        <a:lnSpc>
                          <a:spcPct val="107000"/>
                        </a:lnSpc>
                        <a:spcAft>
                          <a:spcPts val="0"/>
                        </a:spcAft>
                      </a:pPr>
                      <a:r>
                        <a:rPr lang="en-GB" sz="1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risk of carbon monoxide poisoning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718280946"/>
                  </a:ext>
                </a:extLst>
              </a:tr>
              <a:tr h="381051">
                <a:tc>
                  <a:txBody>
                    <a:bodyPr/>
                    <a:lstStyle/>
                    <a:p>
                      <a:pPr>
                        <a:lnSpc>
                          <a:spcPct val="107000"/>
                        </a:lnSpc>
                        <a:spcAft>
                          <a:spcPts val="0"/>
                        </a:spcAft>
                      </a:pPr>
                      <a:r>
                        <a:rPr lang="en-GB" sz="16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hypothermia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DDE8"/>
                    </a:solidFill>
                  </a:tcPr>
                </a:tc>
                <a:tc vMerge="1">
                  <a:txBody>
                    <a:bodyPr/>
                    <a:lstStyle/>
                    <a:p>
                      <a:endParaRPr lang="en-GB"/>
                    </a:p>
                  </a:txBody>
                  <a:tcPr/>
                </a:tc>
                <a:extLst>
                  <a:ext uri="{0D108BD9-81ED-4DB2-BD59-A6C34878D82A}">
                    <a16:rowId xmlns:a16="http://schemas.microsoft.com/office/drawing/2014/main" val="4101952840"/>
                  </a:ext>
                </a:extLst>
              </a:tr>
            </a:tbl>
          </a:graphicData>
        </a:graphic>
      </p:graphicFrame>
      <p:grpSp>
        <p:nvGrpSpPr>
          <p:cNvPr id="34" name="Group 33">
            <a:extLst>
              <a:ext uri="{FF2B5EF4-FFF2-40B4-BE49-F238E27FC236}">
                <a16:creationId xmlns:a16="http://schemas.microsoft.com/office/drawing/2014/main" id="{94BB4BDC-EA4C-432C-92B9-36474AE56E21}"/>
              </a:ext>
            </a:extLst>
          </p:cNvPr>
          <p:cNvGrpSpPr/>
          <p:nvPr/>
        </p:nvGrpSpPr>
        <p:grpSpPr>
          <a:xfrm>
            <a:off x="7479733" y="3172770"/>
            <a:ext cx="936000" cy="1839882"/>
            <a:chOff x="7543090" y="3893270"/>
            <a:chExt cx="936000" cy="1839882"/>
          </a:xfrm>
        </p:grpSpPr>
        <p:sp>
          <p:nvSpPr>
            <p:cNvPr id="20" name="Circle: Hollow 19">
              <a:extLst>
                <a:ext uri="{FF2B5EF4-FFF2-40B4-BE49-F238E27FC236}">
                  <a16:creationId xmlns:a16="http://schemas.microsoft.com/office/drawing/2014/main" id="{7E60BD68-9726-455C-B5D1-A809B54FFFA9}"/>
                </a:ext>
              </a:extLst>
            </p:cNvPr>
            <p:cNvSpPr/>
            <p:nvPr/>
          </p:nvSpPr>
          <p:spPr>
            <a:xfrm>
              <a:off x="7543090" y="4797152"/>
              <a:ext cx="936000" cy="936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30" name="Graphic 29" descr="Brain in head">
              <a:extLst>
                <a:ext uri="{FF2B5EF4-FFF2-40B4-BE49-F238E27FC236}">
                  <a16:creationId xmlns:a16="http://schemas.microsoft.com/office/drawing/2014/main" id="{0D60CA7C-6B97-425B-BE81-2C75483E816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57243" y="3949211"/>
              <a:ext cx="792000" cy="792000"/>
            </a:xfrm>
            <a:prstGeom prst="rect">
              <a:avLst/>
            </a:prstGeom>
          </p:spPr>
        </p:pic>
        <p:pic>
          <p:nvPicPr>
            <p:cNvPr id="32" name="Graphic 31" descr="Fire">
              <a:extLst>
                <a:ext uri="{FF2B5EF4-FFF2-40B4-BE49-F238E27FC236}">
                  <a16:creationId xmlns:a16="http://schemas.microsoft.com/office/drawing/2014/main" id="{F6D8086B-958B-46AF-931B-754E59B45C9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15967" y="4861388"/>
              <a:ext cx="790246" cy="790246"/>
            </a:xfrm>
            <a:prstGeom prst="rect">
              <a:avLst/>
            </a:prstGeom>
          </p:spPr>
        </p:pic>
        <p:sp>
          <p:nvSpPr>
            <p:cNvPr id="33" name="Circle: Hollow 32">
              <a:extLst>
                <a:ext uri="{FF2B5EF4-FFF2-40B4-BE49-F238E27FC236}">
                  <a16:creationId xmlns:a16="http://schemas.microsoft.com/office/drawing/2014/main" id="{6378CB9E-8B99-4035-9BC6-4F5248C0EC96}"/>
                </a:ext>
              </a:extLst>
            </p:cNvPr>
            <p:cNvSpPr/>
            <p:nvPr/>
          </p:nvSpPr>
          <p:spPr>
            <a:xfrm>
              <a:off x="7543090" y="3893270"/>
              <a:ext cx="936000" cy="936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38" name="Group 37">
            <a:extLst>
              <a:ext uri="{FF2B5EF4-FFF2-40B4-BE49-F238E27FC236}">
                <a16:creationId xmlns:a16="http://schemas.microsoft.com/office/drawing/2014/main" id="{BBDB1545-D7BC-48FB-B909-BBA22A3A008E}"/>
              </a:ext>
            </a:extLst>
          </p:cNvPr>
          <p:cNvGrpSpPr/>
          <p:nvPr/>
        </p:nvGrpSpPr>
        <p:grpSpPr>
          <a:xfrm>
            <a:off x="555990" y="2918480"/>
            <a:ext cx="867642" cy="2545082"/>
            <a:chOff x="330616" y="3043214"/>
            <a:chExt cx="867642" cy="2545082"/>
          </a:xfrm>
        </p:grpSpPr>
        <p:pic>
          <p:nvPicPr>
            <p:cNvPr id="24" name="Graphic 23" descr="Brain">
              <a:extLst>
                <a:ext uri="{FF2B5EF4-FFF2-40B4-BE49-F238E27FC236}">
                  <a16:creationId xmlns:a16="http://schemas.microsoft.com/office/drawing/2014/main" id="{B97AD4D5-3A42-4781-BBE1-47647E64C02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9228" y="3123753"/>
              <a:ext cx="720000" cy="720000"/>
            </a:xfrm>
            <a:prstGeom prst="rect">
              <a:avLst/>
            </a:prstGeom>
          </p:spPr>
        </p:pic>
        <p:pic>
          <p:nvPicPr>
            <p:cNvPr id="28" name="Graphic 27" descr="Lungs">
              <a:extLst>
                <a:ext uri="{FF2B5EF4-FFF2-40B4-BE49-F238E27FC236}">
                  <a16:creationId xmlns:a16="http://schemas.microsoft.com/office/drawing/2014/main" id="{B0AEC502-0D21-4519-A166-64AFD92D455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0795" y="4743121"/>
              <a:ext cx="720000" cy="720000"/>
            </a:xfrm>
            <a:prstGeom prst="rect">
              <a:avLst/>
            </a:prstGeom>
          </p:spPr>
        </p:pic>
        <p:sp>
          <p:nvSpPr>
            <p:cNvPr id="35" name="Circle: Hollow 34">
              <a:extLst>
                <a:ext uri="{FF2B5EF4-FFF2-40B4-BE49-F238E27FC236}">
                  <a16:creationId xmlns:a16="http://schemas.microsoft.com/office/drawing/2014/main" id="{B63899AE-D171-4D7B-BA6C-982F0920BF1B}"/>
                </a:ext>
              </a:extLst>
            </p:cNvPr>
            <p:cNvSpPr/>
            <p:nvPr/>
          </p:nvSpPr>
          <p:spPr>
            <a:xfrm>
              <a:off x="330616" y="4724296"/>
              <a:ext cx="864000" cy="864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Circle: Hollow 35">
              <a:extLst>
                <a:ext uri="{FF2B5EF4-FFF2-40B4-BE49-F238E27FC236}">
                  <a16:creationId xmlns:a16="http://schemas.microsoft.com/office/drawing/2014/main" id="{1226AB78-26BC-4815-AFA4-7B79BAB0CB1F}"/>
                </a:ext>
              </a:extLst>
            </p:cNvPr>
            <p:cNvSpPr/>
            <p:nvPr/>
          </p:nvSpPr>
          <p:spPr>
            <a:xfrm>
              <a:off x="334258" y="3043214"/>
              <a:ext cx="864000" cy="864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7" name="Circle: Hollow 36">
              <a:extLst>
                <a:ext uri="{FF2B5EF4-FFF2-40B4-BE49-F238E27FC236}">
                  <a16:creationId xmlns:a16="http://schemas.microsoft.com/office/drawing/2014/main" id="{410508B9-0E43-4934-B6B4-9CCA0A423AC4}"/>
                </a:ext>
              </a:extLst>
            </p:cNvPr>
            <p:cNvSpPr/>
            <p:nvPr/>
          </p:nvSpPr>
          <p:spPr>
            <a:xfrm>
              <a:off x="332437" y="3886200"/>
              <a:ext cx="864000" cy="864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19" name="TextBox 18">
            <a:extLst>
              <a:ext uri="{FF2B5EF4-FFF2-40B4-BE49-F238E27FC236}">
                <a16:creationId xmlns:a16="http://schemas.microsoft.com/office/drawing/2014/main" id="{5B399BB0-B3FB-41A0-8C59-B26CC2F5C14E}"/>
              </a:ext>
            </a:extLst>
          </p:cNvPr>
          <p:cNvSpPr txBox="1"/>
          <p:nvPr/>
        </p:nvSpPr>
        <p:spPr>
          <a:xfrm>
            <a:off x="333367" y="1534708"/>
            <a:ext cx="8477265" cy="1077218"/>
          </a:xfrm>
          <a:prstGeom prst="rect">
            <a:avLst/>
          </a:prstGeom>
          <a:noFill/>
        </p:spPr>
        <p:txBody>
          <a:bodyPr wrap="square" rtlCol="0">
            <a:spAutoFit/>
          </a:bodyPr>
          <a:lstStyle/>
          <a:p>
            <a:pPr>
              <a:spcBef>
                <a:spcPts val="600"/>
              </a:spcBef>
              <a:spcAft>
                <a:spcPts val="600"/>
              </a:spcAft>
            </a:pPr>
            <a:r>
              <a:rPr lang="en-GB" sz="1800" dirty="0"/>
              <a:t>Although exposure to extreme cold can kill directly through hypothermia, this is not the main cause of cold related illness and death</a:t>
            </a:r>
            <a:r>
              <a:rPr lang="en-GB" sz="1400" baseline="30000" dirty="0"/>
              <a:t>2</a:t>
            </a:r>
            <a:r>
              <a:rPr lang="en-GB" sz="1800" dirty="0"/>
              <a:t>.</a:t>
            </a:r>
          </a:p>
          <a:p>
            <a:pPr>
              <a:spcBef>
                <a:spcPts val="600"/>
              </a:spcBef>
              <a:spcAft>
                <a:spcPts val="600"/>
              </a:spcAft>
            </a:pPr>
            <a:r>
              <a:rPr lang="en-GB" sz="1800" dirty="0"/>
              <a:t>The health impacts of cold weather can have </a:t>
            </a:r>
            <a:r>
              <a:rPr lang="en-GB" sz="1800" b="1" dirty="0"/>
              <a:t>direct</a:t>
            </a:r>
            <a:r>
              <a:rPr lang="en-GB" sz="1800" dirty="0"/>
              <a:t> and </a:t>
            </a:r>
            <a:r>
              <a:rPr lang="en-GB" sz="1800" b="1" dirty="0"/>
              <a:t>indirect </a:t>
            </a:r>
            <a:r>
              <a:rPr lang="en-GB" sz="1800" dirty="0"/>
              <a:t>effects</a:t>
            </a:r>
          </a:p>
        </p:txBody>
      </p:sp>
      <p:pic>
        <p:nvPicPr>
          <p:cNvPr id="21" name="Graphic 20" descr="Heart with pulse">
            <a:extLst>
              <a:ext uri="{FF2B5EF4-FFF2-40B4-BE49-F238E27FC236}">
                <a16:creationId xmlns:a16="http://schemas.microsoft.com/office/drawing/2014/main" id="{2EB2B650-5100-4482-A5A0-699A76A7A16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4619" y="3862146"/>
            <a:ext cx="720000" cy="720000"/>
          </a:xfrm>
          <a:prstGeom prst="rect">
            <a:avLst/>
          </a:prstGeom>
        </p:spPr>
      </p:pic>
    </p:spTree>
    <p:extLst>
      <p:ext uri="{BB962C8B-B14F-4D97-AF65-F5344CB8AC3E}">
        <p14:creationId xmlns:p14="http://schemas.microsoft.com/office/powerpoint/2010/main" val="795526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3E8DD-A28F-4A75-8FA8-5FC44AA4CE41}"/>
              </a:ext>
            </a:extLst>
          </p:cNvPr>
          <p:cNvSpPr>
            <a:spLocks noGrp="1"/>
          </p:cNvSpPr>
          <p:nvPr>
            <p:ph type="title"/>
          </p:nvPr>
        </p:nvSpPr>
        <p:spPr>
          <a:xfrm>
            <a:off x="395536" y="253959"/>
            <a:ext cx="8028000" cy="648072"/>
          </a:xfrm>
        </p:spPr>
        <p:txBody>
          <a:bodyPr/>
          <a:lstStyle/>
          <a:p>
            <a:r>
              <a:rPr lang="en-GB" dirty="0"/>
              <a:t>What happens during cold weather?</a:t>
            </a:r>
          </a:p>
        </p:txBody>
      </p:sp>
      <p:sp>
        <p:nvSpPr>
          <p:cNvPr id="4" name="Slide Number Placeholder 3">
            <a:extLst>
              <a:ext uri="{FF2B5EF4-FFF2-40B4-BE49-F238E27FC236}">
                <a16:creationId xmlns:a16="http://schemas.microsoft.com/office/drawing/2014/main" id="{8C4D8374-C317-41BC-AF34-E791B4AD78E1}"/>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7</a:t>
            </a:fld>
            <a:endParaRPr lang="en-US" dirty="0"/>
          </a:p>
        </p:txBody>
      </p:sp>
      <p:sp>
        <p:nvSpPr>
          <p:cNvPr id="5" name="Footer Placeholder 4">
            <a:extLst>
              <a:ext uri="{FF2B5EF4-FFF2-40B4-BE49-F238E27FC236}">
                <a16:creationId xmlns:a16="http://schemas.microsoft.com/office/drawing/2014/main" id="{0040B505-9B8E-4BA3-B858-F6EB28962C33}"/>
              </a:ext>
            </a:extLst>
          </p:cNvPr>
          <p:cNvSpPr>
            <a:spLocks noGrp="1"/>
          </p:cNvSpPr>
          <p:nvPr>
            <p:ph type="ftr" sz="quarter" idx="11"/>
          </p:nvPr>
        </p:nvSpPr>
        <p:spPr/>
        <p:txBody>
          <a:bodyPr/>
          <a:lstStyle/>
          <a:p>
            <a:pPr>
              <a:defRPr/>
            </a:pPr>
            <a:r>
              <a:rPr lang="en-GB" dirty="0"/>
              <a:t>Winter Deaths and the winter of 2017/18 – Information for LA</a:t>
            </a:r>
            <a:endParaRPr lang="en-US" dirty="0"/>
          </a:p>
        </p:txBody>
      </p:sp>
      <p:sp>
        <p:nvSpPr>
          <p:cNvPr id="9" name="TextBox 8">
            <a:extLst>
              <a:ext uri="{FF2B5EF4-FFF2-40B4-BE49-F238E27FC236}">
                <a16:creationId xmlns:a16="http://schemas.microsoft.com/office/drawing/2014/main" id="{D14B64C0-7881-40ED-83F0-26D7E69D4E7E}"/>
              </a:ext>
            </a:extLst>
          </p:cNvPr>
          <p:cNvSpPr txBox="1"/>
          <p:nvPr/>
        </p:nvSpPr>
        <p:spPr>
          <a:xfrm>
            <a:off x="3707925" y="4518716"/>
            <a:ext cx="5184576" cy="1200329"/>
          </a:xfrm>
          <a:prstGeom prst="rect">
            <a:avLst/>
          </a:prstGeom>
          <a:noFill/>
        </p:spPr>
        <p:txBody>
          <a:bodyPr wrap="square" rtlCol="0">
            <a:spAutoFit/>
          </a:bodyPr>
          <a:lstStyle/>
          <a:p>
            <a:r>
              <a:rPr lang="en-GB" sz="1800" b="1" dirty="0"/>
              <a:t>Snow and ice also cause: </a:t>
            </a:r>
          </a:p>
          <a:p>
            <a:pPr marL="742950" lvl="1" indent="-285750">
              <a:buFont typeface="Arial" panose="020B0604020202020204" pitchFamily="34" charset="0"/>
              <a:buChar char="•"/>
            </a:pPr>
            <a:r>
              <a:rPr lang="en-GB" sz="1800" dirty="0"/>
              <a:t>disruption to service provision</a:t>
            </a:r>
          </a:p>
          <a:p>
            <a:pPr marL="742950" lvl="1" indent="-285750">
              <a:buFont typeface="Arial" panose="020B0604020202020204" pitchFamily="34" charset="0"/>
              <a:buChar char="•"/>
            </a:pPr>
            <a:r>
              <a:rPr lang="en-GB" sz="1800" dirty="0"/>
              <a:t>reduction in access to essential services </a:t>
            </a:r>
          </a:p>
          <a:p>
            <a:pPr marL="742950" lvl="1" indent="-285750">
              <a:buFont typeface="Arial" panose="020B0604020202020204" pitchFamily="34" charset="0"/>
              <a:buChar char="•"/>
            </a:pPr>
            <a:r>
              <a:rPr lang="en-GB" sz="1800" dirty="0"/>
              <a:t>increase in the risk of falls and injuries</a:t>
            </a:r>
          </a:p>
        </p:txBody>
      </p:sp>
      <p:pic>
        <p:nvPicPr>
          <p:cNvPr id="11" name="Picture 10">
            <a:extLst>
              <a:ext uri="{FF2B5EF4-FFF2-40B4-BE49-F238E27FC236}">
                <a16:creationId xmlns:a16="http://schemas.microsoft.com/office/drawing/2014/main" id="{4709B076-C50E-4BCC-B9D2-EA0601D3C54A}"/>
              </a:ext>
            </a:extLst>
          </p:cNvPr>
          <p:cNvPicPr>
            <a:picLocks noChangeAspect="1"/>
          </p:cNvPicPr>
          <p:nvPr/>
        </p:nvPicPr>
        <p:blipFill rotWithShape="1">
          <a:blip r:embed="rId2"/>
          <a:srcRect l="61812" t="24874" r="6689" b="19550"/>
          <a:stretch/>
        </p:blipFill>
        <p:spPr>
          <a:xfrm>
            <a:off x="2856337" y="1006647"/>
            <a:ext cx="5105521" cy="2814959"/>
          </a:xfrm>
          <a:prstGeom prst="rect">
            <a:avLst/>
          </a:prstGeom>
        </p:spPr>
      </p:pic>
      <p:sp>
        <p:nvSpPr>
          <p:cNvPr id="12" name="TextBox 11">
            <a:extLst>
              <a:ext uri="{FF2B5EF4-FFF2-40B4-BE49-F238E27FC236}">
                <a16:creationId xmlns:a16="http://schemas.microsoft.com/office/drawing/2014/main" id="{36980AF3-3DF5-49D5-BD54-4ED4396720FA}"/>
              </a:ext>
            </a:extLst>
          </p:cNvPr>
          <p:cNvSpPr txBox="1"/>
          <p:nvPr/>
        </p:nvSpPr>
        <p:spPr>
          <a:xfrm>
            <a:off x="7392689" y="3219148"/>
            <a:ext cx="1751311" cy="1061829"/>
          </a:xfrm>
          <a:prstGeom prst="rect">
            <a:avLst/>
          </a:prstGeom>
          <a:noFill/>
        </p:spPr>
        <p:txBody>
          <a:bodyPr wrap="square" rtlCol="0">
            <a:spAutoFit/>
          </a:bodyPr>
          <a:lstStyle/>
          <a:p>
            <a:r>
              <a:rPr lang="en-GB" sz="700" dirty="0"/>
              <a:t>Reference: 2009 Annual Report of the Chief Medical Officer. Original source: Donaldson GC, Keatinge WR. Early increases in ischaemic heart disease mortality dissociated from and later changes associated with respiratory mortality after cold weather in south east England. </a:t>
            </a:r>
            <a:r>
              <a:rPr lang="en-GB" sz="700" i="1" dirty="0"/>
              <a:t>J Epidemiol Community Health</a:t>
            </a:r>
            <a:r>
              <a:rPr lang="en-GB" sz="700" dirty="0"/>
              <a:t>. 1997 Dec;51(6):643-8.</a:t>
            </a:r>
          </a:p>
        </p:txBody>
      </p:sp>
      <p:sp>
        <p:nvSpPr>
          <p:cNvPr id="13" name="Rectangle 12">
            <a:extLst>
              <a:ext uri="{FF2B5EF4-FFF2-40B4-BE49-F238E27FC236}">
                <a16:creationId xmlns:a16="http://schemas.microsoft.com/office/drawing/2014/main" id="{E4AE8A6F-D887-4274-85E5-6ABF7F0E8708}"/>
              </a:ext>
            </a:extLst>
          </p:cNvPr>
          <p:cNvSpPr/>
          <p:nvPr/>
        </p:nvSpPr>
        <p:spPr>
          <a:xfrm>
            <a:off x="251520" y="1147083"/>
            <a:ext cx="3396207" cy="1200329"/>
          </a:xfrm>
          <a:prstGeom prst="rect">
            <a:avLst/>
          </a:prstGeom>
        </p:spPr>
        <p:txBody>
          <a:bodyPr wrap="square">
            <a:spAutoFit/>
          </a:bodyPr>
          <a:lstStyle/>
          <a:p>
            <a:r>
              <a:rPr lang="en-GB" sz="1800" dirty="0"/>
              <a:t>Deaths caused by </a:t>
            </a:r>
            <a:r>
              <a:rPr lang="en-GB" sz="1800" b="1" dirty="0"/>
              <a:t>cardiovascula</a:t>
            </a:r>
            <a:r>
              <a:rPr lang="en-GB" sz="1800" dirty="0"/>
              <a:t>r conditions peak first followed by </a:t>
            </a:r>
            <a:r>
              <a:rPr lang="en-GB" sz="1800" b="1" dirty="0"/>
              <a:t>stroke</a:t>
            </a:r>
            <a:r>
              <a:rPr lang="en-GB" sz="1800" dirty="0"/>
              <a:t> and then </a:t>
            </a:r>
            <a:r>
              <a:rPr lang="en-GB" sz="1800" b="1" dirty="0"/>
              <a:t>respiratory</a:t>
            </a:r>
            <a:r>
              <a:rPr lang="en-GB" sz="1800" dirty="0"/>
              <a:t>.</a:t>
            </a:r>
          </a:p>
        </p:txBody>
      </p:sp>
      <p:grpSp>
        <p:nvGrpSpPr>
          <p:cNvPr id="24" name="Group 23">
            <a:extLst>
              <a:ext uri="{FF2B5EF4-FFF2-40B4-BE49-F238E27FC236}">
                <a16:creationId xmlns:a16="http://schemas.microsoft.com/office/drawing/2014/main" id="{495246AE-0956-420F-B6C0-17840B3EA7F5}"/>
              </a:ext>
            </a:extLst>
          </p:cNvPr>
          <p:cNvGrpSpPr/>
          <p:nvPr/>
        </p:nvGrpSpPr>
        <p:grpSpPr>
          <a:xfrm>
            <a:off x="1187624" y="4375160"/>
            <a:ext cx="2736304" cy="1683856"/>
            <a:chOff x="5292080" y="4108403"/>
            <a:chExt cx="3494288" cy="2166956"/>
          </a:xfrm>
        </p:grpSpPr>
        <p:pic>
          <p:nvPicPr>
            <p:cNvPr id="16" name="Graphic 15" descr="Ambulance">
              <a:extLst>
                <a:ext uri="{FF2B5EF4-FFF2-40B4-BE49-F238E27FC236}">
                  <a16:creationId xmlns:a16="http://schemas.microsoft.com/office/drawing/2014/main" id="{2FE8BB4A-3F5C-4531-90CA-DBED248177E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95939" y="5074836"/>
              <a:ext cx="1192285" cy="1192285"/>
            </a:xfrm>
            <a:prstGeom prst="rect">
              <a:avLst/>
            </a:prstGeom>
          </p:spPr>
        </p:pic>
        <p:pic>
          <p:nvPicPr>
            <p:cNvPr id="18" name="Graphic 17" descr="Hospital">
              <a:extLst>
                <a:ext uri="{FF2B5EF4-FFF2-40B4-BE49-F238E27FC236}">
                  <a16:creationId xmlns:a16="http://schemas.microsoft.com/office/drawing/2014/main" id="{646A5847-3614-42E3-BCE5-FA5DAF96E78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08687" y="4887464"/>
              <a:ext cx="1192286" cy="1192286"/>
            </a:xfrm>
            <a:prstGeom prst="rect">
              <a:avLst/>
            </a:prstGeom>
          </p:spPr>
        </p:pic>
        <p:pic>
          <p:nvPicPr>
            <p:cNvPr id="20" name="Graphic 19" descr="Snow">
              <a:extLst>
                <a:ext uri="{FF2B5EF4-FFF2-40B4-BE49-F238E27FC236}">
                  <a16:creationId xmlns:a16="http://schemas.microsoft.com/office/drawing/2014/main" id="{3EF83390-2217-4E1D-BCB0-0B467E985F5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97753" y="4297044"/>
              <a:ext cx="1092314" cy="1092314"/>
            </a:xfrm>
            <a:prstGeom prst="rect">
              <a:avLst/>
            </a:prstGeom>
          </p:spPr>
        </p:pic>
        <p:sp>
          <p:nvSpPr>
            <p:cNvPr id="21" name="Circle: Hollow 20">
              <a:extLst>
                <a:ext uri="{FF2B5EF4-FFF2-40B4-BE49-F238E27FC236}">
                  <a16:creationId xmlns:a16="http://schemas.microsoft.com/office/drawing/2014/main" id="{681A4906-7AA5-4C87-B2BB-324E42CA3B02}"/>
                </a:ext>
              </a:extLst>
            </p:cNvPr>
            <p:cNvSpPr/>
            <p:nvPr/>
          </p:nvSpPr>
          <p:spPr>
            <a:xfrm>
              <a:off x="5292080" y="4907359"/>
              <a:ext cx="1368152" cy="1368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2" name="Circle: Hollow 21">
              <a:extLst>
                <a:ext uri="{FF2B5EF4-FFF2-40B4-BE49-F238E27FC236}">
                  <a16:creationId xmlns:a16="http://schemas.microsoft.com/office/drawing/2014/main" id="{013E49FE-7F0A-400C-A41D-8495963F846E}"/>
                </a:ext>
              </a:extLst>
            </p:cNvPr>
            <p:cNvSpPr/>
            <p:nvPr/>
          </p:nvSpPr>
          <p:spPr>
            <a:xfrm>
              <a:off x="7418216" y="4887464"/>
              <a:ext cx="1368152" cy="1368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3" name="Circle: Hollow 22">
              <a:extLst>
                <a:ext uri="{FF2B5EF4-FFF2-40B4-BE49-F238E27FC236}">
                  <a16:creationId xmlns:a16="http://schemas.microsoft.com/office/drawing/2014/main" id="{234435DB-0A9C-4ABD-9D74-AE7E32136233}"/>
                </a:ext>
              </a:extLst>
            </p:cNvPr>
            <p:cNvSpPr/>
            <p:nvPr/>
          </p:nvSpPr>
          <p:spPr>
            <a:xfrm>
              <a:off x="6355148" y="4108403"/>
              <a:ext cx="1368152" cy="1368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pic>
        <p:nvPicPr>
          <p:cNvPr id="25" name="Graphic 24" descr="Slippery">
            <a:extLst>
              <a:ext uri="{FF2B5EF4-FFF2-40B4-BE49-F238E27FC236}">
                <a16:creationId xmlns:a16="http://schemas.microsoft.com/office/drawing/2014/main" id="{D42929DA-C135-490C-B568-025F9EDE0D3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6171" y="4219214"/>
            <a:ext cx="864000" cy="864000"/>
          </a:xfrm>
          <a:prstGeom prst="rect">
            <a:avLst/>
          </a:prstGeom>
        </p:spPr>
      </p:pic>
      <p:sp>
        <p:nvSpPr>
          <p:cNvPr id="26" name="Circle: Hollow 25">
            <a:extLst>
              <a:ext uri="{FF2B5EF4-FFF2-40B4-BE49-F238E27FC236}">
                <a16:creationId xmlns:a16="http://schemas.microsoft.com/office/drawing/2014/main" id="{A84BD24E-7F46-4455-B536-3E1F7498696B}"/>
              </a:ext>
            </a:extLst>
          </p:cNvPr>
          <p:cNvSpPr/>
          <p:nvPr/>
        </p:nvSpPr>
        <p:spPr>
          <a:xfrm>
            <a:off x="532486" y="4211369"/>
            <a:ext cx="1071371" cy="1063019"/>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294742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922EB-947A-4AC4-9593-71E6C3688957}"/>
              </a:ext>
            </a:extLst>
          </p:cNvPr>
          <p:cNvSpPr>
            <a:spLocks noGrp="1"/>
          </p:cNvSpPr>
          <p:nvPr>
            <p:ph type="title"/>
          </p:nvPr>
        </p:nvSpPr>
        <p:spPr>
          <a:xfrm>
            <a:off x="463260" y="240709"/>
            <a:ext cx="8028000" cy="648072"/>
          </a:xfrm>
        </p:spPr>
        <p:txBody>
          <a:bodyPr/>
          <a:lstStyle/>
          <a:p>
            <a:r>
              <a:rPr lang="en-GB" dirty="0"/>
              <a:t>Which temperatures have an impact?</a:t>
            </a:r>
          </a:p>
        </p:txBody>
      </p:sp>
      <p:sp>
        <p:nvSpPr>
          <p:cNvPr id="4" name="Slide Number Placeholder 3">
            <a:extLst>
              <a:ext uri="{FF2B5EF4-FFF2-40B4-BE49-F238E27FC236}">
                <a16:creationId xmlns:a16="http://schemas.microsoft.com/office/drawing/2014/main" id="{8D72162D-A8AC-4D5C-950B-146EB949FA9A}"/>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8</a:t>
            </a:fld>
            <a:endParaRPr lang="en-US" dirty="0"/>
          </a:p>
        </p:txBody>
      </p:sp>
      <p:sp>
        <p:nvSpPr>
          <p:cNvPr id="5" name="Footer Placeholder 4">
            <a:extLst>
              <a:ext uri="{FF2B5EF4-FFF2-40B4-BE49-F238E27FC236}">
                <a16:creationId xmlns:a16="http://schemas.microsoft.com/office/drawing/2014/main" id="{309A3803-D81B-4C0B-A66A-8EB437BE50D1}"/>
              </a:ext>
            </a:extLst>
          </p:cNvPr>
          <p:cNvSpPr>
            <a:spLocks noGrp="1"/>
          </p:cNvSpPr>
          <p:nvPr>
            <p:ph type="ftr" sz="quarter" idx="11"/>
          </p:nvPr>
        </p:nvSpPr>
        <p:spPr/>
        <p:txBody>
          <a:bodyPr/>
          <a:lstStyle/>
          <a:p>
            <a:pPr>
              <a:defRPr/>
            </a:pPr>
            <a:r>
              <a:rPr lang="en-GB" dirty="0"/>
              <a:t>Winter Deaths and the winter of 2017/18 – Information for LA</a:t>
            </a:r>
            <a:endParaRPr lang="en-US" dirty="0"/>
          </a:p>
        </p:txBody>
      </p:sp>
      <p:graphicFrame>
        <p:nvGraphicFramePr>
          <p:cNvPr id="6" name="Content Placeholder 5">
            <a:extLst>
              <a:ext uri="{FF2B5EF4-FFF2-40B4-BE49-F238E27FC236}">
                <a16:creationId xmlns:a16="http://schemas.microsoft.com/office/drawing/2014/main" id="{427E46D9-365C-4E34-84A1-AA77CCFB47E3}"/>
              </a:ext>
            </a:extLst>
          </p:cNvPr>
          <p:cNvGraphicFramePr>
            <a:graphicFrameLocks noGrp="1"/>
          </p:cNvGraphicFramePr>
          <p:nvPr>
            <p:ph idx="1"/>
            <p:extLst>
              <p:ext uri="{D42A27DB-BD31-4B8C-83A1-F6EECF244321}">
                <p14:modId xmlns:p14="http://schemas.microsoft.com/office/powerpoint/2010/main" val="1397872861"/>
              </p:ext>
            </p:extLst>
          </p:nvPr>
        </p:nvGraphicFramePr>
        <p:xfrm>
          <a:off x="827584" y="3309349"/>
          <a:ext cx="7344816" cy="2427078"/>
        </p:xfrm>
        <a:graphic>
          <a:graphicData uri="http://schemas.openxmlformats.org/drawingml/2006/table">
            <a:tbl>
              <a:tblPr firstRow="1" bandRow="1">
                <a:tableStyleId>{5C22544A-7EE6-4342-B048-85BDC9FD1C3A}</a:tableStyleId>
              </a:tblPr>
              <a:tblGrid>
                <a:gridCol w="1512168">
                  <a:extLst>
                    <a:ext uri="{9D8B030D-6E8A-4147-A177-3AD203B41FA5}">
                      <a16:colId xmlns:a16="http://schemas.microsoft.com/office/drawing/2014/main" val="1383914431"/>
                    </a:ext>
                  </a:extLst>
                </a:gridCol>
                <a:gridCol w="5832648">
                  <a:extLst>
                    <a:ext uri="{9D8B030D-6E8A-4147-A177-3AD203B41FA5}">
                      <a16:colId xmlns:a16="http://schemas.microsoft.com/office/drawing/2014/main" val="4088333865"/>
                    </a:ext>
                  </a:extLst>
                </a:gridCol>
              </a:tblGrid>
              <a:tr h="404513">
                <a:tc>
                  <a:txBody>
                    <a:bodyPr/>
                    <a:lstStyle/>
                    <a:p>
                      <a:r>
                        <a:rPr lang="en-GB" sz="1400" dirty="0"/>
                        <a:t>Temperature</a:t>
                      </a:r>
                    </a:p>
                  </a:txBody>
                  <a:tcPr>
                    <a:solidFill>
                      <a:srgbClr val="98002E"/>
                    </a:solidFill>
                  </a:tcPr>
                </a:tc>
                <a:tc>
                  <a:txBody>
                    <a:bodyPr/>
                    <a:lstStyle/>
                    <a:p>
                      <a:r>
                        <a:rPr lang="en-GB" sz="1400" dirty="0"/>
                        <a:t>Health Impacts</a:t>
                      </a:r>
                    </a:p>
                  </a:txBody>
                  <a:tcPr>
                    <a:solidFill>
                      <a:srgbClr val="98002E"/>
                    </a:solidFill>
                  </a:tcPr>
                </a:tc>
                <a:extLst>
                  <a:ext uri="{0D108BD9-81ED-4DB2-BD59-A6C34878D82A}">
                    <a16:rowId xmlns:a16="http://schemas.microsoft.com/office/drawing/2014/main" val="3043474331"/>
                  </a:ext>
                </a:extLst>
              </a:tr>
              <a:tr h="404513">
                <a:tc>
                  <a:txBody>
                    <a:bodyPr/>
                    <a:lstStyle/>
                    <a:p>
                      <a:r>
                        <a:rPr lang="en-GB" sz="1400" b="1" dirty="0"/>
                        <a:t>18</a:t>
                      </a:r>
                      <a:r>
                        <a:rPr lang="en-GB" sz="1400" b="1" kern="1200" baseline="30000" dirty="0">
                          <a:solidFill>
                            <a:schemeClr val="dk1"/>
                          </a:solidFill>
                          <a:latin typeface="+mn-lt"/>
                          <a:ea typeface="+mn-ea"/>
                          <a:cs typeface="+mn-cs"/>
                        </a:rPr>
                        <a:t>o</a:t>
                      </a:r>
                      <a:r>
                        <a:rPr lang="en-GB" sz="1400" b="1" dirty="0"/>
                        <a:t>C</a:t>
                      </a:r>
                    </a:p>
                  </a:txBody>
                  <a:tcPr>
                    <a:solidFill>
                      <a:srgbClr val="FFDDE8"/>
                    </a:solidFill>
                  </a:tcPr>
                </a:tc>
                <a:tc>
                  <a:txBody>
                    <a:bodyPr/>
                    <a:lstStyle/>
                    <a:p>
                      <a:r>
                        <a:rPr lang="en-GB" sz="1400" dirty="0"/>
                        <a:t>minimal risks to health for a sedentary person wearing suitable clothing</a:t>
                      </a:r>
                    </a:p>
                  </a:txBody>
                  <a:tcPr>
                    <a:solidFill>
                      <a:srgbClr val="FFDDE8"/>
                    </a:solidFill>
                  </a:tcPr>
                </a:tc>
                <a:extLst>
                  <a:ext uri="{0D108BD9-81ED-4DB2-BD59-A6C34878D82A}">
                    <a16:rowId xmlns:a16="http://schemas.microsoft.com/office/drawing/2014/main" val="2044466809"/>
                  </a:ext>
                </a:extLst>
              </a:tr>
              <a:tr h="404513">
                <a:tc>
                  <a:txBody>
                    <a:bodyPr/>
                    <a:lstStyle/>
                    <a:p>
                      <a:r>
                        <a:rPr lang="en-GB" sz="1400" b="1" dirty="0"/>
                        <a:t>Under 18</a:t>
                      </a:r>
                      <a:r>
                        <a:rPr lang="en-GB" sz="1400" b="1" baseline="30000" dirty="0"/>
                        <a:t>o</a:t>
                      </a:r>
                      <a:r>
                        <a:rPr lang="en-GB" sz="1400" b="1" dirty="0"/>
                        <a:t>C</a:t>
                      </a:r>
                    </a:p>
                  </a:txBody>
                  <a:tcPr>
                    <a:solidFill>
                      <a:schemeClr val="bg1"/>
                    </a:solidFill>
                  </a:tcPr>
                </a:tc>
                <a:tc>
                  <a:txBody>
                    <a:bodyPr/>
                    <a:lstStyle/>
                    <a:p>
                      <a:r>
                        <a:rPr lang="en-GB" sz="1400" dirty="0"/>
                        <a:t>may increase blood pressure and risk of cardiovascular disease</a:t>
                      </a:r>
                    </a:p>
                  </a:txBody>
                  <a:tcPr>
                    <a:solidFill>
                      <a:schemeClr val="bg1"/>
                    </a:solidFill>
                  </a:tcPr>
                </a:tc>
                <a:extLst>
                  <a:ext uri="{0D108BD9-81ED-4DB2-BD59-A6C34878D82A}">
                    <a16:rowId xmlns:a16="http://schemas.microsoft.com/office/drawing/2014/main" val="635036462"/>
                  </a:ext>
                </a:extLst>
              </a:tr>
              <a:tr h="404513">
                <a:tc>
                  <a:txBody>
                    <a:bodyPr/>
                    <a:lstStyle/>
                    <a:p>
                      <a:r>
                        <a:rPr lang="en-GB" sz="1400" b="1" dirty="0"/>
                        <a:t>Under 16</a:t>
                      </a:r>
                      <a:r>
                        <a:rPr lang="en-GB" sz="1400" b="1" kern="1200" baseline="30000" dirty="0">
                          <a:solidFill>
                            <a:schemeClr val="dk1"/>
                          </a:solidFill>
                          <a:latin typeface="+mn-lt"/>
                          <a:ea typeface="+mn-ea"/>
                          <a:cs typeface="+mn-cs"/>
                        </a:rPr>
                        <a:t>o</a:t>
                      </a:r>
                      <a:r>
                        <a:rPr lang="en-GB" sz="1400" b="1" dirty="0"/>
                        <a:t>C</a:t>
                      </a:r>
                    </a:p>
                  </a:txBody>
                  <a:tcPr>
                    <a:solidFill>
                      <a:srgbClr val="FFDDE8"/>
                    </a:solidFill>
                  </a:tcPr>
                </a:tc>
                <a:tc>
                  <a:txBody>
                    <a:bodyPr/>
                    <a:lstStyle/>
                    <a:p>
                      <a:r>
                        <a:rPr lang="en-GB" sz="1400" dirty="0"/>
                        <a:t>may diminish resistance to respiratory diseases</a:t>
                      </a:r>
                    </a:p>
                  </a:txBody>
                  <a:tcPr>
                    <a:solidFill>
                      <a:srgbClr val="FFDDE8"/>
                    </a:solidFill>
                  </a:tcPr>
                </a:tc>
                <a:extLst>
                  <a:ext uri="{0D108BD9-81ED-4DB2-BD59-A6C34878D82A}">
                    <a16:rowId xmlns:a16="http://schemas.microsoft.com/office/drawing/2014/main" val="3211609141"/>
                  </a:ext>
                </a:extLst>
              </a:tr>
              <a:tr h="404513">
                <a:tc>
                  <a:txBody>
                    <a:bodyPr/>
                    <a:lstStyle/>
                    <a:p>
                      <a:r>
                        <a:rPr lang="en-GB" sz="1400" b="1" dirty="0"/>
                        <a:t>4 – 8</a:t>
                      </a:r>
                      <a:r>
                        <a:rPr lang="en-GB" sz="1400" b="1" kern="1200" baseline="30000" dirty="0">
                          <a:solidFill>
                            <a:schemeClr val="dk1"/>
                          </a:solidFill>
                          <a:latin typeface="+mn-lt"/>
                          <a:ea typeface="+mn-ea"/>
                          <a:cs typeface="+mn-cs"/>
                        </a:rPr>
                        <a:t>o</a:t>
                      </a:r>
                      <a:r>
                        <a:rPr lang="en-GB" sz="1400" b="1" dirty="0"/>
                        <a:t>C</a:t>
                      </a:r>
                    </a:p>
                  </a:txBody>
                  <a:tcPr>
                    <a:noFill/>
                  </a:tcPr>
                </a:tc>
                <a:tc>
                  <a:txBody>
                    <a:bodyPr/>
                    <a:lstStyle/>
                    <a:p>
                      <a:r>
                        <a:rPr lang="en-GB" sz="1400" dirty="0"/>
                        <a:t>increased risk of death observed at population level</a:t>
                      </a:r>
                    </a:p>
                  </a:txBody>
                  <a:tcPr>
                    <a:noFill/>
                  </a:tcPr>
                </a:tc>
                <a:extLst>
                  <a:ext uri="{0D108BD9-81ED-4DB2-BD59-A6C34878D82A}">
                    <a16:rowId xmlns:a16="http://schemas.microsoft.com/office/drawing/2014/main" val="2997927539"/>
                  </a:ext>
                </a:extLst>
              </a:tr>
              <a:tr h="404513">
                <a:tc>
                  <a:txBody>
                    <a:bodyPr/>
                    <a:lstStyle/>
                    <a:p>
                      <a:r>
                        <a:rPr lang="en-GB" sz="1400" b="1" dirty="0"/>
                        <a:t>At or below 5</a:t>
                      </a:r>
                      <a:r>
                        <a:rPr lang="en-GB" sz="1400" b="1" kern="1200" baseline="30000" dirty="0">
                          <a:solidFill>
                            <a:schemeClr val="dk1"/>
                          </a:solidFill>
                          <a:latin typeface="+mn-lt"/>
                          <a:ea typeface="+mn-ea"/>
                          <a:cs typeface="+mn-cs"/>
                        </a:rPr>
                        <a:t>o</a:t>
                      </a:r>
                      <a:r>
                        <a:rPr lang="en-GB" sz="1400" b="1" dirty="0"/>
                        <a:t>C</a:t>
                      </a:r>
                    </a:p>
                  </a:txBody>
                  <a:tcPr>
                    <a:solidFill>
                      <a:srgbClr val="FFDDE8"/>
                    </a:solidFill>
                  </a:tcPr>
                </a:tc>
                <a:tc>
                  <a:txBody>
                    <a:bodyPr/>
                    <a:lstStyle/>
                    <a:p>
                      <a:r>
                        <a:rPr lang="en-GB" sz="1400" dirty="0"/>
                        <a:t>high risk of hypothermia</a:t>
                      </a:r>
                    </a:p>
                  </a:txBody>
                  <a:tcPr>
                    <a:solidFill>
                      <a:srgbClr val="FFDDE8"/>
                    </a:solidFill>
                  </a:tcPr>
                </a:tc>
                <a:extLst>
                  <a:ext uri="{0D108BD9-81ED-4DB2-BD59-A6C34878D82A}">
                    <a16:rowId xmlns:a16="http://schemas.microsoft.com/office/drawing/2014/main" val="3485902879"/>
                  </a:ext>
                </a:extLst>
              </a:tr>
            </a:tbl>
          </a:graphicData>
        </a:graphic>
      </p:graphicFrame>
      <p:sp>
        <p:nvSpPr>
          <p:cNvPr id="8" name="TextBox 7">
            <a:extLst>
              <a:ext uri="{FF2B5EF4-FFF2-40B4-BE49-F238E27FC236}">
                <a16:creationId xmlns:a16="http://schemas.microsoft.com/office/drawing/2014/main" id="{9E5E5E79-C7CF-4696-A9D7-108D279D4B7F}"/>
              </a:ext>
            </a:extLst>
          </p:cNvPr>
          <p:cNvSpPr txBox="1"/>
          <p:nvPr/>
        </p:nvSpPr>
        <p:spPr>
          <a:xfrm>
            <a:off x="463259" y="1125765"/>
            <a:ext cx="7493117" cy="183127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1800" dirty="0"/>
              <a:t>The health impacts of cold weather can be seen even at temperatures which might be considered relatively mild</a:t>
            </a:r>
          </a:p>
          <a:p>
            <a:pPr marL="285750" indent="-285750">
              <a:spcAft>
                <a:spcPts val="600"/>
              </a:spcAft>
              <a:buFont typeface="Arial" panose="020B0604020202020204" pitchFamily="34" charset="0"/>
              <a:buChar char="•"/>
            </a:pPr>
            <a:r>
              <a:rPr lang="en-GB" sz="1800" dirty="0"/>
              <a:t>Although the risk of death increases as temperatures fall, the higher frequency of days at moderate temperatures in an average winter means </a:t>
            </a:r>
            <a:r>
              <a:rPr lang="en-GB" sz="1800" b="1" dirty="0"/>
              <a:t>the greatest health burden in absolute numbers of deaths, occurs at more moderate temperatures</a:t>
            </a:r>
            <a:r>
              <a:rPr lang="en-GB" sz="1400" b="1" baseline="30000" dirty="0"/>
              <a:t>2</a:t>
            </a:r>
            <a:endParaRPr lang="en-GB" sz="1800" dirty="0"/>
          </a:p>
        </p:txBody>
      </p:sp>
      <p:pic>
        <p:nvPicPr>
          <p:cNvPr id="10" name="Graphic 9" descr="Thermometer">
            <a:extLst>
              <a:ext uri="{FF2B5EF4-FFF2-40B4-BE49-F238E27FC236}">
                <a16:creationId xmlns:a16="http://schemas.microsoft.com/office/drawing/2014/main" id="{9C7A1903-B5F5-4AFF-958A-2E8C8273C3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17200" y="2233615"/>
            <a:ext cx="720000" cy="720000"/>
          </a:xfrm>
          <a:prstGeom prst="rect">
            <a:avLst/>
          </a:prstGeom>
        </p:spPr>
      </p:pic>
      <p:sp>
        <p:nvSpPr>
          <p:cNvPr id="11" name="Circle: Hollow 10">
            <a:extLst>
              <a:ext uri="{FF2B5EF4-FFF2-40B4-BE49-F238E27FC236}">
                <a16:creationId xmlns:a16="http://schemas.microsoft.com/office/drawing/2014/main" id="{90F2D80C-773A-4750-8D96-EA2BF206A5B1}"/>
              </a:ext>
            </a:extLst>
          </p:cNvPr>
          <p:cNvSpPr/>
          <p:nvPr/>
        </p:nvSpPr>
        <p:spPr>
          <a:xfrm>
            <a:off x="7627260" y="2161615"/>
            <a:ext cx="864000" cy="864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5" name="Group 14">
            <a:extLst>
              <a:ext uri="{FF2B5EF4-FFF2-40B4-BE49-F238E27FC236}">
                <a16:creationId xmlns:a16="http://schemas.microsoft.com/office/drawing/2014/main" id="{20632DC3-4D3B-4D83-B0B5-1378B60C2D6E}"/>
              </a:ext>
            </a:extLst>
          </p:cNvPr>
          <p:cNvGrpSpPr/>
          <p:nvPr/>
        </p:nvGrpSpPr>
        <p:grpSpPr>
          <a:xfrm>
            <a:off x="7954981" y="1373036"/>
            <a:ext cx="864000" cy="864000"/>
            <a:chOff x="6948264" y="902870"/>
            <a:chExt cx="864000" cy="864000"/>
          </a:xfrm>
        </p:grpSpPr>
        <p:pic>
          <p:nvPicPr>
            <p:cNvPr id="13" name="Graphic 12" descr="Cloud">
              <a:extLst>
                <a:ext uri="{FF2B5EF4-FFF2-40B4-BE49-F238E27FC236}">
                  <a16:creationId xmlns:a16="http://schemas.microsoft.com/office/drawing/2014/main" id="{33F2C804-1F1C-4918-BF53-A1A70EA1BF4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19530" y="936426"/>
              <a:ext cx="721467" cy="721467"/>
            </a:xfrm>
            <a:prstGeom prst="rect">
              <a:avLst/>
            </a:prstGeom>
          </p:spPr>
        </p:pic>
        <p:sp>
          <p:nvSpPr>
            <p:cNvPr id="14" name="Circle: Hollow 13">
              <a:extLst>
                <a:ext uri="{FF2B5EF4-FFF2-40B4-BE49-F238E27FC236}">
                  <a16:creationId xmlns:a16="http://schemas.microsoft.com/office/drawing/2014/main" id="{EC1113F1-94D3-4DB8-AA57-D627F51B75F5}"/>
                </a:ext>
              </a:extLst>
            </p:cNvPr>
            <p:cNvSpPr/>
            <p:nvPr/>
          </p:nvSpPr>
          <p:spPr>
            <a:xfrm>
              <a:off x="6948264" y="902870"/>
              <a:ext cx="864000" cy="864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Tree>
    <p:extLst>
      <p:ext uri="{BB962C8B-B14F-4D97-AF65-F5344CB8AC3E}">
        <p14:creationId xmlns:p14="http://schemas.microsoft.com/office/powerpoint/2010/main" val="698590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9A510-B38D-4673-B910-75831AE0A4B0}"/>
              </a:ext>
            </a:extLst>
          </p:cNvPr>
          <p:cNvSpPr>
            <a:spLocks noGrp="1"/>
          </p:cNvSpPr>
          <p:nvPr>
            <p:ph type="title"/>
          </p:nvPr>
        </p:nvSpPr>
        <p:spPr>
          <a:xfrm>
            <a:off x="408285" y="229784"/>
            <a:ext cx="8028000" cy="648072"/>
          </a:xfrm>
        </p:spPr>
        <p:txBody>
          <a:bodyPr>
            <a:normAutofit/>
          </a:bodyPr>
          <a:lstStyle/>
          <a:p>
            <a:r>
              <a:rPr lang="en-GB" dirty="0"/>
              <a:t>Who is affected?</a:t>
            </a:r>
          </a:p>
        </p:txBody>
      </p:sp>
      <p:sp>
        <p:nvSpPr>
          <p:cNvPr id="3" name="Content Placeholder 2">
            <a:extLst>
              <a:ext uri="{FF2B5EF4-FFF2-40B4-BE49-F238E27FC236}">
                <a16:creationId xmlns:a16="http://schemas.microsoft.com/office/drawing/2014/main" id="{15582A6F-2473-428F-91E5-32320E6EB65D}"/>
              </a:ext>
            </a:extLst>
          </p:cNvPr>
          <p:cNvSpPr>
            <a:spLocks noGrp="1"/>
          </p:cNvSpPr>
          <p:nvPr>
            <p:ph idx="1"/>
          </p:nvPr>
        </p:nvSpPr>
        <p:spPr>
          <a:xfrm>
            <a:off x="308750" y="928355"/>
            <a:ext cx="8424936" cy="1800200"/>
          </a:xfrm>
        </p:spPr>
        <p:txBody>
          <a:bodyPr/>
          <a:lstStyle/>
          <a:p>
            <a:pPr marL="285750" indent="-285750">
              <a:spcAft>
                <a:spcPts val="0"/>
              </a:spcAft>
              <a:buFont typeface="Arial" panose="020B0604020202020204" pitchFamily="34" charset="0"/>
              <a:buChar char="•"/>
            </a:pPr>
            <a:r>
              <a:rPr lang="en-GB" sz="1600" dirty="0"/>
              <a:t>EWDs are seen throughout England – </a:t>
            </a:r>
            <a:r>
              <a:rPr lang="en-GB" sz="1600" b="1" dirty="0"/>
              <a:t>all regions are affected</a:t>
            </a:r>
          </a:p>
          <a:p>
            <a:pPr marL="285750" indent="-285750">
              <a:spcAft>
                <a:spcPts val="0"/>
              </a:spcAft>
              <a:buFont typeface="Arial" panose="020B0604020202020204" pitchFamily="34" charset="0"/>
              <a:buChar char="•"/>
            </a:pPr>
            <a:r>
              <a:rPr lang="en-GB" sz="1600" dirty="0"/>
              <a:t>Whilst the burden of EWDs is primarily seen in </a:t>
            </a:r>
            <a:r>
              <a:rPr lang="en-GB" sz="1600" b="1" dirty="0"/>
              <a:t>older age groups</a:t>
            </a:r>
            <a:r>
              <a:rPr lang="en-GB" sz="1600" dirty="0"/>
              <a:t>, EWDs are seen </a:t>
            </a:r>
            <a:r>
              <a:rPr lang="en-GB" sz="1600" b="1" dirty="0"/>
              <a:t>in all age groups</a:t>
            </a:r>
          </a:p>
          <a:p>
            <a:pPr marL="285750" indent="-285750">
              <a:spcAft>
                <a:spcPts val="0"/>
              </a:spcAft>
              <a:buFont typeface="Arial" panose="020B0604020202020204" pitchFamily="34" charset="0"/>
              <a:buChar char="•"/>
            </a:pPr>
            <a:r>
              <a:rPr lang="en-GB" sz="1600" dirty="0"/>
              <a:t>EWDs represent an important </a:t>
            </a:r>
            <a:r>
              <a:rPr lang="en-GB" sz="1600" b="1" dirty="0"/>
              <a:t>health inequality </a:t>
            </a:r>
            <a:r>
              <a:rPr lang="en-GB" sz="1600" dirty="0"/>
              <a:t>– people who experience greater socioeconomic deprivation are more likely to be affected</a:t>
            </a:r>
            <a:endParaRPr lang="en-GB" sz="1600" b="1" dirty="0"/>
          </a:p>
          <a:p>
            <a:pPr marL="285750" indent="-285750">
              <a:spcAft>
                <a:spcPts val="0"/>
              </a:spcAft>
              <a:buFont typeface="Arial" panose="020B0604020202020204" pitchFamily="34" charset="0"/>
              <a:buChar char="•"/>
            </a:pPr>
            <a:r>
              <a:rPr lang="en-GB" sz="1600" dirty="0"/>
              <a:t>There are a number of factors which contribute to EWDs:</a:t>
            </a:r>
          </a:p>
        </p:txBody>
      </p:sp>
      <p:sp>
        <p:nvSpPr>
          <p:cNvPr id="4" name="Slide Number Placeholder 3">
            <a:extLst>
              <a:ext uri="{FF2B5EF4-FFF2-40B4-BE49-F238E27FC236}">
                <a16:creationId xmlns:a16="http://schemas.microsoft.com/office/drawing/2014/main" id="{F5FE8041-D16C-4D15-9E23-99A7E0F01BAC}"/>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9</a:t>
            </a:fld>
            <a:endParaRPr lang="en-US" dirty="0"/>
          </a:p>
        </p:txBody>
      </p:sp>
      <p:sp>
        <p:nvSpPr>
          <p:cNvPr id="5" name="Footer Placeholder 4">
            <a:extLst>
              <a:ext uri="{FF2B5EF4-FFF2-40B4-BE49-F238E27FC236}">
                <a16:creationId xmlns:a16="http://schemas.microsoft.com/office/drawing/2014/main" id="{81AD9F65-38F1-4FC5-AD27-6D0C9918FDF4}"/>
              </a:ext>
            </a:extLst>
          </p:cNvPr>
          <p:cNvSpPr>
            <a:spLocks noGrp="1"/>
          </p:cNvSpPr>
          <p:nvPr>
            <p:ph type="ftr" sz="quarter" idx="11"/>
          </p:nvPr>
        </p:nvSpPr>
        <p:spPr/>
        <p:txBody>
          <a:bodyPr/>
          <a:lstStyle/>
          <a:p>
            <a:pPr>
              <a:defRPr/>
            </a:pPr>
            <a:r>
              <a:rPr lang="en-GB" dirty="0"/>
              <a:t>Winter Deaths and the winter of 2017/18 – Information for LA</a:t>
            </a:r>
            <a:endParaRPr lang="en-US" dirty="0"/>
          </a:p>
        </p:txBody>
      </p:sp>
      <p:pic>
        <p:nvPicPr>
          <p:cNvPr id="11" name="Graphic 10" descr="Snow">
            <a:extLst>
              <a:ext uri="{FF2B5EF4-FFF2-40B4-BE49-F238E27FC236}">
                <a16:creationId xmlns:a16="http://schemas.microsoft.com/office/drawing/2014/main" id="{8B93C7C5-5A42-4003-95CE-7E18F9D1483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60911" y="2915660"/>
            <a:ext cx="720000" cy="720000"/>
          </a:xfrm>
          <a:prstGeom prst="rect">
            <a:avLst/>
          </a:prstGeom>
        </p:spPr>
      </p:pic>
      <p:pic>
        <p:nvPicPr>
          <p:cNvPr id="13" name="Graphic 12" descr="House">
            <a:extLst>
              <a:ext uri="{FF2B5EF4-FFF2-40B4-BE49-F238E27FC236}">
                <a16:creationId xmlns:a16="http://schemas.microsoft.com/office/drawing/2014/main" id="{A89535F3-77CC-458F-94C9-E3E99CC884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80321" y="4754916"/>
            <a:ext cx="720000" cy="720000"/>
          </a:xfrm>
          <a:prstGeom prst="rect">
            <a:avLst/>
          </a:prstGeom>
        </p:spPr>
      </p:pic>
      <p:sp>
        <p:nvSpPr>
          <p:cNvPr id="6" name="TextBox 5">
            <a:extLst>
              <a:ext uri="{FF2B5EF4-FFF2-40B4-BE49-F238E27FC236}">
                <a16:creationId xmlns:a16="http://schemas.microsoft.com/office/drawing/2014/main" id="{469D92BF-B227-4F0C-9DFB-B41F29C061A0}"/>
              </a:ext>
            </a:extLst>
          </p:cNvPr>
          <p:cNvSpPr txBox="1"/>
          <p:nvPr/>
        </p:nvSpPr>
        <p:spPr>
          <a:xfrm>
            <a:off x="5995368" y="3839841"/>
            <a:ext cx="1869643" cy="923330"/>
          </a:xfrm>
          <a:prstGeom prst="rect">
            <a:avLst/>
          </a:prstGeom>
          <a:noFill/>
        </p:spPr>
        <p:txBody>
          <a:bodyPr wrap="square" rtlCol="0">
            <a:spAutoFit/>
          </a:bodyPr>
          <a:lstStyle/>
          <a:p>
            <a:pPr algn="ctr"/>
            <a:r>
              <a:rPr lang="en-GB" sz="1800" b="1" dirty="0"/>
              <a:t>Housing and economic factors</a:t>
            </a:r>
          </a:p>
        </p:txBody>
      </p:sp>
      <p:sp>
        <p:nvSpPr>
          <p:cNvPr id="8" name="TextBox 7">
            <a:extLst>
              <a:ext uri="{FF2B5EF4-FFF2-40B4-BE49-F238E27FC236}">
                <a16:creationId xmlns:a16="http://schemas.microsoft.com/office/drawing/2014/main" id="{1BC32167-1491-4FB4-88B1-EA90922B5DA5}"/>
              </a:ext>
            </a:extLst>
          </p:cNvPr>
          <p:cNvSpPr txBox="1"/>
          <p:nvPr/>
        </p:nvSpPr>
        <p:spPr>
          <a:xfrm>
            <a:off x="7440407" y="4556853"/>
            <a:ext cx="1216172" cy="307777"/>
          </a:xfrm>
          <a:prstGeom prst="rect">
            <a:avLst/>
          </a:prstGeom>
          <a:noFill/>
        </p:spPr>
        <p:txBody>
          <a:bodyPr wrap="square" rtlCol="0">
            <a:spAutoFit/>
          </a:bodyPr>
          <a:lstStyle/>
          <a:p>
            <a:pPr algn="ctr"/>
            <a:r>
              <a:rPr lang="en-GB" sz="1400" dirty="0"/>
              <a:t>Cost of fuel</a:t>
            </a:r>
          </a:p>
        </p:txBody>
      </p:sp>
      <p:sp>
        <p:nvSpPr>
          <p:cNvPr id="12" name="TextBox 11">
            <a:extLst>
              <a:ext uri="{FF2B5EF4-FFF2-40B4-BE49-F238E27FC236}">
                <a16:creationId xmlns:a16="http://schemas.microsoft.com/office/drawing/2014/main" id="{299ACF43-2C66-4884-8FD5-BA4E1F5AB58B}"/>
              </a:ext>
            </a:extLst>
          </p:cNvPr>
          <p:cNvSpPr txBox="1"/>
          <p:nvPr/>
        </p:nvSpPr>
        <p:spPr>
          <a:xfrm>
            <a:off x="6983535" y="3163580"/>
            <a:ext cx="1395257" cy="523220"/>
          </a:xfrm>
          <a:prstGeom prst="rect">
            <a:avLst/>
          </a:prstGeom>
          <a:noFill/>
        </p:spPr>
        <p:txBody>
          <a:bodyPr wrap="square" rtlCol="0">
            <a:spAutoFit/>
          </a:bodyPr>
          <a:lstStyle/>
          <a:p>
            <a:pPr algn="ctr"/>
            <a:r>
              <a:rPr lang="en-GB" sz="1400" dirty="0"/>
              <a:t>Household income</a:t>
            </a:r>
          </a:p>
        </p:txBody>
      </p:sp>
      <p:sp>
        <p:nvSpPr>
          <p:cNvPr id="14" name="TextBox 13">
            <a:extLst>
              <a:ext uri="{FF2B5EF4-FFF2-40B4-BE49-F238E27FC236}">
                <a16:creationId xmlns:a16="http://schemas.microsoft.com/office/drawing/2014/main" id="{54B7DF0F-4A41-4A9F-8883-AFC7B8ACE304}"/>
              </a:ext>
            </a:extLst>
          </p:cNvPr>
          <p:cNvSpPr txBox="1"/>
          <p:nvPr/>
        </p:nvSpPr>
        <p:spPr>
          <a:xfrm>
            <a:off x="7262156" y="5322265"/>
            <a:ext cx="1475744" cy="738664"/>
          </a:xfrm>
          <a:prstGeom prst="rect">
            <a:avLst/>
          </a:prstGeom>
          <a:noFill/>
        </p:spPr>
        <p:txBody>
          <a:bodyPr wrap="square" rtlCol="0">
            <a:spAutoFit/>
          </a:bodyPr>
          <a:lstStyle/>
          <a:p>
            <a:pPr algn="ctr"/>
            <a:r>
              <a:rPr lang="en-GB" sz="1400" dirty="0"/>
              <a:t>Energy efficiency of the home</a:t>
            </a:r>
          </a:p>
        </p:txBody>
      </p:sp>
      <p:pic>
        <p:nvPicPr>
          <p:cNvPr id="16" name="Graphic 15" descr="Winter hat">
            <a:extLst>
              <a:ext uri="{FF2B5EF4-FFF2-40B4-BE49-F238E27FC236}">
                <a16:creationId xmlns:a16="http://schemas.microsoft.com/office/drawing/2014/main" id="{184C1360-26E9-4930-A7F0-1B8CE67612E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4424" y="3225595"/>
            <a:ext cx="696129" cy="696129"/>
          </a:xfrm>
          <a:prstGeom prst="rect">
            <a:avLst/>
          </a:prstGeom>
        </p:spPr>
      </p:pic>
      <p:pic>
        <p:nvPicPr>
          <p:cNvPr id="18" name="Graphic 17" descr="Mittens">
            <a:extLst>
              <a:ext uri="{FF2B5EF4-FFF2-40B4-BE49-F238E27FC236}">
                <a16:creationId xmlns:a16="http://schemas.microsoft.com/office/drawing/2014/main" id="{1CD0D65E-B8E9-4FDC-930F-F61C916F694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41675" y="3188984"/>
            <a:ext cx="696129" cy="696129"/>
          </a:xfrm>
          <a:prstGeom prst="rect">
            <a:avLst/>
          </a:prstGeom>
        </p:spPr>
      </p:pic>
      <p:sp>
        <p:nvSpPr>
          <p:cNvPr id="31" name="TextBox 30">
            <a:extLst>
              <a:ext uri="{FF2B5EF4-FFF2-40B4-BE49-F238E27FC236}">
                <a16:creationId xmlns:a16="http://schemas.microsoft.com/office/drawing/2014/main" id="{972CD34F-AC31-40F0-8461-4BBABE22CDB5}"/>
              </a:ext>
            </a:extLst>
          </p:cNvPr>
          <p:cNvSpPr txBox="1"/>
          <p:nvPr/>
        </p:nvSpPr>
        <p:spPr>
          <a:xfrm>
            <a:off x="2946108" y="4633325"/>
            <a:ext cx="2780710" cy="584775"/>
          </a:xfrm>
          <a:prstGeom prst="rect">
            <a:avLst/>
          </a:prstGeom>
          <a:noFill/>
        </p:spPr>
        <p:txBody>
          <a:bodyPr wrap="square" rtlCol="0">
            <a:spAutoFit/>
          </a:bodyPr>
          <a:lstStyle/>
          <a:p>
            <a:pPr algn="ctr"/>
            <a:r>
              <a:rPr lang="en-GB" sz="1600" b="1" dirty="0"/>
              <a:t>Individual vulnerability to health effects of cold</a:t>
            </a:r>
          </a:p>
        </p:txBody>
      </p:sp>
      <p:sp>
        <p:nvSpPr>
          <p:cNvPr id="32" name="TextBox 31">
            <a:extLst>
              <a:ext uri="{FF2B5EF4-FFF2-40B4-BE49-F238E27FC236}">
                <a16:creationId xmlns:a16="http://schemas.microsoft.com/office/drawing/2014/main" id="{6D1BEDDC-F500-42BC-B6A4-97122AB46406}"/>
              </a:ext>
            </a:extLst>
          </p:cNvPr>
          <p:cNvSpPr txBox="1"/>
          <p:nvPr/>
        </p:nvSpPr>
        <p:spPr>
          <a:xfrm>
            <a:off x="680800" y="4002676"/>
            <a:ext cx="2021357" cy="830997"/>
          </a:xfrm>
          <a:prstGeom prst="rect">
            <a:avLst/>
          </a:prstGeom>
          <a:noFill/>
        </p:spPr>
        <p:txBody>
          <a:bodyPr wrap="square" rtlCol="0">
            <a:spAutoFit/>
          </a:bodyPr>
          <a:lstStyle/>
          <a:p>
            <a:pPr algn="ctr"/>
            <a:r>
              <a:rPr lang="en-GB" sz="1600" b="1" dirty="0"/>
              <a:t>Attitudes to cold and associated behaviours</a:t>
            </a:r>
          </a:p>
        </p:txBody>
      </p:sp>
      <p:pic>
        <p:nvPicPr>
          <p:cNvPr id="34" name="Graphic 33" descr="Building">
            <a:extLst>
              <a:ext uri="{FF2B5EF4-FFF2-40B4-BE49-F238E27FC236}">
                <a16:creationId xmlns:a16="http://schemas.microsoft.com/office/drawing/2014/main" id="{A997DC3B-B7CA-449B-BDE8-DC1BA43D09E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27650" y="2945232"/>
            <a:ext cx="720000" cy="720000"/>
          </a:xfrm>
          <a:prstGeom prst="rect">
            <a:avLst/>
          </a:prstGeom>
        </p:spPr>
      </p:pic>
      <p:pic>
        <p:nvPicPr>
          <p:cNvPr id="36" name="Graphic 35" descr="Home">
            <a:extLst>
              <a:ext uri="{FF2B5EF4-FFF2-40B4-BE49-F238E27FC236}">
                <a16:creationId xmlns:a16="http://schemas.microsoft.com/office/drawing/2014/main" id="{AAAF51F9-B987-4498-857F-76D8E21DB69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743996" y="3721877"/>
            <a:ext cx="720000" cy="720000"/>
          </a:xfrm>
          <a:prstGeom prst="rect">
            <a:avLst/>
          </a:prstGeom>
        </p:spPr>
      </p:pic>
      <p:pic>
        <p:nvPicPr>
          <p:cNvPr id="40" name="Graphic 39" descr="Thermometer">
            <a:extLst>
              <a:ext uri="{FF2B5EF4-FFF2-40B4-BE49-F238E27FC236}">
                <a16:creationId xmlns:a16="http://schemas.microsoft.com/office/drawing/2014/main" id="{D643BE99-2E07-441A-9A85-F402A3BC4B8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933328" y="2853662"/>
            <a:ext cx="720000" cy="720000"/>
          </a:xfrm>
          <a:prstGeom prst="rect">
            <a:avLst/>
          </a:prstGeom>
        </p:spPr>
      </p:pic>
      <p:pic>
        <p:nvPicPr>
          <p:cNvPr id="42" name="Graphic 41" descr="Needle">
            <a:extLst>
              <a:ext uri="{FF2B5EF4-FFF2-40B4-BE49-F238E27FC236}">
                <a16:creationId xmlns:a16="http://schemas.microsoft.com/office/drawing/2014/main" id="{E76C7BDD-533D-4C7E-A1CE-64B3642EF904}"/>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218802" y="2918607"/>
            <a:ext cx="648000" cy="648000"/>
          </a:xfrm>
          <a:prstGeom prst="rect">
            <a:avLst/>
          </a:prstGeom>
        </p:spPr>
      </p:pic>
      <p:sp>
        <p:nvSpPr>
          <p:cNvPr id="43" name="TextBox 42">
            <a:extLst>
              <a:ext uri="{FF2B5EF4-FFF2-40B4-BE49-F238E27FC236}">
                <a16:creationId xmlns:a16="http://schemas.microsoft.com/office/drawing/2014/main" id="{3D76B644-8B3A-4A16-B2FE-74131AC0D2DD}"/>
              </a:ext>
            </a:extLst>
          </p:cNvPr>
          <p:cNvSpPr txBox="1"/>
          <p:nvPr/>
        </p:nvSpPr>
        <p:spPr>
          <a:xfrm>
            <a:off x="2733884" y="3649755"/>
            <a:ext cx="3115469" cy="338554"/>
          </a:xfrm>
          <a:prstGeom prst="rect">
            <a:avLst/>
          </a:prstGeom>
          <a:noFill/>
        </p:spPr>
        <p:txBody>
          <a:bodyPr wrap="square" rtlCol="0">
            <a:spAutoFit/>
          </a:bodyPr>
          <a:lstStyle/>
          <a:p>
            <a:pPr algn="ctr"/>
            <a:r>
              <a:rPr lang="en-GB" sz="1600" b="1" dirty="0"/>
              <a:t>Seasonal factors: weather, flu</a:t>
            </a:r>
          </a:p>
        </p:txBody>
      </p:sp>
      <p:sp>
        <p:nvSpPr>
          <p:cNvPr id="33" name="Circle: Hollow 32">
            <a:extLst>
              <a:ext uri="{FF2B5EF4-FFF2-40B4-BE49-F238E27FC236}">
                <a16:creationId xmlns:a16="http://schemas.microsoft.com/office/drawing/2014/main" id="{7884481C-F259-4EC0-BA2F-7D964E54C1E3}"/>
              </a:ext>
            </a:extLst>
          </p:cNvPr>
          <p:cNvSpPr/>
          <p:nvPr/>
        </p:nvSpPr>
        <p:spPr>
          <a:xfrm>
            <a:off x="3103095" y="2830953"/>
            <a:ext cx="864000" cy="864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5" name="Circle: Hollow 34">
            <a:extLst>
              <a:ext uri="{FF2B5EF4-FFF2-40B4-BE49-F238E27FC236}">
                <a16:creationId xmlns:a16="http://schemas.microsoft.com/office/drawing/2014/main" id="{1D7493BF-E926-40E6-B27E-A53BCF7338DC}"/>
              </a:ext>
            </a:extLst>
          </p:cNvPr>
          <p:cNvSpPr/>
          <p:nvPr/>
        </p:nvSpPr>
        <p:spPr>
          <a:xfrm>
            <a:off x="3835588" y="2807072"/>
            <a:ext cx="864000" cy="864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7" name="Circle: Hollow 36">
            <a:extLst>
              <a:ext uri="{FF2B5EF4-FFF2-40B4-BE49-F238E27FC236}">
                <a16:creationId xmlns:a16="http://schemas.microsoft.com/office/drawing/2014/main" id="{798CA366-1AD3-42A6-A632-E525BD1D9245}"/>
              </a:ext>
            </a:extLst>
          </p:cNvPr>
          <p:cNvSpPr/>
          <p:nvPr/>
        </p:nvSpPr>
        <p:spPr>
          <a:xfrm>
            <a:off x="4563171" y="2807643"/>
            <a:ext cx="864000" cy="864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9" name="Circle: Hollow 38">
            <a:extLst>
              <a:ext uri="{FF2B5EF4-FFF2-40B4-BE49-F238E27FC236}">
                <a16:creationId xmlns:a16="http://schemas.microsoft.com/office/drawing/2014/main" id="{B3F130FE-9E8C-42E4-AF4D-9FBEA14F7720}"/>
              </a:ext>
            </a:extLst>
          </p:cNvPr>
          <p:cNvSpPr/>
          <p:nvPr/>
        </p:nvSpPr>
        <p:spPr>
          <a:xfrm>
            <a:off x="6808321" y="4734147"/>
            <a:ext cx="864000" cy="864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1" name="Circle: Hollow 40">
            <a:extLst>
              <a:ext uri="{FF2B5EF4-FFF2-40B4-BE49-F238E27FC236}">
                <a16:creationId xmlns:a16="http://schemas.microsoft.com/office/drawing/2014/main" id="{BE46A210-44E9-450A-B3E4-52B8F9657DBB}"/>
              </a:ext>
            </a:extLst>
          </p:cNvPr>
          <p:cNvSpPr/>
          <p:nvPr/>
        </p:nvSpPr>
        <p:spPr>
          <a:xfrm>
            <a:off x="7671996" y="3721877"/>
            <a:ext cx="864000" cy="864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4" name="Circle: Hollow 43">
            <a:extLst>
              <a:ext uri="{FF2B5EF4-FFF2-40B4-BE49-F238E27FC236}">
                <a16:creationId xmlns:a16="http://schemas.microsoft.com/office/drawing/2014/main" id="{3787C801-3050-4867-9C03-D405C6A5ECF9}"/>
              </a:ext>
            </a:extLst>
          </p:cNvPr>
          <p:cNvSpPr/>
          <p:nvPr/>
        </p:nvSpPr>
        <p:spPr>
          <a:xfrm>
            <a:off x="6355650" y="2896758"/>
            <a:ext cx="864000" cy="864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5" name="Circle: Hollow 44">
            <a:extLst>
              <a:ext uri="{FF2B5EF4-FFF2-40B4-BE49-F238E27FC236}">
                <a16:creationId xmlns:a16="http://schemas.microsoft.com/office/drawing/2014/main" id="{A4A317E5-EDB0-474B-A997-4AC00382AFF2}"/>
              </a:ext>
            </a:extLst>
          </p:cNvPr>
          <p:cNvSpPr/>
          <p:nvPr/>
        </p:nvSpPr>
        <p:spPr>
          <a:xfrm>
            <a:off x="1487359" y="3111492"/>
            <a:ext cx="792000" cy="792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6" name="Circle: Hollow 45">
            <a:extLst>
              <a:ext uri="{FF2B5EF4-FFF2-40B4-BE49-F238E27FC236}">
                <a16:creationId xmlns:a16="http://schemas.microsoft.com/office/drawing/2014/main" id="{5B95AFDB-D32E-4A23-A5B7-C01B081D7543}"/>
              </a:ext>
            </a:extLst>
          </p:cNvPr>
          <p:cNvSpPr/>
          <p:nvPr/>
        </p:nvSpPr>
        <p:spPr>
          <a:xfrm>
            <a:off x="638302" y="3200192"/>
            <a:ext cx="792000" cy="792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7" name="Group 16">
            <a:extLst>
              <a:ext uri="{FF2B5EF4-FFF2-40B4-BE49-F238E27FC236}">
                <a16:creationId xmlns:a16="http://schemas.microsoft.com/office/drawing/2014/main" id="{2788F974-D128-4E94-96DB-E0E7889CFA4F}"/>
              </a:ext>
            </a:extLst>
          </p:cNvPr>
          <p:cNvGrpSpPr/>
          <p:nvPr/>
        </p:nvGrpSpPr>
        <p:grpSpPr>
          <a:xfrm>
            <a:off x="181947" y="4398678"/>
            <a:ext cx="792000" cy="792000"/>
            <a:chOff x="341689" y="4603161"/>
            <a:chExt cx="792000" cy="792000"/>
          </a:xfrm>
        </p:grpSpPr>
        <p:pic>
          <p:nvPicPr>
            <p:cNvPr id="38" name="Graphic 37" descr="Coffee">
              <a:extLst>
                <a:ext uri="{FF2B5EF4-FFF2-40B4-BE49-F238E27FC236}">
                  <a16:creationId xmlns:a16="http://schemas.microsoft.com/office/drawing/2014/main" id="{136610A3-0FB8-4731-BA2D-1F4AB701400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97090" y="4673363"/>
              <a:ext cx="546162" cy="546162"/>
            </a:xfrm>
            <a:prstGeom prst="rect">
              <a:avLst/>
            </a:prstGeom>
          </p:spPr>
        </p:pic>
        <p:sp>
          <p:nvSpPr>
            <p:cNvPr id="47" name="Circle: Hollow 46">
              <a:extLst>
                <a:ext uri="{FF2B5EF4-FFF2-40B4-BE49-F238E27FC236}">
                  <a16:creationId xmlns:a16="http://schemas.microsoft.com/office/drawing/2014/main" id="{EA3F52E5-0869-4526-8823-1AAE82FD21D6}"/>
                </a:ext>
              </a:extLst>
            </p:cNvPr>
            <p:cNvSpPr/>
            <p:nvPr/>
          </p:nvSpPr>
          <p:spPr>
            <a:xfrm>
              <a:off x="341689" y="4603161"/>
              <a:ext cx="792000" cy="792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21" name="Group 20">
            <a:extLst>
              <a:ext uri="{FF2B5EF4-FFF2-40B4-BE49-F238E27FC236}">
                <a16:creationId xmlns:a16="http://schemas.microsoft.com/office/drawing/2014/main" id="{593AB237-04DF-4640-9844-08D2FA62F385}"/>
              </a:ext>
            </a:extLst>
          </p:cNvPr>
          <p:cNvGrpSpPr/>
          <p:nvPr/>
        </p:nvGrpSpPr>
        <p:grpSpPr>
          <a:xfrm>
            <a:off x="967791" y="4836266"/>
            <a:ext cx="792000" cy="792000"/>
            <a:chOff x="1104687" y="4907009"/>
            <a:chExt cx="792000" cy="792000"/>
          </a:xfrm>
        </p:grpSpPr>
        <p:pic>
          <p:nvPicPr>
            <p:cNvPr id="20" name="Graphic 19" descr="Slippers">
              <a:extLst>
                <a:ext uri="{FF2B5EF4-FFF2-40B4-BE49-F238E27FC236}">
                  <a16:creationId xmlns:a16="http://schemas.microsoft.com/office/drawing/2014/main" id="{41CC20A5-049A-4129-8556-087BEDFDD6BE}"/>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55814" y="4946444"/>
              <a:ext cx="696129" cy="696129"/>
            </a:xfrm>
            <a:prstGeom prst="rect">
              <a:avLst/>
            </a:prstGeom>
          </p:spPr>
        </p:pic>
        <p:sp>
          <p:nvSpPr>
            <p:cNvPr id="48" name="Circle: Hollow 47">
              <a:extLst>
                <a:ext uri="{FF2B5EF4-FFF2-40B4-BE49-F238E27FC236}">
                  <a16:creationId xmlns:a16="http://schemas.microsoft.com/office/drawing/2014/main" id="{A5343909-9E0A-47BE-8111-DFB68CE55146}"/>
                </a:ext>
              </a:extLst>
            </p:cNvPr>
            <p:cNvSpPr/>
            <p:nvPr/>
          </p:nvSpPr>
          <p:spPr>
            <a:xfrm>
              <a:off x="1104687" y="4907009"/>
              <a:ext cx="792000" cy="792000"/>
            </a:xfrm>
            <a:prstGeom prst="donut">
              <a:avLst>
                <a:gd name="adj" fmla="val 4286"/>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10" name="Group 9">
            <a:extLst>
              <a:ext uri="{FF2B5EF4-FFF2-40B4-BE49-F238E27FC236}">
                <a16:creationId xmlns:a16="http://schemas.microsoft.com/office/drawing/2014/main" id="{69291278-43AC-4276-8FE1-6C7BB244B329}"/>
              </a:ext>
            </a:extLst>
          </p:cNvPr>
          <p:cNvGrpSpPr/>
          <p:nvPr/>
        </p:nvGrpSpPr>
        <p:grpSpPr>
          <a:xfrm>
            <a:off x="2096882" y="5250635"/>
            <a:ext cx="4501637" cy="705349"/>
            <a:chOff x="1472533" y="5527425"/>
            <a:chExt cx="4501637" cy="705349"/>
          </a:xfrm>
        </p:grpSpPr>
        <p:pic>
          <p:nvPicPr>
            <p:cNvPr id="22" name="Graphic 21" descr="Man with cane">
              <a:extLst>
                <a:ext uri="{FF2B5EF4-FFF2-40B4-BE49-F238E27FC236}">
                  <a16:creationId xmlns:a16="http://schemas.microsoft.com/office/drawing/2014/main" id="{37292380-503C-44E3-94CA-973FB782850A}"/>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799569" y="5561345"/>
              <a:ext cx="558000" cy="558000"/>
            </a:xfrm>
            <a:prstGeom prst="rect">
              <a:avLst/>
            </a:prstGeom>
          </p:spPr>
        </p:pic>
        <p:pic>
          <p:nvPicPr>
            <p:cNvPr id="26" name="Graphic 25" descr="Person in wheelchair">
              <a:extLst>
                <a:ext uri="{FF2B5EF4-FFF2-40B4-BE49-F238E27FC236}">
                  <a16:creationId xmlns:a16="http://schemas.microsoft.com/office/drawing/2014/main" id="{6ACD60C9-3BBF-4DBE-ABC1-7D513191A67F}"/>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517196" y="5615677"/>
              <a:ext cx="578065" cy="578065"/>
            </a:xfrm>
            <a:prstGeom prst="rect">
              <a:avLst/>
            </a:prstGeom>
          </p:spPr>
        </p:pic>
        <p:pic>
          <p:nvPicPr>
            <p:cNvPr id="28" name="Graphic 27" descr="Lungs">
              <a:extLst>
                <a:ext uri="{FF2B5EF4-FFF2-40B4-BE49-F238E27FC236}">
                  <a16:creationId xmlns:a16="http://schemas.microsoft.com/office/drawing/2014/main" id="{92D17BAF-4D8C-43B2-A51D-128354F3999C}"/>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470846" y="5626583"/>
              <a:ext cx="501381" cy="501381"/>
            </a:xfrm>
            <a:prstGeom prst="rect">
              <a:avLst/>
            </a:prstGeom>
          </p:spPr>
        </p:pic>
        <p:pic>
          <p:nvPicPr>
            <p:cNvPr id="30" name="Graphic 29" descr="Heart organ">
              <a:extLst>
                <a:ext uri="{FF2B5EF4-FFF2-40B4-BE49-F238E27FC236}">
                  <a16:creationId xmlns:a16="http://schemas.microsoft.com/office/drawing/2014/main" id="{1730FB03-3D5C-4E14-9903-35DF57A5FF98}"/>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4767259" y="5581642"/>
              <a:ext cx="508367" cy="508367"/>
            </a:xfrm>
            <a:prstGeom prst="rect">
              <a:avLst/>
            </a:prstGeom>
          </p:spPr>
        </p:pic>
        <p:pic>
          <p:nvPicPr>
            <p:cNvPr id="9" name="Graphic 8" descr="Brain in head">
              <a:extLst>
                <a:ext uri="{FF2B5EF4-FFF2-40B4-BE49-F238E27FC236}">
                  <a16:creationId xmlns:a16="http://schemas.microsoft.com/office/drawing/2014/main" id="{EF27A061-08B3-4B00-A860-0D0BDCBC8B3C}"/>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2159018" y="5581642"/>
              <a:ext cx="579314" cy="579314"/>
            </a:xfrm>
            <a:prstGeom prst="rect">
              <a:avLst/>
            </a:prstGeom>
          </p:spPr>
        </p:pic>
        <p:pic>
          <p:nvPicPr>
            <p:cNvPr id="15" name="Graphic 14" descr="Baby">
              <a:extLst>
                <a:ext uri="{FF2B5EF4-FFF2-40B4-BE49-F238E27FC236}">
                  <a16:creationId xmlns:a16="http://schemas.microsoft.com/office/drawing/2014/main" id="{934F1251-CF0C-4503-BF7E-A84823BAE896}"/>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5368564" y="5544229"/>
              <a:ext cx="579314" cy="579314"/>
            </a:xfrm>
            <a:prstGeom prst="rect">
              <a:avLst/>
            </a:prstGeom>
          </p:spPr>
        </p:pic>
        <p:pic>
          <p:nvPicPr>
            <p:cNvPr id="19" name="Graphic 18" descr="Pregnant lady">
              <a:extLst>
                <a:ext uri="{FF2B5EF4-FFF2-40B4-BE49-F238E27FC236}">
                  <a16:creationId xmlns:a16="http://schemas.microsoft.com/office/drawing/2014/main" id="{0F547B2F-ADC4-4AB5-BB8C-AAC0DED0EA49}"/>
                </a:ext>
              </a:extLst>
            </p:cNvPr>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4112668" y="5595723"/>
              <a:ext cx="558000" cy="558000"/>
            </a:xfrm>
            <a:prstGeom prst="rect">
              <a:avLst/>
            </a:prstGeom>
          </p:spPr>
        </p:pic>
        <p:grpSp>
          <p:nvGrpSpPr>
            <p:cNvPr id="7" name="Group 6">
              <a:extLst>
                <a:ext uri="{FF2B5EF4-FFF2-40B4-BE49-F238E27FC236}">
                  <a16:creationId xmlns:a16="http://schemas.microsoft.com/office/drawing/2014/main" id="{CF5E0C57-93F9-4546-A220-833ECF7CE70A}"/>
                </a:ext>
              </a:extLst>
            </p:cNvPr>
            <p:cNvGrpSpPr/>
            <p:nvPr/>
          </p:nvGrpSpPr>
          <p:grpSpPr>
            <a:xfrm>
              <a:off x="2120533" y="5535496"/>
              <a:ext cx="1928427" cy="673849"/>
              <a:chOff x="2817858" y="5561345"/>
              <a:chExt cx="1928427" cy="673849"/>
            </a:xfrm>
          </p:grpSpPr>
          <p:sp>
            <p:nvSpPr>
              <p:cNvPr id="49" name="Circle: Hollow 48">
                <a:extLst>
                  <a:ext uri="{FF2B5EF4-FFF2-40B4-BE49-F238E27FC236}">
                    <a16:creationId xmlns:a16="http://schemas.microsoft.com/office/drawing/2014/main" id="{670AC7E0-481E-4020-90C8-D673F9593436}"/>
                  </a:ext>
                </a:extLst>
              </p:cNvPr>
              <p:cNvSpPr/>
              <p:nvPr/>
            </p:nvSpPr>
            <p:spPr>
              <a:xfrm>
                <a:off x="4098285" y="5570078"/>
                <a:ext cx="648000" cy="648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0" name="Circle: Hollow 49">
                <a:extLst>
                  <a:ext uri="{FF2B5EF4-FFF2-40B4-BE49-F238E27FC236}">
                    <a16:creationId xmlns:a16="http://schemas.microsoft.com/office/drawing/2014/main" id="{7164B05C-7F4F-4BF9-984A-8D9E8677B0A3}"/>
                  </a:ext>
                </a:extLst>
              </p:cNvPr>
              <p:cNvSpPr/>
              <p:nvPr/>
            </p:nvSpPr>
            <p:spPr>
              <a:xfrm>
                <a:off x="3456463" y="5561345"/>
                <a:ext cx="648000" cy="648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1" name="Circle: Hollow 50">
                <a:extLst>
                  <a:ext uri="{FF2B5EF4-FFF2-40B4-BE49-F238E27FC236}">
                    <a16:creationId xmlns:a16="http://schemas.microsoft.com/office/drawing/2014/main" id="{07B0733A-0800-4B21-B19D-5B87E63A1B3B}"/>
                  </a:ext>
                </a:extLst>
              </p:cNvPr>
              <p:cNvSpPr/>
              <p:nvPr/>
            </p:nvSpPr>
            <p:spPr>
              <a:xfrm>
                <a:off x="2817858" y="5587194"/>
                <a:ext cx="648000" cy="648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52" name="Group 51">
              <a:extLst>
                <a:ext uri="{FF2B5EF4-FFF2-40B4-BE49-F238E27FC236}">
                  <a16:creationId xmlns:a16="http://schemas.microsoft.com/office/drawing/2014/main" id="{51FF5BFD-3748-4457-A93E-01F8A1CC3E9C}"/>
                </a:ext>
              </a:extLst>
            </p:cNvPr>
            <p:cNvGrpSpPr/>
            <p:nvPr/>
          </p:nvGrpSpPr>
          <p:grpSpPr>
            <a:xfrm>
              <a:off x="4045743" y="5527425"/>
              <a:ext cx="1928427" cy="673849"/>
              <a:chOff x="2817858" y="5561345"/>
              <a:chExt cx="1928427" cy="673849"/>
            </a:xfrm>
          </p:grpSpPr>
          <p:sp>
            <p:nvSpPr>
              <p:cNvPr id="53" name="Circle: Hollow 52">
                <a:extLst>
                  <a:ext uri="{FF2B5EF4-FFF2-40B4-BE49-F238E27FC236}">
                    <a16:creationId xmlns:a16="http://schemas.microsoft.com/office/drawing/2014/main" id="{72D04C77-8676-4207-A264-A71196FDCAC0}"/>
                  </a:ext>
                </a:extLst>
              </p:cNvPr>
              <p:cNvSpPr/>
              <p:nvPr/>
            </p:nvSpPr>
            <p:spPr>
              <a:xfrm>
                <a:off x="4098285" y="5570078"/>
                <a:ext cx="648000" cy="648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4" name="Circle: Hollow 53">
                <a:extLst>
                  <a:ext uri="{FF2B5EF4-FFF2-40B4-BE49-F238E27FC236}">
                    <a16:creationId xmlns:a16="http://schemas.microsoft.com/office/drawing/2014/main" id="{D98444E3-EC31-4736-A776-0EB6A1F2E45C}"/>
                  </a:ext>
                </a:extLst>
              </p:cNvPr>
              <p:cNvSpPr/>
              <p:nvPr/>
            </p:nvSpPr>
            <p:spPr>
              <a:xfrm>
                <a:off x="3456463" y="5561345"/>
                <a:ext cx="648000" cy="648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55" name="Circle: Hollow 54">
                <a:extLst>
                  <a:ext uri="{FF2B5EF4-FFF2-40B4-BE49-F238E27FC236}">
                    <a16:creationId xmlns:a16="http://schemas.microsoft.com/office/drawing/2014/main" id="{FAEE7209-B94B-47B8-9A8A-38F60CF5498C}"/>
                  </a:ext>
                </a:extLst>
              </p:cNvPr>
              <p:cNvSpPr/>
              <p:nvPr/>
            </p:nvSpPr>
            <p:spPr>
              <a:xfrm>
                <a:off x="2817858" y="5587194"/>
                <a:ext cx="648000" cy="648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56" name="Circle: Hollow 55">
              <a:extLst>
                <a:ext uri="{FF2B5EF4-FFF2-40B4-BE49-F238E27FC236}">
                  <a16:creationId xmlns:a16="http://schemas.microsoft.com/office/drawing/2014/main" id="{03DEBF1C-BE6C-474B-9DAD-2DDE8A0652D9}"/>
                </a:ext>
              </a:extLst>
            </p:cNvPr>
            <p:cNvSpPr/>
            <p:nvPr/>
          </p:nvSpPr>
          <p:spPr>
            <a:xfrm>
              <a:off x="1472533" y="5584774"/>
              <a:ext cx="648000" cy="648000"/>
            </a:xfrm>
            <a:prstGeom prst="donut">
              <a:avLst>
                <a:gd name="adj" fmla="val 4286"/>
              </a:avLst>
            </a:prstGeom>
            <a:solidFill>
              <a:srgbClr val="00A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Tree>
    <p:extLst>
      <p:ext uri="{BB962C8B-B14F-4D97-AF65-F5344CB8AC3E}">
        <p14:creationId xmlns:p14="http://schemas.microsoft.com/office/powerpoint/2010/main" val="3961551345"/>
      </p:ext>
    </p:extLst>
  </p:cSld>
  <p:clrMapOvr>
    <a:masterClrMapping/>
  </p:clrMapOvr>
</p:sld>
</file>

<file path=ppt/theme/theme1.xml><?xml version="1.0" encoding="utf-8"?>
<a:theme xmlns:a="http://schemas.openxmlformats.org/drawingml/2006/main" name="Office Theme">
  <a:themeElements>
    <a:clrScheme name="Public Health England">
      <a:dk1>
        <a:sysClr val="windowText" lastClr="000000"/>
      </a:dk1>
      <a:lt1>
        <a:sysClr val="window" lastClr="FFFFFF"/>
      </a:lt1>
      <a:dk2>
        <a:srgbClr val="009966"/>
      </a:dk2>
      <a:lt2>
        <a:srgbClr val="98002E"/>
      </a:lt2>
      <a:accent1>
        <a:srgbClr val="11175E"/>
      </a:accent1>
      <a:accent2>
        <a:srgbClr val="D8B5A3"/>
      </a:accent2>
      <a:accent3>
        <a:srgbClr val="F9A25E"/>
      </a:accent3>
      <a:accent4>
        <a:srgbClr val="EEB111"/>
      </a:accent4>
      <a:accent5>
        <a:srgbClr val="00B274"/>
      </a:accent5>
      <a:accent6>
        <a:srgbClr val="A7A9AC"/>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PublishingContact xmlns="http://schemas.microsoft.com/sharepoint/v3">
      <UserInfo>
        <DisplayName/>
        <AccountId xsi:nil="true"/>
        <AccountType/>
      </UserInfo>
    </PublishingContact>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55547DEF730D74EA5543201242B40D3" ma:contentTypeVersion="8" ma:contentTypeDescription="Create a new document." ma:contentTypeScope="" ma:versionID="52423a80864e31395eb56070ce0039dc">
  <xsd:schema xmlns:xsd="http://www.w3.org/2001/XMLSchema" xmlns:xs="http://www.w3.org/2001/XMLSchema" xmlns:p="http://schemas.microsoft.com/office/2006/metadata/properties" xmlns:ns1="http://schemas.microsoft.com/sharepoint/v3" targetNamespace="http://schemas.microsoft.com/office/2006/metadata/properties" ma:root="true" ma:fieldsID="5248a340790c531f5f28813cd99774a1" ns1:_="">
    <xsd:import namespace="http://schemas.microsoft.com/sharepoint/v3"/>
    <xsd:element name="properties">
      <xsd:complexType>
        <xsd:sequence>
          <xsd:element name="documentManagement">
            <xsd:complexType>
              <xsd:all>
                <xsd:element ref="ns1:PublishingStartDate" minOccurs="0"/>
                <xsd:element ref="ns1:PublishingExpirationDate" minOccurs="0"/>
                <xsd:element ref="ns1:PublishingContac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element name="PublishingContact" ma:index="12" nillable="true" ma:displayName="Contact" ma:hidden="true" ma:list="UserInfo" ma:internalName="PublishingContact"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AA3BD5-90C3-4BC2-94B6-F5B6FAEAFEE3}">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schemas.microsoft.com/sharepoint/v3"/>
    <ds:schemaRef ds:uri="http://www.w3.org/XML/1998/namespace"/>
  </ds:schemaRefs>
</ds:datastoreItem>
</file>

<file path=customXml/itemProps2.xml><?xml version="1.0" encoding="utf-8"?>
<ds:datastoreItem xmlns:ds="http://schemas.openxmlformats.org/officeDocument/2006/customXml" ds:itemID="{A4971BF1-60A6-4338-A226-CFD964034A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9A860C3-64E6-4D2A-94B1-6B6AC446E3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5832</TotalTime>
  <Words>2984</Words>
  <Application>Microsoft Office PowerPoint</Application>
  <PresentationFormat>On-screen Show (4:3)</PresentationFormat>
  <Paragraphs>283</Paragraphs>
  <Slides>23</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Times New Roman</vt:lpstr>
      <vt:lpstr>ヒラギノ角ゴ Pro W3</vt:lpstr>
      <vt:lpstr>Office Theme</vt:lpstr>
      <vt:lpstr>Excess Winter Deaths and the winter of 2017/18  Information for Local Authorities</vt:lpstr>
      <vt:lpstr>Aims of this slide pack</vt:lpstr>
      <vt:lpstr>Contents</vt:lpstr>
      <vt:lpstr>Deaths over the year</vt:lpstr>
      <vt:lpstr>How does cold weather impact health – physiology?</vt:lpstr>
      <vt:lpstr>How does cold weather impact health – morbidity and mortality?</vt:lpstr>
      <vt:lpstr>What happens during cold weather?</vt:lpstr>
      <vt:lpstr>Which temperatures have an impact?</vt:lpstr>
      <vt:lpstr>Who is affected?</vt:lpstr>
      <vt:lpstr>Measuring winter deaths</vt:lpstr>
      <vt:lpstr>Why are we focusing on the  winter of 2017/18?</vt:lpstr>
      <vt:lpstr>How many EWDs were there during the 2017/18 winter?</vt:lpstr>
      <vt:lpstr>When did the deaths occur and how is this different from previous years?</vt:lpstr>
      <vt:lpstr>Who was most affected by the 2017/18 winter?</vt:lpstr>
      <vt:lpstr>How is this different from previous years?</vt:lpstr>
      <vt:lpstr>What were the causes of EWD in 2017/18?</vt:lpstr>
      <vt:lpstr>How is this different from previous years?</vt:lpstr>
      <vt:lpstr>Which regions were most affected?</vt:lpstr>
      <vt:lpstr>Preventing EWDs</vt:lpstr>
      <vt:lpstr>What can LAs do?</vt:lpstr>
      <vt:lpstr>Key public health messages for the public and media this winter</vt:lpstr>
      <vt:lpstr>Appendix 1: Available data</vt:lpstr>
      <vt:lpstr>Appendix 2: References and useful documents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Excess Winter Deaths and the winter of 2017/18 - information for local authorities</dc:title>
  <dc:subject>Winter deaths</dc:subject>
  <dc:creator>Public Health England</dc:creator>
  <cp:keywords>Excess; Winter; Deaths; GW-848</cp:keywords>
  <cp:lastModifiedBy>Richard.N Allen</cp:lastModifiedBy>
  <cp:revision>351</cp:revision>
  <dcterms:created xsi:type="dcterms:W3CDTF">2012-10-10T09:02:29Z</dcterms:created>
  <dcterms:modified xsi:type="dcterms:W3CDTF">2019-10-18T14:37:05Z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0x010100855547DEF730D74EA5543201242B40D3</vt:lpwstr>
  </property>
  <property fmtid="{D5CDD505-2E9C-101B-9397-08002B2CF9AE}" pid="3" name="MSIP_Label_22127eb8-1c2a-4c17-86cc-a5ba0926d1f9_Enabled">
    <vt:lpwstr>True</vt:lpwstr>
  </property>
  <property fmtid="{D5CDD505-2E9C-101B-9397-08002B2CF9AE}" pid="4" name="MSIP_Label_22127eb8-1c2a-4c17-86cc-a5ba0926d1f9_SiteId">
    <vt:lpwstr>61d0734f-7fce-4063-b638-09ac5ad5a43f</vt:lpwstr>
  </property>
  <property fmtid="{D5CDD505-2E9C-101B-9397-08002B2CF9AE}" pid="5" name="MSIP_Label_22127eb8-1c2a-4c17-86cc-a5ba0926d1f9_Owner">
    <vt:lpwstr>Lucy.Wearmouth@kirklees.gov.uk</vt:lpwstr>
  </property>
  <property fmtid="{D5CDD505-2E9C-101B-9397-08002B2CF9AE}" pid="6" name="MSIP_Label_22127eb8-1c2a-4c17-86cc-a5ba0926d1f9_SetDate">
    <vt:lpwstr>2019-09-24T13:36:11.0593069Z</vt:lpwstr>
  </property>
  <property fmtid="{D5CDD505-2E9C-101B-9397-08002B2CF9AE}" pid="7" name="MSIP_Label_22127eb8-1c2a-4c17-86cc-a5ba0926d1f9_Name">
    <vt:lpwstr>Official</vt:lpwstr>
  </property>
  <property fmtid="{D5CDD505-2E9C-101B-9397-08002B2CF9AE}" pid="8" name="MSIP_Label_22127eb8-1c2a-4c17-86cc-a5ba0926d1f9_Application">
    <vt:lpwstr>Microsoft Azure Information Protection</vt:lpwstr>
  </property>
  <property fmtid="{D5CDD505-2E9C-101B-9397-08002B2CF9AE}" pid="9" name="MSIP_Label_22127eb8-1c2a-4c17-86cc-a5ba0926d1f9_Extended_MSFT_Method">
    <vt:lpwstr>Automatic</vt:lpwstr>
  </property>
  <property fmtid="{D5CDD505-2E9C-101B-9397-08002B2CF9AE}" pid="10" name="Sensitivity">
    <vt:lpwstr>Official</vt:lpwstr>
  </property>
</Properties>
</file>