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39_6B433E49.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50"/>
  </p:notesMasterIdLst>
  <p:sldIdLst>
    <p:sldId id="510" r:id="rId6"/>
    <p:sldId id="559" r:id="rId7"/>
    <p:sldId id="561" r:id="rId8"/>
    <p:sldId id="563" r:id="rId9"/>
    <p:sldId id="569" r:id="rId10"/>
    <p:sldId id="564" r:id="rId11"/>
    <p:sldId id="536" r:id="rId12"/>
    <p:sldId id="558" r:id="rId13"/>
    <p:sldId id="525" r:id="rId14"/>
    <p:sldId id="526" r:id="rId15"/>
    <p:sldId id="524" r:id="rId16"/>
    <p:sldId id="580" r:id="rId17"/>
    <p:sldId id="551" r:id="rId18"/>
    <p:sldId id="552" r:id="rId19"/>
    <p:sldId id="565" r:id="rId20"/>
    <p:sldId id="556" r:id="rId21"/>
    <p:sldId id="554" r:id="rId22"/>
    <p:sldId id="557" r:id="rId23"/>
    <p:sldId id="590" r:id="rId24"/>
    <p:sldId id="528" r:id="rId25"/>
    <p:sldId id="567" r:id="rId26"/>
    <p:sldId id="538" r:id="rId27"/>
    <p:sldId id="585" r:id="rId28"/>
    <p:sldId id="540" r:id="rId29"/>
    <p:sldId id="541" r:id="rId30"/>
    <p:sldId id="542" r:id="rId31"/>
    <p:sldId id="544" r:id="rId32"/>
    <p:sldId id="543" r:id="rId33"/>
    <p:sldId id="545" r:id="rId34"/>
    <p:sldId id="583" r:id="rId35"/>
    <p:sldId id="579" r:id="rId36"/>
    <p:sldId id="568" r:id="rId37"/>
    <p:sldId id="570" r:id="rId38"/>
    <p:sldId id="573" r:id="rId39"/>
    <p:sldId id="574" r:id="rId40"/>
    <p:sldId id="575" r:id="rId41"/>
    <p:sldId id="576" r:id="rId42"/>
    <p:sldId id="577" r:id="rId43"/>
    <p:sldId id="578" r:id="rId44"/>
    <p:sldId id="581" r:id="rId45"/>
    <p:sldId id="534" r:id="rId46"/>
    <p:sldId id="587" r:id="rId47"/>
    <p:sldId id="522" r:id="rId48"/>
    <p:sldId id="58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3E1090C-A306-4B73-B716-ADF5F2C27167}">
          <p14:sldIdLst>
            <p14:sldId id="510"/>
            <p14:sldId id="559"/>
            <p14:sldId id="561"/>
            <p14:sldId id="563"/>
            <p14:sldId id="569"/>
            <p14:sldId id="564"/>
            <p14:sldId id="536"/>
            <p14:sldId id="558"/>
            <p14:sldId id="525"/>
            <p14:sldId id="526"/>
            <p14:sldId id="524"/>
            <p14:sldId id="580"/>
            <p14:sldId id="551"/>
            <p14:sldId id="552"/>
            <p14:sldId id="565"/>
            <p14:sldId id="556"/>
            <p14:sldId id="554"/>
            <p14:sldId id="557"/>
            <p14:sldId id="590"/>
            <p14:sldId id="528"/>
            <p14:sldId id="567"/>
            <p14:sldId id="538"/>
            <p14:sldId id="585"/>
            <p14:sldId id="540"/>
            <p14:sldId id="541"/>
            <p14:sldId id="542"/>
            <p14:sldId id="544"/>
            <p14:sldId id="543"/>
            <p14:sldId id="545"/>
            <p14:sldId id="583"/>
            <p14:sldId id="579"/>
            <p14:sldId id="568"/>
            <p14:sldId id="570"/>
            <p14:sldId id="573"/>
            <p14:sldId id="574"/>
            <p14:sldId id="575"/>
            <p14:sldId id="576"/>
            <p14:sldId id="577"/>
            <p14:sldId id="578"/>
            <p14:sldId id="581"/>
            <p14:sldId id="534"/>
            <p14:sldId id="587"/>
          </p14:sldIdLst>
        </p14:section>
        <p14:section name="Untitled Section" id="{D59115F3-DC50-492D-94D0-89D2D2258D27}">
          <p14:sldIdLst>
            <p14:sldId id="522"/>
            <p14:sldId id="589"/>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201D0C-ECE2-95E0-1ACB-C3228A81A985}" name="Sharon Cox" initials="SC" userId="S::Sharon.Cox@ukhsa.gov.uk::ab48bf6e-46f7-42e2-ad7d-dd986a34ecd5" providerId="AD"/>
  <p188:author id="{ADFD1F2F-A43B-CEA8-3CF2-1D974BC2CBB0}" name="Nour Hamzaoui" initials="NH" userId="S::Nour.Hamzaoui@ukhsa.gov.uk::99654e2e-11d1-4dc6-93c5-717b69550c73" providerId="AD"/>
  <p188:author id="{066857F9-B0CD-ABA8-13B5-1274F3D9CBDD}" name="Karen Manser" initials="KM" userId="S::Karen.Manser@ukhsa.gov.uk::a5170a8b-8a7f-45c5-b8f1-fcd307d9a5c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91"/>
    <a:srgbClr val="CCE5E9"/>
    <a:srgbClr val="99CBD3"/>
    <a:srgbClr val="66B0BD"/>
    <a:srgbClr val="3396A7"/>
    <a:srgbClr val="006070"/>
    <a:srgbClr val="203864"/>
    <a:srgbClr val="E40046"/>
    <a:srgbClr val="003B5C"/>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16" autoAdjust="0"/>
    <p:restoredTop sz="94660"/>
  </p:normalViewPr>
  <p:slideViewPr>
    <p:cSldViewPr snapToGrid="0">
      <p:cViewPr varScale="1">
        <p:scale>
          <a:sx n="50" d="100"/>
          <a:sy n="50" d="100"/>
        </p:scale>
        <p:origin x="147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12700">
              <a:solidFill>
                <a:schemeClr val="tx1"/>
              </a:solidFill>
            </a:ln>
          </c:spPr>
          <c:dPt>
            <c:idx val="0"/>
            <c:bubble3D val="0"/>
            <c:spPr>
              <a:solidFill>
                <a:srgbClr val="006070"/>
              </a:solidFill>
              <a:ln w="12700">
                <a:solidFill>
                  <a:schemeClr val="tx1"/>
                </a:solidFill>
              </a:ln>
              <a:effectLst/>
            </c:spPr>
            <c:extLst>
              <c:ext xmlns:c16="http://schemas.microsoft.com/office/drawing/2014/chart" uri="{C3380CC4-5D6E-409C-BE32-E72D297353CC}">
                <c16:uniqueId val="{00000001-45AD-4091-AAA1-5235DF29D344}"/>
              </c:ext>
            </c:extLst>
          </c:dPt>
          <c:dPt>
            <c:idx val="1"/>
            <c:bubble3D val="0"/>
            <c:spPr>
              <a:solidFill>
                <a:srgbClr val="007C91"/>
              </a:solidFill>
              <a:ln w="12700">
                <a:solidFill>
                  <a:schemeClr val="tx1"/>
                </a:solidFill>
              </a:ln>
              <a:effectLst/>
            </c:spPr>
            <c:extLst>
              <c:ext xmlns:c16="http://schemas.microsoft.com/office/drawing/2014/chart" uri="{C3380CC4-5D6E-409C-BE32-E72D297353CC}">
                <c16:uniqueId val="{00000003-45AD-4091-AAA1-5235DF29D344}"/>
              </c:ext>
            </c:extLst>
          </c:dPt>
          <c:dPt>
            <c:idx val="2"/>
            <c:bubble3D val="0"/>
            <c:spPr>
              <a:solidFill>
                <a:srgbClr val="3396A7"/>
              </a:solidFill>
              <a:ln w="12700">
                <a:solidFill>
                  <a:schemeClr val="tx1"/>
                </a:solidFill>
              </a:ln>
              <a:effectLst/>
            </c:spPr>
            <c:extLst>
              <c:ext xmlns:c16="http://schemas.microsoft.com/office/drawing/2014/chart" uri="{C3380CC4-5D6E-409C-BE32-E72D297353CC}">
                <c16:uniqueId val="{00000005-45AD-4091-AAA1-5235DF29D344}"/>
              </c:ext>
            </c:extLst>
          </c:dPt>
          <c:dPt>
            <c:idx val="3"/>
            <c:bubble3D val="0"/>
            <c:spPr>
              <a:solidFill>
                <a:srgbClr val="66B0BD"/>
              </a:solidFill>
              <a:ln w="12700">
                <a:solidFill>
                  <a:schemeClr val="tx1"/>
                </a:solidFill>
              </a:ln>
              <a:effectLst/>
            </c:spPr>
            <c:extLst>
              <c:ext xmlns:c16="http://schemas.microsoft.com/office/drawing/2014/chart" uri="{C3380CC4-5D6E-409C-BE32-E72D297353CC}">
                <c16:uniqueId val="{00000007-45AD-4091-AAA1-5235DF29D344}"/>
              </c:ext>
            </c:extLst>
          </c:dPt>
          <c:dPt>
            <c:idx val="4"/>
            <c:bubble3D val="0"/>
            <c:spPr>
              <a:solidFill>
                <a:srgbClr val="99CBD3"/>
              </a:solidFill>
              <a:ln w="12700">
                <a:solidFill>
                  <a:schemeClr val="tx1"/>
                </a:solidFill>
              </a:ln>
              <a:effectLst/>
            </c:spPr>
            <c:extLst>
              <c:ext xmlns:c16="http://schemas.microsoft.com/office/drawing/2014/chart" uri="{C3380CC4-5D6E-409C-BE32-E72D297353CC}">
                <c16:uniqueId val="{00000009-45AD-4091-AAA1-5235DF29D344}"/>
              </c:ext>
            </c:extLst>
          </c:dPt>
          <c:dPt>
            <c:idx val="5"/>
            <c:bubble3D val="0"/>
            <c:spPr>
              <a:solidFill>
                <a:srgbClr val="CCE5E9"/>
              </a:solidFill>
              <a:ln w="12700">
                <a:solidFill>
                  <a:schemeClr val="tx1"/>
                </a:solidFill>
              </a:ln>
              <a:effectLst/>
            </c:spPr>
            <c:extLst>
              <c:ext xmlns:c16="http://schemas.microsoft.com/office/drawing/2014/chart" uri="{C3380CC4-5D6E-409C-BE32-E72D297353CC}">
                <c16:uniqueId val="{0000000B-45AD-4091-AAA1-5235DF29D344}"/>
              </c:ext>
            </c:extLst>
          </c:dPt>
          <c:dLbls>
            <c:dLbl>
              <c:idx val="3"/>
              <c:tx>
                <c:rich>
                  <a:bodyPr/>
                  <a:lstStyle/>
                  <a:p>
                    <a:fld id="{BAE14F96-D9E2-4313-94AE-8C9BD84463C9}"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5AD-4091-AAA1-5235DF29D344}"/>
                </c:ext>
              </c:extLst>
            </c:dLbl>
            <c:dLbl>
              <c:idx val="4"/>
              <c:tx>
                <c:rich>
                  <a:bodyPr/>
                  <a:lstStyle/>
                  <a:p>
                    <a:fld id="{6B944A8E-A2AF-4031-A3F3-06DC4104FB07}"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5AD-4091-AAA1-5235DF29D344}"/>
                </c:ext>
              </c:extLst>
            </c:dLbl>
            <c:dLbl>
              <c:idx val="5"/>
              <c:tx>
                <c:rich>
                  <a:bodyPr/>
                  <a:lstStyle/>
                  <a:p>
                    <a:fld id="{2440AAC2-85D4-410F-BAA3-98BBEE33C5E2}"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5AD-4091-AAA1-5235DF29D344}"/>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Sheet2!$B$21:$G$21</c:f>
              <c:strCache>
                <c:ptCount val="6"/>
                <c:pt idx="0">
                  <c:v>Alcohol</c:v>
                </c:pt>
                <c:pt idx="1">
                  <c:v>Drugs</c:v>
                </c:pt>
                <c:pt idx="2">
                  <c:v>Prison </c:v>
                </c:pt>
                <c:pt idx="3">
                  <c:v>Homeless</c:v>
                </c:pt>
                <c:pt idx="4">
                  <c:v>Mental health</c:v>
                </c:pt>
                <c:pt idx="5">
                  <c:v>Asylum seeker</c:v>
                </c:pt>
              </c:strCache>
            </c:strRef>
          </c:cat>
          <c:val>
            <c:numRef>
              <c:f>Sheet2!$B$22:$G$22</c:f>
              <c:numCache>
                <c:formatCode>General</c:formatCode>
                <c:ptCount val="6"/>
                <c:pt idx="0">
                  <c:v>43.6</c:v>
                </c:pt>
                <c:pt idx="1">
                  <c:v>36.200000000000003</c:v>
                </c:pt>
                <c:pt idx="2">
                  <c:v>35.799999999999997</c:v>
                </c:pt>
                <c:pt idx="3">
                  <c:v>37.299999999999997</c:v>
                </c:pt>
                <c:pt idx="4">
                  <c:v>54.6</c:v>
                </c:pt>
                <c:pt idx="5">
                  <c:v>60.7</c:v>
                </c:pt>
              </c:numCache>
            </c:numRef>
          </c:val>
          <c:extLst>
            <c:ext xmlns:c16="http://schemas.microsoft.com/office/drawing/2014/chart" uri="{C3380CC4-5D6E-409C-BE32-E72D297353CC}">
              <c16:uniqueId val="{0000000C-45AD-4091-AAA1-5235DF29D34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3381863428725899"/>
          <c:y val="0.91747274056853312"/>
          <c:w val="0.53007930067326137"/>
          <c:h val="6.5015404457203732E-2"/>
        </c:manualLayout>
      </c:layout>
      <c:overlay val="0"/>
      <c:spPr>
        <a:noFill/>
        <a:ln>
          <a:noFill/>
        </a:ln>
        <a:effectLst/>
      </c:spPr>
      <c:txPr>
        <a:bodyPr rot="0" spcFirstLastPara="1" vertOverflow="ellipsis" vert="horz" wrap="square" anchor="ctr" anchorCtr="1"/>
        <a:lstStyle/>
        <a:p>
          <a:pPr rtl="0">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GB" b="1"/>
              <a:t>Proportion of those with 2 risk factors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GB" b="1"/>
              <a:t>Proportion of those with 2 risk factors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GB" b="1"/>
              <a:t>Proportion of those with 2 risk factors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r>
              <a:rPr lang="en-GB" b="1"/>
              <a:t>Proportion of those with 2 risk factors </a:t>
            </a:r>
          </a:p>
        </c:rich>
      </c:tx>
      <c:overlay val="0"/>
      <c:spPr>
        <a:noFill/>
        <a:ln>
          <a:noFill/>
        </a:ln>
        <a:effectLst/>
      </c:spPr>
      <c:txPr>
        <a:bodyPr rot="0" spcFirstLastPara="1" vertOverflow="ellipsis" vert="horz" wrap="square" anchor="ctr" anchorCtr="1"/>
        <a:lstStyle/>
        <a:p>
          <a:pPr>
            <a:defRPr sz="168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rtl="0">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39_6B433E49.xml><?xml version="1.0" encoding="utf-8"?>
<p188:cmLst xmlns:a="http://schemas.openxmlformats.org/drawingml/2006/main" xmlns:r="http://schemas.openxmlformats.org/officeDocument/2006/relationships" xmlns:p188="http://schemas.microsoft.com/office/powerpoint/2018/8/main">
  <p188:cm id="{FDAE69F4-449D-4279-8EFB-BFA29D146CFC}" authorId="{066857F9-B0CD-ABA8-13B5-1274F3D9CBDD}" created="2023-12-20T19:21:17.146">
    <ac:txMkLst xmlns:ac="http://schemas.microsoft.com/office/drawing/2013/main/command">
      <pc:docMk xmlns:pc="http://schemas.microsoft.com/office/powerpoint/2013/main/command"/>
      <pc:sldMk xmlns:pc="http://schemas.microsoft.com/office/powerpoint/2013/main/command" cId="1799568969" sldId="569"/>
      <ac:spMk id="9" creationId="{91AA4581-B22F-BB86-40EC-BD9257F62473}"/>
      <ac:txMk cp="10" len="30">
        <ac:context len="1025" hash="1983834699"/>
      </ac:txMk>
    </ac:txMkLst>
    <p188:pos x="3305811" y="307432"/>
    <p188:replyLst>
      <p188:reply id="{0C12D4B2-E508-49AB-9222-AC1E81E19885}" authorId="{B5201D0C-ECE2-95E0-1ACB-C3228A81A985}" created="2023-12-21T10:24:43.034">
        <p188:txBody>
          <a:bodyPr/>
          <a:lstStyle/>
          <a:p>
            <a:r>
              <a:rPr lang="en-GB"/>
              <a:t>Ok? </a:t>
            </a:r>
          </a:p>
        </p188:txBody>
      </p188:reply>
    </p188:replyLst>
    <p188:txBody>
      <a:bodyPr/>
      <a:lstStyle/>
      <a:p>
        <a:r>
          <a:rPr lang="en-GB"/>
          <a:t>Self reported recorded? Please revise</a:t>
        </a:r>
      </a:p>
    </p188:txBody>
  </p188:cm>
</p188:cmLst>
</file>

<file path=ppt/drawings/drawing1.xml><?xml version="1.0" encoding="utf-8"?>
<c:userShapes xmlns:c="http://schemas.openxmlformats.org/drawingml/2006/chart">
  <cdr:relSizeAnchor xmlns:cdr="http://schemas.openxmlformats.org/drawingml/2006/chartDrawing">
    <cdr:from>
      <cdr:x>0.06274</cdr:x>
      <cdr:y>0.21729</cdr:y>
    </cdr:from>
    <cdr:to>
      <cdr:x>0.33509</cdr:x>
      <cdr:y>0.63315</cdr:y>
    </cdr:to>
    <cdr:sp macro="" textlink="">
      <cdr:nvSpPr>
        <cdr:cNvPr id="2" name="TextBox 1">
          <a:extLst xmlns:a="http://schemas.openxmlformats.org/drawingml/2006/main">
            <a:ext uri="{FF2B5EF4-FFF2-40B4-BE49-F238E27FC236}">
              <a16:creationId xmlns:a16="http://schemas.microsoft.com/office/drawing/2014/main" id="{3F297998-CD31-F0A6-D37B-8EB640BBEF93}"/>
            </a:ext>
          </a:extLst>
        </cdr:cNvPr>
        <cdr:cNvSpPr txBox="1"/>
      </cdr:nvSpPr>
      <cdr:spPr>
        <a:xfrm xmlns:a="http://schemas.openxmlformats.org/drawingml/2006/main">
          <a:off x="697945" y="945495"/>
          <a:ext cx="3029472" cy="18095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latin typeface="Arial" panose="020B0604020202020204" pitchFamily="34" charset="0"/>
              <a:cs typeface="Arial" panose="020B0604020202020204" pitchFamily="34" charset="0"/>
            </a:rPr>
            <a:t>The most common SRF is this group is being an Asylum seeker (61%). </a:t>
          </a:r>
        </a:p>
        <a:p xmlns:a="http://schemas.openxmlformats.org/drawingml/2006/main">
          <a:endParaRPr lang="en-GB" sz="1600" dirty="0">
            <a:latin typeface="Arial" panose="020B0604020202020204" pitchFamily="34" charset="0"/>
            <a:cs typeface="Arial" panose="020B0604020202020204" pitchFamily="34" charset="0"/>
          </a:endParaRPr>
        </a:p>
        <a:p xmlns:a="http://schemas.openxmlformats.org/drawingml/2006/main">
          <a:r>
            <a:rPr lang="en-GB" sz="1600" dirty="0">
              <a:latin typeface="Arial" panose="020B0604020202020204" pitchFamily="34" charset="0"/>
              <a:cs typeface="Arial" panose="020B0604020202020204" pitchFamily="34" charset="0"/>
            </a:rPr>
            <a:t>The second most common SRF in this group is having mental health needs (55%).</a:t>
          </a:r>
        </a:p>
      </cdr:txBody>
    </cdr:sp>
  </cdr:relSizeAnchor>
  <cdr:relSizeAnchor xmlns:cdr="http://schemas.openxmlformats.org/drawingml/2006/chartDrawing">
    <cdr:from>
      <cdr:x>0.66979</cdr:x>
      <cdr:y>0.47992</cdr:y>
    </cdr:from>
    <cdr:to>
      <cdr:x>0.93457</cdr:x>
      <cdr:y>0.89799</cdr:y>
    </cdr:to>
    <cdr:sp macro="" textlink="">
      <cdr:nvSpPr>
        <cdr:cNvPr id="3" name="TextBox 2">
          <a:extLst xmlns:a="http://schemas.openxmlformats.org/drawingml/2006/main">
            <a:ext uri="{FF2B5EF4-FFF2-40B4-BE49-F238E27FC236}">
              <a16:creationId xmlns:a16="http://schemas.microsoft.com/office/drawing/2014/main" id="{96924A4D-21B0-9981-41D4-B3BB6698B690}"/>
            </a:ext>
          </a:extLst>
        </cdr:cNvPr>
        <cdr:cNvSpPr txBox="1"/>
      </cdr:nvSpPr>
      <cdr:spPr>
        <a:xfrm xmlns:a="http://schemas.openxmlformats.org/drawingml/2006/main">
          <a:off x="7450457" y="2088291"/>
          <a:ext cx="2945310" cy="18191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latin typeface="Arial" panose="020B0604020202020204" pitchFamily="34" charset="0"/>
              <a:cs typeface="Arial" panose="020B0604020202020204" pitchFamily="34" charset="0"/>
            </a:rPr>
            <a:t>History of imprisonment, homelessness and current mental health needs are similar at 36 to 37% in this group.</a:t>
          </a:r>
        </a:p>
      </cdr:txBody>
    </cdr:sp>
  </cdr:relSizeAnchor>
  <cdr:relSizeAnchor xmlns:cdr="http://schemas.openxmlformats.org/drawingml/2006/chartDrawing">
    <cdr:from>
      <cdr:x>0.65892</cdr:x>
      <cdr:y>0.02669</cdr:y>
    </cdr:from>
    <cdr:to>
      <cdr:x>0.90697</cdr:x>
      <cdr:y>0.21643</cdr:y>
    </cdr:to>
    <cdr:sp macro="" textlink="">
      <cdr:nvSpPr>
        <cdr:cNvPr id="4" name="TextBox 3">
          <a:extLst xmlns:a="http://schemas.openxmlformats.org/drawingml/2006/main">
            <a:ext uri="{FF2B5EF4-FFF2-40B4-BE49-F238E27FC236}">
              <a16:creationId xmlns:a16="http://schemas.microsoft.com/office/drawing/2014/main" id="{2635707E-C4BA-8E4E-13E3-339276B0A1E1}"/>
            </a:ext>
          </a:extLst>
        </cdr:cNvPr>
        <cdr:cNvSpPr txBox="1"/>
      </cdr:nvSpPr>
      <cdr:spPr>
        <a:xfrm xmlns:a="http://schemas.openxmlformats.org/drawingml/2006/main">
          <a:off x="7329564" y="116119"/>
          <a:ext cx="2759182" cy="8256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600" dirty="0">
              <a:latin typeface="Arial" panose="020B0604020202020204" pitchFamily="34" charset="0"/>
              <a:cs typeface="Arial" panose="020B0604020202020204" pitchFamily="34" charset="0"/>
            </a:rPr>
            <a:t>The third most common SRF in this group is alcohol misuse (44%).</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6FF5FF-9D22-406D-A7BE-35F4025F4261}" type="datetimeFigureOut">
              <a:rPr lang="en-GB" smtClean="0"/>
              <a:t>02/01/2024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B71B9-8D4E-478F-8767-11BF915969FA}" type="slidenum">
              <a:rPr lang="en-GB" smtClean="0"/>
              <a:t>‹#›</a:t>
            </a:fld>
            <a:endParaRPr lang="en-GB"/>
          </a:p>
        </p:txBody>
      </p:sp>
    </p:spTree>
    <p:extLst>
      <p:ext uri="{BB962C8B-B14F-4D97-AF65-F5344CB8AC3E}">
        <p14:creationId xmlns:p14="http://schemas.microsoft.com/office/powerpoint/2010/main" val="2432838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F620F-FEAD-401F-9364-17BA5BE8C6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2DF9349-3B3E-43B6-8477-9D06FF12724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94FA7E5-F13E-41A5-85C7-A590971B6E5D}"/>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B9F85011-A0E2-4DE9-B735-260275CCED67}"/>
              </a:ext>
            </a:extLst>
          </p:cNvPr>
          <p:cNvSpPr>
            <a:spLocks noGrp="1"/>
          </p:cNvSpPr>
          <p:nvPr>
            <p:ph type="ftr" sz="quarter" idx="11"/>
          </p:nvPr>
        </p:nvSpPr>
        <p:spPr/>
        <p:txBody>
          <a:bodyPr/>
          <a:lstStyle/>
          <a:p>
            <a:r>
              <a:rPr lang="en-GB"/>
              <a:t>GPHSA code and analysis meeting 5/2/2023</a:t>
            </a:r>
          </a:p>
        </p:txBody>
      </p:sp>
      <p:sp>
        <p:nvSpPr>
          <p:cNvPr id="6" name="Slide Number Placeholder 5">
            <a:extLst>
              <a:ext uri="{FF2B5EF4-FFF2-40B4-BE49-F238E27FC236}">
                <a16:creationId xmlns:a16="http://schemas.microsoft.com/office/drawing/2014/main" id="{D8CC9608-B012-4F40-8650-ABCC9706E09F}"/>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2896038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3110-AEEE-42D6-B997-74074F9B768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05125C-976E-42A5-B310-1737DEE6B7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B29759-F7C3-4E6B-BB2E-99F1F17CC19F}"/>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1FFA4706-CE90-49DA-9020-B49A219CD260}"/>
              </a:ext>
            </a:extLst>
          </p:cNvPr>
          <p:cNvSpPr>
            <a:spLocks noGrp="1"/>
          </p:cNvSpPr>
          <p:nvPr>
            <p:ph type="ftr" sz="quarter" idx="11"/>
          </p:nvPr>
        </p:nvSpPr>
        <p:spPr/>
        <p:txBody>
          <a:bodyPr/>
          <a:lstStyle/>
          <a:p>
            <a:r>
              <a:rPr lang="en-GB"/>
              <a:t>GPHSA code and analysis meeting 5/2/2023</a:t>
            </a:r>
          </a:p>
        </p:txBody>
      </p:sp>
      <p:sp>
        <p:nvSpPr>
          <p:cNvPr id="6" name="Slide Number Placeholder 5">
            <a:extLst>
              <a:ext uri="{FF2B5EF4-FFF2-40B4-BE49-F238E27FC236}">
                <a16:creationId xmlns:a16="http://schemas.microsoft.com/office/drawing/2014/main" id="{D9ACFA88-35B9-4D2A-BC6C-F6980196EF71}"/>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401251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5CE1C-3A39-4963-8466-C450804BC7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29CECF-0771-4322-B5F3-DE72BB05B74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6A7E5F-C6E2-472E-9D4A-26754D3CFE13}"/>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E3EC217E-8817-4248-88D5-CA68457F5897}"/>
              </a:ext>
            </a:extLst>
          </p:cNvPr>
          <p:cNvSpPr>
            <a:spLocks noGrp="1"/>
          </p:cNvSpPr>
          <p:nvPr>
            <p:ph type="ftr" sz="quarter" idx="11"/>
          </p:nvPr>
        </p:nvSpPr>
        <p:spPr/>
        <p:txBody>
          <a:bodyPr/>
          <a:lstStyle/>
          <a:p>
            <a:r>
              <a:rPr lang="en-GB"/>
              <a:t>GPHSA code and analysis meeting 5/2/2023</a:t>
            </a:r>
          </a:p>
        </p:txBody>
      </p:sp>
      <p:sp>
        <p:nvSpPr>
          <p:cNvPr id="6" name="Slide Number Placeholder 5">
            <a:extLst>
              <a:ext uri="{FF2B5EF4-FFF2-40B4-BE49-F238E27FC236}">
                <a16:creationId xmlns:a16="http://schemas.microsoft.com/office/drawing/2014/main" id="{FE87F4B4-B950-4A4F-ADBE-1FADE413540E}"/>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1774482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a:p>
        </p:txBody>
      </p:sp>
    </p:spTree>
    <p:extLst>
      <p:ext uri="{BB962C8B-B14F-4D97-AF65-F5344CB8AC3E}">
        <p14:creationId xmlns:p14="http://schemas.microsoft.com/office/powerpoint/2010/main" val="385277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420D6-CED8-4F62-AA93-FCC34ADFC569}"/>
              </a:ext>
            </a:extLst>
          </p:cNvPr>
          <p:cNvSpPr>
            <a:spLocks noGrp="1"/>
          </p:cNvSpPr>
          <p:nvPr>
            <p:ph type="ctrTitle"/>
          </p:nvPr>
        </p:nvSpPr>
        <p:spPr>
          <a:xfrm>
            <a:off x="512955" y="2528658"/>
            <a:ext cx="10481617" cy="2387600"/>
          </a:xfrm>
        </p:spPr>
        <p:txBody>
          <a:bodyPr anchor="t"/>
          <a:lstStyle>
            <a:lvl1pPr algn="l">
              <a:defRPr sz="4000">
                <a:solidFill>
                  <a:srgbClr val="007C91"/>
                </a:solidFill>
              </a:defRPr>
            </a:lvl1pPr>
          </a:lstStyle>
          <a:p>
            <a:r>
              <a:rPr lang="en-US"/>
              <a:t>Click to edit Master title style</a:t>
            </a:r>
            <a:endParaRPr lang="en-GB"/>
          </a:p>
        </p:txBody>
      </p:sp>
    </p:spTree>
    <p:extLst>
      <p:ext uri="{BB962C8B-B14F-4D97-AF65-F5344CB8AC3E}">
        <p14:creationId xmlns:p14="http://schemas.microsoft.com/office/powerpoint/2010/main" val="3303830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41C13-0DB6-4E28-9521-FD744346DDC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51F445-D392-4789-9479-AF028CB55CC0}"/>
              </a:ext>
            </a:extLst>
          </p:cNvPr>
          <p:cNvSpPr>
            <a:spLocks noGrp="1"/>
          </p:cNvSpPr>
          <p:nvPr>
            <p:ph idx="1" hasCustomPrompt="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C65E6804-E436-2947-81F5-FCC5E465C142}"/>
              </a:ext>
            </a:extLst>
          </p:cNvPr>
          <p:cNvSpPr>
            <a:spLocks noGrp="1"/>
          </p:cNvSpPr>
          <p:nvPr>
            <p:ph type="ftr" sz="quarter" idx="10"/>
          </p:nvPr>
        </p:nvSpPr>
        <p:spPr/>
        <p:txBody>
          <a:bodyPr/>
          <a:lstStyle/>
          <a:p>
            <a:r>
              <a:rPr lang="en-GB"/>
              <a:t>GPHSA code and analysis meeting 5/2/2023</a:t>
            </a:r>
            <a:endParaRPr lang="en-GB" sz="1400"/>
          </a:p>
        </p:txBody>
      </p:sp>
      <p:sp>
        <p:nvSpPr>
          <p:cNvPr id="10" name="Slide Number Placeholder 9">
            <a:extLst>
              <a:ext uri="{FF2B5EF4-FFF2-40B4-BE49-F238E27FC236}">
                <a16:creationId xmlns:a16="http://schemas.microsoft.com/office/drawing/2014/main" id="{4C176BFD-AF1B-334D-884D-C08E0A3D509C}"/>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596150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8ADD9-C943-418A-9D35-CC865F95F64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914506-EEE5-4D8C-850E-4F0922B6B431}"/>
              </a:ext>
            </a:extLst>
          </p:cNvPr>
          <p:cNvSpPr>
            <a:spLocks noGrp="1"/>
          </p:cNvSpPr>
          <p:nvPr>
            <p:ph sz="half" idx="1" hasCustomPrompt="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5046333-AC78-4EDE-9D8D-21DCF6FCEA55}"/>
              </a:ext>
            </a:extLst>
          </p:cNvPr>
          <p:cNvSpPr>
            <a:spLocks noGrp="1"/>
          </p:cNvSpPr>
          <p:nvPr>
            <p:ph sz="half" idx="2" hasCustomPrompt="1"/>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9">
            <a:extLst>
              <a:ext uri="{FF2B5EF4-FFF2-40B4-BE49-F238E27FC236}">
                <a16:creationId xmlns:a16="http://schemas.microsoft.com/office/drawing/2014/main" id="{AE4E894C-2A2B-A74C-BFBD-B15007757C8B}"/>
              </a:ext>
            </a:extLst>
          </p:cNvPr>
          <p:cNvSpPr>
            <a:spLocks noGrp="1"/>
          </p:cNvSpPr>
          <p:nvPr>
            <p:ph type="ftr" sz="quarter" idx="10"/>
          </p:nvPr>
        </p:nvSpPr>
        <p:spPr/>
        <p:txBody>
          <a:bodyPr/>
          <a:lstStyle/>
          <a:p>
            <a:r>
              <a:rPr lang="en-GB"/>
              <a:t>GPHSA code and analysis meeting 5/2/2023</a:t>
            </a:r>
            <a:endParaRPr lang="en-GB" sz="1400"/>
          </a:p>
        </p:txBody>
      </p:sp>
      <p:sp>
        <p:nvSpPr>
          <p:cNvPr id="11" name="Slide Number Placeholder 10">
            <a:extLst>
              <a:ext uri="{FF2B5EF4-FFF2-40B4-BE49-F238E27FC236}">
                <a16:creationId xmlns:a16="http://schemas.microsoft.com/office/drawing/2014/main" id="{05D39806-AD25-A04F-9636-F009A170C8CD}"/>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112622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6C20DF-56A1-44A9-A429-8B05468D2A41}"/>
              </a:ext>
            </a:extLst>
          </p:cNvPr>
          <p:cNvSpPr>
            <a:spLocks noGrp="1"/>
          </p:cNvSpPr>
          <p:nvPr>
            <p:ph type="body" idx="1"/>
          </p:nvPr>
        </p:nvSpPr>
        <p:spPr>
          <a:xfrm>
            <a:off x="839788" y="1681163"/>
            <a:ext cx="5157787"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BA82AB-E9DB-425C-9352-E0A272AD0E42}"/>
              </a:ext>
            </a:extLst>
          </p:cNvPr>
          <p:cNvSpPr>
            <a:spLocks noGrp="1"/>
          </p:cNvSpPr>
          <p:nvPr>
            <p:ph sz="half" idx="2" hasCustomPrompt="1"/>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5" name="Text Placeholder 4">
            <a:extLst>
              <a:ext uri="{FF2B5EF4-FFF2-40B4-BE49-F238E27FC236}">
                <a16:creationId xmlns:a16="http://schemas.microsoft.com/office/drawing/2014/main" id="{E4FD6833-A055-4CE8-AB12-41A1997D9B75}"/>
              </a:ext>
            </a:extLst>
          </p:cNvPr>
          <p:cNvSpPr>
            <a:spLocks noGrp="1"/>
          </p:cNvSpPr>
          <p:nvPr>
            <p:ph type="body" sz="quarter" idx="3"/>
          </p:nvPr>
        </p:nvSpPr>
        <p:spPr>
          <a:xfrm>
            <a:off x="6172200" y="1681163"/>
            <a:ext cx="5183188" cy="823912"/>
          </a:xfrm>
        </p:spPr>
        <p:txBody>
          <a:bodyPr anchor="t"/>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6F2F5E-B4CD-46C2-B6AC-8052CF2B36A5}"/>
              </a:ext>
            </a:extLst>
          </p:cNvPr>
          <p:cNvSpPr>
            <a:spLocks noGrp="1"/>
          </p:cNvSpPr>
          <p:nvPr>
            <p:ph sz="quarter" idx="4" hasCustomPrompt="1"/>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a:p>
            <a:pPr lvl="4"/>
            <a:endParaRPr lang="en-GB"/>
          </a:p>
        </p:txBody>
      </p:sp>
      <p:sp>
        <p:nvSpPr>
          <p:cNvPr id="10" name="Title 9">
            <a:extLst>
              <a:ext uri="{FF2B5EF4-FFF2-40B4-BE49-F238E27FC236}">
                <a16:creationId xmlns:a16="http://schemas.microsoft.com/office/drawing/2014/main" id="{3503C25A-9D93-4F4F-8253-B7AB9B2BC6B1}"/>
              </a:ext>
            </a:extLst>
          </p:cNvPr>
          <p:cNvSpPr>
            <a:spLocks noGrp="1"/>
          </p:cNvSpPr>
          <p:nvPr>
            <p:ph type="title"/>
          </p:nvPr>
        </p:nvSpPr>
        <p:spPr/>
        <p:txBody>
          <a:bodyPr/>
          <a:lstStyle/>
          <a:p>
            <a:r>
              <a:rPr lang="en-US"/>
              <a:t>Click to edit Master title style</a:t>
            </a:r>
          </a:p>
        </p:txBody>
      </p:sp>
      <p:sp>
        <p:nvSpPr>
          <p:cNvPr id="13" name="Footer Placeholder 12">
            <a:extLst>
              <a:ext uri="{FF2B5EF4-FFF2-40B4-BE49-F238E27FC236}">
                <a16:creationId xmlns:a16="http://schemas.microsoft.com/office/drawing/2014/main" id="{CB930E85-4B03-2D45-B847-D4398F5F9147}"/>
              </a:ext>
            </a:extLst>
          </p:cNvPr>
          <p:cNvSpPr>
            <a:spLocks noGrp="1"/>
          </p:cNvSpPr>
          <p:nvPr>
            <p:ph type="ftr" sz="quarter" idx="10"/>
          </p:nvPr>
        </p:nvSpPr>
        <p:spPr/>
        <p:txBody>
          <a:bodyPr/>
          <a:lstStyle/>
          <a:p>
            <a:r>
              <a:rPr lang="en-GB"/>
              <a:t>GPHSA code and analysis meeting 5/2/2023</a:t>
            </a:r>
            <a:endParaRPr lang="en-GB" sz="1400"/>
          </a:p>
        </p:txBody>
      </p:sp>
      <p:sp>
        <p:nvSpPr>
          <p:cNvPr id="14" name="Slide Number Placeholder 13">
            <a:extLst>
              <a:ext uri="{FF2B5EF4-FFF2-40B4-BE49-F238E27FC236}">
                <a16:creationId xmlns:a16="http://schemas.microsoft.com/office/drawing/2014/main" id="{5E1D73D8-44E6-D54F-8151-2BDA8CF08C55}"/>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175869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BC75E-5812-48FD-BCBD-1235D22F0081}"/>
              </a:ext>
            </a:extLst>
          </p:cNvPr>
          <p:cNvSpPr>
            <a:spLocks noGrp="1"/>
          </p:cNvSpPr>
          <p:nvPr>
            <p:ph type="title"/>
          </p:nvPr>
        </p:nvSpPr>
        <p:spPr/>
        <p:txBody>
          <a:bodyPr/>
          <a:lstStyle/>
          <a:p>
            <a:r>
              <a:rPr lang="en-US"/>
              <a:t>Click to edit Master title style</a:t>
            </a:r>
            <a:endParaRPr lang="en-GB"/>
          </a:p>
        </p:txBody>
      </p:sp>
      <p:sp>
        <p:nvSpPr>
          <p:cNvPr id="8" name="Footer Placeholder 7">
            <a:extLst>
              <a:ext uri="{FF2B5EF4-FFF2-40B4-BE49-F238E27FC236}">
                <a16:creationId xmlns:a16="http://schemas.microsoft.com/office/drawing/2014/main" id="{0980B7E6-3A31-244C-8D5C-297872DC3E19}"/>
              </a:ext>
            </a:extLst>
          </p:cNvPr>
          <p:cNvSpPr>
            <a:spLocks noGrp="1"/>
          </p:cNvSpPr>
          <p:nvPr>
            <p:ph type="ftr" sz="quarter" idx="10"/>
          </p:nvPr>
        </p:nvSpPr>
        <p:spPr/>
        <p:txBody>
          <a:bodyPr/>
          <a:lstStyle/>
          <a:p>
            <a:r>
              <a:rPr lang="en-GB"/>
              <a:t>GPHSA code and analysis meeting 5/2/2023</a:t>
            </a:r>
            <a:endParaRPr lang="en-GB" sz="1400"/>
          </a:p>
        </p:txBody>
      </p:sp>
      <p:sp>
        <p:nvSpPr>
          <p:cNvPr id="9" name="Slide Number Placeholder 8">
            <a:extLst>
              <a:ext uri="{FF2B5EF4-FFF2-40B4-BE49-F238E27FC236}">
                <a16:creationId xmlns:a16="http://schemas.microsoft.com/office/drawing/2014/main" id="{FF38D384-66F4-D748-9499-51EC5883028E}"/>
              </a:ext>
            </a:extLst>
          </p:cNvPr>
          <p:cNvSpPr>
            <a:spLocks noGrp="1"/>
          </p:cNvSpPr>
          <p:nvPr>
            <p:ph type="sldNum" sz="quarter" idx="11"/>
          </p:nvPr>
        </p:nvSpPr>
        <p:spPr/>
        <p:txBody>
          <a:bodyPr/>
          <a:lstStyle/>
          <a:p>
            <a:fld id="{344369E4-5DE7-46E5-874E-4FD437973785}" type="slidenum">
              <a:rPr lang="en-GB" smtClean="0"/>
              <a:pPr/>
              <a:t>‹#›</a:t>
            </a:fld>
            <a:endParaRPr lang="en-GB" sz="1400"/>
          </a:p>
        </p:txBody>
      </p:sp>
    </p:spTree>
    <p:extLst>
      <p:ext uri="{BB962C8B-B14F-4D97-AF65-F5344CB8AC3E}">
        <p14:creationId xmlns:p14="http://schemas.microsoft.com/office/powerpoint/2010/main" val="2390939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6308725"/>
          </a:xfrm>
        </p:spPr>
        <p:txBody>
          <a:bodyPr rtlCol="0">
            <a:normAutofit/>
          </a:bodyPr>
          <a:lstStyle/>
          <a:p>
            <a:pPr lvl="0"/>
            <a:r>
              <a:rPr lang="en-US" noProof="0"/>
              <a:t>Click icon to add picture</a:t>
            </a:r>
          </a:p>
        </p:txBody>
      </p:sp>
      <p:sp>
        <p:nvSpPr>
          <p:cNvPr id="3" name="Slide Number Placeholder 5"/>
          <p:cNvSpPr>
            <a:spLocks noGrp="1"/>
          </p:cNvSpPr>
          <p:nvPr>
            <p:ph type="sldNum" sz="quarter" idx="14"/>
          </p:nvPr>
        </p:nvSpPr>
        <p:spPr>
          <a:solidFill>
            <a:schemeClr val="bg1"/>
          </a:solidFill>
        </p:spPr>
        <p:txBody>
          <a:bodyPr/>
          <a:lstStyle>
            <a:lvl1pPr>
              <a:defRPr>
                <a:solidFill>
                  <a:schemeClr val="bg2"/>
                </a:solidFill>
              </a:defRPr>
            </a:lvl1pPr>
          </a:lstStyle>
          <a:p>
            <a:pPr>
              <a:defRPr/>
            </a:pPr>
            <a:fld id="{9810018B-8FAB-42F8-B686-561508FF76E0}" type="slidenum">
              <a:rPr lang="en-US"/>
              <a:pPr>
                <a:defRPr/>
              </a:pPr>
              <a:t>‹#›</a:t>
            </a:fld>
            <a:endParaRPr lang="en-US"/>
          </a:p>
        </p:txBody>
      </p:sp>
      <p:sp>
        <p:nvSpPr>
          <p:cNvPr id="4" name="Footer Placeholder 5"/>
          <p:cNvSpPr>
            <a:spLocks noGrp="1"/>
          </p:cNvSpPr>
          <p:nvPr>
            <p:ph type="ftr" sz="quarter" idx="15"/>
          </p:nvPr>
        </p:nvSpPr>
        <p:spPr/>
        <p:txBody>
          <a:bodyPr/>
          <a:lstStyle>
            <a:lvl1pPr algn="l">
              <a:defRPr sz="1200" baseline="0">
                <a:solidFill>
                  <a:schemeClr val="bg2"/>
                </a:solidFill>
                <a:latin typeface="Arial" pitchFamily="34" charset="0"/>
              </a:defRPr>
            </a:lvl1pPr>
          </a:lstStyle>
          <a:p>
            <a:pPr>
              <a:defRPr/>
            </a:pPr>
            <a:r>
              <a:rPr lang="en-GB"/>
              <a:t>GPHSA code and analysis meeting 5/2/2023</a:t>
            </a:r>
            <a:endParaRPr lang="en-US"/>
          </a:p>
        </p:txBody>
      </p:sp>
    </p:spTree>
    <p:extLst>
      <p:ext uri="{BB962C8B-B14F-4D97-AF65-F5344CB8AC3E}">
        <p14:creationId xmlns:p14="http://schemas.microsoft.com/office/powerpoint/2010/main" val="7981476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31735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78154-065B-4098-B5B7-37640B05FEB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937DD4C-FC36-43D6-B2ED-6D569B3E9E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EEF7EC-609D-4940-B010-112575B467F1}"/>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65CC22FC-AC90-4C7C-9ED5-608D58783D3B}"/>
              </a:ext>
            </a:extLst>
          </p:cNvPr>
          <p:cNvSpPr>
            <a:spLocks noGrp="1"/>
          </p:cNvSpPr>
          <p:nvPr>
            <p:ph type="ftr" sz="quarter" idx="11"/>
          </p:nvPr>
        </p:nvSpPr>
        <p:spPr/>
        <p:txBody>
          <a:bodyPr/>
          <a:lstStyle/>
          <a:p>
            <a:r>
              <a:rPr lang="en-GB"/>
              <a:t>GPHSA code and analysis meeting 5/2/2023</a:t>
            </a:r>
          </a:p>
        </p:txBody>
      </p:sp>
      <p:sp>
        <p:nvSpPr>
          <p:cNvPr id="6" name="Slide Number Placeholder 5">
            <a:extLst>
              <a:ext uri="{FF2B5EF4-FFF2-40B4-BE49-F238E27FC236}">
                <a16:creationId xmlns:a16="http://schemas.microsoft.com/office/drawing/2014/main" id="{10C005CC-BAD8-4271-BF75-6747B4F4A11A}"/>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482652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6551C-CDA7-4F9C-90FF-EDE994A37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0095D88-03DF-4AC8-9EE7-4459B2C356F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70E783-CEE4-4526-A78F-B753BE76B855}"/>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DB6E7566-D3EC-40E9-AA2A-28B5C606E42B}"/>
              </a:ext>
            </a:extLst>
          </p:cNvPr>
          <p:cNvSpPr>
            <a:spLocks noGrp="1"/>
          </p:cNvSpPr>
          <p:nvPr>
            <p:ph type="ftr" sz="quarter" idx="11"/>
          </p:nvPr>
        </p:nvSpPr>
        <p:spPr/>
        <p:txBody>
          <a:bodyPr/>
          <a:lstStyle/>
          <a:p>
            <a:r>
              <a:rPr lang="en-GB"/>
              <a:t>GPHSA code and analysis meeting 5/2/2023</a:t>
            </a:r>
          </a:p>
        </p:txBody>
      </p:sp>
      <p:sp>
        <p:nvSpPr>
          <p:cNvPr id="6" name="Slide Number Placeholder 5">
            <a:extLst>
              <a:ext uri="{FF2B5EF4-FFF2-40B4-BE49-F238E27FC236}">
                <a16:creationId xmlns:a16="http://schemas.microsoft.com/office/drawing/2014/main" id="{32203CE0-3CB6-4290-B377-19416481C56B}"/>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1994200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B8D9B-5C98-4ABE-AFA8-DFC98C91AAA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C630E4-A545-4866-902A-15A18A50F08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ED71227-D6F2-4603-9366-FE6331CCB7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C593361-3493-4B84-9A59-A0CE911969CB}"/>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BE9A896-98FE-4D9B-8FA0-C8002CBF87B3}"/>
              </a:ext>
            </a:extLst>
          </p:cNvPr>
          <p:cNvSpPr>
            <a:spLocks noGrp="1"/>
          </p:cNvSpPr>
          <p:nvPr>
            <p:ph type="ftr" sz="quarter" idx="11"/>
          </p:nvPr>
        </p:nvSpPr>
        <p:spPr/>
        <p:txBody>
          <a:bodyPr/>
          <a:lstStyle/>
          <a:p>
            <a:r>
              <a:rPr lang="en-GB"/>
              <a:t>GPHSA code and analysis meeting 5/2/2023</a:t>
            </a:r>
          </a:p>
        </p:txBody>
      </p:sp>
      <p:sp>
        <p:nvSpPr>
          <p:cNvPr id="7" name="Slide Number Placeholder 6">
            <a:extLst>
              <a:ext uri="{FF2B5EF4-FFF2-40B4-BE49-F238E27FC236}">
                <a16:creationId xmlns:a16="http://schemas.microsoft.com/office/drawing/2014/main" id="{AF553871-6DD9-4B74-9323-F46AC186BE8E}"/>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21851593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78711-3A0A-4D01-832F-0CF48A94C47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27D497-E59B-4D99-9216-D0E385570F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B14F6-A69B-497F-887C-45D49D01FA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6BD749A-C8C7-4C79-B29F-99A739B15E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B32F77-78EA-4583-9F80-D4EA8B1614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9A7E56B-FB38-47DE-9340-4D29EE7A18BC}"/>
              </a:ext>
            </a:extLst>
          </p:cNvPr>
          <p:cNvSpPr>
            <a:spLocks noGrp="1"/>
          </p:cNvSpPr>
          <p:nvPr>
            <p:ph type="dt" sz="half" idx="10"/>
          </p:nvPr>
        </p:nvSpPr>
        <p:spPr/>
        <p:txBody>
          <a:bodyPr/>
          <a:lstStyle/>
          <a:p>
            <a:endParaRPr lang="en-GB"/>
          </a:p>
        </p:txBody>
      </p:sp>
      <p:sp>
        <p:nvSpPr>
          <p:cNvPr id="8" name="Footer Placeholder 7">
            <a:extLst>
              <a:ext uri="{FF2B5EF4-FFF2-40B4-BE49-F238E27FC236}">
                <a16:creationId xmlns:a16="http://schemas.microsoft.com/office/drawing/2014/main" id="{7EAA8968-4460-4E01-BD29-0AD3276ABC1E}"/>
              </a:ext>
            </a:extLst>
          </p:cNvPr>
          <p:cNvSpPr>
            <a:spLocks noGrp="1"/>
          </p:cNvSpPr>
          <p:nvPr>
            <p:ph type="ftr" sz="quarter" idx="11"/>
          </p:nvPr>
        </p:nvSpPr>
        <p:spPr/>
        <p:txBody>
          <a:bodyPr/>
          <a:lstStyle/>
          <a:p>
            <a:r>
              <a:rPr lang="en-GB"/>
              <a:t>GPHSA code and analysis meeting 5/2/2023</a:t>
            </a:r>
          </a:p>
        </p:txBody>
      </p:sp>
      <p:sp>
        <p:nvSpPr>
          <p:cNvPr id="9" name="Slide Number Placeholder 8">
            <a:extLst>
              <a:ext uri="{FF2B5EF4-FFF2-40B4-BE49-F238E27FC236}">
                <a16:creationId xmlns:a16="http://schemas.microsoft.com/office/drawing/2014/main" id="{09793EE2-0010-4068-A4C4-C3F39AC890EE}"/>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49171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9C1B-0253-41DD-8E00-61096BF3199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9BB35EC-1027-4898-A6DC-3A9C98E03221}"/>
              </a:ext>
            </a:extLst>
          </p:cNvPr>
          <p:cNvSpPr>
            <a:spLocks noGrp="1"/>
          </p:cNvSpPr>
          <p:nvPr>
            <p:ph type="dt" sz="half" idx="10"/>
          </p:nvPr>
        </p:nvSpPr>
        <p:spPr/>
        <p:txBody>
          <a:bodyPr/>
          <a:lstStyle/>
          <a:p>
            <a:endParaRPr lang="en-GB"/>
          </a:p>
        </p:txBody>
      </p:sp>
      <p:sp>
        <p:nvSpPr>
          <p:cNvPr id="4" name="Footer Placeholder 3">
            <a:extLst>
              <a:ext uri="{FF2B5EF4-FFF2-40B4-BE49-F238E27FC236}">
                <a16:creationId xmlns:a16="http://schemas.microsoft.com/office/drawing/2014/main" id="{775CEEF5-00A3-45F7-A47A-F653E157F984}"/>
              </a:ext>
            </a:extLst>
          </p:cNvPr>
          <p:cNvSpPr>
            <a:spLocks noGrp="1"/>
          </p:cNvSpPr>
          <p:nvPr>
            <p:ph type="ftr" sz="quarter" idx="11"/>
          </p:nvPr>
        </p:nvSpPr>
        <p:spPr/>
        <p:txBody>
          <a:bodyPr/>
          <a:lstStyle/>
          <a:p>
            <a:r>
              <a:rPr lang="en-GB"/>
              <a:t>GPHSA code and analysis meeting 5/2/2023</a:t>
            </a:r>
          </a:p>
        </p:txBody>
      </p:sp>
      <p:sp>
        <p:nvSpPr>
          <p:cNvPr id="5" name="Slide Number Placeholder 4">
            <a:extLst>
              <a:ext uri="{FF2B5EF4-FFF2-40B4-BE49-F238E27FC236}">
                <a16:creationId xmlns:a16="http://schemas.microsoft.com/office/drawing/2014/main" id="{3703F4C0-1E7D-46E9-A737-427FCC48D264}"/>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199815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9B8A-29DC-4939-9958-27284815F925}"/>
              </a:ext>
            </a:extLst>
          </p:cNvPr>
          <p:cNvSpPr>
            <a:spLocks noGrp="1"/>
          </p:cNvSpPr>
          <p:nvPr>
            <p:ph type="dt" sz="half" idx="10"/>
          </p:nvPr>
        </p:nvSpPr>
        <p:spPr/>
        <p:txBody>
          <a:bodyPr/>
          <a:lstStyle/>
          <a:p>
            <a:endParaRPr lang="en-GB"/>
          </a:p>
        </p:txBody>
      </p:sp>
      <p:sp>
        <p:nvSpPr>
          <p:cNvPr id="3" name="Footer Placeholder 2">
            <a:extLst>
              <a:ext uri="{FF2B5EF4-FFF2-40B4-BE49-F238E27FC236}">
                <a16:creationId xmlns:a16="http://schemas.microsoft.com/office/drawing/2014/main" id="{FF10209F-074A-468D-8E9C-27AB7BB5A00C}"/>
              </a:ext>
            </a:extLst>
          </p:cNvPr>
          <p:cNvSpPr>
            <a:spLocks noGrp="1"/>
          </p:cNvSpPr>
          <p:nvPr>
            <p:ph type="ftr" sz="quarter" idx="11"/>
          </p:nvPr>
        </p:nvSpPr>
        <p:spPr/>
        <p:txBody>
          <a:bodyPr/>
          <a:lstStyle/>
          <a:p>
            <a:r>
              <a:rPr lang="en-GB"/>
              <a:t>GPHSA code and analysis meeting 5/2/2023</a:t>
            </a:r>
          </a:p>
        </p:txBody>
      </p:sp>
      <p:sp>
        <p:nvSpPr>
          <p:cNvPr id="4" name="Slide Number Placeholder 3">
            <a:extLst>
              <a:ext uri="{FF2B5EF4-FFF2-40B4-BE49-F238E27FC236}">
                <a16:creationId xmlns:a16="http://schemas.microsoft.com/office/drawing/2014/main" id="{94B4EB5A-577A-4F49-BD95-5C35386EB386}"/>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1386812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E0B3-F52A-4B94-B50A-CFAB0AC4D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EDBAC3-EE80-4D83-899F-EE591F5861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59DC19E-EE75-4369-9EB0-56AA46912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D567BD-2B36-4EE3-B0C4-D33B7A049E4A}"/>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8D4507E-2FCC-4483-845B-4044EC78CFCC}"/>
              </a:ext>
            </a:extLst>
          </p:cNvPr>
          <p:cNvSpPr>
            <a:spLocks noGrp="1"/>
          </p:cNvSpPr>
          <p:nvPr>
            <p:ph type="ftr" sz="quarter" idx="11"/>
          </p:nvPr>
        </p:nvSpPr>
        <p:spPr/>
        <p:txBody>
          <a:bodyPr/>
          <a:lstStyle/>
          <a:p>
            <a:r>
              <a:rPr lang="en-GB"/>
              <a:t>GPHSA code and analysis meeting 5/2/2023</a:t>
            </a:r>
          </a:p>
        </p:txBody>
      </p:sp>
      <p:sp>
        <p:nvSpPr>
          <p:cNvPr id="7" name="Slide Number Placeholder 6">
            <a:extLst>
              <a:ext uri="{FF2B5EF4-FFF2-40B4-BE49-F238E27FC236}">
                <a16:creationId xmlns:a16="http://schemas.microsoft.com/office/drawing/2014/main" id="{6CACAFF5-B1A7-4A12-A632-5A624133DFF4}"/>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3996293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3C85-1B6C-45D3-BF07-6046986FB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1BBCA2-482E-469B-ADAC-DE47ECA634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FC18049-1259-42E4-AF10-30AA57C4A5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5E1CAE-58C9-4068-9E55-8EE8A54FDE5E}"/>
              </a:ext>
            </a:extLst>
          </p:cNvPr>
          <p:cNvSpPr>
            <a:spLocks noGrp="1"/>
          </p:cNvSpPr>
          <p:nvPr>
            <p:ph type="dt" sz="half" idx="10"/>
          </p:nvPr>
        </p:nvSpPr>
        <p:spPr/>
        <p:txBody>
          <a:bodyPr/>
          <a:lstStyle/>
          <a:p>
            <a:endParaRPr lang="en-GB"/>
          </a:p>
        </p:txBody>
      </p:sp>
      <p:sp>
        <p:nvSpPr>
          <p:cNvPr id="6" name="Footer Placeholder 5">
            <a:extLst>
              <a:ext uri="{FF2B5EF4-FFF2-40B4-BE49-F238E27FC236}">
                <a16:creationId xmlns:a16="http://schemas.microsoft.com/office/drawing/2014/main" id="{8F077140-3EF3-4C9F-8125-2FC4F24E4A19}"/>
              </a:ext>
            </a:extLst>
          </p:cNvPr>
          <p:cNvSpPr>
            <a:spLocks noGrp="1"/>
          </p:cNvSpPr>
          <p:nvPr>
            <p:ph type="ftr" sz="quarter" idx="11"/>
          </p:nvPr>
        </p:nvSpPr>
        <p:spPr/>
        <p:txBody>
          <a:bodyPr/>
          <a:lstStyle/>
          <a:p>
            <a:r>
              <a:rPr lang="en-GB"/>
              <a:t>GPHSA code and analysis meeting 5/2/2023</a:t>
            </a:r>
          </a:p>
        </p:txBody>
      </p:sp>
      <p:sp>
        <p:nvSpPr>
          <p:cNvPr id="7" name="Slide Number Placeholder 6">
            <a:extLst>
              <a:ext uri="{FF2B5EF4-FFF2-40B4-BE49-F238E27FC236}">
                <a16:creationId xmlns:a16="http://schemas.microsoft.com/office/drawing/2014/main" id="{BC9C8DED-CE91-4B23-82B2-E75AB5964B9D}"/>
              </a:ext>
            </a:extLst>
          </p:cNvPr>
          <p:cNvSpPr>
            <a:spLocks noGrp="1"/>
          </p:cNvSpPr>
          <p:nvPr>
            <p:ph type="sldNum" sz="quarter" idx="12"/>
          </p:nvPr>
        </p:nvSpPr>
        <p:spPr/>
        <p:txBody>
          <a:bodyPr/>
          <a:lstStyle/>
          <a:p>
            <a:fld id="{DEFDC388-80A1-42FC-B9A5-CE2AE5180D64}" type="slidenum">
              <a:rPr lang="en-GB" smtClean="0"/>
              <a:t>‹#›</a:t>
            </a:fld>
            <a:endParaRPr lang="en-GB"/>
          </a:p>
        </p:txBody>
      </p:sp>
    </p:spTree>
    <p:extLst>
      <p:ext uri="{BB962C8B-B14F-4D97-AF65-F5344CB8AC3E}">
        <p14:creationId xmlns:p14="http://schemas.microsoft.com/office/powerpoint/2010/main" val="1479918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4C04B-C89B-4104-937A-5966E7E06C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C31486-7711-4B7D-9C84-918502E205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29317D-7F81-4042-A107-E5A0D5D694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19668DA0-80D4-4EE7-ADF3-72F31823E8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GPHSA code and analysis meeting 5/2/2023</a:t>
            </a:r>
          </a:p>
        </p:txBody>
      </p:sp>
      <p:sp>
        <p:nvSpPr>
          <p:cNvPr id="6" name="Slide Number Placeholder 5">
            <a:extLst>
              <a:ext uri="{FF2B5EF4-FFF2-40B4-BE49-F238E27FC236}">
                <a16:creationId xmlns:a16="http://schemas.microsoft.com/office/drawing/2014/main" id="{53475A80-D0D7-472C-B022-F27152CD41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FDC388-80A1-42FC-B9A5-CE2AE5180D64}" type="slidenum">
              <a:rPr lang="en-GB" smtClean="0"/>
              <a:t>‹#›</a:t>
            </a:fld>
            <a:endParaRPr lang="en-GB"/>
          </a:p>
        </p:txBody>
      </p:sp>
    </p:spTree>
    <p:extLst>
      <p:ext uri="{BB962C8B-B14F-4D97-AF65-F5344CB8AC3E}">
        <p14:creationId xmlns:p14="http://schemas.microsoft.com/office/powerpoint/2010/main" val="856107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F3503B-7986-436C-9822-A1854F9D9A9B}"/>
              </a:ext>
            </a:extLst>
          </p:cNvPr>
          <p:cNvSpPr>
            <a:spLocks noGrp="1"/>
          </p:cNvSpPr>
          <p:nvPr>
            <p:ph type="title"/>
          </p:nvPr>
        </p:nvSpPr>
        <p:spPr>
          <a:xfrm>
            <a:off x="615956" y="179416"/>
            <a:ext cx="11123856" cy="972607"/>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F05904-E451-4DAC-98D7-82FCA86A4A8E}"/>
              </a:ext>
            </a:extLst>
          </p:cNvPr>
          <p:cNvSpPr>
            <a:spLocks noGrp="1"/>
          </p:cNvSpPr>
          <p:nvPr>
            <p:ph type="body" idx="1"/>
          </p:nvPr>
        </p:nvSpPr>
        <p:spPr>
          <a:xfrm>
            <a:off x="615955" y="1774826"/>
            <a:ext cx="1112385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78A9E1E3-76D3-49B4-BA11-2CCBDA7CADC2}"/>
              </a:ext>
            </a:extLst>
          </p:cNvPr>
          <p:cNvSpPr>
            <a:spLocks noGrp="1"/>
          </p:cNvSpPr>
          <p:nvPr>
            <p:ph type="ftr" sz="quarter" idx="3"/>
          </p:nvPr>
        </p:nvSpPr>
        <p:spPr>
          <a:xfrm>
            <a:off x="838200" y="6438850"/>
            <a:ext cx="10007606" cy="363600"/>
          </a:xfrm>
          <a:prstGeom prst="rect">
            <a:avLst/>
          </a:prstGeom>
        </p:spPr>
        <p:txBody>
          <a:bodyPr vert="horz" lIns="91440" tIns="45720" rIns="91440" bIns="45720" rtlCol="0" anchor="ctr"/>
          <a:lstStyle>
            <a:lvl1pPr algn="l">
              <a:defRPr sz="1400">
                <a:solidFill>
                  <a:srgbClr val="007C91"/>
                </a:solidFill>
                <a:latin typeface="Arial" panose="020B0604020202020204" pitchFamily="34" charset="0"/>
                <a:cs typeface="Arial" panose="020B0604020202020204" pitchFamily="34" charset="0"/>
              </a:defRPr>
            </a:lvl1pPr>
          </a:lstStyle>
          <a:p>
            <a:r>
              <a:rPr lang="en-GB"/>
              <a:t>GPHSA code and analysis meeting 5/2/2023</a:t>
            </a:r>
          </a:p>
        </p:txBody>
      </p:sp>
      <p:sp>
        <p:nvSpPr>
          <p:cNvPr id="6" name="Slide Number Placeholder 5">
            <a:extLst>
              <a:ext uri="{FF2B5EF4-FFF2-40B4-BE49-F238E27FC236}">
                <a16:creationId xmlns:a16="http://schemas.microsoft.com/office/drawing/2014/main" id="{1BF5F349-A985-4FF9-9FE5-9D2B321F5687}"/>
              </a:ext>
            </a:extLst>
          </p:cNvPr>
          <p:cNvSpPr>
            <a:spLocks noGrp="1"/>
          </p:cNvSpPr>
          <p:nvPr>
            <p:ph type="sldNum" sz="quarter" idx="4"/>
          </p:nvPr>
        </p:nvSpPr>
        <p:spPr>
          <a:xfrm>
            <a:off x="130629" y="6438850"/>
            <a:ext cx="596332" cy="365125"/>
          </a:xfrm>
          <a:prstGeom prst="rect">
            <a:avLst/>
          </a:prstGeom>
        </p:spPr>
        <p:txBody>
          <a:bodyPr vert="horz" lIns="91440" tIns="45720" rIns="91440" bIns="45720" rtlCol="0" anchor="ctr"/>
          <a:lstStyle>
            <a:lvl1pPr algn="r">
              <a:defRPr sz="1400">
                <a:solidFill>
                  <a:srgbClr val="007C91"/>
                </a:solidFill>
                <a:latin typeface="Arial" panose="020B0604020202020204" pitchFamily="34" charset="0"/>
                <a:cs typeface="Arial" panose="020B0604020202020204" pitchFamily="34" charset="0"/>
              </a:defRPr>
            </a:lvl1pPr>
          </a:lstStyle>
          <a:p>
            <a:fld id="{344369E4-5DE7-46E5-874E-4FD437973785}" type="slidenum">
              <a:rPr lang="en-GB" smtClean="0"/>
              <a:pPr/>
              <a:t>‹#›</a:t>
            </a:fld>
            <a:endParaRPr lang="en-GB"/>
          </a:p>
        </p:txBody>
      </p:sp>
    </p:spTree>
    <p:extLst>
      <p:ext uri="{BB962C8B-B14F-4D97-AF65-F5344CB8AC3E}">
        <p14:creationId xmlns:p14="http://schemas.microsoft.com/office/powerpoint/2010/main" val="2116426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9" r:id="rId7"/>
  </p:sldLayoutIdLst>
  <p:hf hdr="0" dt="0"/>
  <p:txStyles>
    <p:titleStyle>
      <a:lvl1pPr algn="l" defTabSz="914400" rtl="0" eaLnBrk="1" latinLnBrk="0" hangingPunct="1">
        <a:lnSpc>
          <a:spcPct val="90000"/>
        </a:lnSpc>
        <a:spcBef>
          <a:spcPct val="0"/>
        </a:spcBef>
        <a:buNone/>
        <a:defRPr sz="3800" kern="1200">
          <a:solidFill>
            <a:srgbClr val="007C9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07C9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7C91"/>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7C91"/>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7C91"/>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7C91"/>
        </a:buClr>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hart" Target="../charts/chart3.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4.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5.xml"/><Relationship Id="rId1" Type="http://schemas.openxmlformats.org/officeDocument/2006/relationships/slideLayout" Target="../slideLayouts/slideLayout1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15.xml"/><Relationship Id="rId4" Type="http://schemas.openxmlformats.org/officeDocument/2006/relationships/hyperlink" Target="http://www.gov.uk/government/publications/tb-in-inclusion-health-groups-in-england-2021-supplementary-analysi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xml"/><Relationship Id="rId4" Type="http://schemas.openxmlformats.org/officeDocument/2006/relationships/hyperlink" Target="http://www.gov.uk/government/publications/tb-in-inclusion-health-groups-in-england-2021-supplementary-analysi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5.xml"/><Relationship Id="rId4" Type="http://schemas.openxmlformats.org/officeDocument/2006/relationships/hyperlink" Target="http://www.gov.uk/government/publications/tb-in-inclusion-health-groups-in-england-2021-supplementary-analysis"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5.xml"/><Relationship Id="rId4" Type="http://schemas.openxmlformats.org/officeDocument/2006/relationships/hyperlink" Target="http://www.gov.uk/government/publications/tb-in-inclusion-health-groups-in-england-2021-supplementary-analysi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hyperlink" Target="http://www.gov.uk/government/publications/tb-in-inclusion-health-groups-in-england-2021-supplementary-analysi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5.xml"/><Relationship Id="rId4" Type="http://schemas.openxmlformats.org/officeDocument/2006/relationships/hyperlink" Target="http://www.gov.uk/government/publications/tb-in-inclusion-health-groups-in-england-2021-supplementary-analysi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5.xml"/><Relationship Id="rId4" Type="http://schemas.openxmlformats.org/officeDocument/2006/relationships/hyperlink" Target="http://www.gov.uk/government/publications/tb-in-inclusion-health-groups-in-england-2021-supplementary-analysi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15.xml"/><Relationship Id="rId4" Type="http://schemas.openxmlformats.org/officeDocument/2006/relationships/hyperlink" Target="http://www.gov.uk/government/publications/tb-in-inclusion-health-groups-in-england-2021-supplementary-analysis"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gov.uk/government/publications/tuberculosis-in-england-2022-report-data-up-to-end-of-2021/tb-incidence-and-epidemiology-in-england-2021#glossary" TargetMode="Externa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hyperlink" Target="https://view.officeapps.live.com/op/view.aspx?src=https%3A%2F%2Fassets.publishing.service.gov.uk%2Fgovernment%2Fuploads%2Fsystem%2Fuploads%2Fattachment_data%2Ffile%2F1143373%2Ftb-annual-report-series-1-supplementary-data-tables.ods&amp;wdOrigin=BROWSELINK"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v.uk/government/publications/tb-in-inclusion-health-groups-in-england-2021-supplementary-analysis" TargetMode="Externa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gov.uk/government/publications/tb-in-inclusion-health-groups-in-england-2021-supplementary-analysis"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ov.uk/government/publications/tb-in-inclusion-health-groups-in-england-2021-supplementary-analysis"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gov.uk/government/publications/tb-in-inclusion-health-groups-in-england-2021-supplementary-analysis"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gov.uk/government/publications/tb-in-inclusion-health-groups-in-england-2021-supplementary-analysis" TargetMode="Externa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gov.uk/government/publications/tb-in-inclusion-health-groups-in-england-2021-supplementary-analysis" TargetMode="Externa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ov.uk/government/publications/tb-in-inclusion-health-groups-in-england-2021-supplementary-analysis" TargetMode="Externa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www.gov.uk/government/publications/tb-in-inclusion-health-groups-in-england-2021-supplementary-analysis"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uk/government/publications/inclusion-health-applying-all-our-health/inclusion-health-applying-all-our-health" TargetMode="External"/><Relationship Id="rId2" Type="http://schemas.openxmlformats.org/officeDocument/2006/relationships/hyperlink" Target="https://www.gov.uk/government/publications/tuberculosis-in-england-2022-report-data-up-to-end-of-2021/tb-prevention-in-england-2021" TargetMode="External"/><Relationship Id="rId1" Type="http://schemas.openxmlformats.org/officeDocument/2006/relationships/slideLayout" Target="../slideLayouts/slideLayout15.xml"/><Relationship Id="rId6" Type="http://schemas.openxmlformats.org/officeDocument/2006/relationships/hyperlink" Target="http://www.gov.uk/government/publications/tb-in-inclusion-health-groups-in-england-2021-supplementary-analysis" TargetMode="External"/><Relationship Id="rId5" Type="http://schemas.openxmlformats.org/officeDocument/2006/relationships/hyperlink" Target="https://www.gov.uk/government/publications/tuberculosis-in-england-2022-report-data-up-to-end-of-2021/tb-incidence-and-epidemiology-in-england-2021#methodology" TargetMode="External"/><Relationship Id="rId4" Type="http://schemas.openxmlformats.org/officeDocument/2006/relationships/hyperlink" Target="http://www.gov.uk/government/publications/tackling-tb-in-inclusion-health-groups-toolkit-for-a-multi-agency-approach"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hyperlink" Target="https://assets.ctfassets.net/6sxvmndnpn0s/2PuyTofvY2k2Fi6uJxcd98/68fb35a1267c54ab3fc05896b8ab7a85/FINAL_Homelessness_in_England_2021_report.pdf" TargetMode="External"/><Relationship Id="rId2" Type="http://schemas.openxmlformats.org/officeDocument/2006/relationships/hyperlink" Target="https://www.gov.uk/government/statistics/offender-management-statistics-quarterly-january-to-march-2021/offender-management-statistics-quarterly-january-to-march-2021" TargetMode="External"/><Relationship Id="rId1" Type="http://schemas.openxmlformats.org/officeDocument/2006/relationships/slideLayout" Target="../slideLayouts/slideLayout17.xml"/><Relationship Id="rId5" Type="http://schemas.openxmlformats.org/officeDocument/2006/relationships/hyperlink" Target="https://view.officeapps.live.com/op/view.aspx?src=https%3A%2F%2Fassets.publishing.service.gov.uk%2Fgovernment%2Fuploads%2Fsystem%2Fuploads%2Fattachment_data%2Ffile%2F1157139%2Fasylum-summary-mar-2023-tables.ods&amp;wdOrigin=BROWSELINK" TargetMode="External"/><Relationship Id="rId4" Type="http://schemas.openxmlformats.org/officeDocument/2006/relationships/hyperlink" Target="https://www.ons.gov.uk/peoplepopulationandcommunity/crimeandjustice/datasets/drugmisuseinenglandandwalesappendixtable"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mailto:TBSection@ukhsa.gov.uk" TargetMode="External"/><Relationship Id="rId2" Type="http://schemas.openxmlformats.org/officeDocument/2006/relationships/hyperlink" Target="mailto:Sharon.Cox@ukhsa.gov.uk" TargetMode="External"/><Relationship Id="rId1" Type="http://schemas.openxmlformats.org/officeDocument/2006/relationships/slideLayout" Target="../slideLayouts/slideLayout13.xml"/><Relationship Id="rId4" Type="http://schemas.openxmlformats.org/officeDocument/2006/relationships/hyperlink" Target="https://www.gov.uk/government/publications/accessing-ukhsa-protected-data/accessing-ukhsa-protected-data" TargetMode="External"/></Relationships>
</file>

<file path=ppt/slides/_rels/slide5.xml.rels><?xml version="1.0" encoding="UTF-8" standalone="yes"?>
<Relationships xmlns="http://schemas.openxmlformats.org/package/2006/relationships"><Relationship Id="rId2" Type="http://schemas.microsoft.com/office/2018/10/relationships/comments" Target="../comments/modernComment_239_6B433E49.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hyperlink" Target="https://view.officeapps.live.com/op/view.aspx?src=https%3A%2F%2Fassets.publishing.service.gov.uk%2Fgovernment%2Fuploads%2Fsystem%2Fuploads%2Fattachment_data%2Ffile%2F1143373%2Ftb-annual-report-series-1-supplementary-data-tables.ods&amp;wdOrigin=BROWSELI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940080" y="1431252"/>
            <a:ext cx="10051971" cy="3995495"/>
          </a:xfrm>
        </p:spPr>
        <p:txBody>
          <a:bodyPr>
            <a:normAutofit/>
          </a:bodyPr>
          <a:lstStyle/>
          <a:p>
            <a:pPr algn="ctr"/>
            <a:br>
              <a:rPr lang="en-GB" dirty="0"/>
            </a:br>
            <a:br>
              <a:rPr lang="en-GB" dirty="0"/>
            </a:br>
            <a:r>
              <a:rPr lang="en-GB" b="1" dirty="0">
                <a:latin typeface="Arial" panose="020B0604020202020204" pitchFamily="34" charset="0"/>
                <a:cs typeface="Arial" panose="020B0604020202020204" pitchFamily="34" charset="0"/>
              </a:rPr>
              <a:t>TB in inclusion health groups in England, 2021: supplementary analysis</a:t>
            </a:r>
            <a:br>
              <a:rPr lang="en-GB" dirty="0"/>
            </a:br>
            <a:br>
              <a:rPr lang="en-GB" dirty="0"/>
            </a:br>
            <a:br>
              <a:rPr lang="en-GB" dirty="0"/>
            </a:br>
            <a:r>
              <a:rPr lang="en-GB" dirty="0"/>
              <a:t> </a:t>
            </a:r>
            <a:endParaRPr lang="en-GB" sz="2700" dirty="0">
              <a:solidFill>
                <a:schemeClr val="tx1"/>
              </a:solidFill>
            </a:endParaRPr>
          </a:p>
        </p:txBody>
      </p:sp>
      <p:sp>
        <p:nvSpPr>
          <p:cNvPr id="4" name="TextBox 3">
            <a:extLst>
              <a:ext uri="{FF2B5EF4-FFF2-40B4-BE49-F238E27FC236}">
                <a16:creationId xmlns:a16="http://schemas.microsoft.com/office/drawing/2014/main" id="{63860C83-803F-4BC4-8EB0-C64BC4AC5127}"/>
              </a:ext>
            </a:extLst>
          </p:cNvPr>
          <p:cNvSpPr txBox="1"/>
          <p:nvPr/>
        </p:nvSpPr>
        <p:spPr>
          <a:xfrm>
            <a:off x="5334000" y="8096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B6B695-8821-1280-FBED-B9DF8A3DC7C9}"/>
              </a:ext>
            </a:extLst>
          </p:cNvPr>
          <p:cNvSpPr txBox="1"/>
          <p:nvPr/>
        </p:nvSpPr>
        <p:spPr>
          <a:xfrm>
            <a:off x="710214" y="5246703"/>
            <a:ext cx="8220722" cy="646331"/>
          </a:xfrm>
          <a:prstGeom prst="rect">
            <a:avLst/>
          </a:prstGeom>
          <a:noFill/>
        </p:spPr>
        <p:txBody>
          <a:bodyPr wrap="square" rtlCol="0">
            <a:spAutoFit/>
          </a:bodyPr>
          <a:lstStyle/>
          <a:p>
            <a:r>
              <a:rPr lang="en-GB" dirty="0">
                <a:solidFill>
                  <a:srgbClr val="007C91"/>
                </a:solidFill>
                <a:latin typeface="Arial" panose="020B0604020202020204" pitchFamily="34" charset="0"/>
                <a:cs typeface="Arial" panose="020B0604020202020204" pitchFamily="34" charset="0"/>
              </a:rPr>
              <a:t>TB Unit</a:t>
            </a:r>
          </a:p>
          <a:p>
            <a:r>
              <a:rPr lang="en-GB" dirty="0">
                <a:solidFill>
                  <a:srgbClr val="007C91"/>
                </a:solidFill>
                <a:latin typeface="Arial" panose="020B0604020202020204" pitchFamily="34" charset="0"/>
                <a:cs typeface="Arial" panose="020B0604020202020204" pitchFamily="34" charset="0"/>
              </a:rPr>
              <a:t>UK Health Security Agency, London UK. </a:t>
            </a:r>
          </a:p>
        </p:txBody>
      </p:sp>
      <p:sp>
        <p:nvSpPr>
          <p:cNvPr id="6" name="Footer Placeholder 4">
            <a:extLst>
              <a:ext uri="{FF2B5EF4-FFF2-40B4-BE49-F238E27FC236}">
                <a16:creationId xmlns:a16="http://schemas.microsoft.com/office/drawing/2014/main" id="{78336784-A214-960A-6F24-68F3CD0B9EAC}"/>
              </a:ext>
            </a:extLst>
          </p:cNvPr>
          <p:cNvSpPr txBox="1">
            <a:spLocks/>
          </p:cNvSpPr>
          <p:nvPr/>
        </p:nvSpPr>
        <p:spPr>
          <a:xfrm>
            <a:off x="296662" y="6367829"/>
            <a:ext cx="10901612" cy="363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chemeClr val="bg1"/>
                </a:solidFill>
                <a:latin typeface="Arial" panose="020B0604020202020204" pitchFamily="34" charset="0"/>
                <a:cs typeface="Arial" panose="020B0604020202020204" pitchFamily="34" charset="0"/>
              </a:rPr>
              <a:t>UK Health Security Agency: TB in England, 2021, TB in Inclusion Health Groups slide set (Version 1.0, published January 2024)</a:t>
            </a:r>
          </a:p>
        </p:txBody>
      </p:sp>
    </p:spTree>
    <p:extLst>
      <p:ext uri="{BB962C8B-B14F-4D97-AF65-F5344CB8AC3E}">
        <p14:creationId xmlns:p14="http://schemas.microsoft.com/office/powerpoint/2010/main" val="787546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45FBA0-70AE-F2A1-37CC-5F44F9944783}"/>
              </a:ext>
            </a:extLst>
          </p:cNvPr>
          <p:cNvSpPr>
            <a:spLocks noGrp="1"/>
          </p:cNvSpPr>
          <p:nvPr>
            <p:ph type="sldNum" sz="quarter" idx="11"/>
          </p:nvPr>
        </p:nvSpPr>
        <p:spPr/>
        <p:txBody>
          <a:bodyPr/>
          <a:lstStyle/>
          <a:p>
            <a:fld id="{344369E4-5DE7-46E5-874E-4FD437973785}" type="slidenum">
              <a:rPr lang="en-GB" smtClean="0"/>
              <a:pPr/>
              <a:t>10</a:t>
            </a:fld>
            <a:endParaRPr lang="en-GB" sz="1400"/>
          </a:p>
        </p:txBody>
      </p:sp>
      <p:pic>
        <p:nvPicPr>
          <p:cNvPr id="5" name="Picture 4">
            <a:extLst>
              <a:ext uri="{FF2B5EF4-FFF2-40B4-BE49-F238E27FC236}">
                <a16:creationId xmlns:a16="http://schemas.microsoft.com/office/drawing/2014/main" id="{CA176FA9-299E-CB63-9D4E-FA67335173A1}"/>
              </a:ext>
            </a:extLst>
          </p:cNvPr>
          <p:cNvPicPr>
            <a:picLocks noChangeAspect="1"/>
          </p:cNvPicPr>
          <p:nvPr/>
        </p:nvPicPr>
        <p:blipFill rotWithShape="1">
          <a:blip r:embed="rId2"/>
          <a:srcRect l="6319" t="27935" r="25854" b="5683"/>
          <a:stretch/>
        </p:blipFill>
        <p:spPr bwMode="auto">
          <a:xfrm>
            <a:off x="726961" y="1265137"/>
            <a:ext cx="4531871" cy="4982400"/>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01C33C9-A1DF-4CB2-0FB3-582C551E4BE5}"/>
              </a:ext>
            </a:extLst>
          </p:cNvPr>
          <p:cNvPicPr>
            <a:picLocks noChangeAspect="1"/>
          </p:cNvPicPr>
          <p:nvPr/>
        </p:nvPicPr>
        <p:blipFill rotWithShape="1">
          <a:blip r:embed="rId3"/>
          <a:srcRect l="6531" t="36406" r="31335" b="6896"/>
          <a:stretch/>
        </p:blipFill>
        <p:spPr bwMode="auto">
          <a:xfrm>
            <a:off x="6187648" y="1265137"/>
            <a:ext cx="4664857" cy="4950000"/>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DB89D9BC-49E7-2C2B-3740-29830DB53A5D}"/>
              </a:ext>
            </a:extLst>
          </p:cNvPr>
          <p:cNvSpPr txBox="1"/>
          <p:nvPr/>
        </p:nvSpPr>
        <p:spPr>
          <a:xfrm>
            <a:off x="526984" y="249984"/>
            <a:ext cx="11254338" cy="830997"/>
          </a:xfrm>
          <a:prstGeom prst="rect">
            <a:avLst/>
          </a:prstGeom>
          <a:noFill/>
        </p:spPr>
        <p:txBody>
          <a:bodyPr wrap="square">
            <a:spAutoFit/>
          </a:bodyPr>
          <a:lstStyle/>
          <a:p>
            <a:r>
              <a:rPr kumimoji="0" lang="en-GB" sz="2400" b="0" i="0" u="none" strike="noStrike" kern="1200" cap="none" spc="0" normalizeH="0" baseline="0" noProof="0" dirty="0">
                <a:ln>
                  <a:noFill/>
                </a:ln>
                <a:solidFill>
                  <a:srgbClr val="007C91"/>
                </a:solidFill>
                <a:effectLst/>
                <a:uLnTx/>
                <a:uFillTx/>
                <a:latin typeface="Arial" panose="020B0604020202020204" pitchFamily="34" charset="0"/>
                <a:ea typeface="+mj-ea"/>
                <a:cs typeface="Arial" panose="020B0604020202020204" pitchFamily="34" charset="0"/>
              </a:rPr>
              <a:t>Number and proportion of people with TB with at least one social risk factor by local authority, England, 2018 to 2021 (box shows enlarged map of London area)</a:t>
            </a:r>
            <a:endParaRPr lang="en-GB" sz="2400" dirty="0"/>
          </a:p>
        </p:txBody>
      </p:sp>
      <p:sp>
        <p:nvSpPr>
          <p:cNvPr id="2" name="Footer Placeholder 4">
            <a:extLst>
              <a:ext uri="{FF2B5EF4-FFF2-40B4-BE49-F238E27FC236}">
                <a16:creationId xmlns:a16="http://schemas.microsoft.com/office/drawing/2014/main" id="{0FF630EB-CA74-DF00-A44D-DB341E8C2685}"/>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Tree>
    <p:extLst>
      <p:ext uri="{BB962C8B-B14F-4D97-AF65-F5344CB8AC3E}">
        <p14:creationId xmlns:p14="http://schemas.microsoft.com/office/powerpoint/2010/main" val="2955180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3312D-EC3C-04A3-7659-BFEA3616EC3C}"/>
              </a:ext>
            </a:extLst>
          </p:cNvPr>
          <p:cNvSpPr>
            <a:spLocks noGrp="1"/>
          </p:cNvSpPr>
          <p:nvPr>
            <p:ph type="title"/>
          </p:nvPr>
        </p:nvSpPr>
        <p:spPr/>
        <p:txBody>
          <a:bodyPr>
            <a:normAutofit fontScale="90000"/>
          </a:bodyPr>
          <a:lstStyle/>
          <a:p>
            <a:r>
              <a:rPr lang="en-GB" dirty="0"/>
              <a:t>Proportion of people notified with TB with each social risk factor, England, 2019 to 2021</a:t>
            </a:r>
            <a:br>
              <a:rPr lang="en-GB" dirty="0"/>
            </a:br>
            <a:endParaRPr lang="en-GB" dirty="0"/>
          </a:p>
        </p:txBody>
      </p:sp>
      <p:sp>
        <p:nvSpPr>
          <p:cNvPr id="6" name="Slide Number Placeholder 5">
            <a:extLst>
              <a:ext uri="{FF2B5EF4-FFF2-40B4-BE49-F238E27FC236}">
                <a16:creationId xmlns:a16="http://schemas.microsoft.com/office/drawing/2014/main" id="{C8B8C548-48D5-5A59-7066-D22A80FC4B67}"/>
              </a:ext>
            </a:extLst>
          </p:cNvPr>
          <p:cNvSpPr>
            <a:spLocks noGrp="1"/>
          </p:cNvSpPr>
          <p:nvPr>
            <p:ph type="sldNum" sz="quarter" idx="11"/>
          </p:nvPr>
        </p:nvSpPr>
        <p:spPr/>
        <p:txBody>
          <a:bodyPr/>
          <a:lstStyle/>
          <a:p>
            <a:fld id="{344369E4-5DE7-46E5-874E-4FD437973785}" type="slidenum">
              <a:rPr lang="en-GB" smtClean="0"/>
              <a:pPr/>
              <a:t>11</a:t>
            </a:fld>
            <a:endParaRPr lang="en-GB" sz="1400"/>
          </a:p>
        </p:txBody>
      </p:sp>
      <p:graphicFrame>
        <p:nvGraphicFramePr>
          <p:cNvPr id="10" name="Table 9">
            <a:extLst>
              <a:ext uri="{FF2B5EF4-FFF2-40B4-BE49-F238E27FC236}">
                <a16:creationId xmlns:a16="http://schemas.microsoft.com/office/drawing/2014/main" id="{A4786A21-5088-DA18-787C-DCCE8CA33509}"/>
              </a:ext>
            </a:extLst>
          </p:cNvPr>
          <p:cNvGraphicFramePr>
            <a:graphicFrameLocks noGrp="1"/>
          </p:cNvGraphicFramePr>
          <p:nvPr>
            <p:extLst>
              <p:ext uri="{D42A27DB-BD31-4B8C-83A1-F6EECF244321}">
                <p14:modId xmlns:p14="http://schemas.microsoft.com/office/powerpoint/2010/main" val="2516897741"/>
              </p:ext>
            </p:extLst>
          </p:nvPr>
        </p:nvGraphicFramePr>
        <p:xfrm>
          <a:off x="838200" y="1620272"/>
          <a:ext cx="9466204" cy="3961343"/>
        </p:xfrm>
        <a:graphic>
          <a:graphicData uri="http://schemas.openxmlformats.org/drawingml/2006/table">
            <a:tbl>
              <a:tblPr/>
              <a:tblGrid>
                <a:gridCol w="3872345">
                  <a:extLst>
                    <a:ext uri="{9D8B030D-6E8A-4147-A177-3AD203B41FA5}">
                      <a16:colId xmlns:a16="http://schemas.microsoft.com/office/drawing/2014/main" val="1258774759"/>
                    </a:ext>
                  </a:extLst>
                </a:gridCol>
                <a:gridCol w="1626172">
                  <a:extLst>
                    <a:ext uri="{9D8B030D-6E8A-4147-A177-3AD203B41FA5}">
                      <a16:colId xmlns:a16="http://schemas.microsoft.com/office/drawing/2014/main" val="4282278152"/>
                    </a:ext>
                  </a:extLst>
                </a:gridCol>
                <a:gridCol w="1653309">
                  <a:extLst>
                    <a:ext uri="{9D8B030D-6E8A-4147-A177-3AD203B41FA5}">
                      <a16:colId xmlns:a16="http://schemas.microsoft.com/office/drawing/2014/main" val="1487538558"/>
                    </a:ext>
                  </a:extLst>
                </a:gridCol>
                <a:gridCol w="2314378">
                  <a:extLst>
                    <a:ext uri="{9D8B030D-6E8A-4147-A177-3AD203B41FA5}">
                      <a16:colId xmlns:a16="http://schemas.microsoft.com/office/drawing/2014/main" val="3337898267"/>
                    </a:ext>
                  </a:extLst>
                </a:gridCol>
              </a:tblGrid>
              <a:tr h="844045">
                <a:tc>
                  <a:txBody>
                    <a:bodyPr/>
                    <a:lstStyle/>
                    <a:p>
                      <a:r>
                        <a:rPr lang="en-GB" b="1" dirty="0">
                          <a:latin typeface="Arial" panose="020B0604020202020204" pitchFamily="34" charset="0"/>
                          <a:cs typeface="Arial" panose="020B0604020202020204" pitchFamily="34" charset="0"/>
                        </a:rPr>
                        <a:t>Social risk factor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b="1">
                          <a:latin typeface="Arial" panose="020B0604020202020204" pitchFamily="34" charset="0"/>
                          <a:cs typeface="Arial" panose="020B0604020202020204" pitchFamily="34" charset="0"/>
                        </a:rPr>
                        <a:t>Number and percentage (%) of total with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b="1">
                          <a:latin typeface="Arial" panose="020B0604020202020204" pitchFamily="34" charset="0"/>
                          <a:cs typeface="Arial" panose="020B0604020202020204" pitchFamily="34" charset="0"/>
                        </a:rPr>
                        <a:t>Total with data reported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b="1">
                          <a:latin typeface="Arial" panose="020B0604020202020204" pitchFamily="34" charset="0"/>
                          <a:cs typeface="Arial" panose="020B0604020202020204" pitchFamily="34" charset="0"/>
                        </a:rPr>
                        <a:t>Number and proportion of missing data (%) all data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5250710"/>
                  </a:ext>
                </a:extLst>
              </a:tr>
              <a:tr h="396089">
                <a:tc>
                  <a:txBody>
                    <a:bodyPr/>
                    <a:lstStyle/>
                    <a:p>
                      <a:r>
                        <a:rPr lang="en-GB" dirty="0">
                          <a:latin typeface="Arial" panose="020B0604020202020204" pitchFamily="34" charset="0"/>
                          <a:cs typeface="Arial" panose="020B0604020202020204" pitchFamily="34" charset="0"/>
                        </a:rPr>
                        <a:t>Drug misuse (current or previous)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607 (5.1%)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11,978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828 (6.5%)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30708144"/>
                  </a:ext>
                </a:extLst>
              </a:tr>
              <a:tr h="396089">
                <a:tc>
                  <a:txBody>
                    <a:bodyPr/>
                    <a:lstStyle/>
                    <a:p>
                      <a:r>
                        <a:rPr lang="en-GB">
                          <a:latin typeface="Arial" panose="020B0604020202020204" pitchFamily="34" charset="0"/>
                          <a:cs typeface="Arial" panose="020B0604020202020204" pitchFamily="34" charset="0"/>
                        </a:rPr>
                        <a:t>Alcohol misuse (current)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537 (4.5%)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12,019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787 (6.2%)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0913735"/>
                  </a:ext>
                </a:extLst>
              </a:tr>
              <a:tr h="396089">
                <a:tc>
                  <a:txBody>
                    <a:bodyPr/>
                    <a:lstStyle/>
                    <a:p>
                      <a:r>
                        <a:rPr lang="en-GB">
                          <a:latin typeface="Arial" panose="020B0604020202020204" pitchFamily="34" charset="0"/>
                          <a:cs typeface="Arial" panose="020B0604020202020204" pitchFamily="34" charset="0"/>
                        </a:rPr>
                        <a:t>Homelessness (current or previous)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614 (5.1%)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12,005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801 (6.3%)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7770302"/>
                  </a:ext>
                </a:extLst>
              </a:tr>
              <a:tr h="396089">
                <a:tc>
                  <a:txBody>
                    <a:bodyPr/>
                    <a:lstStyle/>
                    <a:p>
                      <a:r>
                        <a:rPr lang="en-GB">
                          <a:latin typeface="Arial" panose="020B0604020202020204" pitchFamily="34" charset="0"/>
                          <a:cs typeface="Arial" panose="020B0604020202020204" pitchFamily="34" charset="0"/>
                        </a:rPr>
                        <a:t>Prison (current or previous)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506 (4.3%)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11,677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1,129 (8.8%)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2107393"/>
                  </a:ext>
                </a:extLst>
              </a:tr>
              <a:tr h="396089">
                <a:tc>
                  <a:txBody>
                    <a:bodyPr/>
                    <a:lstStyle/>
                    <a:p>
                      <a:r>
                        <a:rPr lang="en-GB">
                          <a:latin typeface="Arial" panose="020B0604020202020204" pitchFamily="34" charset="0"/>
                          <a:cs typeface="Arial" panose="020B0604020202020204" pitchFamily="34" charset="0"/>
                        </a:rPr>
                        <a:t>Asylum seeker (current)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251 (5.5%)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4,556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8,250 (64.4%)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9701431"/>
                  </a:ext>
                </a:extLst>
              </a:tr>
              <a:tr h="396089">
                <a:tc>
                  <a:txBody>
                    <a:bodyPr/>
                    <a:lstStyle/>
                    <a:p>
                      <a:r>
                        <a:rPr lang="en-GB">
                          <a:latin typeface="Arial" panose="020B0604020202020204" pitchFamily="34" charset="0"/>
                          <a:cs typeface="Arial" panose="020B0604020202020204" pitchFamily="34" charset="0"/>
                        </a:rPr>
                        <a:t>Mental health needs (current)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347 (6.2%)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5,605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7,201 (56.2%)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763396"/>
                  </a:ext>
                </a:extLst>
              </a:tr>
              <a:tr h="396089">
                <a:tc>
                  <a:txBody>
                    <a:bodyPr/>
                    <a:lstStyle/>
                    <a:p>
                      <a:r>
                        <a:rPr lang="en-GB" dirty="0">
                          <a:latin typeface="Arial" panose="020B0604020202020204" pitchFamily="34" charset="0"/>
                          <a:cs typeface="Arial" panose="020B0604020202020204" pitchFamily="34" charset="0"/>
                        </a:rPr>
                        <a:t>Two or more SRFs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651 (5.2%)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a:latin typeface="Arial" panose="020B0604020202020204" pitchFamily="34" charset="0"/>
                          <a:cs typeface="Arial" panose="020B0604020202020204" pitchFamily="34" charset="0"/>
                        </a:rPr>
                        <a:t>12,486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dirty="0">
                          <a:latin typeface="Arial" panose="020B0604020202020204" pitchFamily="34" charset="0"/>
                          <a:cs typeface="Arial" panose="020B0604020202020204" pitchFamily="34" charset="0"/>
                        </a:rPr>
                        <a:t>320 (2.5%)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935773"/>
                  </a:ext>
                </a:extLst>
              </a:tr>
            </a:tbl>
          </a:graphicData>
        </a:graphic>
      </p:graphicFrame>
      <p:sp>
        <p:nvSpPr>
          <p:cNvPr id="3" name="Footer Placeholder 4">
            <a:extLst>
              <a:ext uri="{FF2B5EF4-FFF2-40B4-BE49-F238E27FC236}">
                <a16:creationId xmlns:a16="http://schemas.microsoft.com/office/drawing/2014/main" id="{39BAAE11-A5EF-80EF-BB34-0779E1D56FDB}"/>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
        <p:nvSpPr>
          <p:cNvPr id="4" name="TextBox 3">
            <a:extLst>
              <a:ext uri="{FF2B5EF4-FFF2-40B4-BE49-F238E27FC236}">
                <a16:creationId xmlns:a16="http://schemas.microsoft.com/office/drawing/2014/main" id="{ED1B9964-6A7B-E49F-21C3-828267CE26C3}"/>
              </a:ext>
            </a:extLst>
          </p:cNvPr>
          <p:cNvSpPr txBox="1"/>
          <p:nvPr/>
        </p:nvSpPr>
        <p:spPr>
          <a:xfrm>
            <a:off x="838200" y="5708073"/>
            <a:ext cx="9892452" cy="369332"/>
          </a:xfrm>
          <a:prstGeom prst="rect">
            <a:avLst/>
          </a:prstGeom>
          <a:noFill/>
        </p:spPr>
        <p:txBody>
          <a:bodyPr wrap="none" rtlCol="0">
            <a:spAutoFit/>
          </a:bodyPr>
          <a:lstStyle/>
          <a:p>
            <a:r>
              <a:rPr lang="en-GB" dirty="0">
                <a:latin typeface="Arial" panose="020B0604020202020204" pitchFamily="34" charset="0"/>
                <a:cs typeface="Arial" panose="020B0604020202020204" pitchFamily="34" charset="0"/>
              </a:rPr>
              <a:t>Note that all data represents the total number of notifications between 2019 and 2021 is 12,806.</a:t>
            </a:r>
          </a:p>
        </p:txBody>
      </p:sp>
    </p:spTree>
    <p:extLst>
      <p:ext uri="{BB962C8B-B14F-4D97-AF65-F5344CB8AC3E}">
        <p14:creationId xmlns:p14="http://schemas.microsoft.com/office/powerpoint/2010/main" val="2880557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940080" y="1431252"/>
            <a:ext cx="10051971" cy="3995495"/>
          </a:xfrm>
        </p:spPr>
        <p:txBody>
          <a:bodyPr>
            <a:normAutofit fontScale="90000"/>
          </a:bodyPr>
          <a:lstStyle/>
          <a:p>
            <a:pPr algn="ctr"/>
            <a:br>
              <a:rPr lang="en-GB" dirty="0"/>
            </a:br>
            <a:br>
              <a:rPr lang="en-GB" dirty="0"/>
            </a:br>
            <a:r>
              <a:rPr lang="en-GB" b="1" dirty="0"/>
              <a:t>Section 2: How do social risk factors overlap in people notified with TB? </a:t>
            </a:r>
            <a:br>
              <a:rPr lang="en-GB" b="1" dirty="0"/>
            </a:br>
            <a:r>
              <a:rPr lang="en-GB" b="1" dirty="0"/>
              <a:t> England, 2018 to 2022 </a:t>
            </a:r>
            <a:br>
              <a:rPr lang="en-GB" dirty="0"/>
            </a:br>
            <a:br>
              <a:rPr lang="en-GB" dirty="0"/>
            </a:br>
            <a:br>
              <a:rPr lang="en-GB" dirty="0"/>
            </a:br>
            <a:r>
              <a:rPr lang="en-GB" dirty="0"/>
              <a:t> </a:t>
            </a:r>
            <a:endParaRPr lang="en-GB" sz="2700" dirty="0">
              <a:solidFill>
                <a:schemeClr val="tx1"/>
              </a:solidFill>
            </a:endParaRPr>
          </a:p>
        </p:txBody>
      </p:sp>
      <p:sp>
        <p:nvSpPr>
          <p:cNvPr id="4" name="TextBox 3">
            <a:extLst>
              <a:ext uri="{FF2B5EF4-FFF2-40B4-BE49-F238E27FC236}">
                <a16:creationId xmlns:a16="http://schemas.microsoft.com/office/drawing/2014/main" id="{63860C83-803F-4BC4-8EB0-C64BC4AC5127}"/>
              </a:ext>
            </a:extLst>
          </p:cNvPr>
          <p:cNvSpPr txBox="1"/>
          <p:nvPr/>
        </p:nvSpPr>
        <p:spPr>
          <a:xfrm>
            <a:off x="5334000" y="8096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B6B695-8821-1280-FBED-B9DF8A3DC7C9}"/>
              </a:ext>
            </a:extLst>
          </p:cNvPr>
          <p:cNvSpPr txBox="1"/>
          <p:nvPr/>
        </p:nvSpPr>
        <p:spPr>
          <a:xfrm>
            <a:off x="710214" y="5246703"/>
            <a:ext cx="8220722" cy="646331"/>
          </a:xfrm>
          <a:prstGeom prst="rect">
            <a:avLst/>
          </a:prstGeom>
          <a:noFill/>
        </p:spPr>
        <p:txBody>
          <a:bodyPr wrap="square" rtlCol="0">
            <a:spAutoFit/>
          </a:bodyPr>
          <a:lstStyle/>
          <a:p>
            <a:r>
              <a:rPr lang="en-GB" dirty="0">
                <a:solidFill>
                  <a:srgbClr val="007C91"/>
                </a:solidFill>
                <a:latin typeface="Arial" panose="020B0604020202020204" pitchFamily="34" charset="0"/>
                <a:cs typeface="Arial" panose="020B0604020202020204" pitchFamily="34" charset="0"/>
              </a:rPr>
              <a:t>TB Unit</a:t>
            </a:r>
          </a:p>
          <a:p>
            <a:r>
              <a:rPr lang="en-GB" dirty="0">
                <a:solidFill>
                  <a:srgbClr val="007C91"/>
                </a:solidFill>
                <a:latin typeface="Arial" panose="020B0604020202020204" pitchFamily="34" charset="0"/>
                <a:cs typeface="Arial" panose="020B0604020202020204" pitchFamily="34" charset="0"/>
              </a:rPr>
              <a:t>UK Health Security Agency, London UK. </a:t>
            </a:r>
          </a:p>
        </p:txBody>
      </p:sp>
    </p:spTree>
    <p:extLst>
      <p:ext uri="{BB962C8B-B14F-4D97-AF65-F5344CB8AC3E}">
        <p14:creationId xmlns:p14="http://schemas.microsoft.com/office/powerpoint/2010/main" val="3032990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4BB6F-E3B1-17D1-8101-86CF37E29C02}"/>
              </a:ext>
            </a:extLst>
          </p:cNvPr>
          <p:cNvSpPr>
            <a:spLocks noGrp="1"/>
          </p:cNvSpPr>
          <p:nvPr>
            <p:ph type="title"/>
          </p:nvPr>
        </p:nvSpPr>
        <p:spPr/>
        <p:txBody>
          <a:bodyPr>
            <a:normAutofit fontScale="90000"/>
          </a:bodyPr>
          <a:lstStyle/>
          <a:p>
            <a:r>
              <a:rPr lang="en-GB" dirty="0"/>
              <a:t>Number of social risk factors in people notified with TB, England, 2018 to 2021 (in those with at least one SRF)</a:t>
            </a:r>
          </a:p>
        </p:txBody>
      </p:sp>
      <p:sp>
        <p:nvSpPr>
          <p:cNvPr id="5" name="Slide Number Placeholder 4">
            <a:extLst>
              <a:ext uri="{FF2B5EF4-FFF2-40B4-BE49-F238E27FC236}">
                <a16:creationId xmlns:a16="http://schemas.microsoft.com/office/drawing/2014/main" id="{9DA51483-7A95-C193-2160-4BDB16DC27CF}"/>
              </a:ext>
            </a:extLst>
          </p:cNvPr>
          <p:cNvSpPr>
            <a:spLocks noGrp="1"/>
          </p:cNvSpPr>
          <p:nvPr>
            <p:ph type="sldNum" sz="quarter" idx="11"/>
          </p:nvPr>
        </p:nvSpPr>
        <p:spPr/>
        <p:txBody>
          <a:bodyPr/>
          <a:lstStyle/>
          <a:p>
            <a:fld id="{344369E4-5DE7-46E5-874E-4FD437973785}" type="slidenum">
              <a:rPr lang="en-GB" smtClean="0"/>
              <a:pPr/>
              <a:t>13</a:t>
            </a:fld>
            <a:endParaRPr lang="en-GB" sz="1400"/>
          </a:p>
        </p:txBody>
      </p:sp>
      <p:sp>
        <p:nvSpPr>
          <p:cNvPr id="9" name="TextBox 8">
            <a:extLst>
              <a:ext uri="{FF2B5EF4-FFF2-40B4-BE49-F238E27FC236}">
                <a16:creationId xmlns:a16="http://schemas.microsoft.com/office/drawing/2014/main" id="{2C4E3DF4-1CE6-1105-5A92-A9D772A8E36C}"/>
              </a:ext>
            </a:extLst>
          </p:cNvPr>
          <p:cNvSpPr txBox="1"/>
          <p:nvPr/>
        </p:nvSpPr>
        <p:spPr>
          <a:xfrm>
            <a:off x="935552" y="5838176"/>
            <a:ext cx="6519348" cy="33855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Note: one person had 6 risk factors (0.04%) not shown on pie chart. </a:t>
            </a:r>
          </a:p>
        </p:txBody>
      </p:sp>
      <p:pic>
        <p:nvPicPr>
          <p:cNvPr id="7" name="Picture 6" descr="A pie chart with numbers and a number of risk factors&#10;&#10;Description automatically generated">
            <a:extLst>
              <a:ext uri="{FF2B5EF4-FFF2-40B4-BE49-F238E27FC236}">
                <a16:creationId xmlns:a16="http://schemas.microsoft.com/office/drawing/2014/main" id="{2DF60CC2-2102-9402-76DF-BACBA1045A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51984"/>
            <a:ext cx="5950810" cy="4329202"/>
          </a:xfrm>
          <a:prstGeom prst="rect">
            <a:avLst/>
          </a:prstGeom>
        </p:spPr>
      </p:pic>
      <p:sp>
        <p:nvSpPr>
          <p:cNvPr id="3" name="Footer Placeholder 4">
            <a:extLst>
              <a:ext uri="{FF2B5EF4-FFF2-40B4-BE49-F238E27FC236}">
                <a16:creationId xmlns:a16="http://schemas.microsoft.com/office/drawing/2014/main" id="{A2E0D36C-DCA0-30E9-93D4-F7D5973BB604}"/>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
        <p:nvSpPr>
          <p:cNvPr id="6" name="TextBox 5">
            <a:extLst>
              <a:ext uri="{FF2B5EF4-FFF2-40B4-BE49-F238E27FC236}">
                <a16:creationId xmlns:a16="http://schemas.microsoft.com/office/drawing/2014/main" id="{38D3BA9A-979A-F063-DB28-88D303DCD6DF}"/>
              </a:ext>
            </a:extLst>
          </p:cNvPr>
          <p:cNvSpPr txBox="1"/>
          <p:nvPr/>
        </p:nvSpPr>
        <p:spPr>
          <a:xfrm>
            <a:off x="6631620" y="1671778"/>
            <a:ext cx="4403324" cy="2123658"/>
          </a:xfrm>
          <a:prstGeom prst="rect">
            <a:avLst/>
          </a:prstGeom>
          <a:noFill/>
        </p:spPr>
        <p:txBody>
          <a:bodyPr wrap="square" rtlCol="0">
            <a:spAutoFit/>
          </a:bodyPr>
          <a:lstStyle/>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The majority (65%) of 2,498  people with at least one SRF had only one SRF recorded.</a:t>
            </a:r>
          </a:p>
          <a:p>
            <a:pPr marL="285750" indent="-28575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22% of people with at least one SRF had 2 recorded. </a:t>
            </a:r>
          </a:p>
        </p:txBody>
      </p:sp>
    </p:spTree>
    <p:extLst>
      <p:ext uri="{BB962C8B-B14F-4D97-AF65-F5344CB8AC3E}">
        <p14:creationId xmlns:p14="http://schemas.microsoft.com/office/powerpoint/2010/main" val="2736579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C95B-D0D7-C808-A1FA-BD65978B29FB}"/>
              </a:ext>
            </a:extLst>
          </p:cNvPr>
          <p:cNvSpPr>
            <a:spLocks noGrp="1"/>
          </p:cNvSpPr>
          <p:nvPr>
            <p:ph type="title"/>
          </p:nvPr>
        </p:nvSpPr>
        <p:spPr/>
        <p:txBody>
          <a:bodyPr>
            <a:normAutofit fontScale="90000"/>
          </a:bodyPr>
          <a:lstStyle/>
          <a:p>
            <a:r>
              <a:rPr lang="en-GB"/>
              <a:t>Proportions of SRFs in 1,612 people notified with TB with a single SRF, England, 2018 to 2021</a:t>
            </a:r>
          </a:p>
        </p:txBody>
      </p:sp>
      <p:sp>
        <p:nvSpPr>
          <p:cNvPr id="5" name="Slide Number Placeholder 4">
            <a:extLst>
              <a:ext uri="{FF2B5EF4-FFF2-40B4-BE49-F238E27FC236}">
                <a16:creationId xmlns:a16="http://schemas.microsoft.com/office/drawing/2014/main" id="{19423729-46DE-510D-2E45-5405A9E6D923}"/>
              </a:ext>
            </a:extLst>
          </p:cNvPr>
          <p:cNvSpPr>
            <a:spLocks noGrp="1"/>
          </p:cNvSpPr>
          <p:nvPr>
            <p:ph type="sldNum" sz="quarter" idx="11"/>
          </p:nvPr>
        </p:nvSpPr>
        <p:spPr/>
        <p:txBody>
          <a:bodyPr/>
          <a:lstStyle/>
          <a:p>
            <a:fld id="{344369E4-5DE7-46E5-874E-4FD437973785}" type="slidenum">
              <a:rPr lang="en-GB" smtClean="0"/>
              <a:pPr/>
              <a:t>14</a:t>
            </a:fld>
            <a:endParaRPr lang="en-GB" sz="1400"/>
          </a:p>
        </p:txBody>
      </p:sp>
      <p:graphicFrame>
        <p:nvGraphicFramePr>
          <p:cNvPr id="6" name="Content Placeholder 5">
            <a:extLst>
              <a:ext uri="{FF2B5EF4-FFF2-40B4-BE49-F238E27FC236}">
                <a16:creationId xmlns:a16="http://schemas.microsoft.com/office/drawing/2014/main" id="{3E427CFA-DF5E-EB0B-0A54-B5A5EB2E1FCB}"/>
              </a:ext>
            </a:extLst>
          </p:cNvPr>
          <p:cNvGraphicFramePr>
            <a:graphicFrameLocks noGrp="1"/>
          </p:cNvGraphicFramePr>
          <p:nvPr>
            <p:ph idx="1"/>
            <p:extLst>
              <p:ext uri="{D42A27DB-BD31-4B8C-83A1-F6EECF244321}">
                <p14:modId xmlns:p14="http://schemas.microsoft.com/office/powerpoint/2010/main" val="3314655575"/>
              </p:ext>
            </p:extLst>
          </p:nvPr>
        </p:nvGraphicFramePr>
        <p:xfrm>
          <a:off x="616199" y="1737880"/>
          <a:ext cx="11123613"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4">
            <a:extLst>
              <a:ext uri="{FF2B5EF4-FFF2-40B4-BE49-F238E27FC236}">
                <a16:creationId xmlns:a16="http://schemas.microsoft.com/office/drawing/2014/main" id="{BC402C99-E139-D855-95ED-D72E3439CC76}"/>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Tree>
    <p:extLst>
      <p:ext uri="{BB962C8B-B14F-4D97-AF65-F5344CB8AC3E}">
        <p14:creationId xmlns:p14="http://schemas.microsoft.com/office/powerpoint/2010/main" val="434835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940080" y="1431252"/>
            <a:ext cx="10051971" cy="3995495"/>
          </a:xfrm>
        </p:spPr>
        <p:txBody>
          <a:bodyPr>
            <a:normAutofit fontScale="90000"/>
          </a:bodyPr>
          <a:lstStyle/>
          <a:p>
            <a:pPr algn="ctr"/>
            <a:br>
              <a:rPr lang="en-GB" dirty="0"/>
            </a:br>
            <a:br>
              <a:rPr lang="en-GB" dirty="0"/>
            </a:br>
            <a:r>
              <a:rPr lang="en-GB" b="1" dirty="0"/>
              <a:t>Section 3: TB is associated with deprivation and social risk factors</a:t>
            </a:r>
            <a:br>
              <a:rPr lang="en-GB" b="1" dirty="0"/>
            </a:br>
            <a:r>
              <a:rPr lang="en-GB" b="1" dirty="0"/>
              <a:t>England, 2021</a:t>
            </a:r>
            <a:br>
              <a:rPr lang="en-GB" dirty="0"/>
            </a:br>
            <a:br>
              <a:rPr lang="en-GB" dirty="0"/>
            </a:br>
            <a:br>
              <a:rPr lang="en-GB" dirty="0"/>
            </a:br>
            <a:r>
              <a:rPr lang="en-GB" dirty="0"/>
              <a:t> </a:t>
            </a:r>
            <a:endParaRPr lang="en-GB" sz="2700" dirty="0">
              <a:solidFill>
                <a:schemeClr val="tx1"/>
              </a:solidFill>
            </a:endParaRPr>
          </a:p>
        </p:txBody>
      </p:sp>
      <p:sp>
        <p:nvSpPr>
          <p:cNvPr id="4" name="TextBox 3">
            <a:extLst>
              <a:ext uri="{FF2B5EF4-FFF2-40B4-BE49-F238E27FC236}">
                <a16:creationId xmlns:a16="http://schemas.microsoft.com/office/drawing/2014/main" id="{63860C83-803F-4BC4-8EB0-C64BC4AC5127}"/>
              </a:ext>
            </a:extLst>
          </p:cNvPr>
          <p:cNvSpPr txBox="1"/>
          <p:nvPr/>
        </p:nvSpPr>
        <p:spPr>
          <a:xfrm>
            <a:off x="5334000" y="8096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B6B695-8821-1280-FBED-B9DF8A3DC7C9}"/>
              </a:ext>
            </a:extLst>
          </p:cNvPr>
          <p:cNvSpPr txBox="1"/>
          <p:nvPr/>
        </p:nvSpPr>
        <p:spPr>
          <a:xfrm>
            <a:off x="710214" y="5246703"/>
            <a:ext cx="8220722" cy="646331"/>
          </a:xfrm>
          <a:prstGeom prst="rect">
            <a:avLst/>
          </a:prstGeom>
          <a:noFill/>
        </p:spPr>
        <p:txBody>
          <a:bodyPr wrap="square" rtlCol="0">
            <a:spAutoFit/>
          </a:bodyPr>
          <a:lstStyle/>
          <a:p>
            <a:r>
              <a:rPr lang="en-GB" dirty="0">
                <a:solidFill>
                  <a:srgbClr val="007C91"/>
                </a:solidFill>
                <a:latin typeface="Arial" panose="020B0604020202020204" pitchFamily="34" charset="0"/>
                <a:cs typeface="Arial" panose="020B0604020202020204" pitchFamily="34" charset="0"/>
              </a:rPr>
              <a:t>TB Unit</a:t>
            </a:r>
          </a:p>
          <a:p>
            <a:r>
              <a:rPr lang="en-GB" dirty="0">
                <a:solidFill>
                  <a:srgbClr val="007C91"/>
                </a:solidFill>
                <a:latin typeface="Arial" panose="020B0604020202020204" pitchFamily="34" charset="0"/>
                <a:cs typeface="Arial" panose="020B0604020202020204" pitchFamily="34" charset="0"/>
              </a:rPr>
              <a:t>UK Health Security Agency, London UK. </a:t>
            </a:r>
          </a:p>
        </p:txBody>
      </p:sp>
    </p:spTree>
    <p:extLst>
      <p:ext uri="{BB962C8B-B14F-4D97-AF65-F5344CB8AC3E}">
        <p14:creationId xmlns:p14="http://schemas.microsoft.com/office/powerpoint/2010/main" val="1183935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C4A3-DA1C-C8A1-822A-610005DE62B6}"/>
              </a:ext>
            </a:extLst>
          </p:cNvPr>
          <p:cNvSpPr>
            <a:spLocks noGrp="1"/>
          </p:cNvSpPr>
          <p:nvPr>
            <p:ph type="title"/>
          </p:nvPr>
        </p:nvSpPr>
        <p:spPr>
          <a:xfrm>
            <a:off x="615956" y="179416"/>
            <a:ext cx="11123856" cy="1533881"/>
          </a:xfrm>
        </p:spPr>
        <p:txBody>
          <a:bodyPr>
            <a:normAutofit/>
          </a:bodyPr>
          <a:lstStyle/>
          <a:p>
            <a:r>
              <a:rPr lang="en-GB" dirty="0">
                <a:latin typeface="Arial"/>
                <a:cs typeface="Arial"/>
              </a:rPr>
              <a:t>No of social risk factors in 890 people with at least 2 SRFs notified with TB, England, 2018 to 2021</a:t>
            </a:r>
            <a:br>
              <a:rPr lang="en-GB" dirty="0"/>
            </a:br>
            <a:endParaRPr lang="en-GB" sz="2000" dirty="0"/>
          </a:p>
        </p:txBody>
      </p:sp>
      <p:sp>
        <p:nvSpPr>
          <p:cNvPr id="3" name="Footer Placeholder 2">
            <a:extLst>
              <a:ext uri="{FF2B5EF4-FFF2-40B4-BE49-F238E27FC236}">
                <a16:creationId xmlns:a16="http://schemas.microsoft.com/office/drawing/2014/main" id="{1DB86478-B437-27E7-4749-5C5A2DA93A93}"/>
              </a:ext>
            </a:extLst>
          </p:cNvPr>
          <p:cNvSpPr>
            <a:spLocks noGrp="1"/>
          </p:cNvSpPr>
          <p:nvPr>
            <p:ph type="ftr" sz="quarter" idx="10"/>
          </p:nvPr>
        </p:nvSpPr>
        <p:spPr>
          <a:xfrm>
            <a:off x="838200" y="6489650"/>
            <a:ext cx="10299700" cy="239734"/>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
        <p:nvSpPr>
          <p:cNvPr id="4" name="Slide Number Placeholder 3">
            <a:extLst>
              <a:ext uri="{FF2B5EF4-FFF2-40B4-BE49-F238E27FC236}">
                <a16:creationId xmlns:a16="http://schemas.microsoft.com/office/drawing/2014/main" id="{5A75EA86-2C11-7AE2-5F72-1E7EFD1B430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8E313D62-64A9-4024-8B62-8966E7CED4B5}"/>
              </a:ext>
            </a:extLst>
          </p:cNvPr>
          <p:cNvGraphicFramePr>
            <a:graphicFrameLocks/>
          </p:cNvGraphicFramePr>
          <p:nvPr/>
        </p:nvGraphicFramePr>
        <p:xfrm>
          <a:off x="1753666" y="4802909"/>
          <a:ext cx="4047059" cy="598920"/>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descr="A blue pie chart with numbers and a few blue circles&#10;&#10;Description automatically generated">
            <a:extLst>
              <a:ext uri="{FF2B5EF4-FFF2-40B4-BE49-F238E27FC236}">
                <a16:creationId xmlns:a16="http://schemas.microsoft.com/office/drawing/2014/main" id="{82DD8A55-A0E1-FD73-C401-C4F25F2591CE}"/>
              </a:ext>
            </a:extLst>
          </p:cNvPr>
          <p:cNvPicPr>
            <a:picLocks noChangeAspect="1"/>
          </p:cNvPicPr>
          <p:nvPr/>
        </p:nvPicPr>
        <p:blipFill>
          <a:blip r:embed="rId3"/>
          <a:stretch>
            <a:fillRect/>
          </a:stretch>
        </p:blipFill>
        <p:spPr>
          <a:xfrm>
            <a:off x="1194616" y="1468641"/>
            <a:ext cx="7149393" cy="4584023"/>
          </a:xfrm>
          <a:prstGeom prst="rect">
            <a:avLst/>
          </a:prstGeom>
        </p:spPr>
      </p:pic>
    </p:spTree>
    <p:extLst>
      <p:ext uri="{BB962C8B-B14F-4D97-AF65-F5344CB8AC3E}">
        <p14:creationId xmlns:p14="http://schemas.microsoft.com/office/powerpoint/2010/main" val="396420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C4A3-DA1C-C8A1-822A-610005DE62B6}"/>
              </a:ext>
            </a:extLst>
          </p:cNvPr>
          <p:cNvSpPr>
            <a:spLocks noGrp="1"/>
          </p:cNvSpPr>
          <p:nvPr>
            <p:ph type="title"/>
          </p:nvPr>
        </p:nvSpPr>
        <p:spPr/>
        <p:txBody>
          <a:bodyPr>
            <a:normAutofit fontScale="90000"/>
          </a:bodyPr>
          <a:lstStyle/>
          <a:p>
            <a:r>
              <a:rPr lang="en-GB" dirty="0"/>
              <a:t>Combinations of SRFS in 546 people notified with TB with 2 SRFs, England, 2018 to 2021</a:t>
            </a:r>
            <a:br>
              <a:rPr lang="en-GB" dirty="0"/>
            </a:br>
            <a:endParaRPr lang="en-GB" sz="2000" dirty="0"/>
          </a:p>
        </p:txBody>
      </p:sp>
      <p:sp>
        <p:nvSpPr>
          <p:cNvPr id="3" name="Footer Placeholder 2">
            <a:extLst>
              <a:ext uri="{FF2B5EF4-FFF2-40B4-BE49-F238E27FC236}">
                <a16:creationId xmlns:a16="http://schemas.microsoft.com/office/drawing/2014/main" id="{1DB86478-B437-27E7-4749-5C5A2DA93A93}"/>
              </a:ext>
            </a:extLst>
          </p:cNvPr>
          <p:cNvSpPr>
            <a:spLocks noGrp="1"/>
          </p:cNvSpPr>
          <p:nvPr>
            <p:ph type="ftr" sz="quarter" idx="10"/>
          </p:nvPr>
        </p:nvSpPr>
        <p:spPr>
          <a:xfrm>
            <a:off x="838200" y="6438849"/>
            <a:ext cx="10274300" cy="365125"/>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
        <p:nvSpPr>
          <p:cNvPr id="4" name="Slide Number Placeholder 3">
            <a:extLst>
              <a:ext uri="{FF2B5EF4-FFF2-40B4-BE49-F238E27FC236}">
                <a16:creationId xmlns:a16="http://schemas.microsoft.com/office/drawing/2014/main" id="{5A75EA86-2C11-7AE2-5F72-1E7EFD1B430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8E313D62-64A9-4024-8B62-8966E7CED4B5}"/>
              </a:ext>
            </a:extLst>
          </p:cNvPr>
          <p:cNvGraphicFramePr>
            <a:graphicFrameLocks/>
          </p:cNvGraphicFramePr>
          <p:nvPr/>
        </p:nvGraphicFramePr>
        <p:xfrm>
          <a:off x="1753666" y="4802909"/>
          <a:ext cx="4047059" cy="598920"/>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descr="A blue pie chart with numbers and a number&#10;&#10;Description automatically generated">
            <a:extLst>
              <a:ext uri="{FF2B5EF4-FFF2-40B4-BE49-F238E27FC236}">
                <a16:creationId xmlns:a16="http://schemas.microsoft.com/office/drawing/2014/main" id="{0CF60EB5-6F3A-9C6A-40D5-2B28BD2B1AC9}"/>
              </a:ext>
            </a:extLst>
          </p:cNvPr>
          <p:cNvPicPr>
            <a:picLocks noChangeAspect="1"/>
          </p:cNvPicPr>
          <p:nvPr/>
        </p:nvPicPr>
        <p:blipFill>
          <a:blip r:embed="rId3"/>
          <a:stretch>
            <a:fillRect/>
          </a:stretch>
        </p:blipFill>
        <p:spPr>
          <a:xfrm>
            <a:off x="726961" y="1476949"/>
            <a:ext cx="7890841" cy="4904631"/>
          </a:xfrm>
          <a:prstGeom prst="rect">
            <a:avLst/>
          </a:prstGeom>
        </p:spPr>
      </p:pic>
      <p:sp>
        <p:nvSpPr>
          <p:cNvPr id="12" name="TextBox 11">
            <a:extLst>
              <a:ext uri="{FF2B5EF4-FFF2-40B4-BE49-F238E27FC236}">
                <a16:creationId xmlns:a16="http://schemas.microsoft.com/office/drawing/2014/main" id="{C340C016-286A-9B46-ABDB-5D3ACF222010}"/>
              </a:ext>
            </a:extLst>
          </p:cNvPr>
          <p:cNvSpPr txBox="1"/>
          <p:nvPr/>
        </p:nvSpPr>
        <p:spPr>
          <a:xfrm>
            <a:off x="8267032" y="5400981"/>
            <a:ext cx="3996088" cy="923330"/>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most common combination for those with 2 SRFs was history of drug misuse and imprisonment.</a:t>
            </a:r>
          </a:p>
        </p:txBody>
      </p:sp>
      <p:pic>
        <p:nvPicPr>
          <p:cNvPr id="7" name="Picture 6" descr="A close up of words&#10;&#10;Description automatically generated">
            <a:extLst>
              <a:ext uri="{FF2B5EF4-FFF2-40B4-BE49-F238E27FC236}">
                <a16:creationId xmlns:a16="http://schemas.microsoft.com/office/drawing/2014/main" id="{F9450BAA-4748-C0BA-7632-4D525BC6859D}"/>
              </a:ext>
            </a:extLst>
          </p:cNvPr>
          <p:cNvPicPr>
            <a:picLocks noChangeAspect="1"/>
          </p:cNvPicPr>
          <p:nvPr/>
        </p:nvPicPr>
        <p:blipFill>
          <a:blip r:embed="rId4"/>
          <a:stretch>
            <a:fillRect/>
          </a:stretch>
        </p:blipFill>
        <p:spPr>
          <a:xfrm>
            <a:off x="8513997" y="934020"/>
            <a:ext cx="3502158" cy="1457325"/>
          </a:xfrm>
          <a:prstGeom prst="rect">
            <a:avLst/>
          </a:prstGeom>
        </p:spPr>
      </p:pic>
    </p:spTree>
    <p:extLst>
      <p:ext uri="{BB962C8B-B14F-4D97-AF65-F5344CB8AC3E}">
        <p14:creationId xmlns:p14="http://schemas.microsoft.com/office/powerpoint/2010/main" val="538267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C4A3-DA1C-C8A1-822A-610005DE62B6}"/>
              </a:ext>
            </a:extLst>
          </p:cNvPr>
          <p:cNvSpPr>
            <a:spLocks noGrp="1"/>
          </p:cNvSpPr>
          <p:nvPr>
            <p:ph type="title"/>
          </p:nvPr>
        </p:nvSpPr>
        <p:spPr/>
        <p:txBody>
          <a:bodyPr>
            <a:normAutofit fontScale="90000"/>
          </a:bodyPr>
          <a:lstStyle/>
          <a:p>
            <a:r>
              <a:rPr lang="en-GB" dirty="0"/>
              <a:t>Combinations of SRFS in 240 people notified with TB with 3 SRFs, England, 2018 to 2021</a:t>
            </a:r>
            <a:br>
              <a:rPr lang="en-GB" dirty="0"/>
            </a:br>
            <a:endParaRPr lang="en-GB" sz="2000" dirty="0"/>
          </a:p>
        </p:txBody>
      </p:sp>
      <p:sp>
        <p:nvSpPr>
          <p:cNvPr id="3" name="Footer Placeholder 2">
            <a:extLst>
              <a:ext uri="{FF2B5EF4-FFF2-40B4-BE49-F238E27FC236}">
                <a16:creationId xmlns:a16="http://schemas.microsoft.com/office/drawing/2014/main" id="{1DB86478-B437-27E7-4749-5C5A2DA93A93}"/>
              </a:ext>
            </a:extLst>
          </p:cNvPr>
          <p:cNvSpPr>
            <a:spLocks noGrp="1"/>
          </p:cNvSpPr>
          <p:nvPr>
            <p:ph type="ftr" sz="quarter" idx="10"/>
          </p:nvPr>
        </p:nvSpPr>
        <p:spPr>
          <a:xfrm>
            <a:off x="838200" y="6438849"/>
            <a:ext cx="10261600" cy="365125"/>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
        <p:nvSpPr>
          <p:cNvPr id="4" name="Slide Number Placeholder 3">
            <a:extLst>
              <a:ext uri="{FF2B5EF4-FFF2-40B4-BE49-F238E27FC236}">
                <a16:creationId xmlns:a16="http://schemas.microsoft.com/office/drawing/2014/main" id="{5A75EA86-2C11-7AE2-5F72-1E7EFD1B430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8E313D62-64A9-4024-8B62-8966E7CED4B5}"/>
              </a:ext>
            </a:extLst>
          </p:cNvPr>
          <p:cNvGraphicFramePr>
            <a:graphicFrameLocks/>
          </p:cNvGraphicFramePr>
          <p:nvPr/>
        </p:nvGraphicFramePr>
        <p:xfrm>
          <a:off x="1753666" y="4802909"/>
          <a:ext cx="4047059" cy="5989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Content Placeholder 11" descr="A blue pie chart with numbers and a number on it&#10;&#10;Description automatically generated">
            <a:extLst>
              <a:ext uri="{FF2B5EF4-FFF2-40B4-BE49-F238E27FC236}">
                <a16:creationId xmlns:a16="http://schemas.microsoft.com/office/drawing/2014/main" id="{CCF52D9D-479C-0A53-5008-DA82A7B967E6}"/>
              </a:ext>
            </a:extLst>
          </p:cNvPr>
          <p:cNvPicPr>
            <a:picLocks noChangeAspect="1"/>
          </p:cNvPicPr>
          <p:nvPr/>
        </p:nvPicPr>
        <p:blipFill>
          <a:blip r:embed="rId3"/>
          <a:stretch>
            <a:fillRect/>
          </a:stretch>
        </p:blipFill>
        <p:spPr>
          <a:xfrm>
            <a:off x="726961" y="1540678"/>
            <a:ext cx="8057735" cy="4911559"/>
          </a:xfrm>
          <a:prstGeom prst="rect">
            <a:avLst/>
          </a:prstGeom>
        </p:spPr>
      </p:pic>
      <p:sp>
        <p:nvSpPr>
          <p:cNvPr id="7" name="TextBox 6">
            <a:extLst>
              <a:ext uri="{FF2B5EF4-FFF2-40B4-BE49-F238E27FC236}">
                <a16:creationId xmlns:a16="http://schemas.microsoft.com/office/drawing/2014/main" id="{E9B27ADF-A9B9-82D1-7B81-B8760568C67B}"/>
              </a:ext>
            </a:extLst>
          </p:cNvPr>
          <p:cNvSpPr txBox="1"/>
          <p:nvPr/>
        </p:nvSpPr>
        <p:spPr>
          <a:xfrm>
            <a:off x="8221312" y="5227626"/>
            <a:ext cx="399608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most common combination for those with 3 SRFs was history of drug misuse, imprisonment and homelessness.</a:t>
            </a:r>
          </a:p>
        </p:txBody>
      </p:sp>
      <p:pic>
        <p:nvPicPr>
          <p:cNvPr id="9" name="Picture 8" descr="A close up of words&#10;&#10;Description automatically generated">
            <a:extLst>
              <a:ext uri="{FF2B5EF4-FFF2-40B4-BE49-F238E27FC236}">
                <a16:creationId xmlns:a16="http://schemas.microsoft.com/office/drawing/2014/main" id="{F7C0F65D-807C-094C-4903-44378E10BC4A}"/>
              </a:ext>
            </a:extLst>
          </p:cNvPr>
          <p:cNvPicPr>
            <a:picLocks noChangeAspect="1"/>
          </p:cNvPicPr>
          <p:nvPr/>
        </p:nvPicPr>
        <p:blipFill>
          <a:blip r:embed="rId4"/>
          <a:stretch>
            <a:fillRect/>
          </a:stretch>
        </p:blipFill>
        <p:spPr>
          <a:xfrm>
            <a:off x="8468277" y="961332"/>
            <a:ext cx="3502158" cy="1457325"/>
          </a:xfrm>
          <a:prstGeom prst="rect">
            <a:avLst/>
          </a:prstGeom>
        </p:spPr>
      </p:pic>
    </p:spTree>
    <p:extLst>
      <p:ext uri="{BB962C8B-B14F-4D97-AF65-F5344CB8AC3E}">
        <p14:creationId xmlns:p14="http://schemas.microsoft.com/office/powerpoint/2010/main" val="2899023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8C4A3-DA1C-C8A1-822A-610005DE62B6}"/>
              </a:ext>
            </a:extLst>
          </p:cNvPr>
          <p:cNvSpPr>
            <a:spLocks noGrp="1"/>
          </p:cNvSpPr>
          <p:nvPr>
            <p:ph type="title"/>
          </p:nvPr>
        </p:nvSpPr>
        <p:spPr/>
        <p:txBody>
          <a:bodyPr>
            <a:normAutofit fontScale="90000"/>
          </a:bodyPr>
          <a:lstStyle/>
          <a:p>
            <a:r>
              <a:rPr lang="en-GB" dirty="0"/>
              <a:t>Combinations of SRFS in 82 people notified with TB with 4 SRFs, England, 2018 to 2021</a:t>
            </a:r>
            <a:br>
              <a:rPr lang="en-GB" dirty="0"/>
            </a:br>
            <a:endParaRPr lang="en-GB" sz="2000" dirty="0"/>
          </a:p>
        </p:txBody>
      </p:sp>
      <p:sp>
        <p:nvSpPr>
          <p:cNvPr id="3" name="Footer Placeholder 2">
            <a:extLst>
              <a:ext uri="{FF2B5EF4-FFF2-40B4-BE49-F238E27FC236}">
                <a16:creationId xmlns:a16="http://schemas.microsoft.com/office/drawing/2014/main" id="{1DB86478-B437-27E7-4749-5C5A2DA93A93}"/>
              </a:ext>
            </a:extLst>
          </p:cNvPr>
          <p:cNvSpPr>
            <a:spLocks noGrp="1"/>
          </p:cNvSpPr>
          <p:nvPr>
            <p:ph type="ftr" sz="quarter" idx="10"/>
          </p:nvPr>
        </p:nvSpPr>
        <p:spPr>
          <a:xfrm>
            <a:off x="838200" y="6438849"/>
            <a:ext cx="10375900" cy="365125"/>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
        <p:nvSpPr>
          <p:cNvPr id="4" name="Slide Number Placeholder 3">
            <a:extLst>
              <a:ext uri="{FF2B5EF4-FFF2-40B4-BE49-F238E27FC236}">
                <a16:creationId xmlns:a16="http://schemas.microsoft.com/office/drawing/2014/main" id="{5A75EA86-2C11-7AE2-5F72-1E7EFD1B4307}"/>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5" name="Chart 4">
            <a:extLst>
              <a:ext uri="{FF2B5EF4-FFF2-40B4-BE49-F238E27FC236}">
                <a16:creationId xmlns:a16="http://schemas.microsoft.com/office/drawing/2014/main" id="{8E313D62-64A9-4024-8B62-8966E7CED4B5}"/>
              </a:ext>
            </a:extLst>
          </p:cNvPr>
          <p:cNvGraphicFramePr>
            <a:graphicFrameLocks/>
          </p:cNvGraphicFramePr>
          <p:nvPr/>
        </p:nvGraphicFramePr>
        <p:xfrm>
          <a:off x="1753666" y="4802909"/>
          <a:ext cx="4047059" cy="598920"/>
        </p:xfrm>
        <a:graphic>
          <a:graphicData uri="http://schemas.openxmlformats.org/drawingml/2006/chart">
            <c:chart xmlns:c="http://schemas.openxmlformats.org/drawingml/2006/chart" xmlns:r="http://schemas.openxmlformats.org/officeDocument/2006/relationships" r:id="rId2"/>
          </a:graphicData>
        </a:graphic>
      </p:graphicFrame>
      <p:pic>
        <p:nvPicPr>
          <p:cNvPr id="6" name="Content Placeholder 10" descr="A blue pie chart with numbers and a white background&#10;&#10;Description automatically generated">
            <a:extLst>
              <a:ext uri="{FF2B5EF4-FFF2-40B4-BE49-F238E27FC236}">
                <a16:creationId xmlns:a16="http://schemas.microsoft.com/office/drawing/2014/main" id="{EEC14120-9F44-8EF5-D257-5A9CDD2E38EE}"/>
              </a:ext>
            </a:extLst>
          </p:cNvPr>
          <p:cNvPicPr>
            <a:picLocks noChangeAspect="1"/>
          </p:cNvPicPr>
          <p:nvPr/>
        </p:nvPicPr>
        <p:blipFill>
          <a:blip r:embed="rId3"/>
          <a:stretch>
            <a:fillRect/>
          </a:stretch>
        </p:blipFill>
        <p:spPr>
          <a:xfrm>
            <a:off x="726961" y="1876425"/>
            <a:ext cx="7477264" cy="4439867"/>
          </a:xfrm>
          <a:prstGeom prst="rect">
            <a:avLst/>
          </a:prstGeom>
        </p:spPr>
      </p:pic>
      <p:sp>
        <p:nvSpPr>
          <p:cNvPr id="7" name="TextBox 6">
            <a:extLst>
              <a:ext uri="{FF2B5EF4-FFF2-40B4-BE49-F238E27FC236}">
                <a16:creationId xmlns:a16="http://schemas.microsoft.com/office/drawing/2014/main" id="{3A24A02A-E78A-2802-9771-FF88D96F095F}"/>
              </a:ext>
            </a:extLst>
          </p:cNvPr>
          <p:cNvSpPr txBox="1"/>
          <p:nvPr/>
        </p:nvSpPr>
        <p:spPr>
          <a:xfrm>
            <a:off x="8318806" y="5124706"/>
            <a:ext cx="3996088"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The most common combination for those with 4 SRFs was history of drug misuse, imprisonment, homelessness and alcohol misuse.</a:t>
            </a:r>
          </a:p>
        </p:txBody>
      </p:sp>
      <p:pic>
        <p:nvPicPr>
          <p:cNvPr id="8" name="Picture 7" descr="A close up of words&#10;&#10;Description automatically generated">
            <a:extLst>
              <a:ext uri="{FF2B5EF4-FFF2-40B4-BE49-F238E27FC236}">
                <a16:creationId xmlns:a16="http://schemas.microsoft.com/office/drawing/2014/main" id="{F1F70ED2-EC17-A1D5-8D2A-0A3B4012D520}"/>
              </a:ext>
            </a:extLst>
          </p:cNvPr>
          <p:cNvPicPr>
            <a:picLocks noChangeAspect="1"/>
          </p:cNvPicPr>
          <p:nvPr/>
        </p:nvPicPr>
        <p:blipFill>
          <a:blip r:embed="rId4"/>
          <a:stretch>
            <a:fillRect/>
          </a:stretch>
        </p:blipFill>
        <p:spPr>
          <a:xfrm>
            <a:off x="8480018" y="1008181"/>
            <a:ext cx="3502158" cy="1457325"/>
          </a:xfrm>
          <a:prstGeom prst="rect">
            <a:avLst/>
          </a:prstGeom>
        </p:spPr>
      </p:pic>
    </p:spTree>
    <p:extLst>
      <p:ext uri="{BB962C8B-B14F-4D97-AF65-F5344CB8AC3E}">
        <p14:creationId xmlns:p14="http://schemas.microsoft.com/office/powerpoint/2010/main" val="1939044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EDD1B-B7F3-3302-6B6A-114C16C2CD38}"/>
              </a:ext>
            </a:extLst>
          </p:cNvPr>
          <p:cNvSpPr>
            <a:spLocks noGrp="1"/>
          </p:cNvSpPr>
          <p:nvPr>
            <p:ph type="title"/>
          </p:nvPr>
        </p:nvSpPr>
        <p:spPr/>
        <p:txBody>
          <a:bodyPr/>
          <a:lstStyle/>
          <a:p>
            <a:r>
              <a:rPr lang="en-GB" dirty="0"/>
              <a:t>Table of contents</a:t>
            </a:r>
          </a:p>
        </p:txBody>
      </p:sp>
      <p:sp>
        <p:nvSpPr>
          <p:cNvPr id="5" name="Footer Placeholder 4">
            <a:extLst>
              <a:ext uri="{FF2B5EF4-FFF2-40B4-BE49-F238E27FC236}">
                <a16:creationId xmlns:a16="http://schemas.microsoft.com/office/drawing/2014/main" id="{F8F2E0C8-750F-44DC-43F7-E64D91E79023}"/>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6" name="Slide Number Placeholder 5">
            <a:extLst>
              <a:ext uri="{FF2B5EF4-FFF2-40B4-BE49-F238E27FC236}">
                <a16:creationId xmlns:a16="http://schemas.microsoft.com/office/drawing/2014/main" id="{B72D5DBE-D596-443B-C874-155760A3EDEE}"/>
              </a:ext>
            </a:extLst>
          </p:cNvPr>
          <p:cNvSpPr>
            <a:spLocks noGrp="1"/>
          </p:cNvSpPr>
          <p:nvPr>
            <p:ph type="sldNum" sz="quarter" idx="11"/>
          </p:nvPr>
        </p:nvSpPr>
        <p:spPr/>
        <p:txBody>
          <a:bodyPr/>
          <a:lstStyle/>
          <a:p>
            <a:fld id="{344369E4-5DE7-46E5-874E-4FD437973785}" type="slidenum">
              <a:rPr lang="en-GB" smtClean="0"/>
              <a:pPr/>
              <a:t>2</a:t>
            </a:fld>
            <a:endParaRPr lang="en-GB" sz="1400"/>
          </a:p>
        </p:txBody>
      </p:sp>
      <p:graphicFrame>
        <p:nvGraphicFramePr>
          <p:cNvPr id="7" name="Content Placeholder 5">
            <a:extLst>
              <a:ext uri="{FF2B5EF4-FFF2-40B4-BE49-F238E27FC236}">
                <a16:creationId xmlns:a16="http://schemas.microsoft.com/office/drawing/2014/main" id="{B0D4919A-01C3-A0A5-BE54-DFE3A433F071}"/>
              </a:ext>
            </a:extLst>
          </p:cNvPr>
          <p:cNvGraphicFramePr>
            <a:graphicFrameLocks noGrp="1"/>
          </p:cNvGraphicFramePr>
          <p:nvPr>
            <p:extLst>
              <p:ext uri="{D42A27DB-BD31-4B8C-83A1-F6EECF244321}">
                <p14:modId xmlns:p14="http://schemas.microsoft.com/office/powerpoint/2010/main" val="1774550729"/>
              </p:ext>
            </p:extLst>
          </p:nvPr>
        </p:nvGraphicFramePr>
        <p:xfrm>
          <a:off x="1038686" y="968527"/>
          <a:ext cx="10325999" cy="4635074"/>
        </p:xfrm>
        <a:graphic>
          <a:graphicData uri="http://schemas.openxmlformats.org/drawingml/2006/table">
            <a:tbl>
              <a:tblPr firstRow="1" bandRow="1">
                <a:effectLst/>
              </a:tblPr>
              <a:tblGrid>
                <a:gridCol w="1971375">
                  <a:extLst>
                    <a:ext uri="{9D8B030D-6E8A-4147-A177-3AD203B41FA5}">
                      <a16:colId xmlns:a16="http://schemas.microsoft.com/office/drawing/2014/main" val="1059449704"/>
                    </a:ext>
                  </a:extLst>
                </a:gridCol>
                <a:gridCol w="6660985">
                  <a:extLst>
                    <a:ext uri="{9D8B030D-6E8A-4147-A177-3AD203B41FA5}">
                      <a16:colId xmlns:a16="http://schemas.microsoft.com/office/drawing/2014/main" val="711521652"/>
                    </a:ext>
                  </a:extLst>
                </a:gridCol>
                <a:gridCol w="1693639">
                  <a:extLst>
                    <a:ext uri="{9D8B030D-6E8A-4147-A177-3AD203B41FA5}">
                      <a16:colId xmlns:a16="http://schemas.microsoft.com/office/drawing/2014/main" val="203374839"/>
                    </a:ext>
                  </a:extLst>
                </a:gridCol>
              </a:tblGrid>
              <a:tr h="468519">
                <a:tc>
                  <a:txBody>
                    <a:bodyPr/>
                    <a:lstStyle/>
                    <a:p>
                      <a:pPr lvl="0"/>
                      <a:r>
                        <a:rPr lang="en-GB" sz="1600" dirty="0">
                          <a:solidFill>
                            <a:srgbClr val="000000"/>
                          </a:solidFill>
                          <a:latin typeface="Arial"/>
                        </a:rPr>
                        <a:t>Section </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D9D9D9"/>
                    </a:solidFill>
                  </a:tcPr>
                </a:tc>
                <a:tc>
                  <a:txBody>
                    <a:bodyPr/>
                    <a:lstStyle/>
                    <a:p>
                      <a:pPr lvl="0"/>
                      <a:r>
                        <a:rPr lang="en-GB" sz="1600">
                          <a:solidFill>
                            <a:srgbClr val="000000"/>
                          </a:solidFill>
                          <a:latin typeface="Arial"/>
                        </a:rPr>
                        <a:t>Title or description</a:t>
                      </a: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D9D9D9"/>
                    </a:solidFill>
                  </a:tcPr>
                </a:tc>
                <a:tc>
                  <a:txBody>
                    <a:bodyPr/>
                    <a:lstStyle/>
                    <a:p>
                      <a:pPr lvl="0" algn="l"/>
                      <a:r>
                        <a:rPr lang="en-GB" sz="1600">
                          <a:solidFill>
                            <a:srgbClr val="000000"/>
                          </a:solidFill>
                          <a:latin typeface="Arial"/>
                        </a:rPr>
                        <a:t>Slide numbers</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21428639"/>
                  </a:ext>
                </a:extLst>
              </a:tr>
              <a:tr h="390578">
                <a:tc>
                  <a:txBody>
                    <a:bodyPr/>
                    <a:lstStyle/>
                    <a:p>
                      <a:pPr lvl="0"/>
                      <a:r>
                        <a:rPr lang="en-GB" sz="1200">
                          <a:latin typeface="Arial"/>
                        </a:rPr>
                        <a:t>Glossary</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a:latin typeface="Arial"/>
                        </a:rPr>
                        <a:t>Acronym definitio</a:t>
                      </a:r>
                      <a:r>
                        <a:rPr lang="en-GB" sz="1200" baseline="0">
                          <a:latin typeface="Arial"/>
                        </a:rPr>
                        <a:t>ns </a:t>
                      </a:r>
                      <a:endParaRPr lang="en-GB" sz="1200">
                        <a:latin typeface="Arial"/>
                      </a:endParaRP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a:latin typeface="Arial"/>
                        </a:rPr>
                        <a:t>3</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1152675"/>
                  </a:ext>
                </a:extLst>
              </a:tr>
              <a:tr h="390578">
                <a:tc>
                  <a:txBody>
                    <a:bodyPr/>
                    <a:lstStyle/>
                    <a:p>
                      <a:pPr lvl="0"/>
                      <a:r>
                        <a:rPr lang="en-GB" sz="1200">
                          <a:latin typeface="Arial"/>
                        </a:rPr>
                        <a:t>Notes</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dirty="0">
                          <a:latin typeface="Arial"/>
                        </a:rPr>
                        <a:t>Notes on using data slides</a:t>
                      </a: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a:rPr>
                        <a:t>4 and 5</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9804104"/>
                  </a:ext>
                </a:extLst>
              </a:tr>
              <a:tr h="422656">
                <a:tc>
                  <a:txBody>
                    <a:bodyPr/>
                    <a:lstStyle/>
                    <a:p>
                      <a:pPr lvl="0"/>
                      <a:r>
                        <a:rPr lang="en-GB" sz="1200">
                          <a:latin typeface="Arial"/>
                        </a:rPr>
                        <a:t>Section 1</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a:latin typeface="Arial"/>
                        </a:rPr>
                        <a:t>How common are social risk factors in people notified with TB? </a:t>
                      </a:r>
                      <a:endParaRPr lang="en-GB" sz="1200" dirty="0">
                        <a:latin typeface="Arial"/>
                      </a:endParaRP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a:rPr>
                        <a:t>6 to 11</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613542"/>
                  </a:ext>
                </a:extLst>
              </a:tr>
              <a:tr h="390578">
                <a:tc>
                  <a:txBody>
                    <a:bodyPr/>
                    <a:lstStyle/>
                    <a:p>
                      <a:pPr lvl="0"/>
                      <a:r>
                        <a:rPr lang="en-GB" sz="1200">
                          <a:latin typeface="Arial"/>
                        </a:rPr>
                        <a:t>Section 2</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dirty="0">
                          <a:latin typeface="Arial"/>
                        </a:rPr>
                        <a:t>How do social risk factors overlap in people notified with TB? </a:t>
                      </a: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a:rPr>
                        <a:t>12 to 18</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7833879"/>
                  </a:ext>
                </a:extLst>
              </a:tr>
              <a:tr h="390578">
                <a:tc>
                  <a:txBody>
                    <a:bodyPr/>
                    <a:lstStyle/>
                    <a:p>
                      <a:pPr lvl="0"/>
                      <a:r>
                        <a:rPr lang="en-GB" sz="1200">
                          <a:latin typeface="Arial"/>
                        </a:rPr>
                        <a:t>Section 3</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dirty="0">
                          <a:latin typeface="Arial"/>
                        </a:rPr>
                        <a:t>TB is associated with deprivation and social risk factors</a:t>
                      </a: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a:rPr>
                        <a:t>19 and 20</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9677471"/>
                  </a:ext>
                </a:extLst>
              </a:tr>
              <a:tr h="390578">
                <a:tc>
                  <a:txBody>
                    <a:bodyPr/>
                    <a:lstStyle/>
                    <a:p>
                      <a:pPr lvl="0"/>
                      <a:r>
                        <a:rPr lang="en-GB" sz="1200">
                          <a:latin typeface="Arial"/>
                        </a:rPr>
                        <a:t>Section 4</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dirty="0">
                          <a:latin typeface="Arial"/>
                        </a:rPr>
                        <a:t>What socio-demographic characteristics are associated with SRFs in people notified with TB?</a:t>
                      </a: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a:rPr>
                        <a:t>21 to 30</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945310"/>
                  </a:ext>
                </a:extLst>
              </a:tr>
              <a:tr h="604980">
                <a:tc>
                  <a:txBody>
                    <a:bodyPr/>
                    <a:lstStyle/>
                    <a:p>
                      <a:pPr lvl="0"/>
                      <a:r>
                        <a:rPr lang="en-GB" sz="1200">
                          <a:latin typeface="Arial"/>
                        </a:rPr>
                        <a:t>Section 5</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dirty="0">
                          <a:latin typeface="Arial"/>
                        </a:rPr>
                        <a:t>How do social risk factors affect risk of infectious or drug resistant TB, co-morbidities and adverse TB treatment outcomes in people notified with TB? </a:t>
                      </a: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a:rPr>
                        <a:t>31 to 39</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5542154"/>
                  </a:ext>
                </a:extLst>
              </a:tr>
              <a:tr h="390578">
                <a:tc>
                  <a:txBody>
                    <a:bodyPr/>
                    <a:lstStyle/>
                    <a:p>
                      <a:pPr lvl="0"/>
                      <a:r>
                        <a:rPr lang="en-GB" sz="1200">
                          <a:latin typeface="Arial"/>
                        </a:rPr>
                        <a:t>Section 6</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a:latin typeface="Arial"/>
                        </a:rPr>
                        <a:t>TB notification rates in those with Social risk factors</a:t>
                      </a:r>
                      <a:endParaRPr lang="en-GB" sz="1200" dirty="0">
                        <a:latin typeface="Arial"/>
                      </a:endParaRP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a:rPr>
                        <a:t>40 and 41 </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108106"/>
                  </a:ext>
                </a:extLst>
              </a:tr>
              <a:tr h="404873">
                <a:tc>
                  <a:txBody>
                    <a:bodyPr/>
                    <a:lstStyle/>
                    <a:p>
                      <a:r>
                        <a:rPr lang="en-GB" sz="1200" dirty="0">
                          <a:latin typeface="Arial" panose="020B0604020202020204" pitchFamily="34" charset="0"/>
                          <a:cs typeface="Arial" panose="020B0604020202020204" pitchFamily="34" charset="0"/>
                        </a:rPr>
                        <a:t>Section 7</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r>
                        <a:rPr lang="en-GB" sz="1200" dirty="0">
                          <a:latin typeface="Arial" panose="020B0604020202020204" pitchFamily="34" charset="0"/>
                          <a:cs typeface="Arial" panose="020B0604020202020204" pitchFamily="34" charset="0"/>
                        </a:rPr>
                        <a:t>Definitions of Social Risk Factors</a:t>
                      </a: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panose="020B0604020202020204" pitchFamily="34" charset="0"/>
                          <a:cs typeface="Arial" panose="020B0604020202020204" pitchFamily="34" charset="0"/>
                        </a:rPr>
                        <a:t>42 and 43</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9726893"/>
                  </a:ext>
                </a:extLst>
              </a:tr>
              <a:tr h="390578">
                <a:tc>
                  <a:txBody>
                    <a:bodyPr/>
                    <a:lstStyle/>
                    <a:p>
                      <a:pPr lvl="0"/>
                      <a:r>
                        <a:rPr lang="en-GB" sz="1200">
                          <a:latin typeface="Arial"/>
                        </a:rPr>
                        <a:t>Further information</a:t>
                      </a:r>
                    </a:p>
                  </a:txBody>
                  <a:tcPr marL="85706" marR="85706" marT="42857" marB="42857" anchor="ctr">
                    <a:lnL w="9528" cap="flat" cmpd="sng" algn="ctr">
                      <a:solidFill>
                        <a:srgbClr val="000000"/>
                      </a:solidFill>
                      <a:prstDash val="solid"/>
                      <a:round/>
                      <a:headEnd type="none" w="med" len="med"/>
                      <a:tailEnd type="none" w="med" len="med"/>
                    </a:lnL>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marL="0" marR="0" lvl="0" indent="0" algn="l" defTabSz="914400" rtl="0" fontAlgn="auto" hangingPunct="1">
                        <a:lnSpc>
                          <a:spcPct val="100000"/>
                        </a:lnSpc>
                        <a:spcBef>
                          <a:spcPts val="0"/>
                        </a:spcBef>
                        <a:spcAft>
                          <a:spcPts val="0"/>
                        </a:spcAft>
                        <a:buNone/>
                        <a:tabLst/>
                      </a:pPr>
                      <a:r>
                        <a:rPr lang="en-GB" sz="1200" dirty="0">
                          <a:latin typeface="Arial"/>
                        </a:rPr>
                        <a:t>Contact details for further information</a:t>
                      </a:r>
                    </a:p>
                  </a:txBody>
                  <a:tcPr marL="85706" marR="85706" marT="42857" marB="42857" anchor="ct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tc>
                  <a:txBody>
                    <a:bodyPr/>
                    <a:lstStyle/>
                    <a:p>
                      <a:pPr lvl="0" algn="ctr"/>
                      <a:r>
                        <a:rPr lang="en-GB" sz="1200" dirty="0">
                          <a:latin typeface="Arial"/>
                        </a:rPr>
                        <a:t>44</a:t>
                      </a:r>
                    </a:p>
                  </a:txBody>
                  <a:tcPr marL="85706" marR="85706" marT="42857" marB="42857" anchor="ctr">
                    <a:lnR w="9528" cap="flat" cmpd="sng" algn="ctr">
                      <a:solidFill>
                        <a:srgbClr val="000000"/>
                      </a:solidFill>
                      <a:prstDash val="solid"/>
                      <a:round/>
                      <a:headEnd type="none" w="med" len="med"/>
                      <a:tailEnd type="none" w="med" len="med"/>
                    </a:lnR>
                    <a:lnT w="9528" cap="flat" cmpd="sng" algn="ctr">
                      <a:solidFill>
                        <a:srgbClr val="000000"/>
                      </a:solidFill>
                      <a:prstDash val="solid"/>
                      <a:round/>
                      <a:headEnd type="none" w="med" len="med"/>
                      <a:tailEnd type="none" w="med" len="med"/>
                    </a:lnT>
                    <a:lnB w="9528"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742067"/>
                  </a:ext>
                </a:extLst>
              </a:tr>
            </a:tbl>
          </a:graphicData>
        </a:graphic>
      </p:graphicFrame>
    </p:spTree>
    <p:extLst>
      <p:ext uri="{BB962C8B-B14F-4D97-AF65-F5344CB8AC3E}">
        <p14:creationId xmlns:p14="http://schemas.microsoft.com/office/powerpoint/2010/main" val="2662249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FEBA-E898-77D5-8EAA-C6631F33BD80}"/>
              </a:ext>
            </a:extLst>
          </p:cNvPr>
          <p:cNvSpPr>
            <a:spLocks noGrp="1"/>
          </p:cNvSpPr>
          <p:nvPr>
            <p:ph type="title"/>
          </p:nvPr>
        </p:nvSpPr>
        <p:spPr/>
        <p:txBody>
          <a:bodyPr>
            <a:normAutofit fontScale="90000"/>
          </a:bodyPr>
          <a:lstStyle/>
          <a:p>
            <a:r>
              <a:rPr lang="en-GB"/>
              <a:t>TB notification rate by deprivation decile, England, 2021</a:t>
            </a:r>
          </a:p>
        </p:txBody>
      </p:sp>
      <p:sp>
        <p:nvSpPr>
          <p:cNvPr id="4" name="Slide Number Placeholder 3">
            <a:extLst>
              <a:ext uri="{FF2B5EF4-FFF2-40B4-BE49-F238E27FC236}">
                <a16:creationId xmlns:a16="http://schemas.microsoft.com/office/drawing/2014/main" id="{3BDED52E-2689-B26B-46D0-1B31D2FC1C46}"/>
              </a:ext>
            </a:extLst>
          </p:cNvPr>
          <p:cNvSpPr>
            <a:spLocks noGrp="1"/>
          </p:cNvSpPr>
          <p:nvPr>
            <p:ph type="sldNum" sz="quarter" idx="11"/>
          </p:nvPr>
        </p:nvSpPr>
        <p:spPr/>
        <p:txBody>
          <a:bodyPr/>
          <a:lstStyle/>
          <a:p>
            <a:fld id="{344369E4-5DE7-46E5-874E-4FD437973785}" type="slidenum">
              <a:rPr lang="en-GB" smtClean="0"/>
              <a:pPr/>
              <a:t>20</a:t>
            </a:fld>
            <a:endParaRPr lang="en-GB" sz="1400"/>
          </a:p>
        </p:txBody>
      </p:sp>
      <p:pic>
        <p:nvPicPr>
          <p:cNvPr id="8" name="Graphic 7">
            <a:extLst>
              <a:ext uri="{FF2B5EF4-FFF2-40B4-BE49-F238E27FC236}">
                <a16:creationId xmlns:a16="http://schemas.microsoft.com/office/drawing/2014/main" id="{E6E5D8E5-70F0-CB92-10D4-C3B269FD94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76755" y="1612675"/>
            <a:ext cx="7236000" cy="4824000"/>
          </a:xfrm>
          <a:prstGeom prst="rect">
            <a:avLst/>
          </a:prstGeom>
        </p:spPr>
      </p:pic>
      <p:sp>
        <p:nvSpPr>
          <p:cNvPr id="9" name="TextBox 8">
            <a:extLst>
              <a:ext uri="{FF2B5EF4-FFF2-40B4-BE49-F238E27FC236}">
                <a16:creationId xmlns:a16="http://schemas.microsoft.com/office/drawing/2014/main" id="{062769AD-A305-B547-DAAD-8A92BAC01592}"/>
              </a:ext>
            </a:extLst>
          </p:cNvPr>
          <p:cNvSpPr txBox="1"/>
          <p:nvPr/>
        </p:nvSpPr>
        <p:spPr>
          <a:xfrm>
            <a:off x="561419" y="1152023"/>
            <a:ext cx="2429964"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Proportion (%) with at least one social risk factor</a:t>
            </a:r>
          </a:p>
        </p:txBody>
      </p:sp>
      <p:sp>
        <p:nvSpPr>
          <p:cNvPr id="11" name="Arrow: Pentagon 10">
            <a:extLst>
              <a:ext uri="{FF2B5EF4-FFF2-40B4-BE49-F238E27FC236}">
                <a16:creationId xmlns:a16="http://schemas.microsoft.com/office/drawing/2014/main" id="{1E879E16-36C4-BF3E-C0E2-EE442DD2D42D}"/>
              </a:ext>
            </a:extLst>
          </p:cNvPr>
          <p:cNvSpPr/>
          <p:nvPr/>
        </p:nvSpPr>
        <p:spPr>
          <a:xfrm>
            <a:off x="2905125" y="1285961"/>
            <a:ext cx="484632" cy="484632"/>
          </a:xfrm>
          <a:prstGeom prst="homePlate">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12" name="Arrow: Chevron 11">
            <a:extLst>
              <a:ext uri="{FF2B5EF4-FFF2-40B4-BE49-F238E27FC236}">
                <a16:creationId xmlns:a16="http://schemas.microsoft.com/office/drawing/2014/main" id="{5C0D9942-E8D8-9C88-C0DA-2D3355A60EF8}"/>
              </a:ext>
            </a:extLst>
          </p:cNvPr>
          <p:cNvSpPr/>
          <p:nvPr/>
        </p:nvSpPr>
        <p:spPr>
          <a:xfrm>
            <a:off x="3434013" y="1308465"/>
            <a:ext cx="588671" cy="484632"/>
          </a:xfrm>
          <a:prstGeom prst="chevron">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13" name="Arrow: Chevron 12">
            <a:extLst>
              <a:ext uri="{FF2B5EF4-FFF2-40B4-BE49-F238E27FC236}">
                <a16:creationId xmlns:a16="http://schemas.microsoft.com/office/drawing/2014/main" id="{1386C714-0B3A-9982-ABCB-7359A8123873}"/>
              </a:ext>
            </a:extLst>
          </p:cNvPr>
          <p:cNvSpPr/>
          <p:nvPr/>
        </p:nvSpPr>
        <p:spPr>
          <a:xfrm>
            <a:off x="4090965" y="1290352"/>
            <a:ext cx="560210" cy="484632"/>
          </a:xfrm>
          <a:prstGeom prst="chevron">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14" name="Arrow: Chevron 13">
            <a:extLst>
              <a:ext uri="{FF2B5EF4-FFF2-40B4-BE49-F238E27FC236}">
                <a16:creationId xmlns:a16="http://schemas.microsoft.com/office/drawing/2014/main" id="{F27A2F5C-BD4F-1195-0D89-5519D5F6F40B}"/>
              </a:ext>
            </a:extLst>
          </p:cNvPr>
          <p:cNvSpPr/>
          <p:nvPr/>
        </p:nvSpPr>
        <p:spPr>
          <a:xfrm>
            <a:off x="4843033" y="1323654"/>
            <a:ext cx="437845" cy="484632"/>
          </a:xfrm>
          <a:prstGeom prst="chevron">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solidFill>
                  <a:schemeClr val="bg1"/>
                </a:solidFill>
                <a:latin typeface="Arial" panose="020B0604020202020204" pitchFamily="34" charset="0"/>
                <a:cs typeface="Arial" panose="020B0604020202020204" pitchFamily="34" charset="0"/>
              </a:rPr>
              <a:t> 14</a:t>
            </a:r>
          </a:p>
        </p:txBody>
      </p:sp>
      <p:sp>
        <p:nvSpPr>
          <p:cNvPr id="15" name="Arrow: Chevron 14">
            <a:extLst>
              <a:ext uri="{FF2B5EF4-FFF2-40B4-BE49-F238E27FC236}">
                <a16:creationId xmlns:a16="http://schemas.microsoft.com/office/drawing/2014/main" id="{96760CE3-60A2-DEA2-BE33-3DA0FA2CED00}"/>
              </a:ext>
            </a:extLst>
          </p:cNvPr>
          <p:cNvSpPr/>
          <p:nvPr/>
        </p:nvSpPr>
        <p:spPr>
          <a:xfrm>
            <a:off x="5402429" y="1323087"/>
            <a:ext cx="484632" cy="484632"/>
          </a:xfrm>
          <a:prstGeom prst="chevron">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16" name="Arrow: Chevron 15">
            <a:extLst>
              <a:ext uri="{FF2B5EF4-FFF2-40B4-BE49-F238E27FC236}">
                <a16:creationId xmlns:a16="http://schemas.microsoft.com/office/drawing/2014/main" id="{13E57636-C5EC-C588-8138-167C4F9D3597}"/>
              </a:ext>
            </a:extLst>
          </p:cNvPr>
          <p:cNvSpPr/>
          <p:nvPr/>
        </p:nvSpPr>
        <p:spPr>
          <a:xfrm>
            <a:off x="6038919" y="1323654"/>
            <a:ext cx="484632" cy="484632"/>
          </a:xfrm>
          <a:prstGeom prst="chevron">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17" name="Arrow: Chevron 16">
            <a:extLst>
              <a:ext uri="{FF2B5EF4-FFF2-40B4-BE49-F238E27FC236}">
                <a16:creationId xmlns:a16="http://schemas.microsoft.com/office/drawing/2014/main" id="{BBA4B9AC-9C11-F245-A79D-1D2C934BF635}"/>
              </a:ext>
            </a:extLst>
          </p:cNvPr>
          <p:cNvSpPr/>
          <p:nvPr/>
        </p:nvSpPr>
        <p:spPr>
          <a:xfrm>
            <a:off x="6707411" y="1315675"/>
            <a:ext cx="484632" cy="484632"/>
          </a:xfrm>
          <a:prstGeom prst="chevron">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18" name="Arrow: Chevron 17">
            <a:extLst>
              <a:ext uri="{FF2B5EF4-FFF2-40B4-BE49-F238E27FC236}">
                <a16:creationId xmlns:a16="http://schemas.microsoft.com/office/drawing/2014/main" id="{7074B3AA-A3A6-3DB6-0297-24F0877915BD}"/>
              </a:ext>
            </a:extLst>
          </p:cNvPr>
          <p:cNvSpPr/>
          <p:nvPr/>
        </p:nvSpPr>
        <p:spPr>
          <a:xfrm>
            <a:off x="7348544" y="1315675"/>
            <a:ext cx="484632" cy="484632"/>
          </a:xfrm>
          <a:prstGeom prst="chevron">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19" name="Arrow: Chevron 18">
            <a:extLst>
              <a:ext uri="{FF2B5EF4-FFF2-40B4-BE49-F238E27FC236}">
                <a16:creationId xmlns:a16="http://schemas.microsoft.com/office/drawing/2014/main" id="{BA79884A-F205-F38E-765B-5B135E7BFAD2}"/>
              </a:ext>
            </a:extLst>
          </p:cNvPr>
          <p:cNvSpPr/>
          <p:nvPr/>
        </p:nvSpPr>
        <p:spPr>
          <a:xfrm>
            <a:off x="7965367" y="1275493"/>
            <a:ext cx="484632" cy="484632"/>
          </a:xfrm>
          <a:prstGeom prst="chevron">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551BFB13-4114-ACDE-9769-83AD33A77855}"/>
              </a:ext>
            </a:extLst>
          </p:cNvPr>
          <p:cNvSpPr/>
          <p:nvPr/>
        </p:nvSpPr>
        <p:spPr>
          <a:xfrm>
            <a:off x="8601857" y="1255877"/>
            <a:ext cx="324968" cy="486807"/>
          </a:xfrm>
          <a:prstGeom prst="rect">
            <a:avLst/>
          </a:prstGeom>
          <a:solidFill>
            <a:srgbClr val="007C91"/>
          </a:solidFill>
          <a:ln>
            <a:solidFill>
              <a:srgbClr val="007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9A094B6-50A8-99DB-39BD-E7AB842BE071}"/>
              </a:ext>
            </a:extLst>
          </p:cNvPr>
          <p:cNvSpPr txBox="1"/>
          <p:nvPr/>
        </p:nvSpPr>
        <p:spPr>
          <a:xfrm>
            <a:off x="2905343" y="1368554"/>
            <a:ext cx="422993"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17</a:t>
            </a:r>
          </a:p>
        </p:txBody>
      </p:sp>
      <p:sp>
        <p:nvSpPr>
          <p:cNvPr id="26" name="TextBox 25">
            <a:extLst>
              <a:ext uri="{FF2B5EF4-FFF2-40B4-BE49-F238E27FC236}">
                <a16:creationId xmlns:a16="http://schemas.microsoft.com/office/drawing/2014/main" id="{BF42097E-D381-6DE8-E9E1-C9895D7A577E}"/>
              </a:ext>
            </a:extLst>
          </p:cNvPr>
          <p:cNvSpPr txBox="1"/>
          <p:nvPr/>
        </p:nvSpPr>
        <p:spPr>
          <a:xfrm>
            <a:off x="3592168" y="1368554"/>
            <a:ext cx="505065"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19</a:t>
            </a:r>
          </a:p>
        </p:txBody>
      </p:sp>
      <p:sp>
        <p:nvSpPr>
          <p:cNvPr id="27" name="TextBox 26">
            <a:extLst>
              <a:ext uri="{FF2B5EF4-FFF2-40B4-BE49-F238E27FC236}">
                <a16:creationId xmlns:a16="http://schemas.microsoft.com/office/drawing/2014/main" id="{DA81CDCC-1EE8-2CDB-BBF5-D42833A55854}"/>
              </a:ext>
            </a:extLst>
          </p:cNvPr>
          <p:cNvSpPr txBox="1"/>
          <p:nvPr/>
        </p:nvSpPr>
        <p:spPr>
          <a:xfrm>
            <a:off x="4228847" y="1368554"/>
            <a:ext cx="602377"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17</a:t>
            </a:r>
          </a:p>
        </p:txBody>
      </p:sp>
      <p:sp>
        <p:nvSpPr>
          <p:cNvPr id="28" name="TextBox 27">
            <a:extLst>
              <a:ext uri="{FF2B5EF4-FFF2-40B4-BE49-F238E27FC236}">
                <a16:creationId xmlns:a16="http://schemas.microsoft.com/office/drawing/2014/main" id="{5F24C627-2180-F015-AA46-0759F37E1DDB}"/>
              </a:ext>
            </a:extLst>
          </p:cNvPr>
          <p:cNvSpPr txBox="1"/>
          <p:nvPr/>
        </p:nvSpPr>
        <p:spPr>
          <a:xfrm>
            <a:off x="5524571" y="1380737"/>
            <a:ext cx="466960"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10</a:t>
            </a:r>
          </a:p>
        </p:txBody>
      </p:sp>
      <p:sp>
        <p:nvSpPr>
          <p:cNvPr id="29" name="TextBox 28">
            <a:extLst>
              <a:ext uri="{FF2B5EF4-FFF2-40B4-BE49-F238E27FC236}">
                <a16:creationId xmlns:a16="http://schemas.microsoft.com/office/drawing/2014/main" id="{4749FC8C-D26B-492B-3A39-64600C3D03BD}"/>
              </a:ext>
            </a:extLst>
          </p:cNvPr>
          <p:cNvSpPr txBox="1"/>
          <p:nvPr/>
        </p:nvSpPr>
        <p:spPr>
          <a:xfrm>
            <a:off x="6136992" y="1380737"/>
            <a:ext cx="484632"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12</a:t>
            </a:r>
          </a:p>
        </p:txBody>
      </p:sp>
      <p:sp>
        <p:nvSpPr>
          <p:cNvPr id="30" name="TextBox 29">
            <a:extLst>
              <a:ext uri="{FF2B5EF4-FFF2-40B4-BE49-F238E27FC236}">
                <a16:creationId xmlns:a16="http://schemas.microsoft.com/office/drawing/2014/main" id="{197B12C0-4F5B-6730-3DA8-06A059614EB8}"/>
              </a:ext>
            </a:extLst>
          </p:cNvPr>
          <p:cNvSpPr txBox="1"/>
          <p:nvPr/>
        </p:nvSpPr>
        <p:spPr>
          <a:xfrm>
            <a:off x="6829490" y="1364721"/>
            <a:ext cx="519316"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10</a:t>
            </a:r>
          </a:p>
        </p:txBody>
      </p:sp>
      <p:sp>
        <p:nvSpPr>
          <p:cNvPr id="31" name="TextBox 30">
            <a:extLst>
              <a:ext uri="{FF2B5EF4-FFF2-40B4-BE49-F238E27FC236}">
                <a16:creationId xmlns:a16="http://schemas.microsoft.com/office/drawing/2014/main" id="{454F6844-BC1A-BD46-D4D2-7DD38CF070F1}"/>
              </a:ext>
            </a:extLst>
          </p:cNvPr>
          <p:cNvSpPr txBox="1"/>
          <p:nvPr/>
        </p:nvSpPr>
        <p:spPr>
          <a:xfrm>
            <a:off x="7503332" y="1380737"/>
            <a:ext cx="519316"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5</a:t>
            </a:r>
          </a:p>
        </p:txBody>
      </p:sp>
      <p:sp>
        <p:nvSpPr>
          <p:cNvPr id="32" name="TextBox 31">
            <a:extLst>
              <a:ext uri="{FF2B5EF4-FFF2-40B4-BE49-F238E27FC236}">
                <a16:creationId xmlns:a16="http://schemas.microsoft.com/office/drawing/2014/main" id="{081C0E08-1E24-012F-2EB6-3FCB8A469D08}"/>
              </a:ext>
            </a:extLst>
          </p:cNvPr>
          <p:cNvSpPr txBox="1"/>
          <p:nvPr/>
        </p:nvSpPr>
        <p:spPr>
          <a:xfrm>
            <a:off x="8082714" y="1353791"/>
            <a:ext cx="519316"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10</a:t>
            </a:r>
          </a:p>
        </p:txBody>
      </p:sp>
      <p:sp>
        <p:nvSpPr>
          <p:cNvPr id="33" name="TextBox 32">
            <a:extLst>
              <a:ext uri="{FF2B5EF4-FFF2-40B4-BE49-F238E27FC236}">
                <a16:creationId xmlns:a16="http://schemas.microsoft.com/office/drawing/2014/main" id="{6EC7DE9C-BFCC-D06F-53CD-048A5F363C30}"/>
              </a:ext>
            </a:extLst>
          </p:cNvPr>
          <p:cNvSpPr txBox="1"/>
          <p:nvPr/>
        </p:nvSpPr>
        <p:spPr>
          <a:xfrm>
            <a:off x="8601857" y="1338207"/>
            <a:ext cx="519316" cy="307777"/>
          </a:xfrm>
          <a:prstGeom prst="rect">
            <a:avLst/>
          </a:prstGeom>
          <a:noFill/>
          <a:ln>
            <a:noFill/>
          </a:ln>
        </p:spPr>
        <p:txBody>
          <a:bodyPr wrap="square" rtlCol="0">
            <a:spAutoFit/>
          </a:bodyPr>
          <a:lstStyle/>
          <a:p>
            <a:r>
              <a:rPr lang="en-GB" sz="1400">
                <a:solidFill>
                  <a:schemeClr val="bg1"/>
                </a:solidFill>
                <a:latin typeface="Arial" panose="020B0604020202020204" pitchFamily="34" charset="0"/>
                <a:cs typeface="Arial" panose="020B0604020202020204" pitchFamily="34" charset="0"/>
              </a:rPr>
              <a:t>8</a:t>
            </a:r>
          </a:p>
        </p:txBody>
      </p:sp>
      <p:sp>
        <p:nvSpPr>
          <p:cNvPr id="5" name="TextBox 4">
            <a:extLst>
              <a:ext uri="{FF2B5EF4-FFF2-40B4-BE49-F238E27FC236}">
                <a16:creationId xmlns:a16="http://schemas.microsoft.com/office/drawing/2014/main" id="{E311A8E4-7F03-B3B8-3D6D-9C18864CA8CF}"/>
              </a:ext>
            </a:extLst>
          </p:cNvPr>
          <p:cNvSpPr txBox="1"/>
          <p:nvPr/>
        </p:nvSpPr>
        <p:spPr>
          <a:xfrm>
            <a:off x="9373413" y="1073727"/>
            <a:ext cx="2682330" cy="1169551"/>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Proportion of people with at least one SRF is 2 times higher in people in the most deprived compared with the least deprived.</a:t>
            </a:r>
          </a:p>
        </p:txBody>
      </p:sp>
      <p:sp>
        <p:nvSpPr>
          <p:cNvPr id="6" name="Footer Placeholder 4">
            <a:extLst>
              <a:ext uri="{FF2B5EF4-FFF2-40B4-BE49-F238E27FC236}">
                <a16:creationId xmlns:a16="http://schemas.microsoft.com/office/drawing/2014/main" id="{4227F3EE-F137-6814-9A27-2F138B7AA3DB}"/>
              </a:ext>
            </a:extLst>
          </p:cNvPr>
          <p:cNvSpPr txBox="1">
            <a:spLocks/>
          </p:cNvSpPr>
          <p:nvPr/>
        </p:nvSpPr>
        <p:spPr>
          <a:xfrm>
            <a:off x="830429" y="6410257"/>
            <a:ext cx="10901612"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UK Health Security Agency: TB in England, 2021, TB in Inclusion Health Groups slide set (Version 1.0, published January 2024)</a:t>
            </a:r>
          </a:p>
        </p:txBody>
      </p:sp>
    </p:spTree>
    <p:extLst>
      <p:ext uri="{BB962C8B-B14F-4D97-AF65-F5344CB8AC3E}">
        <p14:creationId xmlns:p14="http://schemas.microsoft.com/office/powerpoint/2010/main" val="1876937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940080" y="1431252"/>
            <a:ext cx="10051971" cy="3995495"/>
          </a:xfrm>
        </p:spPr>
        <p:txBody>
          <a:bodyPr>
            <a:normAutofit fontScale="90000"/>
          </a:bodyPr>
          <a:lstStyle/>
          <a:p>
            <a:pPr algn="ctr"/>
            <a:br>
              <a:rPr lang="en-GB" dirty="0"/>
            </a:br>
            <a:br>
              <a:rPr lang="en-GB" dirty="0"/>
            </a:br>
            <a:r>
              <a:rPr lang="en-GB" b="1" dirty="0"/>
              <a:t>Section 4: What socio-demographic characteristics are associated with SRFs in people notified with TB?</a:t>
            </a:r>
            <a:br>
              <a:rPr lang="en-GB" b="1" dirty="0"/>
            </a:br>
            <a:r>
              <a:rPr lang="en-GB" b="1" dirty="0"/>
              <a:t>England 2019 to 2021</a:t>
            </a:r>
            <a:br>
              <a:rPr lang="en-GB" dirty="0"/>
            </a:br>
            <a:br>
              <a:rPr lang="en-GB" dirty="0"/>
            </a:br>
            <a:br>
              <a:rPr lang="en-GB" dirty="0"/>
            </a:br>
            <a:r>
              <a:rPr lang="en-GB" dirty="0"/>
              <a:t> </a:t>
            </a:r>
            <a:endParaRPr lang="en-GB" sz="2700" dirty="0">
              <a:solidFill>
                <a:schemeClr val="tx1"/>
              </a:solidFill>
            </a:endParaRPr>
          </a:p>
        </p:txBody>
      </p:sp>
      <p:sp>
        <p:nvSpPr>
          <p:cNvPr id="4" name="TextBox 3">
            <a:extLst>
              <a:ext uri="{FF2B5EF4-FFF2-40B4-BE49-F238E27FC236}">
                <a16:creationId xmlns:a16="http://schemas.microsoft.com/office/drawing/2014/main" id="{63860C83-803F-4BC4-8EB0-C64BC4AC5127}"/>
              </a:ext>
            </a:extLst>
          </p:cNvPr>
          <p:cNvSpPr txBox="1"/>
          <p:nvPr/>
        </p:nvSpPr>
        <p:spPr>
          <a:xfrm>
            <a:off x="5334000" y="8096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B6B695-8821-1280-FBED-B9DF8A3DC7C9}"/>
              </a:ext>
            </a:extLst>
          </p:cNvPr>
          <p:cNvSpPr txBox="1"/>
          <p:nvPr/>
        </p:nvSpPr>
        <p:spPr>
          <a:xfrm>
            <a:off x="710214" y="5246703"/>
            <a:ext cx="8220722" cy="646331"/>
          </a:xfrm>
          <a:prstGeom prst="rect">
            <a:avLst/>
          </a:prstGeom>
          <a:noFill/>
        </p:spPr>
        <p:txBody>
          <a:bodyPr wrap="square" rtlCol="0">
            <a:spAutoFit/>
          </a:bodyPr>
          <a:lstStyle/>
          <a:p>
            <a:r>
              <a:rPr lang="en-GB" dirty="0">
                <a:solidFill>
                  <a:srgbClr val="007C91"/>
                </a:solidFill>
                <a:latin typeface="Arial" panose="020B0604020202020204" pitchFamily="34" charset="0"/>
                <a:cs typeface="Arial" panose="020B0604020202020204" pitchFamily="34" charset="0"/>
              </a:rPr>
              <a:t>TB Unit</a:t>
            </a:r>
          </a:p>
          <a:p>
            <a:r>
              <a:rPr lang="en-GB" dirty="0">
                <a:solidFill>
                  <a:srgbClr val="007C91"/>
                </a:solidFill>
                <a:latin typeface="Arial" panose="020B0604020202020204" pitchFamily="34" charset="0"/>
                <a:cs typeface="Arial" panose="020B0604020202020204" pitchFamily="34" charset="0"/>
              </a:rPr>
              <a:t>UK Health Security Agency, London UK. </a:t>
            </a:r>
          </a:p>
        </p:txBody>
      </p:sp>
    </p:spTree>
    <p:extLst>
      <p:ext uri="{BB962C8B-B14F-4D97-AF65-F5344CB8AC3E}">
        <p14:creationId xmlns:p14="http://schemas.microsoft.com/office/powerpoint/2010/main" val="1091681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dirty="0">
                <a:latin typeface="Arial" panose="020B0604020202020204" pitchFamily="34" charset="0"/>
                <a:cs typeface="Arial" panose="020B0604020202020204" pitchFamily="34" charset="0"/>
              </a:rPr>
              <a:t>Demographic risk factors for </a:t>
            </a:r>
            <a:r>
              <a:rPr lang="en-GB" sz="3400" b="1" dirty="0">
                <a:latin typeface="Arial" panose="020B0604020202020204" pitchFamily="34" charset="0"/>
                <a:cs typeface="Arial" panose="020B0604020202020204" pitchFamily="34" charset="0"/>
              </a:rPr>
              <a:t>at least one SRF </a:t>
            </a:r>
            <a:r>
              <a:rPr lang="en-GB" sz="3400" dirty="0">
                <a:latin typeface="Arial" panose="020B0604020202020204" pitchFamily="34" charset="0"/>
                <a:cs typeface="Arial" panose="020B0604020202020204" pitchFamily="34" charset="0"/>
              </a:rPr>
              <a:t>in people notified with TB, Englan</a:t>
            </a:r>
            <a:r>
              <a:rPr lang="en-GB" sz="3400" dirty="0"/>
              <a:t>d, </a:t>
            </a:r>
            <a:r>
              <a:rPr lang="en-GB" sz="3400" dirty="0">
                <a:latin typeface="Arial" panose="020B0604020202020204" pitchFamily="34" charset="0"/>
                <a:cs typeface="Arial" panose="020B0604020202020204" pitchFamily="34" charset="0"/>
              </a:rPr>
              <a:t>2019 to 2021 combined</a:t>
            </a:r>
            <a:endParaRPr lang="en-GB" sz="3400" dirty="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22</a:t>
            </a:fld>
            <a:endParaRPr lang="en-GB" sz="1400"/>
          </a:p>
        </p:txBody>
      </p:sp>
      <p:sp>
        <p:nvSpPr>
          <p:cNvPr id="7" name="TextBox 6">
            <a:extLst>
              <a:ext uri="{FF2B5EF4-FFF2-40B4-BE49-F238E27FC236}">
                <a16:creationId xmlns:a16="http://schemas.microsoft.com/office/drawing/2014/main" id="{04888506-6B06-1F8A-0A39-9D0BF4C51F01}"/>
              </a:ext>
            </a:extLst>
          </p:cNvPr>
          <p:cNvSpPr txBox="1"/>
          <p:nvPr/>
        </p:nvSpPr>
        <p:spPr>
          <a:xfrm>
            <a:off x="7189397" y="1579969"/>
            <a:ext cx="4757180" cy="349326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Males compared with females are approximately 3 times more likely to have one or more social risk factors.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born in the UK are approximately 2 times more likely to have one or more social risk factors compared with those not born in the UK.</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White and black ethnicities are between 3 and 4 times more likely to have one or more social risk factors compared with South Asian ethnicity.</a:t>
            </a:r>
          </a:p>
        </p:txBody>
      </p:sp>
      <p:sp>
        <p:nvSpPr>
          <p:cNvPr id="3" name="Footer Placeholder 4">
            <a:extLst>
              <a:ext uri="{FF2B5EF4-FFF2-40B4-BE49-F238E27FC236}">
                <a16:creationId xmlns:a16="http://schemas.microsoft.com/office/drawing/2014/main" id="{62E0B51A-69E0-B6B9-7F0F-ED2C20E557F8}"/>
              </a:ext>
            </a:extLst>
          </p:cNvPr>
          <p:cNvSpPr txBox="1">
            <a:spLocks/>
          </p:cNvSpPr>
          <p:nvPr/>
        </p:nvSpPr>
        <p:spPr>
          <a:xfrm>
            <a:off x="727078" y="6440375"/>
            <a:ext cx="10901612"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UK Health Security Agency: TB in England, 2021, TB in Inclusion Health Groups slide set (Version 1.0, published January 2024)</a:t>
            </a:r>
          </a:p>
        </p:txBody>
      </p:sp>
      <p:pic>
        <p:nvPicPr>
          <p:cNvPr id="4" name="Graphic 3">
            <a:extLst>
              <a:ext uri="{FF2B5EF4-FFF2-40B4-BE49-F238E27FC236}">
                <a16:creationId xmlns:a16="http://schemas.microsoft.com/office/drawing/2014/main" id="{BE109AD9-2806-774D-45AF-7F7928EB58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794" y="1696498"/>
            <a:ext cx="6760603" cy="4196352"/>
          </a:xfrm>
          <a:prstGeom prst="rect">
            <a:avLst/>
          </a:prstGeom>
        </p:spPr>
      </p:pic>
      <p:sp>
        <p:nvSpPr>
          <p:cNvPr id="8" name="TextBox 7">
            <a:extLst>
              <a:ext uri="{FF2B5EF4-FFF2-40B4-BE49-F238E27FC236}">
                <a16:creationId xmlns:a16="http://schemas.microsoft.com/office/drawing/2014/main" id="{D41AD311-4B25-5F9A-7223-38F10A0F127E}"/>
              </a:ext>
            </a:extLst>
          </p:cNvPr>
          <p:cNvSpPr txBox="1"/>
          <p:nvPr/>
        </p:nvSpPr>
        <p:spPr>
          <a:xfrm>
            <a:off x="7568508" y="5699464"/>
            <a:ext cx="427430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4"/>
              </a:rPr>
              <a:t>Table 1 of the supplementary data set</a:t>
            </a:r>
            <a:r>
              <a:rPr lang="en-GB" sz="1400" b="1" dirty="0">
                <a:latin typeface="Arial" panose="020B0604020202020204" pitchFamily="34" charset="0"/>
                <a:cs typeface="Arial" panose="020B0604020202020204" pitchFamily="34" charset="0"/>
              </a:rPr>
              <a:t> for the data underlying this analysis.</a:t>
            </a:r>
          </a:p>
        </p:txBody>
      </p:sp>
    </p:spTree>
    <p:extLst>
      <p:ext uri="{BB962C8B-B14F-4D97-AF65-F5344CB8AC3E}">
        <p14:creationId xmlns:p14="http://schemas.microsoft.com/office/powerpoint/2010/main" val="3202966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dirty="0">
                <a:latin typeface="Arial"/>
                <a:cs typeface="Arial"/>
              </a:rPr>
              <a:t>Demographic risk factors for </a:t>
            </a:r>
            <a:r>
              <a:rPr lang="en-GB" sz="3400" b="1" dirty="0">
                <a:latin typeface="Arial"/>
                <a:cs typeface="Arial"/>
              </a:rPr>
              <a:t>at least 2 SRF </a:t>
            </a:r>
            <a:r>
              <a:rPr lang="en-GB" sz="3400" dirty="0">
                <a:latin typeface="Arial"/>
                <a:cs typeface="Arial"/>
              </a:rPr>
              <a:t>in people notified with TB, England, 2019 to 2021 combined</a:t>
            </a:r>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23</a:t>
            </a:fld>
            <a:endParaRPr lang="en-GB" sz="1400"/>
          </a:p>
        </p:txBody>
      </p:sp>
      <p:sp>
        <p:nvSpPr>
          <p:cNvPr id="3" name="Footer Placeholder 4">
            <a:extLst>
              <a:ext uri="{FF2B5EF4-FFF2-40B4-BE49-F238E27FC236}">
                <a16:creationId xmlns:a16="http://schemas.microsoft.com/office/drawing/2014/main" id="{62E0B51A-69E0-B6B9-7F0F-ED2C20E557F8}"/>
              </a:ext>
            </a:extLst>
          </p:cNvPr>
          <p:cNvSpPr txBox="1">
            <a:spLocks/>
          </p:cNvSpPr>
          <p:nvPr/>
        </p:nvSpPr>
        <p:spPr>
          <a:xfrm>
            <a:off x="727078" y="6440375"/>
            <a:ext cx="10901612"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UK Health Security Agency: TB in England, 2021, TB in Inclusion Health Groups slide set (Version 1.0, published January 2024)</a:t>
            </a:r>
          </a:p>
        </p:txBody>
      </p:sp>
      <p:pic>
        <p:nvPicPr>
          <p:cNvPr id="5" name="Graphic 4">
            <a:extLst>
              <a:ext uri="{FF2B5EF4-FFF2-40B4-BE49-F238E27FC236}">
                <a16:creationId xmlns:a16="http://schemas.microsoft.com/office/drawing/2014/main" id="{2B90F72A-C3CB-4D56-6DFC-2981386C69F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795" y="1711092"/>
            <a:ext cx="6760800" cy="4167165"/>
          </a:xfrm>
          <a:prstGeom prst="rect">
            <a:avLst/>
          </a:prstGeom>
        </p:spPr>
      </p:pic>
      <p:sp>
        <p:nvSpPr>
          <p:cNvPr id="8" name="TextBox 7">
            <a:extLst>
              <a:ext uri="{FF2B5EF4-FFF2-40B4-BE49-F238E27FC236}">
                <a16:creationId xmlns:a16="http://schemas.microsoft.com/office/drawing/2014/main" id="{796CA66D-D47E-8FB9-1110-D7443F2DE902}"/>
              </a:ext>
            </a:extLst>
          </p:cNvPr>
          <p:cNvSpPr txBox="1"/>
          <p:nvPr/>
        </p:nvSpPr>
        <p:spPr>
          <a:xfrm>
            <a:off x="7189595" y="1582340"/>
            <a:ext cx="4370119" cy="349326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Males compared with females are approximately 5 times more likely to have at least 2 social risk factors.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born in the UK are approximately 3 times more likely to have at least 2 social risk factors compared with those not born in the UK.</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White and Black ethnicities are between 6.5 and 8 times more likely to have at least 2 social risk factors compared with South Asian ethnicities.</a:t>
            </a:r>
          </a:p>
        </p:txBody>
      </p:sp>
      <p:sp>
        <p:nvSpPr>
          <p:cNvPr id="4" name="TextBox 3">
            <a:extLst>
              <a:ext uri="{FF2B5EF4-FFF2-40B4-BE49-F238E27FC236}">
                <a16:creationId xmlns:a16="http://schemas.microsoft.com/office/drawing/2014/main" id="{25F1DD16-8FAB-D1A1-4D4F-F2E7ABF8DFF3}"/>
              </a:ext>
            </a:extLst>
          </p:cNvPr>
          <p:cNvSpPr txBox="1"/>
          <p:nvPr/>
        </p:nvSpPr>
        <p:spPr>
          <a:xfrm>
            <a:off x="7568508" y="5699464"/>
            <a:ext cx="427430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4"/>
              </a:rPr>
              <a:t>Table 2 of the supplementary data set</a:t>
            </a:r>
            <a:r>
              <a:rPr lang="en-GB" sz="1400" b="1" dirty="0">
                <a:latin typeface="Arial" panose="020B0604020202020204" pitchFamily="34" charset="0"/>
                <a:cs typeface="Arial" panose="020B0604020202020204" pitchFamily="34" charset="0"/>
              </a:rPr>
              <a:t> for the data underlying this analysis.</a:t>
            </a:r>
          </a:p>
        </p:txBody>
      </p:sp>
    </p:spTree>
    <p:extLst>
      <p:ext uri="{BB962C8B-B14F-4D97-AF65-F5344CB8AC3E}">
        <p14:creationId xmlns:p14="http://schemas.microsoft.com/office/powerpoint/2010/main" val="2571267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53AA5-F540-931D-92BF-8EE01B2AA2D0}"/>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Demographic risk factors for </a:t>
            </a:r>
            <a:r>
              <a:rPr lang="en-GB" b="1" dirty="0">
                <a:latin typeface="Arial" panose="020B0604020202020204" pitchFamily="34" charset="0"/>
                <a:cs typeface="Arial" panose="020B0604020202020204" pitchFamily="34" charset="0"/>
              </a:rPr>
              <a:t>current alcohol misuse </a:t>
            </a:r>
            <a:r>
              <a:rPr lang="en-GB" dirty="0">
                <a:latin typeface="Arial" panose="020B0604020202020204" pitchFamily="34" charset="0"/>
                <a:cs typeface="Arial" panose="020B0604020202020204" pitchFamily="34" charset="0"/>
              </a:rPr>
              <a:t>in people notified with TB, Englan</a:t>
            </a:r>
            <a:r>
              <a:rPr lang="en-GB" dirty="0"/>
              <a:t>d </a:t>
            </a:r>
            <a:r>
              <a:rPr lang="en-GB" dirty="0">
                <a:latin typeface="Arial" panose="020B0604020202020204" pitchFamily="34" charset="0"/>
                <a:cs typeface="Arial" panose="020B0604020202020204" pitchFamily="34" charset="0"/>
              </a:rPr>
              <a:t>2019 to 2021   </a:t>
            </a:r>
            <a:br>
              <a:rPr lang="en-GB" sz="4400" b="1" dirty="0">
                <a:latin typeface="Arial" panose="020B0604020202020204" pitchFamily="34" charset="0"/>
                <a:cs typeface="Arial" panose="020B0604020202020204" pitchFamily="34" charset="0"/>
              </a:rPr>
            </a:br>
            <a:endParaRPr lang="en-GB" dirty="0"/>
          </a:p>
        </p:txBody>
      </p:sp>
      <p:sp>
        <p:nvSpPr>
          <p:cNvPr id="6" name="Slide Number Placeholder 5">
            <a:extLst>
              <a:ext uri="{FF2B5EF4-FFF2-40B4-BE49-F238E27FC236}">
                <a16:creationId xmlns:a16="http://schemas.microsoft.com/office/drawing/2014/main" id="{A388FC70-03D6-1B5B-C2D8-B34B821712E0}"/>
              </a:ext>
            </a:extLst>
          </p:cNvPr>
          <p:cNvSpPr>
            <a:spLocks noGrp="1"/>
          </p:cNvSpPr>
          <p:nvPr>
            <p:ph type="sldNum" sz="quarter" idx="11"/>
          </p:nvPr>
        </p:nvSpPr>
        <p:spPr/>
        <p:txBody>
          <a:bodyPr/>
          <a:lstStyle/>
          <a:p>
            <a:fld id="{344369E4-5DE7-46E5-874E-4FD437973785}" type="slidenum">
              <a:rPr lang="en-GB" smtClean="0"/>
              <a:pPr/>
              <a:t>24</a:t>
            </a:fld>
            <a:endParaRPr lang="en-GB" sz="1400"/>
          </a:p>
        </p:txBody>
      </p:sp>
      <p:sp>
        <p:nvSpPr>
          <p:cNvPr id="3" name="Footer Placeholder 4">
            <a:extLst>
              <a:ext uri="{FF2B5EF4-FFF2-40B4-BE49-F238E27FC236}">
                <a16:creationId xmlns:a16="http://schemas.microsoft.com/office/drawing/2014/main" id="{21B51735-4612-C2C1-4F6E-900219FB02FF}"/>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pic>
        <p:nvPicPr>
          <p:cNvPr id="4" name="Graphic 3">
            <a:extLst>
              <a:ext uri="{FF2B5EF4-FFF2-40B4-BE49-F238E27FC236}">
                <a16:creationId xmlns:a16="http://schemas.microsoft.com/office/drawing/2014/main" id="{440B6715-03FE-9CAD-652A-3C153DBD52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795" y="1709439"/>
            <a:ext cx="6760800" cy="4171995"/>
          </a:xfrm>
          <a:prstGeom prst="rect">
            <a:avLst/>
          </a:prstGeom>
        </p:spPr>
      </p:pic>
      <p:sp>
        <p:nvSpPr>
          <p:cNvPr id="5" name="TextBox 4">
            <a:extLst>
              <a:ext uri="{FF2B5EF4-FFF2-40B4-BE49-F238E27FC236}">
                <a16:creationId xmlns:a16="http://schemas.microsoft.com/office/drawing/2014/main" id="{5005975A-49CB-673C-F13E-91D9C81C20DC}"/>
              </a:ext>
            </a:extLst>
          </p:cNvPr>
          <p:cNvSpPr txBox="1"/>
          <p:nvPr/>
        </p:nvSpPr>
        <p:spPr>
          <a:xfrm>
            <a:off x="7189595" y="1579969"/>
            <a:ext cx="4855893" cy="297004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Males compared with females are approximately 3 times more likely to have current alcohol misuse.</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born in the UK are approximately 3 times more likely to have current alcohol misuse compared with those not born in the UK.</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with white ethnicities are approximately 3.75 times more likely to have current alcohol misuse compared with South Asian ethnicities. </a:t>
            </a:r>
          </a:p>
        </p:txBody>
      </p:sp>
      <p:sp>
        <p:nvSpPr>
          <p:cNvPr id="8" name="TextBox 7">
            <a:extLst>
              <a:ext uri="{FF2B5EF4-FFF2-40B4-BE49-F238E27FC236}">
                <a16:creationId xmlns:a16="http://schemas.microsoft.com/office/drawing/2014/main" id="{4BD8680C-C5F4-C7C9-9C1A-B00C831F2D00}"/>
              </a:ext>
            </a:extLst>
          </p:cNvPr>
          <p:cNvSpPr txBox="1"/>
          <p:nvPr/>
        </p:nvSpPr>
        <p:spPr>
          <a:xfrm>
            <a:off x="7266667" y="5892259"/>
            <a:ext cx="427430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4"/>
              </a:rPr>
              <a:t>Table 3 of the supplementary data set</a:t>
            </a:r>
            <a:r>
              <a:rPr lang="en-GB" sz="1400" b="1" dirty="0">
                <a:latin typeface="Arial" panose="020B0604020202020204" pitchFamily="34" charset="0"/>
                <a:cs typeface="Arial" panose="020B0604020202020204" pitchFamily="34" charset="0"/>
              </a:rPr>
              <a:t> for the data underlying this analysis.</a:t>
            </a:r>
          </a:p>
        </p:txBody>
      </p:sp>
    </p:spTree>
    <p:extLst>
      <p:ext uri="{BB962C8B-B14F-4D97-AF65-F5344CB8AC3E}">
        <p14:creationId xmlns:p14="http://schemas.microsoft.com/office/powerpoint/2010/main" val="23758910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29570-CF94-D3A0-EE60-9F7B7E45537E}"/>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Demographic risk factors for </a:t>
            </a:r>
            <a:r>
              <a:rPr lang="en-GB" b="1">
                <a:latin typeface="Arial" panose="020B0604020202020204" pitchFamily="34" charset="0"/>
                <a:cs typeface="Arial" panose="020B0604020202020204" pitchFamily="34" charset="0"/>
              </a:rPr>
              <a:t>history of drug misuse </a:t>
            </a:r>
            <a:r>
              <a:rPr lang="en-GB">
                <a:latin typeface="Arial" panose="020B0604020202020204" pitchFamily="34" charset="0"/>
                <a:cs typeface="Arial" panose="020B0604020202020204" pitchFamily="34" charset="0"/>
              </a:rPr>
              <a:t>in people notified with TB, Englan</a:t>
            </a:r>
            <a:r>
              <a:rPr lang="en-GB"/>
              <a:t>d </a:t>
            </a:r>
            <a:r>
              <a:rPr lang="en-GB">
                <a:latin typeface="Arial" panose="020B0604020202020204" pitchFamily="34" charset="0"/>
                <a:cs typeface="Arial" panose="020B0604020202020204" pitchFamily="34" charset="0"/>
              </a:rPr>
              <a:t>2019 to 2021</a:t>
            </a:r>
            <a:endParaRPr lang="en-GB"/>
          </a:p>
        </p:txBody>
      </p:sp>
      <p:sp>
        <p:nvSpPr>
          <p:cNvPr id="6" name="Slide Number Placeholder 5">
            <a:extLst>
              <a:ext uri="{FF2B5EF4-FFF2-40B4-BE49-F238E27FC236}">
                <a16:creationId xmlns:a16="http://schemas.microsoft.com/office/drawing/2014/main" id="{63BF9949-9A70-50F3-1112-1DA70BF2D1A9}"/>
              </a:ext>
            </a:extLst>
          </p:cNvPr>
          <p:cNvSpPr>
            <a:spLocks noGrp="1"/>
          </p:cNvSpPr>
          <p:nvPr>
            <p:ph type="sldNum" sz="quarter" idx="11"/>
          </p:nvPr>
        </p:nvSpPr>
        <p:spPr/>
        <p:txBody>
          <a:bodyPr/>
          <a:lstStyle/>
          <a:p>
            <a:fld id="{344369E4-5DE7-46E5-874E-4FD437973785}" type="slidenum">
              <a:rPr lang="en-GB" smtClean="0"/>
              <a:pPr/>
              <a:t>25</a:t>
            </a:fld>
            <a:endParaRPr lang="en-GB" sz="1400"/>
          </a:p>
        </p:txBody>
      </p:sp>
      <p:sp>
        <p:nvSpPr>
          <p:cNvPr id="7" name="Footer Placeholder 4">
            <a:extLst>
              <a:ext uri="{FF2B5EF4-FFF2-40B4-BE49-F238E27FC236}">
                <a16:creationId xmlns:a16="http://schemas.microsoft.com/office/drawing/2014/main" id="{E54D3AF2-F43C-6748-94CC-E9CDD2A0654E}"/>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pic>
        <p:nvPicPr>
          <p:cNvPr id="4" name="Graphic 3">
            <a:extLst>
              <a:ext uri="{FF2B5EF4-FFF2-40B4-BE49-F238E27FC236}">
                <a16:creationId xmlns:a16="http://schemas.microsoft.com/office/drawing/2014/main" id="{A25B094B-DF2C-C170-2B30-1211FBD7EF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8591" y="1680305"/>
            <a:ext cx="6760800" cy="4230262"/>
          </a:xfrm>
          <a:prstGeom prst="rect">
            <a:avLst/>
          </a:prstGeom>
        </p:spPr>
      </p:pic>
      <p:sp>
        <p:nvSpPr>
          <p:cNvPr id="5" name="TextBox 4">
            <a:extLst>
              <a:ext uri="{FF2B5EF4-FFF2-40B4-BE49-F238E27FC236}">
                <a16:creationId xmlns:a16="http://schemas.microsoft.com/office/drawing/2014/main" id="{02B84D0E-3352-B007-B203-7B65722AA27E}"/>
              </a:ext>
            </a:extLst>
          </p:cNvPr>
          <p:cNvSpPr txBox="1"/>
          <p:nvPr/>
        </p:nvSpPr>
        <p:spPr>
          <a:xfrm>
            <a:off x="7239391" y="1325736"/>
            <a:ext cx="4821980" cy="453970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Males compared with females are approximately 4 times more likely to have  a history of drug misuse.</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born in the UK are approximately 5.75 times more likely to have history of drug misuse</a:t>
            </a:r>
          </a:p>
          <a:p>
            <a:r>
              <a:rPr lang="en-GB" sz="1700" dirty="0">
                <a:latin typeface="Arial" panose="020B0604020202020204" pitchFamily="34" charset="0"/>
                <a:cs typeface="Arial" panose="020B0604020202020204" pitchFamily="34" charset="0"/>
              </a:rPr>
              <a:t>compared to those not born in the UK.</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aged 65 years old or over are approximately 0.10 times as likely (90% reduced risk) to have history of drug misuse compared with those aged between 15 to 44 years old.</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White and black ethnicities are between 7.25 and 3.5 times more likely to have history of drug misuse compared with South Asian ethnicities. </a:t>
            </a:r>
          </a:p>
        </p:txBody>
      </p:sp>
      <p:sp>
        <p:nvSpPr>
          <p:cNvPr id="3" name="TextBox 2">
            <a:extLst>
              <a:ext uri="{FF2B5EF4-FFF2-40B4-BE49-F238E27FC236}">
                <a16:creationId xmlns:a16="http://schemas.microsoft.com/office/drawing/2014/main" id="{913877C4-F530-5D52-D1A2-C7ED55AF3AB0}"/>
              </a:ext>
            </a:extLst>
          </p:cNvPr>
          <p:cNvSpPr txBox="1"/>
          <p:nvPr/>
        </p:nvSpPr>
        <p:spPr>
          <a:xfrm>
            <a:off x="7465508" y="6017652"/>
            <a:ext cx="427430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4"/>
              </a:rPr>
              <a:t>Table 4 of the supplementary data set </a:t>
            </a:r>
            <a:r>
              <a:rPr lang="en-GB" sz="1400" b="1" dirty="0">
                <a:latin typeface="Arial" panose="020B0604020202020204" pitchFamily="34" charset="0"/>
                <a:cs typeface="Arial" panose="020B0604020202020204" pitchFamily="34" charset="0"/>
              </a:rPr>
              <a:t>for the data underlying this analysis. </a:t>
            </a:r>
          </a:p>
        </p:txBody>
      </p:sp>
    </p:spTree>
    <p:extLst>
      <p:ext uri="{BB962C8B-B14F-4D97-AF65-F5344CB8AC3E}">
        <p14:creationId xmlns:p14="http://schemas.microsoft.com/office/powerpoint/2010/main" val="331426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0EC07B-6930-30FE-CC84-A5DADB1AD771}"/>
              </a:ext>
            </a:extLst>
          </p:cNvPr>
          <p:cNvSpPr>
            <a:spLocks noGrp="1"/>
          </p:cNvSpPr>
          <p:nvPr>
            <p:ph type="title"/>
          </p:nvPr>
        </p:nvSpPr>
        <p:spPr/>
        <p:txBody>
          <a:bodyPr>
            <a:normAutofit fontScale="90000"/>
          </a:bodyPr>
          <a:lstStyle/>
          <a:p>
            <a:r>
              <a:rPr lang="en-GB">
                <a:latin typeface="Arial"/>
                <a:cs typeface="Arial"/>
              </a:rPr>
              <a:t>Demographic risk factors for </a:t>
            </a:r>
            <a:r>
              <a:rPr lang="en-GB" b="1">
                <a:latin typeface="Arial"/>
                <a:cs typeface="Arial"/>
              </a:rPr>
              <a:t>history of homelessness </a:t>
            </a:r>
            <a:r>
              <a:rPr lang="en-GB">
                <a:latin typeface="Arial"/>
                <a:cs typeface="Arial"/>
              </a:rPr>
              <a:t>in people notified with TB, England 2019 to 2021</a:t>
            </a:r>
          </a:p>
        </p:txBody>
      </p:sp>
      <p:sp>
        <p:nvSpPr>
          <p:cNvPr id="6" name="Slide Number Placeholder 5">
            <a:extLst>
              <a:ext uri="{FF2B5EF4-FFF2-40B4-BE49-F238E27FC236}">
                <a16:creationId xmlns:a16="http://schemas.microsoft.com/office/drawing/2014/main" id="{EF6916B0-3459-DE6A-9587-6CED6B3B88EE}"/>
              </a:ext>
            </a:extLst>
          </p:cNvPr>
          <p:cNvSpPr>
            <a:spLocks noGrp="1"/>
          </p:cNvSpPr>
          <p:nvPr>
            <p:ph type="sldNum" sz="quarter" idx="11"/>
          </p:nvPr>
        </p:nvSpPr>
        <p:spPr/>
        <p:txBody>
          <a:bodyPr/>
          <a:lstStyle/>
          <a:p>
            <a:fld id="{344369E4-5DE7-46E5-874E-4FD437973785}" type="slidenum">
              <a:rPr lang="en-GB" smtClean="0"/>
              <a:pPr/>
              <a:t>26</a:t>
            </a:fld>
            <a:endParaRPr lang="en-GB" sz="1400"/>
          </a:p>
        </p:txBody>
      </p:sp>
      <p:sp>
        <p:nvSpPr>
          <p:cNvPr id="7" name="Footer Placeholder 4">
            <a:extLst>
              <a:ext uri="{FF2B5EF4-FFF2-40B4-BE49-F238E27FC236}">
                <a16:creationId xmlns:a16="http://schemas.microsoft.com/office/drawing/2014/main" id="{E34AB577-3720-C0B3-A01B-786A53860244}"/>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pic>
        <p:nvPicPr>
          <p:cNvPr id="4" name="Graphic 3">
            <a:extLst>
              <a:ext uri="{FF2B5EF4-FFF2-40B4-BE49-F238E27FC236}">
                <a16:creationId xmlns:a16="http://schemas.microsoft.com/office/drawing/2014/main" id="{919D55CA-CE49-FE2C-B40D-C08E9E6E18E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795" y="1713659"/>
            <a:ext cx="6760800" cy="4163554"/>
          </a:xfrm>
          <a:prstGeom prst="rect">
            <a:avLst/>
          </a:prstGeom>
        </p:spPr>
      </p:pic>
      <p:sp>
        <p:nvSpPr>
          <p:cNvPr id="9" name="TextBox 8">
            <a:extLst>
              <a:ext uri="{FF2B5EF4-FFF2-40B4-BE49-F238E27FC236}">
                <a16:creationId xmlns:a16="http://schemas.microsoft.com/office/drawing/2014/main" id="{DD6A5ABB-7DFF-8BB4-9521-1FD9CB4E8F0B}"/>
              </a:ext>
            </a:extLst>
          </p:cNvPr>
          <p:cNvSpPr txBox="1"/>
          <p:nvPr/>
        </p:nvSpPr>
        <p:spPr>
          <a:xfrm>
            <a:off x="7189595" y="1411293"/>
            <a:ext cx="4911361" cy="323165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Males are approximately 3.75 times more likely to have history of homelessness.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born in the UK are approximately 1.5 times more likely to have history of homelessness compared with those not born in the UK.</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White, black and mixed/other ethnicities are approximately 7, 8 and 3 times more likely to have history of homelessness compared with South Asian ethnicities, respectively. </a:t>
            </a:r>
          </a:p>
        </p:txBody>
      </p:sp>
      <p:sp>
        <p:nvSpPr>
          <p:cNvPr id="3" name="TextBox 2">
            <a:extLst>
              <a:ext uri="{FF2B5EF4-FFF2-40B4-BE49-F238E27FC236}">
                <a16:creationId xmlns:a16="http://schemas.microsoft.com/office/drawing/2014/main" id="{B0520AC2-9406-2C49-AEC8-91693BB60F79}"/>
              </a:ext>
            </a:extLst>
          </p:cNvPr>
          <p:cNvSpPr txBox="1"/>
          <p:nvPr/>
        </p:nvSpPr>
        <p:spPr>
          <a:xfrm>
            <a:off x="7568508" y="5699464"/>
            <a:ext cx="427430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4"/>
              </a:rPr>
              <a:t>Table 5 of the supplementary data set</a:t>
            </a:r>
            <a:r>
              <a:rPr lang="en-GB" sz="1400" b="1" dirty="0">
                <a:latin typeface="Arial" panose="020B0604020202020204" pitchFamily="34" charset="0"/>
                <a:cs typeface="Arial" panose="020B0604020202020204" pitchFamily="34" charset="0"/>
              </a:rPr>
              <a:t> for the data underlying this analysis.</a:t>
            </a:r>
          </a:p>
        </p:txBody>
      </p:sp>
    </p:spTree>
    <p:extLst>
      <p:ext uri="{BB962C8B-B14F-4D97-AF65-F5344CB8AC3E}">
        <p14:creationId xmlns:p14="http://schemas.microsoft.com/office/powerpoint/2010/main" val="13375192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52B3E-FEFE-BE4D-1099-D2F3263E73C8}"/>
              </a:ext>
            </a:extLst>
          </p:cNvPr>
          <p:cNvSpPr>
            <a:spLocks noGrp="1"/>
          </p:cNvSpPr>
          <p:nvPr>
            <p:ph type="title"/>
          </p:nvPr>
        </p:nvSpPr>
        <p:spPr/>
        <p:txBody>
          <a:bodyPr>
            <a:normAutofit fontScale="90000"/>
          </a:bodyPr>
          <a:lstStyle/>
          <a:p>
            <a:r>
              <a:rPr lang="en-GB">
                <a:latin typeface="Arial"/>
                <a:cs typeface="Arial"/>
              </a:rPr>
              <a:t>Demographic risk factors for </a:t>
            </a:r>
            <a:r>
              <a:rPr lang="en-GB" b="1">
                <a:latin typeface="Arial"/>
                <a:cs typeface="Arial"/>
              </a:rPr>
              <a:t>history of imprisonment </a:t>
            </a:r>
            <a:r>
              <a:rPr lang="en-GB">
                <a:latin typeface="Arial"/>
                <a:cs typeface="Arial"/>
              </a:rPr>
              <a:t>in people notified with TB, England 2019 to 2021</a:t>
            </a:r>
          </a:p>
        </p:txBody>
      </p:sp>
      <p:sp>
        <p:nvSpPr>
          <p:cNvPr id="6" name="Slide Number Placeholder 5">
            <a:extLst>
              <a:ext uri="{FF2B5EF4-FFF2-40B4-BE49-F238E27FC236}">
                <a16:creationId xmlns:a16="http://schemas.microsoft.com/office/drawing/2014/main" id="{C7E0034B-D63E-A24A-9575-FFED03D9DAE7}"/>
              </a:ext>
            </a:extLst>
          </p:cNvPr>
          <p:cNvSpPr>
            <a:spLocks noGrp="1"/>
          </p:cNvSpPr>
          <p:nvPr>
            <p:ph type="sldNum" sz="quarter" idx="11"/>
          </p:nvPr>
        </p:nvSpPr>
        <p:spPr/>
        <p:txBody>
          <a:bodyPr/>
          <a:lstStyle/>
          <a:p>
            <a:fld id="{344369E4-5DE7-46E5-874E-4FD437973785}" type="slidenum">
              <a:rPr lang="en-GB" smtClean="0"/>
              <a:pPr/>
              <a:t>27</a:t>
            </a:fld>
            <a:endParaRPr lang="en-GB" sz="1400"/>
          </a:p>
        </p:txBody>
      </p:sp>
      <p:sp>
        <p:nvSpPr>
          <p:cNvPr id="3" name="Footer Placeholder 4">
            <a:extLst>
              <a:ext uri="{FF2B5EF4-FFF2-40B4-BE49-F238E27FC236}">
                <a16:creationId xmlns:a16="http://schemas.microsoft.com/office/drawing/2014/main" id="{B325F534-3F7F-FFF0-9D50-CE7EF639211A}"/>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pic>
        <p:nvPicPr>
          <p:cNvPr id="4" name="Graphic 3">
            <a:extLst>
              <a:ext uri="{FF2B5EF4-FFF2-40B4-BE49-F238E27FC236}">
                <a16:creationId xmlns:a16="http://schemas.microsoft.com/office/drawing/2014/main" id="{BC115203-CD00-3A0E-908C-595B16A88D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2188" y="1695281"/>
            <a:ext cx="6760800" cy="4200310"/>
          </a:xfrm>
          <a:prstGeom prst="rect">
            <a:avLst/>
          </a:prstGeom>
        </p:spPr>
      </p:pic>
      <p:sp>
        <p:nvSpPr>
          <p:cNvPr id="5" name="TextBox 4">
            <a:extLst>
              <a:ext uri="{FF2B5EF4-FFF2-40B4-BE49-F238E27FC236}">
                <a16:creationId xmlns:a16="http://schemas.microsoft.com/office/drawing/2014/main" id="{9E0A0F44-D587-9BF4-3274-DB140E24AD8D}"/>
              </a:ext>
            </a:extLst>
          </p:cNvPr>
          <p:cNvSpPr txBox="1"/>
          <p:nvPr/>
        </p:nvSpPr>
        <p:spPr>
          <a:xfrm>
            <a:off x="7212988" y="1355887"/>
            <a:ext cx="4860777" cy="427809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Males are approximately 11 times more likely to have history of imprisonment.</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born in the UK are approximately 4 times more likely to have history of imprisonment compared with those not born in the UK.</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aged 65 years old or over are approximately 0.25 times less likely (75% reduced risk) to have history of imprisonment compared with those aged 15 to 44 years old.</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White and black ethnicities are between 8.5 and 7 times more likely to have history of imprisonment compared with South Asian ethnicities. </a:t>
            </a:r>
          </a:p>
        </p:txBody>
      </p:sp>
      <p:sp>
        <p:nvSpPr>
          <p:cNvPr id="7" name="TextBox 6">
            <a:extLst>
              <a:ext uri="{FF2B5EF4-FFF2-40B4-BE49-F238E27FC236}">
                <a16:creationId xmlns:a16="http://schemas.microsoft.com/office/drawing/2014/main" id="{9435F1C2-353E-2BC4-A7E0-ADA51709DBB9}"/>
              </a:ext>
            </a:extLst>
          </p:cNvPr>
          <p:cNvSpPr txBox="1"/>
          <p:nvPr/>
        </p:nvSpPr>
        <p:spPr>
          <a:xfrm>
            <a:off x="7568508" y="5699464"/>
            <a:ext cx="427430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4"/>
              </a:rPr>
              <a:t>Table 6 of the supplementary data set </a:t>
            </a:r>
            <a:r>
              <a:rPr lang="en-GB" sz="1400" b="1" dirty="0">
                <a:latin typeface="Arial" panose="020B0604020202020204" pitchFamily="34" charset="0"/>
                <a:cs typeface="Arial" panose="020B0604020202020204" pitchFamily="34" charset="0"/>
              </a:rPr>
              <a:t>for the data underlying this analysis.</a:t>
            </a:r>
          </a:p>
        </p:txBody>
      </p:sp>
    </p:spTree>
    <p:extLst>
      <p:ext uri="{BB962C8B-B14F-4D97-AF65-F5344CB8AC3E}">
        <p14:creationId xmlns:p14="http://schemas.microsoft.com/office/powerpoint/2010/main" val="1172359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48B9CC-9546-122E-37C0-57DD26590C0F}"/>
              </a:ext>
            </a:extLst>
          </p:cNvPr>
          <p:cNvSpPr>
            <a:spLocks noGrp="1"/>
          </p:cNvSpPr>
          <p:nvPr>
            <p:ph type="sldNum" sz="quarter" idx="11"/>
          </p:nvPr>
        </p:nvSpPr>
        <p:spPr/>
        <p:txBody>
          <a:bodyPr/>
          <a:lstStyle/>
          <a:p>
            <a:fld id="{344369E4-5DE7-46E5-874E-4FD437973785}" type="slidenum">
              <a:rPr lang="en-GB" smtClean="0"/>
              <a:pPr/>
              <a:t>28</a:t>
            </a:fld>
            <a:endParaRPr lang="en-GB" sz="1400"/>
          </a:p>
        </p:txBody>
      </p:sp>
      <p:sp>
        <p:nvSpPr>
          <p:cNvPr id="7" name="Footer Placeholder 4">
            <a:extLst>
              <a:ext uri="{FF2B5EF4-FFF2-40B4-BE49-F238E27FC236}">
                <a16:creationId xmlns:a16="http://schemas.microsoft.com/office/drawing/2014/main" id="{2FB6B969-DD54-BF66-77B9-2ED6507B1064}"/>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9" name="Title 8">
            <a:extLst>
              <a:ext uri="{FF2B5EF4-FFF2-40B4-BE49-F238E27FC236}">
                <a16:creationId xmlns:a16="http://schemas.microsoft.com/office/drawing/2014/main" id="{571D9295-4720-006A-96B9-6B4BF7E6DE18}"/>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Demographic risk factors for </a:t>
            </a:r>
            <a:r>
              <a:rPr lang="en-GB" b="1">
                <a:latin typeface="Arial" panose="020B0604020202020204" pitchFamily="34" charset="0"/>
                <a:cs typeface="Arial" panose="020B0604020202020204" pitchFamily="34" charset="0"/>
              </a:rPr>
              <a:t>asylum seeker status </a:t>
            </a:r>
            <a:r>
              <a:rPr lang="en-GB">
                <a:latin typeface="Arial" panose="020B0604020202020204" pitchFamily="34" charset="0"/>
                <a:cs typeface="Arial" panose="020B0604020202020204" pitchFamily="34" charset="0"/>
              </a:rPr>
              <a:t>in people notified with TB, Englan</a:t>
            </a:r>
            <a:r>
              <a:rPr lang="en-GB"/>
              <a:t>d </a:t>
            </a:r>
            <a:r>
              <a:rPr lang="en-GB">
                <a:latin typeface="Arial" panose="020B0604020202020204" pitchFamily="34" charset="0"/>
                <a:cs typeface="Arial" panose="020B0604020202020204" pitchFamily="34" charset="0"/>
              </a:rPr>
              <a:t>2019 to 2021</a:t>
            </a:r>
            <a:endParaRPr lang="en-GB"/>
          </a:p>
        </p:txBody>
      </p:sp>
      <p:pic>
        <p:nvPicPr>
          <p:cNvPr id="2" name="Graphic 1">
            <a:extLst>
              <a:ext uri="{FF2B5EF4-FFF2-40B4-BE49-F238E27FC236}">
                <a16:creationId xmlns:a16="http://schemas.microsoft.com/office/drawing/2014/main" id="{8BFE668E-E97A-C840-B77F-842CD8015A9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795" y="1668712"/>
            <a:ext cx="6760800" cy="4168339"/>
          </a:xfrm>
          <a:prstGeom prst="rect">
            <a:avLst/>
          </a:prstGeom>
        </p:spPr>
      </p:pic>
      <p:sp>
        <p:nvSpPr>
          <p:cNvPr id="3" name="TextBox 2">
            <a:extLst>
              <a:ext uri="{FF2B5EF4-FFF2-40B4-BE49-F238E27FC236}">
                <a16:creationId xmlns:a16="http://schemas.microsoft.com/office/drawing/2014/main" id="{54342013-DE35-A90F-5D63-F4CBD0D15165}"/>
              </a:ext>
            </a:extLst>
          </p:cNvPr>
          <p:cNvSpPr txBox="1"/>
          <p:nvPr/>
        </p:nvSpPr>
        <p:spPr>
          <a:xfrm>
            <a:off x="7189595" y="1579969"/>
            <a:ext cx="4761482" cy="427809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Males compared with females are approximately 3 times more likely to have asylum seeker status.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aged between 45 and 64 and those aged 65 years old or over are approximately 0.1 times less likely to have asylum seeker status compared with those aged between 15 and 44 years old.</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Black and mixed/other ethnicities are between 16 and 5 times more likely to have asylum seeker status, whilst white ethnicities are approximately 0.1 times less likely to have asylum seeker status compared with South Asian ethnicities. </a:t>
            </a:r>
          </a:p>
        </p:txBody>
      </p:sp>
      <p:sp>
        <p:nvSpPr>
          <p:cNvPr id="4" name="TextBox 3">
            <a:extLst>
              <a:ext uri="{FF2B5EF4-FFF2-40B4-BE49-F238E27FC236}">
                <a16:creationId xmlns:a16="http://schemas.microsoft.com/office/drawing/2014/main" id="{A8484BBB-C5E0-C9F4-9EE4-4F7838F527FC}"/>
              </a:ext>
            </a:extLst>
          </p:cNvPr>
          <p:cNvSpPr txBox="1"/>
          <p:nvPr/>
        </p:nvSpPr>
        <p:spPr>
          <a:xfrm>
            <a:off x="7189595" y="5894618"/>
            <a:ext cx="427430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4"/>
              </a:rPr>
              <a:t>Table 7 of the supplementary data set </a:t>
            </a:r>
            <a:r>
              <a:rPr lang="en-GB" sz="1400" b="1" dirty="0">
                <a:latin typeface="Arial" panose="020B0604020202020204" pitchFamily="34" charset="0"/>
                <a:cs typeface="Arial" panose="020B0604020202020204" pitchFamily="34" charset="0"/>
              </a:rPr>
              <a:t>for the data underlying this analysis. </a:t>
            </a:r>
          </a:p>
        </p:txBody>
      </p:sp>
    </p:spTree>
    <p:extLst>
      <p:ext uri="{BB962C8B-B14F-4D97-AF65-F5344CB8AC3E}">
        <p14:creationId xmlns:p14="http://schemas.microsoft.com/office/powerpoint/2010/main" val="3163954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98B7E-207C-F323-5F11-65B0CA50BDC3}"/>
              </a:ext>
            </a:extLst>
          </p:cNvPr>
          <p:cNvSpPr>
            <a:spLocks noGrp="1"/>
          </p:cNvSpPr>
          <p:nvPr>
            <p:ph type="title"/>
          </p:nvPr>
        </p:nvSpPr>
        <p:spPr/>
        <p:txBody>
          <a:bodyPr>
            <a:normAutofit fontScale="90000"/>
          </a:bodyPr>
          <a:lstStyle/>
          <a:p>
            <a:r>
              <a:rPr lang="en-GB">
                <a:latin typeface="Arial" panose="020B0604020202020204" pitchFamily="34" charset="0"/>
                <a:cs typeface="Arial" panose="020B0604020202020204" pitchFamily="34" charset="0"/>
              </a:rPr>
              <a:t>Demographic risk factors for </a:t>
            </a:r>
            <a:r>
              <a:rPr lang="en-GB" b="1">
                <a:latin typeface="Arial" panose="020B0604020202020204" pitchFamily="34" charset="0"/>
                <a:cs typeface="Arial" panose="020B0604020202020204" pitchFamily="34" charset="0"/>
              </a:rPr>
              <a:t>current mental health needs </a:t>
            </a:r>
            <a:r>
              <a:rPr lang="en-GB">
                <a:latin typeface="Arial" panose="020B0604020202020204" pitchFamily="34" charset="0"/>
                <a:cs typeface="Arial" panose="020B0604020202020204" pitchFamily="34" charset="0"/>
              </a:rPr>
              <a:t>in people notified with TB, Englan</a:t>
            </a:r>
            <a:r>
              <a:rPr lang="en-GB"/>
              <a:t>d </a:t>
            </a:r>
            <a:r>
              <a:rPr lang="en-GB">
                <a:latin typeface="Arial" panose="020B0604020202020204" pitchFamily="34" charset="0"/>
                <a:cs typeface="Arial" panose="020B0604020202020204" pitchFamily="34" charset="0"/>
              </a:rPr>
              <a:t>2019 to 2021</a:t>
            </a:r>
            <a:endParaRPr lang="en-GB"/>
          </a:p>
        </p:txBody>
      </p:sp>
      <p:sp>
        <p:nvSpPr>
          <p:cNvPr id="6" name="Slide Number Placeholder 5">
            <a:extLst>
              <a:ext uri="{FF2B5EF4-FFF2-40B4-BE49-F238E27FC236}">
                <a16:creationId xmlns:a16="http://schemas.microsoft.com/office/drawing/2014/main" id="{C2A752A7-FEC9-52C6-B68E-96EB5AB20AD1}"/>
              </a:ext>
            </a:extLst>
          </p:cNvPr>
          <p:cNvSpPr>
            <a:spLocks noGrp="1"/>
          </p:cNvSpPr>
          <p:nvPr>
            <p:ph type="sldNum" sz="quarter" idx="11"/>
          </p:nvPr>
        </p:nvSpPr>
        <p:spPr/>
        <p:txBody>
          <a:bodyPr/>
          <a:lstStyle/>
          <a:p>
            <a:fld id="{344369E4-5DE7-46E5-874E-4FD437973785}" type="slidenum">
              <a:rPr lang="en-GB" smtClean="0"/>
              <a:pPr/>
              <a:t>29</a:t>
            </a:fld>
            <a:endParaRPr lang="en-GB" sz="1400"/>
          </a:p>
        </p:txBody>
      </p:sp>
      <p:sp>
        <p:nvSpPr>
          <p:cNvPr id="7" name="Footer Placeholder 4">
            <a:extLst>
              <a:ext uri="{FF2B5EF4-FFF2-40B4-BE49-F238E27FC236}">
                <a16:creationId xmlns:a16="http://schemas.microsoft.com/office/drawing/2014/main" id="{BD884D54-0531-22A0-1F3E-ADBEE2836EB0}"/>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pic>
        <p:nvPicPr>
          <p:cNvPr id="4" name="Graphic 3">
            <a:extLst>
              <a:ext uri="{FF2B5EF4-FFF2-40B4-BE49-F238E27FC236}">
                <a16:creationId xmlns:a16="http://schemas.microsoft.com/office/drawing/2014/main" id="{67F73DBE-8AB5-D56E-9F1B-1FE0057E75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8795" y="1818312"/>
            <a:ext cx="6760800" cy="4156628"/>
          </a:xfrm>
          <a:prstGeom prst="rect">
            <a:avLst/>
          </a:prstGeom>
        </p:spPr>
      </p:pic>
      <p:sp>
        <p:nvSpPr>
          <p:cNvPr id="9" name="TextBox 8">
            <a:extLst>
              <a:ext uri="{FF2B5EF4-FFF2-40B4-BE49-F238E27FC236}">
                <a16:creationId xmlns:a16="http://schemas.microsoft.com/office/drawing/2014/main" id="{32B80798-EBE1-908B-D8EF-4CF881AD13A2}"/>
              </a:ext>
            </a:extLst>
          </p:cNvPr>
          <p:cNvSpPr txBox="1"/>
          <p:nvPr/>
        </p:nvSpPr>
        <p:spPr>
          <a:xfrm>
            <a:off x="7189595" y="1394779"/>
            <a:ext cx="4910598" cy="427809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Males are approximately 1.5 times more likely to have current mental health needs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born in the UK are approximately 2.25 times more likely to have current mental health needs compared with those not born in the UK</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aged 45 to 64 and those aged 65 years old or over are between 2 and 1.75 times more likely to have current mental health needs compared with 15 to 44 years olds.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White and black ethnicities are approximately 2.25 times more likely to have current mental health needs compared with South Asian ethnicities. </a:t>
            </a:r>
          </a:p>
        </p:txBody>
      </p:sp>
      <p:sp>
        <p:nvSpPr>
          <p:cNvPr id="3" name="TextBox 2">
            <a:extLst>
              <a:ext uri="{FF2B5EF4-FFF2-40B4-BE49-F238E27FC236}">
                <a16:creationId xmlns:a16="http://schemas.microsoft.com/office/drawing/2014/main" id="{D4B540B8-5B35-FCCF-C91D-A2A8E920A769}"/>
              </a:ext>
            </a:extLst>
          </p:cNvPr>
          <p:cNvSpPr txBox="1"/>
          <p:nvPr/>
        </p:nvSpPr>
        <p:spPr>
          <a:xfrm>
            <a:off x="7253742" y="5752124"/>
            <a:ext cx="427430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4"/>
              </a:rPr>
              <a:t>Table 8 of the supplementary data set</a:t>
            </a:r>
            <a:r>
              <a:rPr lang="en-GB" sz="1400" b="1" dirty="0">
                <a:latin typeface="Arial" panose="020B0604020202020204" pitchFamily="34" charset="0"/>
                <a:cs typeface="Arial" panose="020B0604020202020204" pitchFamily="34" charset="0"/>
              </a:rPr>
              <a:t> for the data underlying this analysis.</a:t>
            </a:r>
          </a:p>
        </p:txBody>
      </p:sp>
    </p:spTree>
    <p:extLst>
      <p:ext uri="{BB962C8B-B14F-4D97-AF65-F5344CB8AC3E}">
        <p14:creationId xmlns:p14="http://schemas.microsoft.com/office/powerpoint/2010/main" val="3500932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2A0FF-7FC6-133F-1123-15708FA9C781}"/>
              </a:ext>
            </a:extLst>
          </p:cNvPr>
          <p:cNvSpPr>
            <a:spLocks noGrp="1"/>
          </p:cNvSpPr>
          <p:nvPr>
            <p:ph type="title"/>
          </p:nvPr>
        </p:nvSpPr>
        <p:spPr/>
        <p:txBody>
          <a:bodyPr/>
          <a:lstStyle/>
          <a:p>
            <a:r>
              <a:rPr lang="en-GB" dirty="0"/>
              <a:t>Glossary</a:t>
            </a:r>
          </a:p>
        </p:txBody>
      </p:sp>
      <p:sp>
        <p:nvSpPr>
          <p:cNvPr id="6" name="Slide Number Placeholder 5">
            <a:extLst>
              <a:ext uri="{FF2B5EF4-FFF2-40B4-BE49-F238E27FC236}">
                <a16:creationId xmlns:a16="http://schemas.microsoft.com/office/drawing/2014/main" id="{35C05C44-7E79-B4AA-1A87-AB104EF7EB4A}"/>
              </a:ext>
            </a:extLst>
          </p:cNvPr>
          <p:cNvSpPr>
            <a:spLocks noGrp="1"/>
          </p:cNvSpPr>
          <p:nvPr>
            <p:ph type="sldNum" sz="quarter" idx="11"/>
          </p:nvPr>
        </p:nvSpPr>
        <p:spPr/>
        <p:txBody>
          <a:bodyPr/>
          <a:lstStyle/>
          <a:p>
            <a:fld id="{344369E4-5DE7-46E5-874E-4FD437973785}" type="slidenum">
              <a:rPr lang="en-GB" smtClean="0"/>
              <a:pPr/>
              <a:t>3</a:t>
            </a:fld>
            <a:endParaRPr lang="en-GB" sz="1400"/>
          </a:p>
        </p:txBody>
      </p:sp>
      <p:sp>
        <p:nvSpPr>
          <p:cNvPr id="8" name="Footer Placeholder 4">
            <a:extLst>
              <a:ext uri="{FF2B5EF4-FFF2-40B4-BE49-F238E27FC236}">
                <a16:creationId xmlns:a16="http://schemas.microsoft.com/office/drawing/2014/main" id="{A16C12ED-32B8-679F-B50A-BBADD249B8BC}"/>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a:t>
            </a:r>
            <a:r>
              <a:rPr lang="en-GB" sz="1400" dirty="0"/>
              <a:t> 2024)</a:t>
            </a:r>
          </a:p>
        </p:txBody>
      </p:sp>
      <p:sp>
        <p:nvSpPr>
          <p:cNvPr id="9" name="TextBox 8">
            <a:extLst>
              <a:ext uri="{FF2B5EF4-FFF2-40B4-BE49-F238E27FC236}">
                <a16:creationId xmlns:a16="http://schemas.microsoft.com/office/drawing/2014/main" id="{F7923E5B-008E-317C-85ED-1872D2B65352}"/>
              </a:ext>
            </a:extLst>
          </p:cNvPr>
          <p:cNvSpPr txBox="1"/>
          <p:nvPr/>
        </p:nvSpPr>
        <p:spPr>
          <a:xfrm>
            <a:off x="838200" y="1152023"/>
            <a:ext cx="10605117" cy="3970318"/>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ICHs: </a:t>
            </a:r>
            <a:r>
              <a:rPr lang="en-GB" dirty="0">
                <a:latin typeface="Arial" panose="020B0604020202020204" pitchFamily="34" charset="0"/>
                <a:cs typeface="Arial" panose="020B0604020202020204" pitchFamily="34" charset="0"/>
              </a:rPr>
              <a:t>Inclusion Health Groups</a:t>
            </a:r>
          </a:p>
          <a:p>
            <a:r>
              <a:rPr lang="en-GB" b="1" dirty="0">
                <a:latin typeface="Arial" panose="020B0604020202020204" pitchFamily="34" charset="0"/>
                <a:cs typeface="Arial" panose="020B0604020202020204" pitchFamily="34" charset="0"/>
              </a:rPr>
              <a:t>NTBS</a:t>
            </a:r>
            <a:r>
              <a:rPr lang="en-GB" dirty="0">
                <a:latin typeface="Arial" panose="020B0604020202020204" pitchFamily="34" charset="0"/>
                <a:cs typeface="Arial" panose="020B0604020202020204" pitchFamily="34" charset="0"/>
              </a:rPr>
              <a:t>: National TB surveillance system</a:t>
            </a:r>
          </a:p>
          <a:p>
            <a:r>
              <a:rPr lang="en-GB" b="1" dirty="0">
                <a:latin typeface="Arial" panose="020B0604020202020204" pitchFamily="34" charset="0"/>
                <a:cs typeface="Arial" panose="020B0604020202020204" pitchFamily="34" charset="0"/>
              </a:rPr>
              <a:t>RR: </a:t>
            </a:r>
            <a:r>
              <a:rPr lang="en-GB" dirty="0">
                <a:latin typeface="Arial" panose="020B0604020202020204" pitchFamily="34" charset="0"/>
                <a:cs typeface="Arial" panose="020B0604020202020204" pitchFamily="34" charset="0"/>
              </a:rPr>
              <a:t>Relative Risk. This is defined as the proportion of the outcome of interest (for example, pulmonary TB) in the exposed group (for example, those with a SRF) divided by the proportion of the outcome of interest in the non-exposed group (for example, those without an SRF). Please see the </a:t>
            </a:r>
            <a:r>
              <a:rPr lang="en-GB" dirty="0">
                <a:latin typeface="Arial" panose="020B0604020202020204" pitchFamily="34" charset="0"/>
                <a:cs typeface="Arial" panose="020B0604020202020204" pitchFamily="34" charset="0"/>
                <a:hlinkClick r:id="rId2"/>
              </a:rPr>
              <a:t>TB incidence and epidemiology in England, 2021 </a:t>
            </a:r>
            <a:r>
              <a:rPr lang="en-GB" dirty="0">
                <a:latin typeface="Arial" panose="020B0604020202020204" pitchFamily="34" charset="0"/>
                <a:cs typeface="Arial" panose="020B0604020202020204" pitchFamily="34" charset="0"/>
              </a:rPr>
              <a:t>for more a more detailed explanation.</a:t>
            </a:r>
          </a:p>
          <a:p>
            <a:r>
              <a:rPr lang="en-GB" b="1" dirty="0">
                <a:latin typeface="Arial" panose="020B0604020202020204" pitchFamily="34" charset="0"/>
                <a:cs typeface="Arial" panose="020B0604020202020204" pitchFamily="34" charset="0"/>
              </a:rPr>
              <a:t>SRFs: </a:t>
            </a:r>
            <a:r>
              <a:rPr lang="en-GB" dirty="0">
                <a:latin typeface="Arial" panose="020B0604020202020204" pitchFamily="34" charset="0"/>
                <a:cs typeface="Arial" panose="020B0604020202020204" pitchFamily="34" charset="0"/>
              </a:rPr>
              <a:t>Social Risk Factors. SRFs are recorded in NTBS and are characteristics and behaviours that have been frequently associated with an increased risk of developing active TB and of poorer TB treatment outcomes. These broadly overlap with many inclusion health groups and include alcohol and drug misuse, homelessness, history of imprisonment and asylum seekers. In addition, NTBS collects mental health as another</a:t>
            </a:r>
          </a:p>
          <a:p>
            <a:r>
              <a:rPr lang="en-GB" b="1" dirty="0">
                <a:latin typeface="Arial" panose="020B0604020202020204" pitchFamily="34" charset="0"/>
                <a:cs typeface="Arial" panose="020B0604020202020204" pitchFamily="34" charset="0"/>
              </a:rPr>
              <a:t>TB</a:t>
            </a:r>
            <a:r>
              <a:rPr lang="en-GB" dirty="0">
                <a:latin typeface="Arial" panose="020B0604020202020204" pitchFamily="34" charset="0"/>
                <a:cs typeface="Arial" panose="020B0604020202020204" pitchFamily="34" charset="0"/>
              </a:rPr>
              <a:t>:  Tuberculosis </a:t>
            </a:r>
          </a:p>
          <a:p>
            <a:r>
              <a:rPr lang="en-GB" b="1" dirty="0">
                <a:latin typeface="Arial" panose="020B0604020202020204" pitchFamily="34" charset="0"/>
                <a:cs typeface="Arial" panose="020B0604020202020204" pitchFamily="34" charset="0"/>
              </a:rPr>
              <a:t>USP</a:t>
            </a:r>
            <a:r>
              <a:rPr lang="en-GB" dirty="0">
                <a:latin typeface="Arial" panose="020B0604020202020204" pitchFamily="34" charset="0"/>
                <a:cs typeface="Arial" panose="020B0604020202020204" pitchFamily="34" charset="0"/>
              </a:rPr>
              <a:t>: Under served populations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2187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C48B9CC-9546-122E-37C0-57DD26590C0F}"/>
              </a:ext>
            </a:extLst>
          </p:cNvPr>
          <p:cNvSpPr>
            <a:spLocks noGrp="1"/>
          </p:cNvSpPr>
          <p:nvPr>
            <p:ph type="sldNum" sz="quarter" idx="11"/>
          </p:nvPr>
        </p:nvSpPr>
        <p:spPr/>
        <p:txBody>
          <a:bodyPr/>
          <a:lstStyle/>
          <a:p>
            <a:fld id="{344369E4-5DE7-46E5-874E-4FD437973785}" type="slidenum">
              <a:rPr lang="en-GB" smtClean="0"/>
              <a:pPr/>
              <a:t>30</a:t>
            </a:fld>
            <a:endParaRPr lang="en-GB" sz="1400"/>
          </a:p>
        </p:txBody>
      </p:sp>
      <p:sp>
        <p:nvSpPr>
          <p:cNvPr id="7" name="Footer Placeholder 4">
            <a:extLst>
              <a:ext uri="{FF2B5EF4-FFF2-40B4-BE49-F238E27FC236}">
                <a16:creationId xmlns:a16="http://schemas.microsoft.com/office/drawing/2014/main" id="{2FB6B969-DD54-BF66-77B9-2ED6507B1064}"/>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9" name="Title 8">
            <a:extLst>
              <a:ext uri="{FF2B5EF4-FFF2-40B4-BE49-F238E27FC236}">
                <a16:creationId xmlns:a16="http://schemas.microsoft.com/office/drawing/2014/main" id="{571D9295-4720-006A-96B9-6B4BF7E6DE18}"/>
              </a:ext>
            </a:extLst>
          </p:cNvPr>
          <p:cNvSpPr>
            <a:spLocks noGrp="1"/>
          </p:cNvSpPr>
          <p:nvPr>
            <p:ph type="title"/>
          </p:nvPr>
        </p:nvSpPr>
        <p:spPr/>
        <p:txBody>
          <a:bodyPr>
            <a:normAutofit fontScale="90000"/>
          </a:bodyPr>
          <a:lstStyle/>
          <a:p>
            <a:r>
              <a:rPr lang="en-GB" dirty="0"/>
              <a:t>Proportion of one or more SRF in people notified with TB by UK born or non-UK born and ethnicity or country of birth, England, 2018 to 2021  </a:t>
            </a:r>
          </a:p>
        </p:txBody>
      </p:sp>
      <p:graphicFrame>
        <p:nvGraphicFramePr>
          <p:cNvPr id="2" name="Table 1">
            <a:extLst>
              <a:ext uri="{FF2B5EF4-FFF2-40B4-BE49-F238E27FC236}">
                <a16:creationId xmlns:a16="http://schemas.microsoft.com/office/drawing/2014/main" id="{5D3F2BA3-B437-4C31-0B71-C0C99486E7E7}"/>
              </a:ext>
            </a:extLst>
          </p:cNvPr>
          <p:cNvGraphicFramePr>
            <a:graphicFrameLocks noGrp="1"/>
          </p:cNvGraphicFramePr>
          <p:nvPr>
            <p:extLst>
              <p:ext uri="{D42A27DB-BD31-4B8C-83A1-F6EECF244321}">
                <p14:modId xmlns:p14="http://schemas.microsoft.com/office/powerpoint/2010/main" val="1903800104"/>
              </p:ext>
            </p:extLst>
          </p:nvPr>
        </p:nvGraphicFramePr>
        <p:xfrm>
          <a:off x="3977999" y="1799633"/>
          <a:ext cx="6817044" cy="4465320"/>
        </p:xfrm>
        <a:graphic>
          <a:graphicData uri="http://schemas.openxmlformats.org/drawingml/2006/table">
            <a:tbl>
              <a:tblPr>
                <a:tableStyleId>{5C22544A-7EE6-4342-B048-85BDC9FD1C3A}</a:tableStyleId>
              </a:tblPr>
              <a:tblGrid>
                <a:gridCol w="1232356">
                  <a:extLst>
                    <a:ext uri="{9D8B030D-6E8A-4147-A177-3AD203B41FA5}">
                      <a16:colId xmlns:a16="http://schemas.microsoft.com/office/drawing/2014/main" val="24237865"/>
                    </a:ext>
                  </a:extLst>
                </a:gridCol>
                <a:gridCol w="1244144">
                  <a:extLst>
                    <a:ext uri="{9D8B030D-6E8A-4147-A177-3AD203B41FA5}">
                      <a16:colId xmlns:a16="http://schemas.microsoft.com/office/drawing/2014/main" val="985498144"/>
                    </a:ext>
                  </a:extLst>
                </a:gridCol>
                <a:gridCol w="1046571">
                  <a:extLst>
                    <a:ext uri="{9D8B030D-6E8A-4147-A177-3AD203B41FA5}">
                      <a16:colId xmlns:a16="http://schemas.microsoft.com/office/drawing/2014/main" val="1593117394"/>
                    </a:ext>
                  </a:extLst>
                </a:gridCol>
                <a:gridCol w="1091953">
                  <a:extLst>
                    <a:ext uri="{9D8B030D-6E8A-4147-A177-3AD203B41FA5}">
                      <a16:colId xmlns:a16="http://schemas.microsoft.com/office/drawing/2014/main" val="1671479276"/>
                    </a:ext>
                  </a:extLst>
                </a:gridCol>
                <a:gridCol w="1102893">
                  <a:extLst>
                    <a:ext uri="{9D8B030D-6E8A-4147-A177-3AD203B41FA5}">
                      <a16:colId xmlns:a16="http://schemas.microsoft.com/office/drawing/2014/main" val="422092471"/>
                    </a:ext>
                  </a:extLst>
                </a:gridCol>
                <a:gridCol w="1099127">
                  <a:extLst>
                    <a:ext uri="{9D8B030D-6E8A-4147-A177-3AD203B41FA5}">
                      <a16:colId xmlns:a16="http://schemas.microsoft.com/office/drawing/2014/main" val="223258909"/>
                    </a:ext>
                  </a:extLst>
                </a:gridCol>
              </a:tblGrid>
              <a:tr h="496656">
                <a:tc>
                  <a:txBody>
                    <a:bodyPr/>
                    <a:lstStyle/>
                    <a:p>
                      <a:pPr algn="l" fontAlgn="b"/>
                      <a:r>
                        <a:rPr lang="en-GB" sz="1500" b="1" u="none" strike="noStrike" dirty="0">
                          <a:effectLst/>
                          <a:latin typeface="Arial" panose="020B0604020202020204" pitchFamily="34" charset="0"/>
                          <a:cs typeface="Arial" panose="020B0604020202020204" pitchFamily="34" charset="0"/>
                        </a:rPr>
                        <a:t>Place of birth</a:t>
                      </a:r>
                      <a:endParaRPr lang="en-GB" sz="15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b="1" u="none" strike="noStrike">
                          <a:effectLst/>
                          <a:latin typeface="Arial" panose="020B0604020202020204" pitchFamily="34" charset="0"/>
                          <a:cs typeface="Arial" panose="020B0604020202020204" pitchFamily="34" charset="0"/>
                        </a:rPr>
                        <a:t>Ethnic group</a:t>
                      </a:r>
                      <a:endParaRPr lang="en-GB" sz="15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b="1" u="none" strike="noStrike">
                          <a:effectLst/>
                          <a:latin typeface="Arial" panose="020B0604020202020204" pitchFamily="34" charset="0"/>
                          <a:cs typeface="Arial" panose="020B0604020202020204" pitchFamily="34" charset="0"/>
                        </a:rPr>
                        <a:t>At least one SRF (n)</a:t>
                      </a:r>
                      <a:endParaRPr lang="en-GB" sz="15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b="1" u="none" strike="noStrike">
                          <a:effectLst/>
                          <a:latin typeface="Arial" panose="020B0604020202020204" pitchFamily="34" charset="0"/>
                          <a:cs typeface="Arial" panose="020B0604020202020204" pitchFamily="34" charset="0"/>
                        </a:rPr>
                        <a:t>At least one SRF (%)</a:t>
                      </a:r>
                      <a:endParaRPr lang="en-GB" sz="15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b="1" u="none" strike="noStrike">
                          <a:effectLst/>
                          <a:latin typeface="Arial" panose="020B0604020202020204" pitchFamily="34" charset="0"/>
                          <a:cs typeface="Arial" panose="020B0604020202020204" pitchFamily="34" charset="0"/>
                        </a:rPr>
                        <a:t>Two or more SRFs (n)</a:t>
                      </a:r>
                      <a:endParaRPr lang="en-GB" sz="1500" b="1"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b="1" u="none" strike="noStrike" dirty="0">
                          <a:effectLst/>
                          <a:latin typeface="Arial" panose="020B0604020202020204" pitchFamily="34" charset="0"/>
                          <a:cs typeface="Arial" panose="020B0604020202020204" pitchFamily="34" charset="0"/>
                        </a:rPr>
                        <a:t>Two or more SRFs (%)</a:t>
                      </a:r>
                      <a:endParaRPr lang="en-GB" sz="15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662666261"/>
                  </a:ext>
                </a:extLst>
              </a:tr>
              <a:tr h="182880">
                <a:tc>
                  <a:txBody>
                    <a:bodyPr/>
                    <a:lstStyle/>
                    <a:p>
                      <a:pPr algn="l" fontAlgn="b"/>
                      <a:r>
                        <a:rPr lang="en-GB" sz="1500" u="none" strike="noStrike">
                          <a:effectLst/>
                          <a:latin typeface="Arial" panose="020B0604020202020204" pitchFamily="34" charset="0"/>
                          <a:cs typeface="Arial" panose="020B0604020202020204" pitchFamily="34" charset="0"/>
                        </a:rPr>
                        <a:t>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White</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601</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22.9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294</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11.7</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463689149"/>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Black Caribbean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85</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39.9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45</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21.1</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493664985"/>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Black-African </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51</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23.3</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18</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8.4</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41915650"/>
                  </a:ext>
                </a:extLst>
              </a:tr>
              <a:tr h="176313">
                <a:tc>
                  <a:txBody>
                    <a:bodyPr/>
                    <a:lstStyle/>
                    <a:p>
                      <a:pPr algn="l" fontAlgn="b"/>
                      <a:r>
                        <a:rPr lang="en-GB" sz="1500" u="none" strike="noStrike">
                          <a:effectLst/>
                          <a:latin typeface="Arial" panose="020B0604020202020204" pitchFamily="34" charset="0"/>
                          <a:cs typeface="Arial" panose="020B0604020202020204" pitchFamily="34" charset="0"/>
                        </a:rPr>
                        <a:t>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South Asian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112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13.2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35</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4.2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069079589"/>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Other</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83</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29.0</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37</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13.2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726325635"/>
                  </a:ext>
                </a:extLst>
              </a:tr>
              <a:tr h="18288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Eritrea</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197</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41.9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65</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14.3</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4141227321"/>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India</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163</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4.9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26</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0.8</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06142491"/>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Romania</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111</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14.4</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30</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4.1</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072003026"/>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Sudan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96</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42.7</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15.0</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561673344"/>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Pakistan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96</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5.3</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16</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0.9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81627630"/>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Somalia</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84</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17.0</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29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6.0</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839701279"/>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Poland</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82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30.3</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42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16.3</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652908178"/>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Afghanistan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52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22.6</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12</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5.3</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981409121"/>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Ethiopia</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51</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35.9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13.8</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01570263"/>
                  </a:ext>
                </a:extLst>
              </a:tr>
              <a:tr h="190500">
                <a:tc>
                  <a:txBody>
                    <a:bodyPr/>
                    <a:lstStyle/>
                    <a:p>
                      <a:pPr algn="l" fontAlgn="b"/>
                      <a:r>
                        <a:rPr lang="en-GB" sz="1500" u="none" strike="noStrike">
                          <a:effectLst/>
                          <a:latin typeface="Arial" panose="020B0604020202020204" pitchFamily="34" charset="0"/>
                          <a:cs typeface="Arial" panose="020B0604020202020204" pitchFamily="34" charset="0"/>
                        </a:rPr>
                        <a:t>Non-UK born</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l" fontAlgn="b"/>
                      <a:r>
                        <a:rPr lang="en-GB" sz="1500" u="none" strike="noStrike">
                          <a:effectLst/>
                          <a:latin typeface="Arial" panose="020B0604020202020204" pitchFamily="34" charset="0"/>
                          <a:cs typeface="Arial" panose="020B0604020202020204" pitchFamily="34" charset="0"/>
                        </a:rPr>
                        <a:t>Lithuania</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49</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30.8</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a:effectLst/>
                          <a:latin typeface="Arial" panose="020B0604020202020204" pitchFamily="34" charset="0"/>
                          <a:cs typeface="Arial" panose="020B0604020202020204" pitchFamily="34" charset="0"/>
                        </a:rPr>
                        <a:t>30</a:t>
                      </a:r>
                      <a:endParaRPr lang="en-GB" sz="15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GB" sz="1500" u="none" strike="noStrike" dirty="0">
                          <a:effectLst/>
                          <a:latin typeface="Arial" panose="020B0604020202020204" pitchFamily="34" charset="0"/>
                          <a:cs typeface="Arial" panose="020B0604020202020204" pitchFamily="34" charset="0"/>
                        </a:rPr>
                        <a:t>21.1</a:t>
                      </a:r>
                      <a:endParaRPr lang="en-GB" sz="15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630497588"/>
                  </a:ext>
                </a:extLst>
              </a:tr>
            </a:tbl>
          </a:graphicData>
        </a:graphic>
      </p:graphicFrame>
      <p:sp>
        <p:nvSpPr>
          <p:cNvPr id="3" name="TextBox 2">
            <a:extLst>
              <a:ext uri="{FF2B5EF4-FFF2-40B4-BE49-F238E27FC236}">
                <a16:creationId xmlns:a16="http://schemas.microsoft.com/office/drawing/2014/main" id="{2F766B72-800C-D47E-F2E3-825214EBD7A8}"/>
              </a:ext>
            </a:extLst>
          </p:cNvPr>
          <p:cNvSpPr txBox="1"/>
          <p:nvPr/>
        </p:nvSpPr>
        <p:spPr>
          <a:xfrm>
            <a:off x="726961" y="2152073"/>
            <a:ext cx="3023003" cy="1323439"/>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Table showing individual SRFs for these groups is available in </a:t>
            </a:r>
            <a:r>
              <a:rPr lang="en-GB" sz="1600" dirty="0">
                <a:latin typeface="Arial" panose="020B0604020202020204" pitchFamily="34" charset="0"/>
                <a:cs typeface="Arial" panose="020B0604020202020204" pitchFamily="34" charset="0"/>
                <a:hlinkClick r:id="rId2"/>
              </a:rPr>
              <a:t>Supplementary Table 17 of TB Incidence and Epidemiology Supplementary Data set 2022.  </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952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940080" y="1431252"/>
            <a:ext cx="10051971" cy="3995495"/>
          </a:xfrm>
        </p:spPr>
        <p:txBody>
          <a:bodyPr>
            <a:normAutofit fontScale="90000"/>
          </a:bodyPr>
          <a:lstStyle/>
          <a:p>
            <a:pPr algn="ctr"/>
            <a:br>
              <a:rPr lang="en-GB" dirty="0"/>
            </a:br>
            <a:br>
              <a:rPr lang="en-GB" dirty="0"/>
            </a:br>
            <a:r>
              <a:rPr lang="en-GB" b="1" dirty="0"/>
              <a:t>Section 5: How do social risk factors affect risk of infectious or drug resistant TB, co-morbidities and adverse TB treatment outcomes in people notified with TB? England, 2019 to 2021</a:t>
            </a:r>
            <a:br>
              <a:rPr lang="en-GB" dirty="0"/>
            </a:br>
            <a:br>
              <a:rPr lang="en-GB" dirty="0"/>
            </a:br>
            <a:br>
              <a:rPr lang="en-GB" dirty="0"/>
            </a:br>
            <a:r>
              <a:rPr lang="en-GB" dirty="0"/>
              <a:t> </a:t>
            </a:r>
            <a:endParaRPr lang="en-GB" sz="2700" dirty="0">
              <a:solidFill>
                <a:schemeClr val="tx1"/>
              </a:solidFill>
            </a:endParaRPr>
          </a:p>
        </p:txBody>
      </p:sp>
      <p:sp>
        <p:nvSpPr>
          <p:cNvPr id="4" name="TextBox 3">
            <a:extLst>
              <a:ext uri="{FF2B5EF4-FFF2-40B4-BE49-F238E27FC236}">
                <a16:creationId xmlns:a16="http://schemas.microsoft.com/office/drawing/2014/main" id="{63860C83-803F-4BC4-8EB0-C64BC4AC5127}"/>
              </a:ext>
            </a:extLst>
          </p:cNvPr>
          <p:cNvSpPr txBox="1"/>
          <p:nvPr/>
        </p:nvSpPr>
        <p:spPr>
          <a:xfrm>
            <a:off x="5334000" y="8096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B6B695-8821-1280-FBED-B9DF8A3DC7C9}"/>
              </a:ext>
            </a:extLst>
          </p:cNvPr>
          <p:cNvSpPr txBox="1"/>
          <p:nvPr/>
        </p:nvSpPr>
        <p:spPr>
          <a:xfrm>
            <a:off x="710214" y="5246703"/>
            <a:ext cx="8220722" cy="646331"/>
          </a:xfrm>
          <a:prstGeom prst="rect">
            <a:avLst/>
          </a:prstGeom>
          <a:noFill/>
        </p:spPr>
        <p:txBody>
          <a:bodyPr wrap="square" rtlCol="0">
            <a:spAutoFit/>
          </a:bodyPr>
          <a:lstStyle/>
          <a:p>
            <a:r>
              <a:rPr lang="en-GB" dirty="0">
                <a:solidFill>
                  <a:srgbClr val="007C91"/>
                </a:solidFill>
                <a:latin typeface="Arial" panose="020B0604020202020204" pitchFamily="34" charset="0"/>
                <a:cs typeface="Arial" panose="020B0604020202020204" pitchFamily="34" charset="0"/>
              </a:rPr>
              <a:t>TB Unit</a:t>
            </a:r>
          </a:p>
          <a:p>
            <a:r>
              <a:rPr lang="en-GB" dirty="0">
                <a:solidFill>
                  <a:srgbClr val="007C91"/>
                </a:solidFill>
                <a:latin typeface="Arial" panose="020B0604020202020204" pitchFamily="34" charset="0"/>
                <a:cs typeface="Arial" panose="020B0604020202020204" pitchFamily="34" charset="0"/>
              </a:rPr>
              <a:t>UK Health Security Agency, London UK. </a:t>
            </a:r>
          </a:p>
        </p:txBody>
      </p:sp>
    </p:spTree>
    <p:extLst>
      <p:ext uri="{BB962C8B-B14F-4D97-AF65-F5344CB8AC3E}">
        <p14:creationId xmlns:p14="http://schemas.microsoft.com/office/powerpoint/2010/main" val="2573782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a:latin typeface="Arial" panose="020B0604020202020204" pitchFamily="34" charset="0"/>
                <a:cs typeface="Arial" panose="020B0604020202020204" pitchFamily="34" charset="0"/>
              </a:rPr>
              <a:t>Association of social risk factors with </a:t>
            </a:r>
            <a:r>
              <a:rPr lang="en-GB" sz="3400" b="1">
                <a:latin typeface="Arial" panose="020B0604020202020204" pitchFamily="34" charset="0"/>
                <a:cs typeface="Arial" panose="020B0604020202020204" pitchFamily="34" charset="0"/>
              </a:rPr>
              <a:t>pulmonary disease </a:t>
            </a:r>
            <a:r>
              <a:rPr lang="en-GB" sz="3400">
                <a:latin typeface="Arial" panose="020B0604020202020204" pitchFamily="34" charset="0"/>
                <a:cs typeface="Arial" panose="020B0604020202020204" pitchFamily="34" charset="0"/>
              </a:rPr>
              <a:t>in England, 2019 to 2021 (aggregated data)</a:t>
            </a:r>
            <a:endParaRPr lang="en-GB" sz="340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32</a:t>
            </a:fld>
            <a:endParaRPr lang="en-GB" sz="1400"/>
          </a:p>
        </p:txBody>
      </p:sp>
      <p:sp>
        <p:nvSpPr>
          <p:cNvPr id="7" name="Footer Placeholder 4">
            <a:extLst>
              <a:ext uri="{FF2B5EF4-FFF2-40B4-BE49-F238E27FC236}">
                <a16:creationId xmlns:a16="http://schemas.microsoft.com/office/drawing/2014/main" id="{60E31F7E-800C-E77A-BFE6-6A612FF31A81}"/>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8" name="TextBox 7">
            <a:extLst>
              <a:ext uri="{FF2B5EF4-FFF2-40B4-BE49-F238E27FC236}">
                <a16:creationId xmlns:a16="http://schemas.microsoft.com/office/drawing/2014/main" id="{BC50248A-0FB8-D5A4-AD6F-329C11BBBF2F}"/>
              </a:ext>
            </a:extLst>
          </p:cNvPr>
          <p:cNvSpPr txBox="1"/>
          <p:nvPr/>
        </p:nvSpPr>
        <p:spPr>
          <a:xfrm>
            <a:off x="7189595" y="1752236"/>
            <a:ext cx="4274304" cy="244682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All social risk factor groups had a significantly increased risk of pulmonary disease with the exception of asylum seekers.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People with a history of drug misuse had the greatest increase in risk at approximately 1.65 times higher. </a:t>
            </a:r>
          </a:p>
          <a:p>
            <a:endParaRPr lang="en-GB" sz="17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1FBEA6F-AA4C-8631-9307-000572192776}"/>
              </a:ext>
            </a:extLst>
          </p:cNvPr>
          <p:cNvSpPr txBox="1"/>
          <p:nvPr/>
        </p:nvSpPr>
        <p:spPr>
          <a:xfrm>
            <a:off x="7568508" y="5699464"/>
            <a:ext cx="427430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All analyses are adjusted for age and sex </a:t>
            </a:r>
          </a:p>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2"/>
              </a:rPr>
              <a:t>Table 9 of the supplementary data set </a:t>
            </a:r>
            <a:r>
              <a:rPr lang="en-GB" sz="1400" b="1" dirty="0">
                <a:latin typeface="Arial" panose="020B0604020202020204" pitchFamily="34" charset="0"/>
                <a:cs typeface="Arial" panose="020B0604020202020204" pitchFamily="34" charset="0"/>
              </a:rPr>
              <a:t>for the data underlying this analysis.</a:t>
            </a:r>
          </a:p>
        </p:txBody>
      </p:sp>
      <p:pic>
        <p:nvPicPr>
          <p:cNvPr id="11" name="Picture 10" descr="A graph with blue dots and black text&#10;&#10;Description automatically generated">
            <a:extLst>
              <a:ext uri="{FF2B5EF4-FFF2-40B4-BE49-F238E27FC236}">
                <a16:creationId xmlns:a16="http://schemas.microsoft.com/office/drawing/2014/main" id="{673E2ABC-CDDF-622F-A32A-6E8FAD4FA5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5" y="1752236"/>
            <a:ext cx="6760800" cy="4161632"/>
          </a:xfrm>
          <a:prstGeom prst="rect">
            <a:avLst/>
          </a:prstGeom>
        </p:spPr>
      </p:pic>
    </p:spTree>
    <p:extLst>
      <p:ext uri="{BB962C8B-B14F-4D97-AF65-F5344CB8AC3E}">
        <p14:creationId xmlns:p14="http://schemas.microsoft.com/office/powerpoint/2010/main" val="9096333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dirty="0">
                <a:latin typeface="Arial" panose="020B0604020202020204" pitchFamily="34" charset="0"/>
                <a:cs typeface="Arial" panose="020B0604020202020204" pitchFamily="34" charset="0"/>
              </a:rPr>
              <a:t>Association of social risk factors with multi-drug resistant (</a:t>
            </a:r>
            <a:r>
              <a:rPr lang="en-GB" sz="3400" b="1" dirty="0">
                <a:latin typeface="Arial" panose="020B0604020202020204" pitchFamily="34" charset="0"/>
                <a:cs typeface="Arial" panose="020B0604020202020204" pitchFamily="34" charset="0"/>
              </a:rPr>
              <a:t>MDR-TB) </a:t>
            </a:r>
            <a:r>
              <a:rPr lang="en-GB" sz="3400" dirty="0">
                <a:latin typeface="Arial" panose="020B0604020202020204" pitchFamily="34" charset="0"/>
                <a:cs typeface="Arial" panose="020B0604020202020204" pitchFamily="34" charset="0"/>
              </a:rPr>
              <a:t>in England, 2019 to 2021 (aggregated data)</a:t>
            </a:r>
            <a:endParaRPr lang="en-GB" sz="3400" dirty="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33</a:t>
            </a:fld>
            <a:endParaRPr lang="en-GB" sz="1400"/>
          </a:p>
        </p:txBody>
      </p:sp>
      <p:sp>
        <p:nvSpPr>
          <p:cNvPr id="3" name="Footer Placeholder 4">
            <a:extLst>
              <a:ext uri="{FF2B5EF4-FFF2-40B4-BE49-F238E27FC236}">
                <a16:creationId xmlns:a16="http://schemas.microsoft.com/office/drawing/2014/main" id="{66EB928F-EAC1-667C-7889-5BE626149DCD}"/>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7" name="TextBox 6">
            <a:extLst>
              <a:ext uri="{FF2B5EF4-FFF2-40B4-BE49-F238E27FC236}">
                <a16:creationId xmlns:a16="http://schemas.microsoft.com/office/drawing/2014/main" id="{1880FAF1-AAAC-96C1-DB1E-9E3EAA4B856F}"/>
              </a:ext>
            </a:extLst>
          </p:cNvPr>
          <p:cNvSpPr txBox="1"/>
          <p:nvPr/>
        </p:nvSpPr>
        <p:spPr>
          <a:xfrm>
            <a:off x="7189594" y="1714621"/>
            <a:ext cx="4369131" cy="323165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People with at least 1 social risk factor and current alcohol misuse were approximately 1.75 times more likely to have MDR-TB than those without a SRF.</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Asylum seekers were approximately 3.4 times more likely to have MDR-TB compared with non-asylum seekers.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Other risk factor groups did not have a significantly different risk of having MDR-TB.</a:t>
            </a:r>
          </a:p>
        </p:txBody>
      </p:sp>
      <p:sp>
        <p:nvSpPr>
          <p:cNvPr id="4" name="TextBox 3">
            <a:extLst>
              <a:ext uri="{FF2B5EF4-FFF2-40B4-BE49-F238E27FC236}">
                <a16:creationId xmlns:a16="http://schemas.microsoft.com/office/drawing/2014/main" id="{25BCCDE6-BF8F-71D5-6BCB-AC1658F26737}"/>
              </a:ext>
            </a:extLst>
          </p:cNvPr>
          <p:cNvSpPr txBox="1"/>
          <p:nvPr/>
        </p:nvSpPr>
        <p:spPr>
          <a:xfrm>
            <a:off x="7488902" y="5700186"/>
            <a:ext cx="427430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All analyses are adjusted for age and sex </a:t>
            </a:r>
          </a:p>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2"/>
              </a:rPr>
              <a:t>Table 10 of the supplementary data set</a:t>
            </a:r>
            <a:r>
              <a:rPr lang="en-GB" sz="1400" b="1" dirty="0">
                <a:latin typeface="Arial" panose="020B0604020202020204" pitchFamily="34" charset="0"/>
                <a:cs typeface="Arial" panose="020B0604020202020204" pitchFamily="34" charset="0"/>
              </a:rPr>
              <a:t> for the data underlying this analysis.</a:t>
            </a:r>
          </a:p>
        </p:txBody>
      </p:sp>
      <p:pic>
        <p:nvPicPr>
          <p:cNvPr id="8" name="Picture 7" descr="A graph with blue dots and black text&#10;&#10;Description automatically generated">
            <a:extLst>
              <a:ext uri="{FF2B5EF4-FFF2-40B4-BE49-F238E27FC236}">
                <a16:creationId xmlns:a16="http://schemas.microsoft.com/office/drawing/2014/main" id="{D8D48A3F-803A-3AC9-FF1D-3581900D5F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4" y="1714620"/>
            <a:ext cx="6760800" cy="4161632"/>
          </a:xfrm>
          <a:prstGeom prst="rect">
            <a:avLst/>
          </a:prstGeom>
        </p:spPr>
      </p:pic>
    </p:spTree>
    <p:extLst>
      <p:ext uri="{BB962C8B-B14F-4D97-AF65-F5344CB8AC3E}">
        <p14:creationId xmlns:p14="http://schemas.microsoft.com/office/powerpoint/2010/main" val="295224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a:latin typeface="Arial" panose="020B0604020202020204" pitchFamily="34" charset="0"/>
                <a:cs typeface="Arial" panose="020B0604020202020204" pitchFamily="34" charset="0"/>
              </a:rPr>
              <a:t>Association of social risk factors with being in a </a:t>
            </a:r>
            <a:r>
              <a:rPr lang="en-GB" sz="3400" b="1"/>
              <a:t>genomic cluster</a:t>
            </a:r>
            <a:r>
              <a:rPr lang="en-GB" sz="3400"/>
              <a:t> </a:t>
            </a:r>
            <a:r>
              <a:rPr lang="en-GB" sz="3400">
                <a:latin typeface="Arial" panose="020B0604020202020204" pitchFamily="34" charset="0"/>
                <a:cs typeface="Arial" panose="020B0604020202020204" pitchFamily="34" charset="0"/>
              </a:rPr>
              <a:t>in England, 2019 to 2021 (aggregated data)</a:t>
            </a:r>
            <a:endParaRPr lang="en-GB" sz="340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34</a:t>
            </a:fld>
            <a:endParaRPr lang="en-GB" sz="1400"/>
          </a:p>
        </p:txBody>
      </p:sp>
      <p:sp>
        <p:nvSpPr>
          <p:cNvPr id="3" name="Footer Placeholder 4">
            <a:extLst>
              <a:ext uri="{FF2B5EF4-FFF2-40B4-BE49-F238E27FC236}">
                <a16:creationId xmlns:a16="http://schemas.microsoft.com/office/drawing/2014/main" id="{40EBBF94-F500-6CFB-78CD-E1526A8089FD}"/>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7" name="TextBox 6">
            <a:extLst>
              <a:ext uri="{FF2B5EF4-FFF2-40B4-BE49-F238E27FC236}">
                <a16:creationId xmlns:a16="http://schemas.microsoft.com/office/drawing/2014/main" id="{ECCE8979-4AA9-4173-9F56-9E28AD1B35A9}"/>
              </a:ext>
            </a:extLst>
          </p:cNvPr>
          <p:cNvSpPr txBox="1"/>
          <p:nvPr/>
        </p:nvSpPr>
        <p:spPr>
          <a:xfrm>
            <a:off x="7189595" y="1714621"/>
            <a:ext cx="4037610" cy="218521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All social risk factor groups had a significantly increased risk of being in a genomic cluster with the exception of asylum seekers, with the largest increase in those with a history of drug misuse with an approximately 2.4 times greater risk, and those with history of imprisonment, with 2.3 times the risks. </a:t>
            </a:r>
          </a:p>
        </p:txBody>
      </p:sp>
      <p:sp>
        <p:nvSpPr>
          <p:cNvPr id="4" name="TextBox 3">
            <a:extLst>
              <a:ext uri="{FF2B5EF4-FFF2-40B4-BE49-F238E27FC236}">
                <a16:creationId xmlns:a16="http://schemas.microsoft.com/office/drawing/2014/main" id="{CB24B8F4-A42F-EC16-C308-692B0A3C0BE6}"/>
              </a:ext>
            </a:extLst>
          </p:cNvPr>
          <p:cNvSpPr txBox="1"/>
          <p:nvPr/>
        </p:nvSpPr>
        <p:spPr>
          <a:xfrm>
            <a:off x="7568508" y="5699464"/>
            <a:ext cx="427430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All analyses are adjusted for age and sex </a:t>
            </a:r>
          </a:p>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2"/>
              </a:rPr>
              <a:t>Table 11 of the supplementary data set</a:t>
            </a:r>
            <a:r>
              <a:rPr lang="en-GB" sz="1400" b="1" dirty="0">
                <a:latin typeface="Arial" panose="020B0604020202020204" pitchFamily="34" charset="0"/>
                <a:cs typeface="Arial" panose="020B0604020202020204" pitchFamily="34" charset="0"/>
              </a:rPr>
              <a:t> for the data underlying this analysis.</a:t>
            </a:r>
          </a:p>
        </p:txBody>
      </p:sp>
      <p:pic>
        <p:nvPicPr>
          <p:cNvPr id="11" name="Picture 10" descr="A graph with blue dots and black text&#10;&#10;Description automatically generated">
            <a:extLst>
              <a:ext uri="{FF2B5EF4-FFF2-40B4-BE49-F238E27FC236}">
                <a16:creationId xmlns:a16="http://schemas.microsoft.com/office/drawing/2014/main" id="{87B766B6-F6B1-CDC7-2EB6-17A7C3AE1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5" y="1714620"/>
            <a:ext cx="6760800" cy="4161632"/>
          </a:xfrm>
          <a:prstGeom prst="rect">
            <a:avLst/>
          </a:prstGeom>
        </p:spPr>
      </p:pic>
    </p:spTree>
    <p:extLst>
      <p:ext uri="{BB962C8B-B14F-4D97-AF65-F5344CB8AC3E}">
        <p14:creationId xmlns:p14="http://schemas.microsoft.com/office/powerpoint/2010/main" val="3027367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a:latin typeface="Arial" panose="020B0604020202020204" pitchFamily="34" charset="0"/>
                <a:cs typeface="Arial" panose="020B0604020202020204" pitchFamily="34" charset="0"/>
              </a:rPr>
              <a:t>Association of social risk factors with </a:t>
            </a:r>
            <a:r>
              <a:rPr lang="en-GB" sz="3400" b="1"/>
              <a:t>TB treatment completion</a:t>
            </a:r>
            <a:r>
              <a:rPr lang="en-GB" sz="3400" b="1">
                <a:latin typeface="Arial" panose="020B0604020202020204" pitchFamily="34" charset="0"/>
                <a:cs typeface="Arial" panose="020B0604020202020204" pitchFamily="34" charset="0"/>
              </a:rPr>
              <a:t> </a:t>
            </a:r>
            <a:r>
              <a:rPr lang="en-GB" sz="3400">
                <a:latin typeface="Arial" panose="020B0604020202020204" pitchFamily="34" charset="0"/>
                <a:cs typeface="Arial" panose="020B0604020202020204" pitchFamily="34" charset="0"/>
              </a:rPr>
              <a:t>in England, 2019 to 2021 (aggregated data)</a:t>
            </a:r>
            <a:endParaRPr lang="en-GB" sz="340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35</a:t>
            </a:fld>
            <a:endParaRPr lang="en-GB" sz="1400"/>
          </a:p>
        </p:txBody>
      </p:sp>
      <p:sp>
        <p:nvSpPr>
          <p:cNvPr id="3" name="Footer Placeholder 4">
            <a:extLst>
              <a:ext uri="{FF2B5EF4-FFF2-40B4-BE49-F238E27FC236}">
                <a16:creationId xmlns:a16="http://schemas.microsoft.com/office/drawing/2014/main" id="{6E834B88-3256-7343-42E4-4C56C289163A}"/>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8" name="TextBox 7">
            <a:extLst>
              <a:ext uri="{FF2B5EF4-FFF2-40B4-BE49-F238E27FC236}">
                <a16:creationId xmlns:a16="http://schemas.microsoft.com/office/drawing/2014/main" id="{372D3D1C-1FC0-DF3A-A9DE-BB69AE692553}"/>
              </a:ext>
            </a:extLst>
          </p:cNvPr>
          <p:cNvSpPr txBox="1"/>
          <p:nvPr/>
        </p:nvSpPr>
        <p:spPr>
          <a:xfrm>
            <a:off x="7189595" y="1714620"/>
            <a:ext cx="4490228" cy="297004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With the exception of asylum seekers, all social risk factor groups were significantly less likely to complete TB treatment, with the largest risk in those with current alcohol misuse with approximately 0.75 times (25% decreased) risk. </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In contrast, asylum seekers were more likely to complete TB treatment, with 1.1 times the risk, when compared with those who are not asylum seekers. </a:t>
            </a:r>
          </a:p>
        </p:txBody>
      </p:sp>
      <p:sp>
        <p:nvSpPr>
          <p:cNvPr id="4" name="TextBox 3">
            <a:extLst>
              <a:ext uri="{FF2B5EF4-FFF2-40B4-BE49-F238E27FC236}">
                <a16:creationId xmlns:a16="http://schemas.microsoft.com/office/drawing/2014/main" id="{11EF3CD2-CE8F-072B-F3D9-A9AB08DA6090}"/>
              </a:ext>
            </a:extLst>
          </p:cNvPr>
          <p:cNvSpPr txBox="1"/>
          <p:nvPr/>
        </p:nvSpPr>
        <p:spPr>
          <a:xfrm>
            <a:off x="7568508" y="5699464"/>
            <a:ext cx="427430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All analyses are adjusted for age and sex </a:t>
            </a:r>
          </a:p>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2"/>
              </a:rPr>
              <a:t>Table 12 of the supplementary data set</a:t>
            </a:r>
            <a:r>
              <a:rPr lang="en-GB" sz="1400" b="1" dirty="0">
                <a:latin typeface="Arial" panose="020B0604020202020204" pitchFamily="34" charset="0"/>
                <a:cs typeface="Arial" panose="020B0604020202020204" pitchFamily="34" charset="0"/>
              </a:rPr>
              <a:t> for the data underlying this analysis.</a:t>
            </a:r>
          </a:p>
        </p:txBody>
      </p:sp>
      <p:pic>
        <p:nvPicPr>
          <p:cNvPr id="9" name="Picture 8" descr="A graph with blue dots and black text&#10;&#10;Description automatically generated">
            <a:extLst>
              <a:ext uri="{FF2B5EF4-FFF2-40B4-BE49-F238E27FC236}">
                <a16:creationId xmlns:a16="http://schemas.microsoft.com/office/drawing/2014/main" id="{1ADEBF90-0E83-EFCD-7B98-9AAEA6F42E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5" y="1714620"/>
            <a:ext cx="6760800" cy="4161632"/>
          </a:xfrm>
          <a:prstGeom prst="rect">
            <a:avLst/>
          </a:prstGeom>
        </p:spPr>
      </p:pic>
    </p:spTree>
    <p:extLst>
      <p:ext uri="{BB962C8B-B14F-4D97-AF65-F5344CB8AC3E}">
        <p14:creationId xmlns:p14="http://schemas.microsoft.com/office/powerpoint/2010/main" val="3148979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a:latin typeface="Arial" panose="020B0604020202020204" pitchFamily="34" charset="0"/>
                <a:cs typeface="Arial" panose="020B0604020202020204" pitchFamily="34" charset="0"/>
              </a:rPr>
              <a:t>Association of social risk factors with </a:t>
            </a:r>
            <a:r>
              <a:rPr lang="en-GB" sz="3400" b="1">
                <a:latin typeface="Arial" panose="020B0604020202020204" pitchFamily="34" charset="0"/>
                <a:cs typeface="Arial" panose="020B0604020202020204" pitchFamily="34" charset="0"/>
              </a:rPr>
              <a:t>death as last recorded TB treatment outcome </a:t>
            </a:r>
            <a:r>
              <a:rPr lang="en-GB" sz="3400">
                <a:latin typeface="Arial" panose="020B0604020202020204" pitchFamily="34" charset="0"/>
                <a:cs typeface="Arial" panose="020B0604020202020204" pitchFamily="34" charset="0"/>
              </a:rPr>
              <a:t>in England, 2019 to 2021 (aggregated data)</a:t>
            </a:r>
            <a:endParaRPr lang="en-GB" sz="340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36</a:t>
            </a:fld>
            <a:endParaRPr lang="en-GB" sz="1400"/>
          </a:p>
        </p:txBody>
      </p:sp>
      <p:sp>
        <p:nvSpPr>
          <p:cNvPr id="3" name="Footer Placeholder 4">
            <a:extLst>
              <a:ext uri="{FF2B5EF4-FFF2-40B4-BE49-F238E27FC236}">
                <a16:creationId xmlns:a16="http://schemas.microsoft.com/office/drawing/2014/main" id="{F792497F-3E23-ECE0-23BC-45719E27DA0D}"/>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January 2024)</a:t>
            </a:r>
          </a:p>
        </p:txBody>
      </p:sp>
      <p:sp>
        <p:nvSpPr>
          <p:cNvPr id="8" name="TextBox 7">
            <a:extLst>
              <a:ext uri="{FF2B5EF4-FFF2-40B4-BE49-F238E27FC236}">
                <a16:creationId xmlns:a16="http://schemas.microsoft.com/office/drawing/2014/main" id="{D8CB1BC9-58D1-9D9A-0822-F877129C7DC6}"/>
              </a:ext>
            </a:extLst>
          </p:cNvPr>
          <p:cNvSpPr txBox="1"/>
          <p:nvPr/>
        </p:nvSpPr>
        <p:spPr>
          <a:xfrm>
            <a:off x="7189595" y="1702485"/>
            <a:ext cx="4550217" cy="323165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With the exception of asylum seekers and history of imprisonment, all social risk factor groups have a significantly increased risk of death as last recorded outcome of TB treatment, with the largest risk in those with current mental health needs at approximately 3.70 more than people without an SRF.</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Asylum seekers have a significantly decreased risk of death as TB treatment outcome, with approximately 0.15 times the risk. </a:t>
            </a:r>
          </a:p>
        </p:txBody>
      </p:sp>
      <p:sp>
        <p:nvSpPr>
          <p:cNvPr id="4" name="TextBox 3">
            <a:extLst>
              <a:ext uri="{FF2B5EF4-FFF2-40B4-BE49-F238E27FC236}">
                <a16:creationId xmlns:a16="http://schemas.microsoft.com/office/drawing/2014/main" id="{ABED75FB-B02E-41AC-4A15-FC01624876D6}"/>
              </a:ext>
            </a:extLst>
          </p:cNvPr>
          <p:cNvSpPr txBox="1"/>
          <p:nvPr/>
        </p:nvSpPr>
        <p:spPr>
          <a:xfrm>
            <a:off x="7568508" y="5699464"/>
            <a:ext cx="427430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All analyses are adjusted for age and sex </a:t>
            </a:r>
          </a:p>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2"/>
              </a:rPr>
              <a:t>Table 13 of the supplementary data set</a:t>
            </a:r>
            <a:r>
              <a:rPr lang="en-GB" sz="1400" b="1" dirty="0">
                <a:latin typeface="Arial" panose="020B0604020202020204" pitchFamily="34" charset="0"/>
                <a:cs typeface="Arial" panose="020B0604020202020204" pitchFamily="34" charset="0"/>
              </a:rPr>
              <a:t> for the data underlying this analysis.</a:t>
            </a:r>
          </a:p>
        </p:txBody>
      </p:sp>
      <p:pic>
        <p:nvPicPr>
          <p:cNvPr id="9" name="Picture 8" descr="A graph with blue dots and black text&#10;&#10;Description automatically generated">
            <a:extLst>
              <a:ext uri="{FF2B5EF4-FFF2-40B4-BE49-F238E27FC236}">
                <a16:creationId xmlns:a16="http://schemas.microsoft.com/office/drawing/2014/main" id="{08E8D72D-564A-384A-5FB8-E7B67D7D5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88" y="1714620"/>
            <a:ext cx="6760800" cy="4161632"/>
          </a:xfrm>
          <a:prstGeom prst="rect">
            <a:avLst/>
          </a:prstGeom>
        </p:spPr>
      </p:pic>
    </p:spTree>
    <p:extLst>
      <p:ext uri="{BB962C8B-B14F-4D97-AF65-F5344CB8AC3E}">
        <p14:creationId xmlns:p14="http://schemas.microsoft.com/office/powerpoint/2010/main" val="13954316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a:latin typeface="Arial" panose="020B0604020202020204" pitchFamily="34" charset="0"/>
                <a:cs typeface="Arial" panose="020B0604020202020204" pitchFamily="34" charset="0"/>
              </a:rPr>
              <a:t>Association of social risk factors with </a:t>
            </a:r>
            <a:r>
              <a:rPr lang="en-GB" sz="3400" b="1">
                <a:latin typeface="Arial" panose="020B0604020202020204" pitchFamily="34" charset="0"/>
                <a:cs typeface="Arial" panose="020B0604020202020204" pitchFamily="34" charset="0"/>
              </a:rPr>
              <a:t>co-infection with Hepatitis B or C </a:t>
            </a:r>
            <a:r>
              <a:rPr lang="en-GB" sz="3400">
                <a:latin typeface="Arial" panose="020B0604020202020204" pitchFamily="34" charset="0"/>
                <a:cs typeface="Arial" panose="020B0604020202020204" pitchFamily="34" charset="0"/>
              </a:rPr>
              <a:t>in England, 2019 to 2021 (aggregated data)</a:t>
            </a:r>
            <a:endParaRPr lang="en-GB" sz="340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37</a:t>
            </a:fld>
            <a:endParaRPr lang="en-GB" sz="1400"/>
          </a:p>
        </p:txBody>
      </p:sp>
      <p:sp>
        <p:nvSpPr>
          <p:cNvPr id="3" name="Footer Placeholder 4">
            <a:extLst>
              <a:ext uri="{FF2B5EF4-FFF2-40B4-BE49-F238E27FC236}">
                <a16:creationId xmlns:a16="http://schemas.microsoft.com/office/drawing/2014/main" id="{1CF2530E-2466-3E23-AFC8-DCF2F41DCFE5}"/>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8" name="TextBox 7">
            <a:extLst>
              <a:ext uri="{FF2B5EF4-FFF2-40B4-BE49-F238E27FC236}">
                <a16:creationId xmlns:a16="http://schemas.microsoft.com/office/drawing/2014/main" id="{DB93272C-7BFE-7864-FC33-4B1B70768BDE}"/>
              </a:ext>
            </a:extLst>
          </p:cNvPr>
          <p:cNvSpPr txBox="1"/>
          <p:nvPr/>
        </p:nvSpPr>
        <p:spPr>
          <a:xfrm>
            <a:off x="7213086" y="1714590"/>
            <a:ext cx="4388986" cy="192360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All social risk factor groups have a significantly increased risk of being co-infected with hepatitis B or C viruses, with the exception of asylum seekers, with the largest in those with a history of drug misuse with an approximately 5.5 times greater risk.</a:t>
            </a:r>
          </a:p>
        </p:txBody>
      </p:sp>
      <p:sp>
        <p:nvSpPr>
          <p:cNvPr id="4" name="TextBox 3">
            <a:extLst>
              <a:ext uri="{FF2B5EF4-FFF2-40B4-BE49-F238E27FC236}">
                <a16:creationId xmlns:a16="http://schemas.microsoft.com/office/drawing/2014/main" id="{C9F7F782-68FC-DFAE-6BC5-466F75139659}"/>
              </a:ext>
            </a:extLst>
          </p:cNvPr>
          <p:cNvSpPr txBox="1"/>
          <p:nvPr/>
        </p:nvSpPr>
        <p:spPr>
          <a:xfrm>
            <a:off x="7568508" y="5699464"/>
            <a:ext cx="427430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All analyses are adjusted for age and sex </a:t>
            </a:r>
          </a:p>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2"/>
              </a:rPr>
              <a:t>Table 14 of the supplementary data set</a:t>
            </a:r>
            <a:r>
              <a:rPr lang="en-GB" sz="1400" b="1" dirty="0">
                <a:latin typeface="Arial" panose="020B0604020202020204" pitchFamily="34" charset="0"/>
                <a:cs typeface="Arial" panose="020B0604020202020204" pitchFamily="34" charset="0"/>
              </a:rPr>
              <a:t> for the data underlying this analysis.</a:t>
            </a:r>
          </a:p>
        </p:txBody>
      </p:sp>
      <p:pic>
        <p:nvPicPr>
          <p:cNvPr id="9" name="Picture 8" descr="A graph with blue dots and black text&#10;&#10;Description automatically generated">
            <a:extLst>
              <a:ext uri="{FF2B5EF4-FFF2-40B4-BE49-F238E27FC236}">
                <a16:creationId xmlns:a16="http://schemas.microsoft.com/office/drawing/2014/main" id="{748F8BFB-2D33-BD4B-6833-4E1CB9AF6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5" y="1714590"/>
            <a:ext cx="6760800" cy="4161632"/>
          </a:xfrm>
          <a:prstGeom prst="rect">
            <a:avLst/>
          </a:prstGeom>
        </p:spPr>
      </p:pic>
    </p:spTree>
    <p:extLst>
      <p:ext uri="{BB962C8B-B14F-4D97-AF65-F5344CB8AC3E}">
        <p14:creationId xmlns:p14="http://schemas.microsoft.com/office/powerpoint/2010/main" val="38590449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a:latin typeface="Arial" panose="020B0604020202020204" pitchFamily="34" charset="0"/>
                <a:cs typeface="Arial" panose="020B0604020202020204" pitchFamily="34" charset="0"/>
              </a:rPr>
              <a:t>Association of social risk factors with </a:t>
            </a:r>
            <a:r>
              <a:rPr lang="en-GB" sz="3400" b="1">
                <a:latin typeface="Arial" panose="020B0604020202020204" pitchFamily="34" charset="0"/>
                <a:cs typeface="Arial" panose="020B0604020202020204" pitchFamily="34" charset="0"/>
              </a:rPr>
              <a:t>severe TB disease  </a:t>
            </a:r>
            <a:r>
              <a:rPr lang="en-GB" sz="3400">
                <a:latin typeface="Arial" panose="020B0604020202020204" pitchFamily="34" charset="0"/>
                <a:cs typeface="Arial" panose="020B0604020202020204" pitchFamily="34" charset="0"/>
              </a:rPr>
              <a:t>in England, 2019 to 2021 (aggregated data)</a:t>
            </a:r>
            <a:endParaRPr lang="en-GB" sz="340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38</a:t>
            </a:fld>
            <a:endParaRPr lang="en-GB" sz="1400"/>
          </a:p>
        </p:txBody>
      </p:sp>
      <p:sp>
        <p:nvSpPr>
          <p:cNvPr id="3" name="Footer Placeholder 4">
            <a:extLst>
              <a:ext uri="{FF2B5EF4-FFF2-40B4-BE49-F238E27FC236}">
                <a16:creationId xmlns:a16="http://schemas.microsoft.com/office/drawing/2014/main" id="{789CF98A-B219-8923-5F2A-63D416683F25}"/>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8" name="TextBox 7">
            <a:extLst>
              <a:ext uri="{FF2B5EF4-FFF2-40B4-BE49-F238E27FC236}">
                <a16:creationId xmlns:a16="http://schemas.microsoft.com/office/drawing/2014/main" id="{5C80E410-80D1-4495-8D7C-BCAB451CDC63}"/>
              </a:ext>
            </a:extLst>
          </p:cNvPr>
          <p:cNvSpPr txBox="1"/>
          <p:nvPr/>
        </p:nvSpPr>
        <p:spPr>
          <a:xfrm>
            <a:off x="7189595" y="1714620"/>
            <a:ext cx="4274304" cy="270843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People with current mental health needs are the only group with a significantly increased risk of having severe form of TB disease, with approximately 1.65 times greater risk.</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This association may result from the greater impact of severe TB disease on mental health. </a:t>
            </a:r>
          </a:p>
          <a:p>
            <a:endParaRPr lang="en-GB" sz="17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10A9614-AE5D-1951-1ACB-9EDCD576A56D}"/>
              </a:ext>
            </a:extLst>
          </p:cNvPr>
          <p:cNvSpPr txBox="1"/>
          <p:nvPr/>
        </p:nvSpPr>
        <p:spPr>
          <a:xfrm>
            <a:off x="7568508" y="5699464"/>
            <a:ext cx="427430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All analyses are adjusted for age and sex </a:t>
            </a:r>
          </a:p>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2"/>
              </a:rPr>
              <a:t>Table 15 of the supplementary data set </a:t>
            </a:r>
            <a:r>
              <a:rPr lang="en-GB" sz="1400" b="1" dirty="0">
                <a:latin typeface="Arial" panose="020B0604020202020204" pitchFamily="34" charset="0"/>
                <a:cs typeface="Arial" panose="020B0604020202020204" pitchFamily="34" charset="0"/>
              </a:rPr>
              <a:t>for the data underlying this analysis.</a:t>
            </a:r>
          </a:p>
        </p:txBody>
      </p:sp>
      <p:pic>
        <p:nvPicPr>
          <p:cNvPr id="9" name="Picture 8" descr="A graph with blue dots and black text&#10;&#10;Description automatically generated">
            <a:extLst>
              <a:ext uri="{FF2B5EF4-FFF2-40B4-BE49-F238E27FC236}">
                <a16:creationId xmlns:a16="http://schemas.microsoft.com/office/drawing/2014/main" id="{B961903B-C01D-12DE-5E25-A2FE7F1FC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5" y="1714620"/>
            <a:ext cx="6760800" cy="4161632"/>
          </a:xfrm>
          <a:prstGeom prst="rect">
            <a:avLst/>
          </a:prstGeom>
        </p:spPr>
      </p:pic>
    </p:spTree>
    <p:extLst>
      <p:ext uri="{BB962C8B-B14F-4D97-AF65-F5344CB8AC3E}">
        <p14:creationId xmlns:p14="http://schemas.microsoft.com/office/powerpoint/2010/main" val="1130080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B989-0A66-45B2-AAAA-C8D7E9C25DD3}"/>
              </a:ext>
            </a:extLst>
          </p:cNvPr>
          <p:cNvSpPr>
            <a:spLocks noGrp="1"/>
          </p:cNvSpPr>
          <p:nvPr>
            <p:ph type="title"/>
          </p:nvPr>
        </p:nvSpPr>
        <p:spPr/>
        <p:txBody>
          <a:bodyPr>
            <a:noAutofit/>
          </a:bodyPr>
          <a:lstStyle/>
          <a:p>
            <a:r>
              <a:rPr lang="en-GB" sz="3400">
                <a:latin typeface="Arial" panose="020B0604020202020204" pitchFamily="34" charset="0"/>
                <a:cs typeface="Arial" panose="020B0604020202020204" pitchFamily="34" charset="0"/>
              </a:rPr>
              <a:t>Association of social risk factors with </a:t>
            </a:r>
            <a:r>
              <a:rPr lang="en-GB" sz="3400" b="1">
                <a:latin typeface="Arial" panose="020B0604020202020204" pitchFamily="34" charset="0"/>
                <a:cs typeface="Arial" panose="020B0604020202020204" pitchFamily="34" charset="0"/>
              </a:rPr>
              <a:t>co-morbid diabetes </a:t>
            </a:r>
            <a:r>
              <a:rPr lang="en-GB" sz="3400">
                <a:latin typeface="Arial" panose="020B0604020202020204" pitchFamily="34" charset="0"/>
                <a:cs typeface="Arial" panose="020B0604020202020204" pitchFamily="34" charset="0"/>
              </a:rPr>
              <a:t>in England, 2019 to 2021 (aggregated data)</a:t>
            </a:r>
            <a:endParaRPr lang="en-GB" sz="3400"/>
          </a:p>
        </p:txBody>
      </p:sp>
      <p:sp>
        <p:nvSpPr>
          <p:cNvPr id="6" name="Slide Number Placeholder 5">
            <a:extLst>
              <a:ext uri="{FF2B5EF4-FFF2-40B4-BE49-F238E27FC236}">
                <a16:creationId xmlns:a16="http://schemas.microsoft.com/office/drawing/2014/main" id="{D54900BC-7D85-2039-49EB-92E6ABB13259}"/>
              </a:ext>
            </a:extLst>
          </p:cNvPr>
          <p:cNvSpPr>
            <a:spLocks noGrp="1"/>
          </p:cNvSpPr>
          <p:nvPr>
            <p:ph type="sldNum" sz="quarter" idx="11"/>
          </p:nvPr>
        </p:nvSpPr>
        <p:spPr/>
        <p:txBody>
          <a:bodyPr/>
          <a:lstStyle/>
          <a:p>
            <a:fld id="{344369E4-5DE7-46E5-874E-4FD437973785}" type="slidenum">
              <a:rPr lang="en-GB" smtClean="0"/>
              <a:pPr/>
              <a:t>39</a:t>
            </a:fld>
            <a:endParaRPr lang="en-GB" sz="1400"/>
          </a:p>
        </p:txBody>
      </p:sp>
      <p:sp>
        <p:nvSpPr>
          <p:cNvPr id="3" name="Footer Placeholder 4">
            <a:extLst>
              <a:ext uri="{FF2B5EF4-FFF2-40B4-BE49-F238E27FC236}">
                <a16:creationId xmlns:a16="http://schemas.microsoft.com/office/drawing/2014/main" id="{789CF98A-B219-8923-5F2A-63D416683F25}"/>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
        <p:nvSpPr>
          <p:cNvPr id="8" name="TextBox 7">
            <a:extLst>
              <a:ext uri="{FF2B5EF4-FFF2-40B4-BE49-F238E27FC236}">
                <a16:creationId xmlns:a16="http://schemas.microsoft.com/office/drawing/2014/main" id="{E95A031A-F481-B4CC-4548-33EC67403CAD}"/>
              </a:ext>
            </a:extLst>
          </p:cNvPr>
          <p:cNvSpPr txBox="1"/>
          <p:nvPr/>
        </p:nvSpPr>
        <p:spPr>
          <a:xfrm>
            <a:off x="7189595" y="1714620"/>
            <a:ext cx="3963961" cy="2185214"/>
          </a:xfrm>
          <a:prstGeom prst="rect">
            <a:avLst/>
          </a:prstGeom>
          <a:noFill/>
        </p:spPr>
        <p:txBody>
          <a:bodyPr wrap="square" rtlCol="0">
            <a:spAutoFit/>
          </a:bodyPr>
          <a:lstStyle/>
          <a:p>
            <a:r>
              <a:rPr lang="en-GB" sz="1700" dirty="0">
                <a:latin typeface="Arial" panose="020B0604020202020204" pitchFamily="34" charset="0"/>
                <a:cs typeface="Arial" panose="020B0604020202020204" pitchFamily="34" charset="0"/>
              </a:rPr>
              <a:t>With the exception of current alcohol misuse and current mental health needs, all social risk factor groups are significantly less likely to have diabetes as a co-morbidity, between approximately 0.30 and 0.70, equivalent to a 70% to 30% decreased risk.  </a:t>
            </a:r>
          </a:p>
        </p:txBody>
      </p:sp>
      <p:sp>
        <p:nvSpPr>
          <p:cNvPr id="4" name="TextBox 3">
            <a:extLst>
              <a:ext uri="{FF2B5EF4-FFF2-40B4-BE49-F238E27FC236}">
                <a16:creationId xmlns:a16="http://schemas.microsoft.com/office/drawing/2014/main" id="{7CA6CEF8-254C-26A1-17D5-77490D1FD731}"/>
              </a:ext>
            </a:extLst>
          </p:cNvPr>
          <p:cNvSpPr txBox="1"/>
          <p:nvPr/>
        </p:nvSpPr>
        <p:spPr>
          <a:xfrm>
            <a:off x="7568508" y="5699464"/>
            <a:ext cx="4274304" cy="738664"/>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All analyses are adjusted for age and sex </a:t>
            </a:r>
          </a:p>
          <a:p>
            <a:r>
              <a:rPr lang="en-GB" sz="1400" b="1" dirty="0">
                <a:latin typeface="Arial" panose="020B0604020202020204" pitchFamily="34" charset="0"/>
                <a:cs typeface="Arial" panose="020B0604020202020204" pitchFamily="34" charset="0"/>
              </a:rPr>
              <a:t>Please see </a:t>
            </a:r>
            <a:r>
              <a:rPr lang="en-GB" sz="1400" b="1" dirty="0">
                <a:latin typeface="Arial" panose="020B0604020202020204" pitchFamily="34" charset="0"/>
                <a:cs typeface="Arial" panose="020B0604020202020204" pitchFamily="34" charset="0"/>
                <a:hlinkClick r:id="rId2"/>
              </a:rPr>
              <a:t>Table 16 of the supplementary data set</a:t>
            </a:r>
            <a:r>
              <a:rPr lang="en-GB" sz="1400" b="1" dirty="0">
                <a:latin typeface="Arial" panose="020B0604020202020204" pitchFamily="34" charset="0"/>
                <a:cs typeface="Arial" panose="020B0604020202020204" pitchFamily="34" charset="0"/>
              </a:rPr>
              <a:t> for the data underlying this analysis.</a:t>
            </a:r>
          </a:p>
        </p:txBody>
      </p:sp>
      <p:pic>
        <p:nvPicPr>
          <p:cNvPr id="9" name="Picture 8" descr="A graph with blue dots and black text&#10;&#10;Description automatically generated">
            <a:extLst>
              <a:ext uri="{FF2B5EF4-FFF2-40B4-BE49-F238E27FC236}">
                <a16:creationId xmlns:a16="http://schemas.microsoft.com/office/drawing/2014/main" id="{66F4EEFA-D2B4-9A2B-A302-B5FB012859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95" y="1714620"/>
            <a:ext cx="6760800" cy="4161632"/>
          </a:xfrm>
          <a:prstGeom prst="rect">
            <a:avLst/>
          </a:prstGeom>
        </p:spPr>
      </p:pic>
    </p:spTree>
    <p:extLst>
      <p:ext uri="{BB962C8B-B14F-4D97-AF65-F5344CB8AC3E}">
        <p14:creationId xmlns:p14="http://schemas.microsoft.com/office/powerpoint/2010/main" val="14907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1F22-D39D-9E64-134A-4561AC5BEC34}"/>
              </a:ext>
            </a:extLst>
          </p:cNvPr>
          <p:cNvSpPr>
            <a:spLocks noGrp="1"/>
          </p:cNvSpPr>
          <p:nvPr>
            <p:ph type="title"/>
          </p:nvPr>
        </p:nvSpPr>
        <p:spPr>
          <a:xfrm>
            <a:off x="615956" y="179417"/>
            <a:ext cx="11123856" cy="566308"/>
          </a:xfrm>
        </p:spPr>
        <p:txBody>
          <a:bodyPr>
            <a:normAutofit fontScale="90000"/>
          </a:bodyPr>
          <a:lstStyle/>
          <a:p>
            <a:r>
              <a:rPr lang="en-GB" dirty="0"/>
              <a:t>Notes on using data slides - 1</a:t>
            </a:r>
          </a:p>
        </p:txBody>
      </p:sp>
      <p:sp>
        <p:nvSpPr>
          <p:cNvPr id="6" name="Slide Number Placeholder 5">
            <a:extLst>
              <a:ext uri="{FF2B5EF4-FFF2-40B4-BE49-F238E27FC236}">
                <a16:creationId xmlns:a16="http://schemas.microsoft.com/office/drawing/2014/main" id="{40B54497-63EE-41B5-6D5D-8C0022B48F80}"/>
              </a:ext>
            </a:extLst>
          </p:cNvPr>
          <p:cNvSpPr>
            <a:spLocks noGrp="1"/>
          </p:cNvSpPr>
          <p:nvPr>
            <p:ph type="sldNum" sz="quarter" idx="11"/>
          </p:nvPr>
        </p:nvSpPr>
        <p:spPr/>
        <p:txBody>
          <a:bodyPr/>
          <a:lstStyle/>
          <a:p>
            <a:fld id="{344369E4-5DE7-46E5-874E-4FD437973785}" type="slidenum">
              <a:rPr lang="en-GB" smtClean="0"/>
              <a:pPr/>
              <a:t>4</a:t>
            </a:fld>
            <a:endParaRPr lang="en-GB" sz="1400"/>
          </a:p>
        </p:txBody>
      </p:sp>
      <p:sp>
        <p:nvSpPr>
          <p:cNvPr id="8" name="Footer Placeholder 4">
            <a:extLst>
              <a:ext uri="{FF2B5EF4-FFF2-40B4-BE49-F238E27FC236}">
                <a16:creationId xmlns:a16="http://schemas.microsoft.com/office/drawing/2014/main" id="{4FD5805A-4979-AF11-A0F6-E6AE076F18F1}"/>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a:t>
            </a:r>
            <a:r>
              <a:rPr lang="en-GB" sz="1400" dirty="0"/>
              <a:t> 2024)</a:t>
            </a:r>
          </a:p>
        </p:txBody>
      </p:sp>
      <p:sp>
        <p:nvSpPr>
          <p:cNvPr id="9" name="TextBox 8">
            <a:extLst>
              <a:ext uri="{FF2B5EF4-FFF2-40B4-BE49-F238E27FC236}">
                <a16:creationId xmlns:a16="http://schemas.microsoft.com/office/drawing/2014/main" id="{91AA4581-B22F-BB86-40EC-BD9257F62473}"/>
              </a:ext>
            </a:extLst>
          </p:cNvPr>
          <p:cNvSpPr txBox="1"/>
          <p:nvPr/>
        </p:nvSpPr>
        <p:spPr>
          <a:xfrm>
            <a:off x="615956" y="861606"/>
            <a:ext cx="11153886" cy="5578450"/>
          </a:xfrm>
          <a:prstGeom prst="rect">
            <a:avLst/>
          </a:prstGeom>
          <a:noFill/>
        </p:spPr>
        <p:txBody>
          <a:bodyPr wrap="square" rtlCol="0">
            <a:spAutoFit/>
          </a:bodyPr>
          <a:lstStyle/>
          <a:p>
            <a:r>
              <a:rPr lang="en-GB" sz="1550" b="1" dirty="0">
                <a:latin typeface="Arial" panose="020B0604020202020204" pitchFamily="34" charset="0"/>
                <a:cs typeface="Arial" panose="020B0604020202020204" pitchFamily="34" charset="0"/>
              </a:rPr>
              <a:t>Purpose</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These slides include graphs and figures of TB in people with social risk factors published in the </a:t>
            </a:r>
            <a:r>
              <a:rPr lang="en-GB" sz="1550" dirty="0">
                <a:latin typeface="Arial" panose="020B0604020202020204" pitchFamily="34" charset="0"/>
                <a:cs typeface="Arial" panose="020B0604020202020204" pitchFamily="34" charset="0"/>
                <a:hlinkClick r:id="rId2"/>
              </a:rPr>
              <a:t>‘Tuberculosis prevention in England, 2021’ report (data up until the end of 2021)</a:t>
            </a:r>
            <a:r>
              <a:rPr lang="en-GB" sz="1550" dirty="0">
                <a:latin typeface="Arial" panose="020B0604020202020204" pitchFamily="34" charset="0"/>
                <a:cs typeface="Arial" panose="020B0604020202020204" pitchFamily="34" charset="0"/>
              </a:rPr>
              <a:t> plus further data summaries and extended analyses. Social risk factors broadly overlap with </a:t>
            </a:r>
            <a:r>
              <a:rPr lang="en-GB" sz="1550" dirty="0">
                <a:latin typeface="Arial" panose="020B0604020202020204" pitchFamily="34" charset="0"/>
                <a:cs typeface="Arial" panose="020B0604020202020204" pitchFamily="34" charset="0"/>
                <a:hlinkClick r:id="rId3"/>
              </a:rPr>
              <a:t>inclusion health group definitions</a:t>
            </a:r>
            <a:r>
              <a:rPr lang="en-GB" sz="1550" dirty="0">
                <a:latin typeface="Arial" panose="020B0604020202020204" pitchFamily="34" charset="0"/>
                <a:cs typeface="Arial" panose="020B0604020202020204" pitchFamily="34" charset="0"/>
              </a:rPr>
              <a:t> and specifically within those considered within the </a:t>
            </a:r>
            <a:r>
              <a:rPr lang="en-GB" sz="1550" dirty="0">
                <a:latin typeface="Arial" panose="020B0604020202020204" pitchFamily="34" charset="0"/>
                <a:cs typeface="Arial" panose="020B0604020202020204" pitchFamily="34" charset="0"/>
                <a:hlinkClick r:id="rId4"/>
              </a:rPr>
              <a:t>Tackling TB in Inclusion Health Groups: A toolkit for a multi-agency approach</a:t>
            </a:r>
            <a:r>
              <a:rPr lang="en-GB" sz="1550" dirty="0">
                <a:latin typeface="Arial" panose="020B0604020202020204" pitchFamily="34" charset="0"/>
                <a:cs typeface="Arial" panose="020B0604020202020204" pitchFamily="34" charset="0"/>
              </a:rPr>
              <a:t>. These slides are intended to inform and supplement the above toolkit. </a:t>
            </a:r>
          </a:p>
          <a:p>
            <a:endParaRPr lang="en-GB" sz="1550" dirty="0">
              <a:latin typeface="Arial" panose="020B0604020202020204" pitchFamily="34" charset="0"/>
              <a:cs typeface="Arial" panose="020B0604020202020204" pitchFamily="34" charset="0"/>
            </a:endParaRPr>
          </a:p>
          <a:p>
            <a:r>
              <a:rPr lang="en-GB" sz="1550" b="1" dirty="0">
                <a:latin typeface="Arial" panose="020B0604020202020204" pitchFamily="34" charset="0"/>
                <a:cs typeface="Arial" panose="020B0604020202020204" pitchFamily="34" charset="0"/>
              </a:rPr>
              <a:t>Data sources </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TB notifications to the National TB Surveillance System (NTBS). Please see the methodology and definitions section of the ‘</a:t>
            </a:r>
            <a:r>
              <a:rPr lang="en-GB" sz="1550" i="0" dirty="0">
                <a:effectLst/>
                <a:latin typeface="Arial" panose="020B0604020202020204" pitchFamily="34" charset="0"/>
                <a:cs typeface="Arial" panose="020B0604020202020204" pitchFamily="34" charset="0"/>
                <a:hlinkClick r:id="rId5"/>
              </a:rPr>
              <a:t>TB incidence and epidemiology in England, 2021’ report (</a:t>
            </a:r>
            <a:r>
              <a:rPr lang="en-GB" sz="1550" b="0" i="0" dirty="0">
                <a:effectLst/>
                <a:latin typeface="Arial" panose="020B0604020202020204" pitchFamily="34" charset="0"/>
                <a:cs typeface="Arial" panose="020B0604020202020204" pitchFamily="34" charset="0"/>
                <a:hlinkClick r:id="rId5"/>
              </a:rPr>
              <a:t>data up to end of 2021)</a:t>
            </a:r>
            <a:r>
              <a:rPr lang="en-GB" sz="1550" i="0" dirty="0">
                <a:effectLst/>
                <a:latin typeface="Arial" panose="020B0604020202020204" pitchFamily="34" charset="0"/>
                <a:cs typeface="Arial" panose="020B0604020202020204" pitchFamily="34" charset="0"/>
                <a:hlinkClick r:id="rId5"/>
              </a:rPr>
              <a:t> </a:t>
            </a:r>
            <a:r>
              <a:rPr lang="en-GB" sz="1550" i="0" dirty="0">
                <a:effectLst/>
                <a:latin typeface="Arial" panose="020B0604020202020204" pitchFamily="34" charset="0"/>
                <a:cs typeface="Arial" panose="020B0604020202020204" pitchFamily="34" charset="0"/>
              </a:rPr>
              <a:t>document </a:t>
            </a:r>
            <a:r>
              <a:rPr lang="en-GB" sz="1550" dirty="0">
                <a:latin typeface="Arial" panose="020B0604020202020204" pitchFamily="34" charset="0"/>
                <a:cs typeface="Arial" panose="020B0604020202020204" pitchFamily="34" charset="0"/>
              </a:rPr>
              <a:t>for more detailed information.</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Publicly available data sets on numbers of people in inclusion health groups in England – please see the </a:t>
            </a:r>
            <a:r>
              <a:rPr lang="en-GB" sz="1550" dirty="0">
                <a:latin typeface="Arial" panose="020B0604020202020204" pitchFamily="34" charset="0"/>
                <a:cs typeface="Arial" panose="020B0604020202020204" pitchFamily="34" charset="0"/>
                <a:hlinkClick r:id="rId6"/>
              </a:rPr>
              <a:t>detailed methodology and data sources</a:t>
            </a:r>
            <a:r>
              <a:rPr lang="en-GB" sz="1550" dirty="0">
                <a:latin typeface="Arial" panose="020B0604020202020204" pitchFamily="34" charset="0"/>
                <a:cs typeface="Arial" panose="020B0604020202020204" pitchFamily="34" charset="0"/>
              </a:rPr>
              <a:t> document. Rates of TB in Inclusion Health Groups should be interpreted with caution due to the limitations of currently available suitable denominator population data and missing data in NTBS for some SRFS. </a:t>
            </a:r>
          </a:p>
          <a:p>
            <a:endParaRPr lang="en-GB" sz="1550" dirty="0">
              <a:latin typeface="Arial" panose="020B0604020202020204" pitchFamily="34" charset="0"/>
              <a:cs typeface="Arial" panose="020B0604020202020204" pitchFamily="34" charset="0"/>
            </a:endParaRPr>
          </a:p>
          <a:p>
            <a:r>
              <a:rPr lang="en-GB" sz="1550" b="1" dirty="0">
                <a:latin typeface="Arial" panose="020B0604020202020204" pitchFamily="34" charset="0"/>
                <a:cs typeface="Arial" panose="020B0604020202020204" pitchFamily="34" charset="0"/>
              </a:rPr>
              <a:t>Social risk factors (SRFS) reported here are limited to people aged 15 years or more at notification and include:</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Current alcohol misuse </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history of drug misuse</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history of homelessness </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history of imprisonment  </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Currently seeking asylum status </a:t>
            </a:r>
          </a:p>
          <a:p>
            <a:pPr marL="285750" indent="-285750">
              <a:buFont typeface="Arial" panose="020B0604020202020204" pitchFamily="34" charset="0"/>
              <a:buChar char="•"/>
            </a:pPr>
            <a:r>
              <a:rPr lang="en-GB" sz="1550" dirty="0">
                <a:latin typeface="Arial" panose="020B0604020202020204" pitchFamily="34" charset="0"/>
                <a:cs typeface="Arial" panose="020B0604020202020204" pitchFamily="34" charset="0"/>
              </a:rPr>
              <a:t>Currently experiencing adverse mental health </a:t>
            </a:r>
          </a:p>
          <a:p>
            <a:r>
              <a:rPr lang="en-GB" sz="1550" dirty="0">
                <a:latin typeface="Arial" panose="020B0604020202020204" pitchFamily="34" charset="0"/>
                <a:cs typeface="Arial" panose="020B0604020202020204" pitchFamily="34" charset="0"/>
              </a:rPr>
              <a:t>SRFs reported as a history of are additionally asked for the time-frame as: current, within the past 5 years or more than 5 years ago</a:t>
            </a:r>
          </a:p>
        </p:txBody>
      </p:sp>
    </p:spTree>
    <p:extLst>
      <p:ext uri="{BB962C8B-B14F-4D97-AF65-F5344CB8AC3E}">
        <p14:creationId xmlns:p14="http://schemas.microsoft.com/office/powerpoint/2010/main" val="5482927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940080" y="1431252"/>
            <a:ext cx="10051971" cy="3995495"/>
          </a:xfrm>
        </p:spPr>
        <p:txBody>
          <a:bodyPr>
            <a:normAutofit/>
          </a:bodyPr>
          <a:lstStyle/>
          <a:p>
            <a:pPr algn="ctr"/>
            <a:br>
              <a:rPr lang="en-GB" dirty="0"/>
            </a:br>
            <a:br>
              <a:rPr lang="en-GB" dirty="0"/>
            </a:br>
            <a:r>
              <a:rPr lang="en-GB" b="1" dirty="0"/>
              <a:t>Section 6: TB notification rates in those with Social risk factors, England, 2021</a:t>
            </a:r>
            <a:br>
              <a:rPr lang="en-GB" dirty="0"/>
            </a:br>
            <a:br>
              <a:rPr lang="en-GB" dirty="0"/>
            </a:br>
            <a:br>
              <a:rPr lang="en-GB" dirty="0"/>
            </a:br>
            <a:r>
              <a:rPr lang="en-GB" dirty="0"/>
              <a:t> </a:t>
            </a:r>
            <a:endParaRPr lang="en-GB" sz="2700" dirty="0">
              <a:solidFill>
                <a:schemeClr val="tx1"/>
              </a:solidFill>
            </a:endParaRPr>
          </a:p>
        </p:txBody>
      </p:sp>
      <p:sp>
        <p:nvSpPr>
          <p:cNvPr id="4" name="TextBox 3">
            <a:extLst>
              <a:ext uri="{FF2B5EF4-FFF2-40B4-BE49-F238E27FC236}">
                <a16:creationId xmlns:a16="http://schemas.microsoft.com/office/drawing/2014/main" id="{63860C83-803F-4BC4-8EB0-C64BC4AC5127}"/>
              </a:ext>
            </a:extLst>
          </p:cNvPr>
          <p:cNvSpPr txBox="1"/>
          <p:nvPr/>
        </p:nvSpPr>
        <p:spPr>
          <a:xfrm>
            <a:off x="5334000" y="8096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B6B695-8821-1280-FBED-B9DF8A3DC7C9}"/>
              </a:ext>
            </a:extLst>
          </p:cNvPr>
          <p:cNvSpPr txBox="1"/>
          <p:nvPr/>
        </p:nvSpPr>
        <p:spPr>
          <a:xfrm>
            <a:off x="710214" y="5246703"/>
            <a:ext cx="8220722" cy="646331"/>
          </a:xfrm>
          <a:prstGeom prst="rect">
            <a:avLst/>
          </a:prstGeom>
          <a:noFill/>
        </p:spPr>
        <p:txBody>
          <a:bodyPr wrap="square" rtlCol="0">
            <a:spAutoFit/>
          </a:bodyPr>
          <a:lstStyle/>
          <a:p>
            <a:r>
              <a:rPr lang="en-GB" dirty="0">
                <a:solidFill>
                  <a:srgbClr val="007C91"/>
                </a:solidFill>
                <a:latin typeface="Arial" panose="020B0604020202020204" pitchFamily="34" charset="0"/>
                <a:cs typeface="Arial" panose="020B0604020202020204" pitchFamily="34" charset="0"/>
              </a:rPr>
              <a:t>TB Unit</a:t>
            </a:r>
          </a:p>
          <a:p>
            <a:r>
              <a:rPr lang="en-GB" dirty="0">
                <a:solidFill>
                  <a:srgbClr val="007C91"/>
                </a:solidFill>
                <a:latin typeface="Arial" panose="020B0604020202020204" pitchFamily="34" charset="0"/>
                <a:cs typeface="Arial" panose="020B0604020202020204" pitchFamily="34" charset="0"/>
              </a:rPr>
              <a:t>UK Health Security Agency, London UK. </a:t>
            </a:r>
          </a:p>
        </p:txBody>
      </p:sp>
    </p:spTree>
    <p:extLst>
      <p:ext uri="{BB962C8B-B14F-4D97-AF65-F5344CB8AC3E}">
        <p14:creationId xmlns:p14="http://schemas.microsoft.com/office/powerpoint/2010/main" val="37058328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C581F-ED13-19EF-F399-FADB64F4058E}"/>
              </a:ext>
            </a:extLst>
          </p:cNvPr>
          <p:cNvSpPr>
            <a:spLocks noGrp="1"/>
          </p:cNvSpPr>
          <p:nvPr>
            <p:ph type="title"/>
          </p:nvPr>
        </p:nvSpPr>
        <p:spPr/>
        <p:txBody>
          <a:bodyPr>
            <a:normAutofit/>
          </a:bodyPr>
          <a:lstStyle/>
          <a:p>
            <a:r>
              <a:rPr lang="en-GB" sz="2800"/>
              <a:t>Rates of TB in people in England and Wales and in those with social risk factors, England, 2021</a:t>
            </a:r>
          </a:p>
        </p:txBody>
      </p:sp>
      <p:sp>
        <p:nvSpPr>
          <p:cNvPr id="4" name="Slide Number Placeholder 3">
            <a:extLst>
              <a:ext uri="{FF2B5EF4-FFF2-40B4-BE49-F238E27FC236}">
                <a16:creationId xmlns:a16="http://schemas.microsoft.com/office/drawing/2014/main" id="{182274B3-84D2-CDE5-E439-919AE4C50344}"/>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4369E4-5DE7-46E5-874E-4FD437973785}" type="slidenum">
              <a:rPr kumimoji="0" lang="en-GB" sz="1400" b="0" i="0" u="none" strike="noStrike" kern="1200" cap="none" spc="0" normalizeH="0" baseline="0" noProof="0" smtClean="0">
                <a:ln>
                  <a:noFill/>
                </a:ln>
                <a:solidFill>
                  <a:srgbClr val="007C9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400" b="0" i="0" u="none" strike="noStrike" kern="1200" cap="none" spc="0" normalizeH="0" baseline="0" noProof="0">
              <a:ln>
                <a:noFill/>
              </a:ln>
              <a:solidFill>
                <a:srgbClr val="007C91"/>
              </a:solidFill>
              <a:effectLst/>
              <a:uLnTx/>
              <a:uFillTx/>
              <a:latin typeface="Arial" panose="020B0604020202020204" pitchFamily="34" charset="0"/>
              <a:ea typeface="+mn-ea"/>
              <a:cs typeface="Arial" panose="020B0604020202020204" pitchFamily="34" charset="0"/>
            </a:endParaRPr>
          </a:p>
        </p:txBody>
      </p:sp>
      <p:graphicFrame>
        <p:nvGraphicFramePr>
          <p:cNvPr id="14" name="Table 13">
            <a:extLst>
              <a:ext uri="{FF2B5EF4-FFF2-40B4-BE49-F238E27FC236}">
                <a16:creationId xmlns:a16="http://schemas.microsoft.com/office/drawing/2014/main" id="{319D10D3-B118-7180-AAC4-BD3B0C211992}"/>
              </a:ext>
            </a:extLst>
          </p:cNvPr>
          <p:cNvGraphicFramePr>
            <a:graphicFrameLocks noGrp="1"/>
          </p:cNvGraphicFramePr>
          <p:nvPr>
            <p:extLst>
              <p:ext uri="{D42A27DB-BD31-4B8C-83A1-F6EECF244321}">
                <p14:modId xmlns:p14="http://schemas.microsoft.com/office/powerpoint/2010/main" val="2702477581"/>
              </p:ext>
            </p:extLst>
          </p:nvPr>
        </p:nvGraphicFramePr>
        <p:xfrm>
          <a:off x="786607" y="1183618"/>
          <a:ext cx="10567193" cy="5165048"/>
        </p:xfrm>
        <a:graphic>
          <a:graphicData uri="http://schemas.openxmlformats.org/drawingml/2006/table">
            <a:tbl>
              <a:tblPr/>
              <a:tblGrid>
                <a:gridCol w="1918886">
                  <a:extLst>
                    <a:ext uri="{9D8B030D-6E8A-4147-A177-3AD203B41FA5}">
                      <a16:colId xmlns:a16="http://schemas.microsoft.com/office/drawing/2014/main" val="1038100995"/>
                    </a:ext>
                  </a:extLst>
                </a:gridCol>
                <a:gridCol w="1036948">
                  <a:extLst>
                    <a:ext uri="{9D8B030D-6E8A-4147-A177-3AD203B41FA5}">
                      <a16:colId xmlns:a16="http://schemas.microsoft.com/office/drawing/2014/main" val="3754424887"/>
                    </a:ext>
                  </a:extLst>
                </a:gridCol>
                <a:gridCol w="744718">
                  <a:extLst>
                    <a:ext uri="{9D8B030D-6E8A-4147-A177-3AD203B41FA5}">
                      <a16:colId xmlns:a16="http://schemas.microsoft.com/office/drawing/2014/main" val="1848480125"/>
                    </a:ext>
                  </a:extLst>
                </a:gridCol>
                <a:gridCol w="735290">
                  <a:extLst>
                    <a:ext uri="{9D8B030D-6E8A-4147-A177-3AD203B41FA5}">
                      <a16:colId xmlns:a16="http://schemas.microsoft.com/office/drawing/2014/main" val="2192849372"/>
                    </a:ext>
                  </a:extLst>
                </a:gridCol>
                <a:gridCol w="1018095">
                  <a:extLst>
                    <a:ext uri="{9D8B030D-6E8A-4147-A177-3AD203B41FA5}">
                      <a16:colId xmlns:a16="http://schemas.microsoft.com/office/drawing/2014/main" val="715283331"/>
                    </a:ext>
                  </a:extLst>
                </a:gridCol>
                <a:gridCol w="5113256">
                  <a:extLst>
                    <a:ext uri="{9D8B030D-6E8A-4147-A177-3AD203B41FA5}">
                      <a16:colId xmlns:a16="http://schemas.microsoft.com/office/drawing/2014/main" val="4108691498"/>
                    </a:ext>
                  </a:extLst>
                </a:gridCol>
              </a:tblGrid>
              <a:tr h="395945">
                <a:tc>
                  <a:txBody>
                    <a:bodyPr/>
                    <a:lstStyle/>
                    <a:p>
                      <a:pPr algn="l" fontAlgn="b"/>
                      <a:r>
                        <a:rPr lang="en-GB" sz="1200" b="0" i="0" u="none" strike="noStrike" dirty="0">
                          <a:solidFill>
                            <a:srgbClr val="000000"/>
                          </a:solidFill>
                          <a:effectLst/>
                          <a:latin typeface="Arial" panose="020B0604020202020204" pitchFamily="34" charset="0"/>
                          <a:cs typeface="Arial" panose="020B0604020202020204" pitchFamily="34" charset="0"/>
                        </a:rPr>
                        <a:t> Social Risk Factor as captured by NTBS</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i="0" u="none" strike="noStrike">
                          <a:solidFill>
                            <a:srgbClr val="000000"/>
                          </a:solidFill>
                          <a:effectLst/>
                          <a:latin typeface="Arial" panose="020B0604020202020204" pitchFamily="34" charset="0"/>
                          <a:cs typeface="Arial" panose="020B0604020202020204" pitchFamily="34" charset="0"/>
                        </a:rPr>
                        <a:t>Population at risk</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i="0" u="none" strike="noStrike">
                          <a:solidFill>
                            <a:srgbClr val="000000"/>
                          </a:solidFill>
                          <a:effectLst/>
                          <a:latin typeface="Arial" panose="020B0604020202020204" pitchFamily="34" charset="0"/>
                          <a:cs typeface="Arial" panose="020B0604020202020204" pitchFamily="34" charset="0"/>
                        </a:rPr>
                        <a:t>Notified with TB</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i="0" u="none" strike="noStrike">
                          <a:solidFill>
                            <a:srgbClr val="000000"/>
                          </a:solidFill>
                          <a:effectLst/>
                          <a:latin typeface="Arial" panose="020B0604020202020204" pitchFamily="34" charset="0"/>
                          <a:cs typeface="Arial" panose="020B0604020202020204" pitchFamily="34" charset="0"/>
                        </a:rPr>
                        <a:t>Rate</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1" i="0" u="none" strike="noStrike">
                          <a:solidFill>
                            <a:srgbClr val="000000"/>
                          </a:solidFill>
                          <a:effectLst/>
                          <a:latin typeface="Arial" panose="020B0604020202020204" pitchFamily="34" charset="0"/>
                          <a:cs typeface="Arial" panose="020B0604020202020204" pitchFamily="34" charset="0"/>
                        </a:rPr>
                        <a:t>95% CI</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200" b="1" i="0" u="none" strike="noStrike">
                          <a:solidFill>
                            <a:schemeClr val="tx1"/>
                          </a:solidFill>
                          <a:effectLst/>
                          <a:latin typeface="Arial" panose="020B0604020202020204" pitchFamily="34" charset="0"/>
                          <a:cs typeface="Arial" panose="020B0604020202020204" pitchFamily="34" charset="0"/>
                        </a:rPr>
                        <a:t>Caveats &amp; sources of population at risk denominators</a:t>
                      </a:r>
                    </a:p>
                  </a:txBody>
                  <a:tcPr marL="4967" marR="4967"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8538696"/>
                  </a:ext>
                </a:extLst>
              </a:tr>
              <a:tr h="275784">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All TB notifications </a:t>
                      </a:r>
                    </a:p>
                    <a:p>
                      <a:pPr algn="l" fontAlgn="b"/>
                      <a:r>
                        <a:rPr lang="en-GB" sz="1200" b="1" i="0" u="none" strike="noStrike">
                          <a:solidFill>
                            <a:srgbClr val="000000"/>
                          </a:solidFill>
                          <a:effectLst/>
                          <a:latin typeface="Arial" panose="020B0604020202020204" pitchFamily="34" charset="0"/>
                          <a:cs typeface="Arial" panose="020B0604020202020204" pitchFamily="34" charset="0"/>
                        </a:rPr>
                        <a:t>(England and Wales)</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59,641,829</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4, 515</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7.6</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(7.4 to 7.8) </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GB" sz="1200" b="0" i="0" u="none" strike="noStrike">
                          <a:solidFill>
                            <a:srgbClr val="007C91"/>
                          </a:solidFill>
                          <a:effectLst/>
                          <a:latin typeface="Arial" panose="020B0604020202020204" pitchFamily="34" charset="0"/>
                          <a:cs typeface="Arial" panose="020B0604020202020204" pitchFamily="34" charset="0"/>
                        </a:rPr>
                        <a:t> </a:t>
                      </a:r>
                    </a:p>
                  </a:txBody>
                  <a:tcPr marL="4967" marR="4967"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08037891"/>
                  </a:ext>
                </a:extLst>
              </a:tr>
              <a:tr h="424332">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Prison – current only </a:t>
                      </a:r>
                    </a:p>
                    <a:p>
                      <a:pPr algn="l" fontAlgn="b"/>
                      <a:r>
                        <a:rPr lang="en-GB" sz="1200" b="0" i="0" u="none" strike="noStrike">
                          <a:solidFill>
                            <a:srgbClr val="000000"/>
                          </a:solidFill>
                          <a:effectLst/>
                          <a:latin typeface="Arial" panose="020B0604020202020204" pitchFamily="34" charset="0"/>
                          <a:cs typeface="Arial" panose="020B0604020202020204" pitchFamily="34" charset="0"/>
                        </a:rPr>
                        <a:t>(England and Wales)</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88,139</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22</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28.1</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17.6 to 42.5)</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en-GB" sz="1100" b="0" i="0" u="none" strike="noStrike" dirty="0">
                          <a:solidFill>
                            <a:srgbClr val="007C91"/>
                          </a:solidFill>
                          <a:effectLst/>
                          <a:latin typeface="Arial" panose="020B0604020202020204" pitchFamily="34" charset="0"/>
                          <a:cs typeface="Arial" panose="020B0604020202020204" pitchFamily="34" charset="0"/>
                        </a:rPr>
                        <a:t>Current prison in NTBS may not include those in remand or on release at the time of notification or NTBS record completion resulting in possible underestimate of rate. Population denominator is </a:t>
                      </a:r>
                      <a:r>
                        <a:rPr lang="en-GB" sz="1100" b="0" i="0" u="none" strike="noStrike" dirty="0">
                          <a:solidFill>
                            <a:srgbClr val="007C91"/>
                          </a:solidFill>
                          <a:effectLst/>
                          <a:latin typeface="Arial" panose="020B0604020202020204" pitchFamily="34" charset="0"/>
                          <a:cs typeface="Arial" panose="020B0604020202020204" pitchFamily="34" charset="0"/>
                          <a:hlinkClick r:id="rId2"/>
                        </a:rPr>
                        <a:t>number in prison including remand in June 2021 </a:t>
                      </a:r>
                      <a:endParaRPr lang="en-GB" sz="1100" b="1" i="0" u="none" strike="noStrike" dirty="0">
                        <a:solidFill>
                          <a:srgbClr val="007C91"/>
                        </a:solidFill>
                        <a:effectLst/>
                        <a:highlight>
                          <a:srgbClr val="FFFF00"/>
                        </a:highlight>
                        <a:latin typeface="Arial" panose="020B0604020202020204" pitchFamily="34" charset="0"/>
                        <a:cs typeface="Arial" panose="020B0604020202020204" pitchFamily="34" charset="0"/>
                      </a:endParaRP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4482601"/>
                  </a:ext>
                </a:extLst>
              </a:tr>
              <a:tr h="44780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Prison – current and within the last 5 years (England and Wales)</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409,184</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98</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24.0</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(19.4 to 29.2)</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100" b="0" i="0" u="none" strike="noStrike" dirty="0">
                          <a:solidFill>
                            <a:srgbClr val="007C91"/>
                          </a:solidFill>
                          <a:effectLst/>
                          <a:latin typeface="Arial" panose="020B0604020202020204" pitchFamily="34" charset="0"/>
                          <a:cs typeface="Arial" panose="020B0604020202020204" pitchFamily="34" charset="0"/>
                        </a:rPr>
                        <a:t>Current and last 5 years will include those with recent prison history. Population at  risk denominator is  the sum of the last 5 years of prison population and will be an over-estimate due to long-stay prisoners – resulting in a possible underestimate of rate. </a:t>
                      </a:r>
                      <a:endParaRPr lang="en-GB" sz="1100" b="0" i="0" u="none" strike="noStrike" dirty="0">
                        <a:solidFill>
                          <a:srgbClr val="007C91"/>
                        </a:solidFill>
                        <a:effectLst/>
                        <a:highlight>
                          <a:srgbClr val="FFFF00"/>
                        </a:highlight>
                        <a:latin typeface="Arial" panose="020B0604020202020204" pitchFamily="34" charset="0"/>
                        <a:cs typeface="Arial" panose="020B0604020202020204" pitchFamily="34" charset="0"/>
                      </a:endParaRP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1072644"/>
                  </a:ext>
                </a:extLst>
              </a:tr>
              <a:tr h="44780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200" b="0" i="0" u="none" strike="noStrike">
                          <a:solidFill>
                            <a:srgbClr val="000000"/>
                          </a:solidFill>
                          <a:effectLst/>
                          <a:latin typeface="Arial" panose="020B0604020202020204" pitchFamily="34" charset="0"/>
                          <a:cs typeface="Arial" panose="020B0604020202020204" pitchFamily="34" charset="0"/>
                        </a:rPr>
                        <a:t>Prison – current and within the last 5 years (England and Wales)</a:t>
                      </a:r>
                    </a:p>
                    <a:p>
                      <a:pPr algn="l" fontAlgn="b"/>
                      <a:endParaRPr lang="en-GB" sz="1200" b="0" i="0" u="none" strike="noStrike">
                        <a:solidFill>
                          <a:srgbClr val="000000"/>
                        </a:solidFill>
                        <a:effectLst/>
                        <a:latin typeface="Arial" panose="020B0604020202020204" pitchFamily="34" charset="0"/>
                        <a:cs typeface="Arial" panose="020B0604020202020204" pitchFamily="34" charset="0"/>
                      </a:endParaRP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302,498</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98</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32.7</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(26.6 to 39.8)</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100" b="0" i="0" u="none" strike="noStrike" dirty="0">
                          <a:solidFill>
                            <a:srgbClr val="007C91"/>
                          </a:solidFill>
                          <a:effectLst/>
                          <a:latin typeface="Arial" panose="020B0604020202020204" pitchFamily="34" charset="0"/>
                          <a:cs typeface="Arial" panose="020B0604020202020204" pitchFamily="34" charset="0"/>
                        </a:rPr>
                        <a:t>Population denominator is prison population in 2021 plus probation population in 2021. This will include recently released from prison and other groups in recent contact with the justice system but not currently in prison and may result in an underestimate or overestimate of rate</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7809034"/>
                  </a:ext>
                </a:extLst>
              </a:tr>
              <a:tr h="227325">
                <a:tc>
                  <a:txBody>
                    <a:bodyPr/>
                    <a:lstStyle/>
                    <a:p>
                      <a:pPr algn="l" fontAlgn="b"/>
                      <a:r>
                        <a:rPr lang="en-GB" sz="1200" b="1" i="0" u="none" strike="noStrike">
                          <a:solidFill>
                            <a:srgbClr val="000000"/>
                          </a:solidFill>
                          <a:effectLst/>
                          <a:latin typeface="Arial" panose="020B0604020202020204" pitchFamily="34" charset="0"/>
                          <a:cs typeface="Arial" panose="020B0604020202020204" pitchFamily="34" charset="0"/>
                        </a:rPr>
                        <a:t>All TB notifications (England)</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56,536,419</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4,425</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7.8</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(7.6 to 8.1)</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l" fontAlgn="b"/>
                      <a:r>
                        <a:rPr lang="en-GB" sz="1100" b="0" i="0" u="none" strike="noStrike">
                          <a:solidFill>
                            <a:srgbClr val="007C91"/>
                          </a:solidFill>
                          <a:effectLst/>
                          <a:latin typeface="Arial" panose="020B0604020202020204" pitchFamily="34" charset="0"/>
                          <a:cs typeface="Arial" panose="020B0604020202020204" pitchFamily="34" charset="0"/>
                        </a:rPr>
                        <a:t> </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23028794"/>
                  </a:ext>
                </a:extLst>
              </a:tr>
              <a:tr h="44780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Homeless – current only </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274,405</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65</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30.2</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(18.3 to 30.2)</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100" b="0" i="0" u="none" strike="noStrike" dirty="0">
                          <a:solidFill>
                            <a:srgbClr val="007C91"/>
                          </a:solidFill>
                          <a:effectLst/>
                          <a:latin typeface="Arial" panose="020B0604020202020204" pitchFamily="34" charset="0"/>
                          <a:cs typeface="Arial" panose="020B0604020202020204" pitchFamily="34" charset="0"/>
                        </a:rPr>
                        <a:t>Population denominator – estimated number homeless on any given night in 2021 as defined by </a:t>
                      </a:r>
                      <a:r>
                        <a:rPr lang="en-GB" sz="1100" b="0" i="0" u="none" strike="noStrike" dirty="0">
                          <a:solidFill>
                            <a:srgbClr val="007C91"/>
                          </a:solidFill>
                          <a:effectLst/>
                          <a:latin typeface="Arial" panose="020B0604020202020204" pitchFamily="34" charset="0"/>
                          <a:cs typeface="Arial" panose="020B0604020202020204" pitchFamily="34" charset="0"/>
                          <a:hlinkClick r:id="rId3"/>
                        </a:rPr>
                        <a:t>Shelter Homelessness in England 2021, Table 1</a:t>
                      </a:r>
                      <a:r>
                        <a:rPr lang="en-GB" sz="1100" b="0" i="0" u="none" strike="noStrike" dirty="0">
                          <a:solidFill>
                            <a:srgbClr val="007C91"/>
                          </a:solidFill>
                          <a:effectLst/>
                          <a:latin typeface="Arial" panose="020B0604020202020204" pitchFamily="34" charset="0"/>
                          <a:cs typeface="Arial" panose="020B0604020202020204" pitchFamily="34" charset="0"/>
                        </a:rPr>
                        <a:t>. Definitions are broadly similar between NTBS and Population Denominator</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84283748"/>
                  </a:ext>
                </a:extLst>
              </a:tr>
              <a:tr h="44780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Drug misuse – current only</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1,000,000</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92</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9.2</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(7.4 to 11.3)</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100" b="0" i="0" u="none" strike="noStrike" dirty="0">
                          <a:solidFill>
                            <a:srgbClr val="007C91"/>
                          </a:solidFill>
                          <a:effectLst/>
                          <a:latin typeface="Arial" panose="020B0604020202020204" pitchFamily="34" charset="0"/>
                          <a:cs typeface="Arial" panose="020B0604020202020204" pitchFamily="34" charset="0"/>
                        </a:rPr>
                        <a:t>NTBS definition is regular use of cocaine, amphetamines and elicit opiates. </a:t>
                      </a:r>
                      <a:r>
                        <a:rPr lang="en-GB" sz="1100" b="0" i="0" u="none" strike="noStrike" dirty="0">
                          <a:solidFill>
                            <a:srgbClr val="007C91"/>
                          </a:solidFill>
                          <a:effectLst/>
                          <a:latin typeface="Arial" panose="020B0604020202020204" pitchFamily="34" charset="0"/>
                          <a:cs typeface="Arial" panose="020B0604020202020204" pitchFamily="34" charset="0"/>
                          <a:hlinkClick r:id="rId4"/>
                        </a:rPr>
                        <a:t>Population denominator is an estimate of all class A drug use </a:t>
                      </a:r>
                      <a:r>
                        <a:rPr lang="en-GB" sz="1100" b="0" i="1" u="none" strike="noStrike" dirty="0">
                          <a:solidFill>
                            <a:srgbClr val="007C91"/>
                          </a:solidFill>
                          <a:effectLst/>
                          <a:latin typeface="Arial" panose="020B0604020202020204" pitchFamily="34" charset="0"/>
                          <a:cs typeface="Arial" panose="020B0604020202020204" pitchFamily="34" charset="0"/>
                          <a:hlinkClick r:id="rId4"/>
                        </a:rPr>
                        <a:t>in the last year </a:t>
                      </a:r>
                      <a:r>
                        <a:rPr lang="en-GB" sz="1100" b="0" i="0" u="none" strike="noStrike" dirty="0">
                          <a:solidFill>
                            <a:srgbClr val="007C91"/>
                          </a:solidFill>
                          <a:effectLst/>
                          <a:latin typeface="Arial" panose="020B0604020202020204" pitchFamily="34" charset="0"/>
                          <a:cs typeface="Arial" panose="020B0604020202020204" pitchFamily="34" charset="0"/>
                          <a:hlinkClick r:id="rId4"/>
                        </a:rPr>
                        <a:t>in people aged 16-59</a:t>
                      </a:r>
                      <a:r>
                        <a:rPr lang="en-GB" sz="1100" b="0" i="0" u="none" strike="noStrike" dirty="0">
                          <a:solidFill>
                            <a:srgbClr val="007C91"/>
                          </a:solidFill>
                          <a:effectLst/>
                          <a:latin typeface="Arial" panose="020B0604020202020204" pitchFamily="34" charset="0"/>
                          <a:cs typeface="Arial" panose="020B0604020202020204" pitchFamily="34" charset="0"/>
                        </a:rPr>
                        <a:t>. Differences in definitions may result in under- or over-estimate of rates. </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9137212"/>
                  </a:ext>
                </a:extLst>
              </a:tr>
              <a:tr h="227325">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History of drug misuse (Ever misused drugs</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6,656,000</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212</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3.2</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(2.8 to 3.6)</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100" b="0" i="0" u="none" strike="noStrike">
                          <a:solidFill>
                            <a:srgbClr val="007C91"/>
                          </a:solidFill>
                          <a:effectLst/>
                          <a:latin typeface="Arial" panose="020B0604020202020204" pitchFamily="34" charset="0"/>
                          <a:cs typeface="Arial" panose="020B0604020202020204" pitchFamily="34" charset="0"/>
                        </a:rPr>
                        <a:t>Population denominator includes </a:t>
                      </a:r>
                      <a:r>
                        <a:rPr lang="en-GB" sz="1100" b="0" i="1" u="none" strike="noStrike">
                          <a:solidFill>
                            <a:srgbClr val="007C91"/>
                          </a:solidFill>
                          <a:effectLst/>
                          <a:latin typeface="Arial" panose="020B0604020202020204" pitchFamily="34" charset="0"/>
                          <a:cs typeface="Arial" panose="020B0604020202020204" pitchFamily="34" charset="0"/>
                        </a:rPr>
                        <a:t>ever used </a:t>
                      </a:r>
                      <a:r>
                        <a:rPr lang="en-GB" sz="1100" b="0" i="0" u="none" strike="noStrike">
                          <a:solidFill>
                            <a:srgbClr val="007C91"/>
                          </a:solidFill>
                          <a:effectLst/>
                          <a:latin typeface="Arial" panose="020B0604020202020204" pitchFamily="34" charset="0"/>
                          <a:cs typeface="Arial" panose="020B0604020202020204" pitchFamily="34" charset="0"/>
                        </a:rPr>
                        <a:t>a class A drug use in people aged 16 to 59.  This may result in an underestimate of rate. </a:t>
                      </a:r>
                    </a:p>
                  </a:txBody>
                  <a:tcPr marL="36000" marR="36000" marT="49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4220349"/>
                  </a:ext>
                </a:extLst>
              </a:tr>
              <a:tr h="447807">
                <a:tc>
                  <a:txBody>
                    <a:bodyPr/>
                    <a:lstStyle/>
                    <a:p>
                      <a:pPr algn="l" fontAlgn="b"/>
                      <a:r>
                        <a:rPr lang="en-GB" sz="1200" b="0" i="0" u="none" strike="noStrike">
                          <a:solidFill>
                            <a:srgbClr val="000000"/>
                          </a:solidFill>
                          <a:effectLst/>
                          <a:latin typeface="Arial" panose="020B0604020202020204" pitchFamily="34" charset="0"/>
                          <a:cs typeface="Arial" panose="020B0604020202020204" pitchFamily="34" charset="0"/>
                        </a:rPr>
                        <a:t>Asylum seekers notified in 2021 who entered the UK from 2018 to 2021</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a:solidFill>
                            <a:srgbClr val="000000"/>
                          </a:solidFill>
                          <a:effectLst/>
                          <a:latin typeface="Arial" panose="020B0604020202020204" pitchFamily="34" charset="0"/>
                          <a:cs typeface="Arial" panose="020B0604020202020204" pitchFamily="34" charset="0"/>
                        </a:rPr>
                        <a:t>179,538</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88</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50.4</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GB" sz="1200" b="0" i="0" u="none" strike="noStrike" dirty="0">
                          <a:solidFill>
                            <a:srgbClr val="000000"/>
                          </a:solidFill>
                          <a:effectLst/>
                          <a:latin typeface="Arial" panose="020B0604020202020204" pitchFamily="34" charset="0"/>
                          <a:cs typeface="Arial" panose="020B0604020202020204" pitchFamily="34" charset="0"/>
                        </a:rPr>
                        <a:t>(40.1 to 61.7)</a:t>
                      </a: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GB" sz="1100" b="0" i="0" u="none" strike="noStrike" dirty="0">
                          <a:solidFill>
                            <a:srgbClr val="007C91"/>
                          </a:solidFill>
                          <a:effectLst/>
                          <a:latin typeface="Arial" panose="020B0604020202020204" pitchFamily="34" charset="0"/>
                          <a:cs typeface="Arial" panose="020B0604020202020204" pitchFamily="34" charset="0"/>
                        </a:rPr>
                        <a:t>Population denominator is no of asylum applications in 2021, 2020, 2019 and 2018. </a:t>
                      </a:r>
                      <a:r>
                        <a:rPr lang="en-GB" sz="1100" b="0" i="0" dirty="0">
                          <a:solidFill>
                            <a:srgbClr val="007C91"/>
                          </a:solidFill>
                          <a:effectLst/>
                          <a:latin typeface="Arial" panose="020B0604020202020204" pitchFamily="34" charset="0"/>
                        </a:rPr>
                        <a:t> Table Asy_01b </a:t>
                      </a:r>
                      <a:r>
                        <a:rPr lang="en-GB" sz="1100" b="0" i="0" u="sng" strike="noStrike" dirty="0">
                          <a:solidFill>
                            <a:srgbClr val="007C91"/>
                          </a:solidFill>
                          <a:effectLst/>
                          <a:latin typeface="Arial" panose="020B0604020202020204" pitchFamily="34" charset="0"/>
                          <a:hlinkClick r:id="rId5">
                            <a:extLst>
                              <a:ext uri="{A12FA001-AC4F-418D-AE19-62706E023703}">
                                <ahyp:hlinkClr xmlns:ahyp="http://schemas.microsoft.com/office/drawing/2018/hyperlinkcolor" val="tx"/>
                              </a:ext>
                            </a:extLst>
                          </a:hlinkClick>
                        </a:rPr>
                        <a:t>asylum-summary-mar-2023-tables.ods (live.com)</a:t>
                      </a:r>
                      <a:r>
                        <a:rPr lang="en-GB" sz="1100" b="0" i="0" u="sng" strike="noStrike" dirty="0">
                          <a:solidFill>
                            <a:srgbClr val="007C91"/>
                          </a:solidFill>
                          <a:effectLst/>
                          <a:latin typeface="Arial" panose="020B0604020202020204" pitchFamily="34" charset="0"/>
                        </a:rPr>
                        <a:t> </a:t>
                      </a:r>
                      <a:endParaRPr lang="en-GB" sz="1100" b="0" i="0" u="none" strike="noStrike" dirty="0">
                        <a:solidFill>
                          <a:srgbClr val="007C91"/>
                        </a:solidFill>
                        <a:effectLst/>
                        <a:latin typeface="Arial" panose="020B0604020202020204" pitchFamily="34" charset="0"/>
                        <a:cs typeface="Arial" panose="020B0604020202020204" pitchFamily="34" charset="0"/>
                      </a:endParaRPr>
                    </a:p>
                  </a:txBody>
                  <a:tcPr marL="36000" marR="36000" marT="49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032730"/>
                  </a:ext>
                </a:extLst>
              </a:tr>
            </a:tbl>
          </a:graphicData>
        </a:graphic>
      </p:graphicFrame>
      <p:sp>
        <p:nvSpPr>
          <p:cNvPr id="5" name="Footer Placeholder 4">
            <a:extLst>
              <a:ext uri="{FF2B5EF4-FFF2-40B4-BE49-F238E27FC236}">
                <a16:creationId xmlns:a16="http://schemas.microsoft.com/office/drawing/2014/main" id="{5D8416AF-B286-8ECE-8465-079365BEE547}"/>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Tree>
    <p:extLst>
      <p:ext uri="{BB962C8B-B14F-4D97-AF65-F5344CB8AC3E}">
        <p14:creationId xmlns:p14="http://schemas.microsoft.com/office/powerpoint/2010/main" val="38047975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A0695-16DA-DBAD-BC4B-93DEA53FDB47}"/>
              </a:ext>
            </a:extLst>
          </p:cNvPr>
          <p:cNvSpPr>
            <a:spLocks noGrp="1"/>
          </p:cNvSpPr>
          <p:nvPr>
            <p:ph type="ctrTitle"/>
          </p:nvPr>
        </p:nvSpPr>
        <p:spPr/>
        <p:txBody>
          <a:bodyPr/>
          <a:lstStyle/>
          <a:p>
            <a:pPr algn="ctr"/>
            <a:r>
              <a:rPr lang="en-GB" b="1" dirty="0"/>
              <a:t>Section 7: Definitions of Social Risk Factors</a:t>
            </a:r>
          </a:p>
        </p:txBody>
      </p:sp>
      <p:sp>
        <p:nvSpPr>
          <p:cNvPr id="3" name="Footer Placeholder 2">
            <a:extLst>
              <a:ext uri="{FF2B5EF4-FFF2-40B4-BE49-F238E27FC236}">
                <a16:creationId xmlns:a16="http://schemas.microsoft.com/office/drawing/2014/main" id="{9B02CF8C-3DD8-E4EA-8F20-A6DEB79D950A}"/>
              </a:ext>
            </a:extLst>
          </p:cNvPr>
          <p:cNvSpPr>
            <a:spLocks noGrp="1"/>
          </p:cNvSpPr>
          <p:nvPr>
            <p:ph type="ftr" sz="quarter" idx="4294967295"/>
          </p:nvPr>
        </p:nvSpPr>
        <p:spPr>
          <a:xfrm>
            <a:off x="0" y="6438900"/>
            <a:ext cx="10007600" cy="363538"/>
          </a:xfrm>
        </p:spPr>
        <p:txBody>
          <a:bodyPr/>
          <a:lstStyle/>
          <a:p>
            <a:r>
              <a:rPr lang="en-GB"/>
              <a:t>GPHSA code and analysis meeting 5/2/2023</a:t>
            </a:r>
            <a:endParaRPr lang="en-GB" sz="1400" dirty="0"/>
          </a:p>
        </p:txBody>
      </p:sp>
      <p:sp>
        <p:nvSpPr>
          <p:cNvPr id="4" name="Slide Number Placeholder 3">
            <a:extLst>
              <a:ext uri="{FF2B5EF4-FFF2-40B4-BE49-F238E27FC236}">
                <a16:creationId xmlns:a16="http://schemas.microsoft.com/office/drawing/2014/main" id="{F6FC3FA0-5074-94A1-0C22-A3784748B84E}"/>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42</a:t>
            </a:fld>
            <a:endParaRPr lang="en-GB" sz="1400" dirty="0"/>
          </a:p>
        </p:txBody>
      </p:sp>
    </p:spTree>
    <p:extLst>
      <p:ext uri="{BB962C8B-B14F-4D97-AF65-F5344CB8AC3E}">
        <p14:creationId xmlns:p14="http://schemas.microsoft.com/office/powerpoint/2010/main" val="22369520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4626-0D47-AF23-F2C7-86AAAA0FEFDF}"/>
              </a:ext>
            </a:extLst>
          </p:cNvPr>
          <p:cNvSpPr>
            <a:spLocks noGrp="1"/>
          </p:cNvSpPr>
          <p:nvPr>
            <p:ph type="title"/>
          </p:nvPr>
        </p:nvSpPr>
        <p:spPr/>
        <p:txBody>
          <a:bodyPr/>
          <a:lstStyle/>
          <a:p>
            <a:r>
              <a:rPr lang="en-GB"/>
              <a:t>Social risk factor definitions</a:t>
            </a:r>
          </a:p>
        </p:txBody>
      </p:sp>
      <p:sp>
        <p:nvSpPr>
          <p:cNvPr id="6" name="Slide Number Placeholder 5">
            <a:extLst>
              <a:ext uri="{FF2B5EF4-FFF2-40B4-BE49-F238E27FC236}">
                <a16:creationId xmlns:a16="http://schemas.microsoft.com/office/drawing/2014/main" id="{EE7915BB-9D90-25DA-3C45-375F23FBDFC6}"/>
              </a:ext>
            </a:extLst>
          </p:cNvPr>
          <p:cNvSpPr>
            <a:spLocks noGrp="1"/>
          </p:cNvSpPr>
          <p:nvPr>
            <p:ph type="sldNum" sz="quarter" idx="11"/>
          </p:nvPr>
        </p:nvSpPr>
        <p:spPr/>
        <p:txBody>
          <a:bodyPr/>
          <a:lstStyle/>
          <a:p>
            <a:fld id="{344369E4-5DE7-46E5-874E-4FD437973785}" type="slidenum">
              <a:rPr lang="en-GB" smtClean="0"/>
              <a:pPr/>
              <a:t>43</a:t>
            </a:fld>
            <a:endParaRPr lang="en-GB" sz="1400"/>
          </a:p>
        </p:txBody>
      </p:sp>
      <p:graphicFrame>
        <p:nvGraphicFramePr>
          <p:cNvPr id="14" name="Table 13">
            <a:extLst>
              <a:ext uri="{FF2B5EF4-FFF2-40B4-BE49-F238E27FC236}">
                <a16:creationId xmlns:a16="http://schemas.microsoft.com/office/drawing/2014/main" id="{269BAD34-226F-4CE1-ED15-9D0F809DE07E}"/>
              </a:ext>
            </a:extLst>
          </p:cNvPr>
          <p:cNvGraphicFramePr>
            <a:graphicFrameLocks noGrp="1" noChangeAspect="1"/>
          </p:cNvGraphicFramePr>
          <p:nvPr>
            <p:extLst>
              <p:ext uri="{D42A27DB-BD31-4B8C-83A1-F6EECF244321}">
                <p14:modId xmlns:p14="http://schemas.microsoft.com/office/powerpoint/2010/main" val="2702466342"/>
              </p:ext>
            </p:extLst>
          </p:nvPr>
        </p:nvGraphicFramePr>
        <p:xfrm>
          <a:off x="840508" y="831270"/>
          <a:ext cx="9973368" cy="5455251"/>
        </p:xfrm>
        <a:graphic>
          <a:graphicData uri="http://schemas.openxmlformats.org/drawingml/2006/table">
            <a:tbl>
              <a:tblPr/>
              <a:tblGrid>
                <a:gridCol w="2216617">
                  <a:extLst>
                    <a:ext uri="{9D8B030D-6E8A-4147-A177-3AD203B41FA5}">
                      <a16:colId xmlns:a16="http://schemas.microsoft.com/office/drawing/2014/main" val="3466288224"/>
                    </a:ext>
                  </a:extLst>
                </a:gridCol>
                <a:gridCol w="2567115">
                  <a:extLst>
                    <a:ext uri="{9D8B030D-6E8A-4147-A177-3AD203B41FA5}">
                      <a16:colId xmlns:a16="http://schemas.microsoft.com/office/drawing/2014/main" val="2319706283"/>
                    </a:ext>
                  </a:extLst>
                </a:gridCol>
                <a:gridCol w="1772972">
                  <a:extLst>
                    <a:ext uri="{9D8B030D-6E8A-4147-A177-3AD203B41FA5}">
                      <a16:colId xmlns:a16="http://schemas.microsoft.com/office/drawing/2014/main" val="2203872855"/>
                    </a:ext>
                  </a:extLst>
                </a:gridCol>
                <a:gridCol w="3416664">
                  <a:extLst>
                    <a:ext uri="{9D8B030D-6E8A-4147-A177-3AD203B41FA5}">
                      <a16:colId xmlns:a16="http://schemas.microsoft.com/office/drawing/2014/main" val="724078067"/>
                    </a:ext>
                  </a:extLst>
                </a:gridCol>
              </a:tblGrid>
              <a:tr h="378780">
                <a:tc>
                  <a:txBody>
                    <a:bodyPr/>
                    <a:lstStyle/>
                    <a:p>
                      <a:pPr algn="l" fontAlgn="ctr"/>
                      <a:r>
                        <a:rPr lang="en-GB" sz="1050" b="1" i="0" u="none" strike="noStrike">
                          <a:solidFill>
                            <a:srgbClr val="000000"/>
                          </a:solidFill>
                          <a:effectLst/>
                          <a:latin typeface="Arial" panose="020B0604020202020204" pitchFamily="34" charset="0"/>
                          <a:cs typeface="Arial" panose="020B0604020202020204" pitchFamily="34" charset="0"/>
                        </a:rPr>
                        <a:t>Field Name</a:t>
                      </a:r>
                    </a:p>
                  </a:txBody>
                  <a:tcPr marL="2452" marR="2452" marT="24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1" i="0" u="none" strike="noStrike">
                          <a:solidFill>
                            <a:srgbClr val="000000"/>
                          </a:solidFill>
                          <a:effectLst/>
                          <a:latin typeface="Arial" panose="020B0604020202020204" pitchFamily="34" charset="0"/>
                          <a:cs typeface="Arial" panose="020B0604020202020204" pitchFamily="34" charset="0"/>
                        </a:rPr>
                        <a:t>Definition</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1" i="0" u="none" strike="noStrike">
                          <a:solidFill>
                            <a:srgbClr val="000000"/>
                          </a:solidFill>
                          <a:effectLst/>
                          <a:latin typeface="Arial" panose="020B0604020202020204" pitchFamily="34" charset="0"/>
                          <a:cs typeface="Arial" panose="020B0604020202020204" pitchFamily="34" charset="0"/>
                        </a:rPr>
                        <a:t>Values</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1" i="0" u="none" strike="noStrike">
                          <a:solidFill>
                            <a:srgbClr val="000000"/>
                          </a:solidFill>
                          <a:effectLst/>
                          <a:latin typeface="Arial" panose="020B0604020202020204" pitchFamily="34" charset="0"/>
                          <a:cs typeface="Arial" panose="020B0604020202020204" pitchFamily="34" charset="0"/>
                        </a:rPr>
                        <a:t>Further Information</a:t>
                      </a:r>
                    </a:p>
                  </a:txBody>
                  <a:tcPr marL="2452" marR="2452" marT="2452"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93845046"/>
                  </a:ext>
                </a:extLst>
              </a:tr>
              <a:tr h="581199">
                <a:tc>
                  <a:txBody>
                    <a:bodyPr/>
                    <a:lstStyle/>
                    <a:p>
                      <a:pPr lvl="0" algn="l" fontAlgn="ctr"/>
                      <a:r>
                        <a:rPr lang="en-GB" sz="1050" b="1" i="0" u="none" strike="noStrike">
                          <a:solidFill>
                            <a:srgbClr val="000000"/>
                          </a:solidFill>
                          <a:effectLst/>
                          <a:latin typeface="Arial" panose="020B0604020202020204" pitchFamily="34" charset="0"/>
                          <a:cs typeface="Arial" panose="020B0604020202020204" pitchFamily="34" charset="0"/>
                        </a:rPr>
                        <a:t>Patient's ability to self-administer treatment is affected by alcohol misuse or abuse</a:t>
                      </a:r>
                    </a:p>
                  </a:txBody>
                  <a:tcPr marL="2452" marR="2452" marT="24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Is patient's ability to self-administer treatment affected by alcohol in the absence of DOT? </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Yes</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No</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Unknown</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50" b="0" i="0" u="none" strike="noStrike">
                          <a:solidFill>
                            <a:srgbClr val="000000"/>
                          </a:solidFill>
                          <a:effectLst/>
                          <a:latin typeface="Arial" panose="020B0604020202020204" pitchFamily="34" charset="0"/>
                          <a:cs typeface="Arial" panose="020B0604020202020204" pitchFamily="34" charset="0"/>
                        </a:rPr>
                        <a:t> </a:t>
                      </a:r>
                    </a:p>
                  </a:txBody>
                  <a:tcPr marL="2452" marR="2452" marT="245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9501565"/>
                  </a:ext>
                </a:extLst>
              </a:tr>
              <a:tr h="926682">
                <a:tc>
                  <a:txBody>
                    <a:bodyPr/>
                    <a:lstStyle/>
                    <a:p>
                      <a:pPr lvl="0" algn="l" fontAlgn="ctr"/>
                      <a:r>
                        <a:rPr lang="en-GB" sz="1050" b="1" i="0" u="none" strike="noStrike">
                          <a:solidFill>
                            <a:srgbClr val="000000"/>
                          </a:solidFill>
                          <a:effectLst/>
                          <a:latin typeface="Arial" panose="020B0604020202020204" pitchFamily="34" charset="0"/>
                          <a:cs typeface="Arial" panose="020B0604020202020204" pitchFamily="34" charset="0"/>
                        </a:rPr>
                        <a:t>Patient has a history of drug misuse</a:t>
                      </a:r>
                    </a:p>
                  </a:txBody>
                  <a:tcPr marL="2452" marR="2452" marT="24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Is the patient misusing drugs, or has misused drugs in the past? </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dirty="0">
                          <a:solidFill>
                            <a:srgbClr val="000000"/>
                          </a:solidFill>
                          <a:effectLst/>
                          <a:latin typeface="Arial" panose="020B0604020202020204" pitchFamily="34" charset="0"/>
                          <a:cs typeface="Arial" panose="020B0604020202020204" pitchFamily="34" charset="0"/>
                        </a:rPr>
                        <a:t>Yes</a:t>
                      </a:r>
                      <a:br>
                        <a:rPr lang="en-GB" sz="1050" b="0" i="0" u="none" strike="noStrike" dirty="0">
                          <a:solidFill>
                            <a:srgbClr val="000000"/>
                          </a:solidFill>
                          <a:effectLst/>
                          <a:latin typeface="Arial" panose="020B0604020202020204" pitchFamily="34" charset="0"/>
                          <a:cs typeface="Arial" panose="020B0604020202020204" pitchFamily="34" charset="0"/>
                        </a:rPr>
                      </a:br>
                      <a:r>
                        <a:rPr lang="en-GB" sz="1050" b="0" i="0" u="none" strike="noStrike" dirty="0">
                          <a:solidFill>
                            <a:srgbClr val="000000"/>
                          </a:solidFill>
                          <a:effectLst/>
                          <a:latin typeface="Arial" panose="020B0604020202020204" pitchFamily="34" charset="0"/>
                          <a:cs typeface="Arial" panose="020B0604020202020204" pitchFamily="34" charset="0"/>
                        </a:rPr>
                        <a:t>-Current</a:t>
                      </a:r>
                      <a:br>
                        <a:rPr lang="en-GB" sz="1050" b="0" i="0" u="none" strike="noStrike" dirty="0">
                          <a:solidFill>
                            <a:srgbClr val="000000"/>
                          </a:solidFill>
                          <a:effectLst/>
                          <a:latin typeface="Arial" panose="020B0604020202020204" pitchFamily="34" charset="0"/>
                          <a:cs typeface="Arial" panose="020B0604020202020204" pitchFamily="34" charset="0"/>
                        </a:rPr>
                      </a:br>
                      <a:r>
                        <a:rPr lang="en-GB" sz="1050" b="0" i="0" u="none" strike="noStrike" dirty="0">
                          <a:solidFill>
                            <a:srgbClr val="000000"/>
                          </a:solidFill>
                          <a:effectLst/>
                          <a:latin typeface="Arial" panose="020B0604020202020204" pitchFamily="34" charset="0"/>
                          <a:cs typeface="Arial" panose="020B0604020202020204" pitchFamily="34" charset="0"/>
                        </a:rPr>
                        <a:t>-In the past 5 years</a:t>
                      </a:r>
                      <a:br>
                        <a:rPr lang="en-GB" sz="1050" b="0" i="0" u="none" strike="noStrike" dirty="0">
                          <a:solidFill>
                            <a:srgbClr val="000000"/>
                          </a:solidFill>
                          <a:effectLst/>
                          <a:latin typeface="Arial" panose="020B0604020202020204" pitchFamily="34" charset="0"/>
                          <a:cs typeface="Arial" panose="020B0604020202020204" pitchFamily="34" charset="0"/>
                        </a:rPr>
                      </a:br>
                      <a:r>
                        <a:rPr lang="en-GB" sz="1050" b="0" i="0" u="none" strike="noStrike" dirty="0">
                          <a:solidFill>
                            <a:srgbClr val="000000"/>
                          </a:solidFill>
                          <a:effectLst/>
                          <a:latin typeface="Arial" panose="020B0604020202020204" pitchFamily="34" charset="0"/>
                          <a:cs typeface="Arial" panose="020B0604020202020204" pitchFamily="34" charset="0"/>
                        </a:rPr>
                        <a:t>-More than 5 years ago</a:t>
                      </a:r>
                      <a:br>
                        <a:rPr lang="en-GB" sz="1050" b="0" i="0" u="none" strike="noStrike" dirty="0">
                          <a:solidFill>
                            <a:srgbClr val="000000"/>
                          </a:solidFill>
                          <a:effectLst/>
                          <a:latin typeface="Arial" panose="020B0604020202020204" pitchFamily="34" charset="0"/>
                          <a:cs typeface="Arial" panose="020B0604020202020204" pitchFamily="34" charset="0"/>
                        </a:rPr>
                      </a:br>
                      <a:r>
                        <a:rPr lang="en-GB" sz="1050" b="0" i="0" u="none" strike="noStrike" dirty="0">
                          <a:solidFill>
                            <a:srgbClr val="000000"/>
                          </a:solidFill>
                          <a:effectLst/>
                          <a:latin typeface="Arial" panose="020B0604020202020204" pitchFamily="34" charset="0"/>
                          <a:cs typeface="Arial" panose="020B0604020202020204" pitchFamily="34" charset="0"/>
                        </a:rPr>
                        <a:t>No</a:t>
                      </a:r>
                      <a:br>
                        <a:rPr lang="en-GB" sz="1050" b="0" i="0" u="none" strike="noStrike" dirty="0">
                          <a:solidFill>
                            <a:srgbClr val="000000"/>
                          </a:solidFill>
                          <a:effectLst/>
                          <a:latin typeface="Arial" panose="020B0604020202020204" pitchFamily="34" charset="0"/>
                          <a:cs typeface="Arial" panose="020B0604020202020204" pitchFamily="34" charset="0"/>
                        </a:rPr>
                      </a:br>
                      <a:r>
                        <a:rPr lang="en-GB" sz="1050" b="0" i="0" u="none" strike="noStrike" dirty="0">
                          <a:solidFill>
                            <a:srgbClr val="000000"/>
                          </a:solidFill>
                          <a:effectLst/>
                          <a:latin typeface="Arial" panose="020B0604020202020204" pitchFamily="34" charset="0"/>
                          <a:cs typeface="Arial" panose="020B0604020202020204" pitchFamily="34" charset="0"/>
                        </a:rPr>
                        <a:t>Unknown</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50" b="0" i="0" u="none" strike="noStrike">
                          <a:solidFill>
                            <a:srgbClr val="000000"/>
                          </a:solidFill>
                          <a:effectLst/>
                          <a:latin typeface="Arial" panose="020B0604020202020204" pitchFamily="34" charset="0"/>
                          <a:cs typeface="Arial" panose="020B0604020202020204" pitchFamily="34" charset="0"/>
                        </a:rPr>
                        <a:t>Problem drug use is defined as illicit injecting drug use or long duration/ regular use of illicit opiates, cocaine and/or amphetamines. </a:t>
                      </a:r>
                    </a:p>
                  </a:txBody>
                  <a:tcPr marL="2452" marR="2452" marT="245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00954083"/>
                  </a:ext>
                </a:extLst>
              </a:tr>
              <a:tr h="926682">
                <a:tc>
                  <a:txBody>
                    <a:bodyPr/>
                    <a:lstStyle/>
                    <a:p>
                      <a:pPr lvl="0" algn="l" fontAlgn="ctr"/>
                      <a:r>
                        <a:rPr lang="en-GB" sz="1050" b="1" i="0" u="none" strike="noStrike">
                          <a:solidFill>
                            <a:srgbClr val="000000"/>
                          </a:solidFill>
                          <a:effectLst/>
                          <a:latin typeface="Arial" panose="020B0604020202020204" pitchFamily="34" charset="0"/>
                          <a:cs typeface="Arial" panose="020B0604020202020204" pitchFamily="34" charset="0"/>
                        </a:rPr>
                        <a:t>Patient has a history of homelessness</a:t>
                      </a:r>
                    </a:p>
                  </a:txBody>
                  <a:tcPr marL="2452" marR="2452" marT="24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Is patient currently homeless or has been in the past?</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Yes</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-Current</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-In the past 5 years</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-More than 5 years ago</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No</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Unknown</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50" b="0" i="0" u="none" strike="noStrike">
                          <a:solidFill>
                            <a:srgbClr val="000000"/>
                          </a:solidFill>
                          <a:effectLst/>
                          <a:latin typeface="Arial" panose="020B0604020202020204" pitchFamily="34" charset="0"/>
                          <a:cs typeface="Arial" panose="020B0604020202020204" pitchFamily="34" charset="0"/>
                        </a:rPr>
                        <a:t>Includes people sleeping rough, living in temporary accommodation such as bed and breakfast, hostels, hotels, and squats and people who are involuntarily dependent on friends. </a:t>
                      </a:r>
                    </a:p>
                  </a:txBody>
                  <a:tcPr marL="2452" marR="2452" marT="245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6414806"/>
                  </a:ext>
                </a:extLst>
              </a:tr>
              <a:tr h="926682">
                <a:tc>
                  <a:txBody>
                    <a:bodyPr/>
                    <a:lstStyle/>
                    <a:p>
                      <a:pPr lvl="0" algn="l" fontAlgn="ctr"/>
                      <a:r>
                        <a:rPr lang="en-GB" sz="1050" b="1" i="0" u="none" strike="noStrike">
                          <a:solidFill>
                            <a:srgbClr val="000000"/>
                          </a:solidFill>
                          <a:effectLst/>
                          <a:latin typeface="Arial" panose="020B0604020202020204" pitchFamily="34" charset="0"/>
                          <a:cs typeface="Arial" panose="020B0604020202020204" pitchFamily="34" charset="0"/>
                        </a:rPr>
                        <a:t>Patient has a history of imprisonment</a:t>
                      </a:r>
                    </a:p>
                  </a:txBody>
                  <a:tcPr marL="2452" marR="2452" marT="24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Is the patient a prisoner or been a prisoner in the past? </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Yes</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-Current</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-In the past 5 years</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-More than 5 years ago</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No</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Unknown</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50" b="0" i="0" u="none" strike="noStrike">
                          <a:solidFill>
                            <a:srgbClr val="000000"/>
                          </a:solidFill>
                          <a:effectLst/>
                          <a:latin typeface="Arial" panose="020B0604020202020204" pitchFamily="34" charset="0"/>
                          <a:cs typeface="Arial" panose="020B0604020202020204" pitchFamily="34" charset="0"/>
                        </a:rPr>
                        <a:t>Include any history of incarceration</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within the UK including incarceration in a prison or a remand centre. </a:t>
                      </a:r>
                    </a:p>
                  </a:txBody>
                  <a:tcPr marL="2452" marR="2452" marT="245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01984776"/>
                  </a:ext>
                </a:extLst>
              </a:tr>
              <a:tr h="605841">
                <a:tc>
                  <a:txBody>
                    <a:bodyPr/>
                    <a:lstStyle/>
                    <a:p>
                      <a:pPr lvl="0" algn="l" fontAlgn="ctr"/>
                      <a:r>
                        <a:rPr lang="en-GB" sz="1050" b="1" i="0" u="none" strike="noStrike">
                          <a:solidFill>
                            <a:srgbClr val="000000"/>
                          </a:solidFill>
                          <a:effectLst/>
                          <a:latin typeface="Arial" panose="020B0604020202020204" pitchFamily="34" charset="0"/>
                          <a:cs typeface="Arial" panose="020B0604020202020204" pitchFamily="34" charset="0"/>
                        </a:rPr>
                        <a:t>Patient has mental health problem</a:t>
                      </a:r>
                    </a:p>
                  </a:txBody>
                  <a:tcPr marL="2452" marR="2452" marT="24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Does the persons have a mental health problem likely to affect their ability to effectively take anti-TB treatment?</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Yes </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No</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Unknown</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50" b="0" i="0" u="none" strike="noStrike">
                          <a:solidFill>
                            <a:srgbClr val="000000"/>
                          </a:solidFill>
                          <a:effectLst/>
                          <a:latin typeface="Arial" panose="020B0604020202020204" pitchFamily="34" charset="0"/>
                          <a:cs typeface="Arial" panose="020B0604020202020204" pitchFamily="34" charset="0"/>
                        </a:rPr>
                        <a:t>Most likely with major mental health such as schizophrenia or depression/anxiety, but could be more minor problems if their TB treatment may be affected in the opinion of the clinical team.</a:t>
                      </a:r>
                    </a:p>
                  </a:txBody>
                  <a:tcPr marL="2452" marR="2452" marT="245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1055836"/>
                  </a:ext>
                </a:extLst>
              </a:tr>
              <a:tr h="454988">
                <a:tc>
                  <a:txBody>
                    <a:bodyPr/>
                    <a:lstStyle/>
                    <a:p>
                      <a:pPr lvl="0" algn="l" fontAlgn="ctr"/>
                      <a:r>
                        <a:rPr lang="en-GB" sz="1050" b="1" i="0" u="none" strike="noStrike">
                          <a:solidFill>
                            <a:srgbClr val="000000"/>
                          </a:solidFill>
                          <a:effectLst/>
                          <a:latin typeface="Arial" panose="020B0604020202020204" pitchFamily="34" charset="0"/>
                          <a:cs typeface="Arial" panose="020B0604020202020204" pitchFamily="34" charset="0"/>
                        </a:rPr>
                        <a:t>Patient is an asylum seeker</a:t>
                      </a:r>
                    </a:p>
                  </a:txBody>
                  <a:tcPr marL="2452" marR="2452" marT="2452"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Is the patient seeking asylum in the UK? </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Yes</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No</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Unknown</a:t>
                      </a:r>
                    </a:p>
                  </a:txBody>
                  <a:tcPr marL="2452" marR="2452" marT="2452"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50" b="0" i="0" u="none" strike="noStrike">
                          <a:solidFill>
                            <a:srgbClr val="000000"/>
                          </a:solidFill>
                          <a:effectLst/>
                          <a:latin typeface="Arial" panose="020B0604020202020204" pitchFamily="34" charset="0"/>
                          <a:cs typeface="Arial" panose="020B0604020202020204" pitchFamily="34" charset="0"/>
                        </a:rPr>
                        <a:t> </a:t>
                      </a:r>
                    </a:p>
                  </a:txBody>
                  <a:tcPr marL="2452" marR="2452" marT="2452"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9881781"/>
                  </a:ext>
                </a:extLst>
              </a:tr>
              <a:tr h="454988">
                <a:tc>
                  <a:txBody>
                    <a:bodyPr/>
                    <a:lstStyle/>
                    <a:p>
                      <a:pPr lvl="0" algn="l" fontAlgn="ctr"/>
                      <a:r>
                        <a:rPr lang="en-GB" sz="1050" b="1" i="0" u="none" strike="noStrike">
                          <a:solidFill>
                            <a:srgbClr val="000000"/>
                          </a:solidFill>
                          <a:effectLst/>
                          <a:latin typeface="Arial" panose="020B0604020202020204" pitchFamily="34" charset="0"/>
                          <a:cs typeface="Arial" panose="020B0604020202020204" pitchFamily="34" charset="0"/>
                        </a:rPr>
                        <a:t>Patient is an immigration detainee*</a:t>
                      </a:r>
                    </a:p>
                  </a:txBody>
                  <a:tcPr marL="2452" marR="2452" marT="2452" marB="0"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Is the patient currently being held in an immigration detention centre?</a:t>
                      </a:r>
                    </a:p>
                  </a:txBody>
                  <a:tcPr marL="2452" marR="2452" marT="24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GB" sz="1050" b="0" i="0" u="none" strike="noStrike">
                          <a:solidFill>
                            <a:srgbClr val="000000"/>
                          </a:solidFill>
                          <a:effectLst/>
                          <a:latin typeface="Arial" panose="020B0604020202020204" pitchFamily="34" charset="0"/>
                          <a:cs typeface="Arial" panose="020B0604020202020204" pitchFamily="34" charset="0"/>
                        </a:rPr>
                        <a:t>Yes</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No</a:t>
                      </a:r>
                      <a:br>
                        <a:rPr lang="en-GB" sz="1050" b="0" i="0" u="none" strike="noStrike">
                          <a:solidFill>
                            <a:srgbClr val="000000"/>
                          </a:solidFill>
                          <a:effectLst/>
                          <a:latin typeface="Arial" panose="020B0604020202020204" pitchFamily="34" charset="0"/>
                          <a:cs typeface="Arial" panose="020B0604020202020204" pitchFamily="34" charset="0"/>
                        </a:rPr>
                      </a:br>
                      <a:r>
                        <a:rPr lang="en-GB" sz="1050" b="0" i="0" u="none" strike="noStrike">
                          <a:solidFill>
                            <a:srgbClr val="000000"/>
                          </a:solidFill>
                          <a:effectLst/>
                          <a:latin typeface="Arial" panose="020B0604020202020204" pitchFamily="34" charset="0"/>
                          <a:cs typeface="Arial" panose="020B0604020202020204" pitchFamily="34" charset="0"/>
                        </a:rPr>
                        <a:t>Unknown</a:t>
                      </a:r>
                    </a:p>
                  </a:txBody>
                  <a:tcPr marL="2452" marR="2452" marT="2452"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GB" sz="1050" b="0" i="0" u="none" strike="noStrike" dirty="0">
                          <a:solidFill>
                            <a:srgbClr val="7030A0"/>
                          </a:solidFill>
                          <a:effectLst/>
                          <a:latin typeface="Arial" panose="020B0604020202020204" pitchFamily="34" charset="0"/>
                          <a:cs typeface="Arial" panose="020B0604020202020204" pitchFamily="34" charset="0"/>
                        </a:rPr>
                        <a:t> </a:t>
                      </a:r>
                    </a:p>
                  </a:txBody>
                  <a:tcPr marL="2452" marR="2452" marT="2452" marB="0">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57003409"/>
                  </a:ext>
                </a:extLst>
              </a:tr>
            </a:tbl>
          </a:graphicData>
        </a:graphic>
      </p:graphicFrame>
      <p:sp>
        <p:nvSpPr>
          <p:cNvPr id="3" name="Footer Placeholder 4">
            <a:extLst>
              <a:ext uri="{FF2B5EF4-FFF2-40B4-BE49-F238E27FC236}">
                <a16:creationId xmlns:a16="http://schemas.microsoft.com/office/drawing/2014/main" id="{DAAA330D-92CC-A195-6C46-A914477829B8}"/>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January 2024)</a:t>
            </a:r>
          </a:p>
        </p:txBody>
      </p:sp>
    </p:spTree>
    <p:extLst>
      <p:ext uri="{BB962C8B-B14F-4D97-AF65-F5344CB8AC3E}">
        <p14:creationId xmlns:p14="http://schemas.microsoft.com/office/powerpoint/2010/main" val="3792377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4A0695-16DA-DBAD-BC4B-93DEA53FDB47}"/>
              </a:ext>
            </a:extLst>
          </p:cNvPr>
          <p:cNvSpPr>
            <a:spLocks noGrp="1"/>
          </p:cNvSpPr>
          <p:nvPr>
            <p:ph type="ctrTitle"/>
          </p:nvPr>
        </p:nvSpPr>
        <p:spPr/>
        <p:txBody>
          <a:bodyPr/>
          <a:lstStyle/>
          <a:p>
            <a:pPr algn="ctr"/>
            <a:r>
              <a:rPr lang="en-GB" dirty="0"/>
              <a:t>Contact information </a:t>
            </a:r>
            <a:br>
              <a:rPr lang="en-GB" dirty="0"/>
            </a:br>
            <a:br>
              <a:rPr lang="en-GB" sz="1600" dirty="0"/>
            </a:br>
            <a:br>
              <a:rPr lang="en-GB" sz="1600" dirty="0"/>
            </a:br>
            <a:r>
              <a:rPr lang="en-GB" sz="1600" dirty="0"/>
              <a:t>Principal Epidemiologist, TB Unit, UKHSA: </a:t>
            </a:r>
            <a:r>
              <a:rPr lang="en-GB" sz="1600" dirty="0">
                <a:hlinkClick r:id="rId2"/>
              </a:rPr>
              <a:t>Sharon.Cox@ukhsa.gov.uk</a:t>
            </a:r>
            <a:r>
              <a:rPr lang="en-GB" sz="1600" dirty="0"/>
              <a:t> </a:t>
            </a:r>
            <a:br>
              <a:rPr lang="en-GB" sz="1600" dirty="0"/>
            </a:br>
            <a:br>
              <a:rPr lang="en-GB" sz="1600" dirty="0"/>
            </a:br>
            <a:r>
              <a:rPr lang="en-GB" sz="1600" dirty="0"/>
              <a:t>General Queries: </a:t>
            </a:r>
            <a:r>
              <a:rPr lang="en-GB" sz="1600" dirty="0">
                <a:hlinkClick r:id="rId3"/>
              </a:rPr>
              <a:t>TBSection@ukhsa.gov.uk</a:t>
            </a:r>
            <a:br>
              <a:rPr lang="en-GB" sz="1600" dirty="0"/>
            </a:br>
            <a:br>
              <a:rPr lang="en-GB" sz="1600" dirty="0"/>
            </a:br>
            <a:r>
              <a:rPr lang="en-GB" sz="1600" dirty="0">
                <a:hlinkClick r:id="rId4"/>
              </a:rPr>
              <a:t>More information on access to UKHSA data can be found here</a:t>
            </a:r>
            <a:endParaRPr lang="en-GB" sz="1600" dirty="0"/>
          </a:p>
        </p:txBody>
      </p:sp>
      <p:sp>
        <p:nvSpPr>
          <p:cNvPr id="3" name="Footer Placeholder 2">
            <a:extLst>
              <a:ext uri="{FF2B5EF4-FFF2-40B4-BE49-F238E27FC236}">
                <a16:creationId xmlns:a16="http://schemas.microsoft.com/office/drawing/2014/main" id="{9B02CF8C-3DD8-E4EA-8F20-A6DEB79D950A}"/>
              </a:ext>
            </a:extLst>
          </p:cNvPr>
          <p:cNvSpPr>
            <a:spLocks noGrp="1"/>
          </p:cNvSpPr>
          <p:nvPr>
            <p:ph type="ftr" sz="quarter" idx="4294967295"/>
          </p:nvPr>
        </p:nvSpPr>
        <p:spPr>
          <a:xfrm>
            <a:off x="0" y="6438900"/>
            <a:ext cx="10007600" cy="363538"/>
          </a:xfrm>
        </p:spPr>
        <p:txBody>
          <a:bodyPr/>
          <a:lstStyle/>
          <a:p>
            <a:r>
              <a:rPr lang="en-GB"/>
              <a:t>GPHSA code and analysis meeting 5/2/2023</a:t>
            </a:r>
            <a:endParaRPr lang="en-GB" sz="1400" dirty="0"/>
          </a:p>
        </p:txBody>
      </p:sp>
      <p:sp>
        <p:nvSpPr>
          <p:cNvPr id="4" name="Slide Number Placeholder 3">
            <a:extLst>
              <a:ext uri="{FF2B5EF4-FFF2-40B4-BE49-F238E27FC236}">
                <a16:creationId xmlns:a16="http://schemas.microsoft.com/office/drawing/2014/main" id="{F6FC3FA0-5074-94A1-0C22-A3784748B84E}"/>
              </a:ext>
            </a:extLst>
          </p:cNvPr>
          <p:cNvSpPr>
            <a:spLocks noGrp="1"/>
          </p:cNvSpPr>
          <p:nvPr>
            <p:ph type="sldNum" sz="quarter" idx="4294967295"/>
          </p:nvPr>
        </p:nvSpPr>
        <p:spPr>
          <a:xfrm>
            <a:off x="0" y="6438900"/>
            <a:ext cx="596900" cy="365125"/>
          </a:xfrm>
        </p:spPr>
        <p:txBody>
          <a:bodyPr/>
          <a:lstStyle/>
          <a:p>
            <a:fld id="{344369E4-5DE7-46E5-874E-4FD437973785}" type="slidenum">
              <a:rPr lang="en-GB" smtClean="0"/>
              <a:pPr/>
              <a:t>44</a:t>
            </a:fld>
            <a:endParaRPr lang="en-GB" sz="1400" dirty="0"/>
          </a:p>
        </p:txBody>
      </p:sp>
    </p:spTree>
    <p:extLst>
      <p:ext uri="{BB962C8B-B14F-4D97-AF65-F5344CB8AC3E}">
        <p14:creationId xmlns:p14="http://schemas.microsoft.com/office/powerpoint/2010/main" val="416431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71F22-D39D-9E64-134A-4561AC5BEC34}"/>
              </a:ext>
            </a:extLst>
          </p:cNvPr>
          <p:cNvSpPr>
            <a:spLocks noGrp="1"/>
          </p:cNvSpPr>
          <p:nvPr>
            <p:ph type="title"/>
          </p:nvPr>
        </p:nvSpPr>
        <p:spPr>
          <a:xfrm>
            <a:off x="615956" y="179417"/>
            <a:ext cx="11123856" cy="566308"/>
          </a:xfrm>
        </p:spPr>
        <p:txBody>
          <a:bodyPr>
            <a:normAutofit fontScale="90000"/>
          </a:bodyPr>
          <a:lstStyle/>
          <a:p>
            <a:r>
              <a:rPr lang="en-GB" dirty="0"/>
              <a:t>Notes on using data slides - 2 </a:t>
            </a:r>
          </a:p>
        </p:txBody>
      </p:sp>
      <p:sp>
        <p:nvSpPr>
          <p:cNvPr id="6" name="Slide Number Placeholder 5">
            <a:extLst>
              <a:ext uri="{FF2B5EF4-FFF2-40B4-BE49-F238E27FC236}">
                <a16:creationId xmlns:a16="http://schemas.microsoft.com/office/drawing/2014/main" id="{40B54497-63EE-41B5-6D5D-8C0022B48F80}"/>
              </a:ext>
            </a:extLst>
          </p:cNvPr>
          <p:cNvSpPr>
            <a:spLocks noGrp="1"/>
          </p:cNvSpPr>
          <p:nvPr>
            <p:ph type="sldNum" sz="quarter" idx="11"/>
          </p:nvPr>
        </p:nvSpPr>
        <p:spPr/>
        <p:txBody>
          <a:bodyPr/>
          <a:lstStyle/>
          <a:p>
            <a:fld id="{344369E4-5DE7-46E5-874E-4FD437973785}" type="slidenum">
              <a:rPr lang="en-GB" smtClean="0"/>
              <a:pPr/>
              <a:t>5</a:t>
            </a:fld>
            <a:endParaRPr lang="en-GB" sz="1400"/>
          </a:p>
        </p:txBody>
      </p:sp>
      <p:sp>
        <p:nvSpPr>
          <p:cNvPr id="8" name="Footer Placeholder 4">
            <a:extLst>
              <a:ext uri="{FF2B5EF4-FFF2-40B4-BE49-F238E27FC236}">
                <a16:creationId xmlns:a16="http://schemas.microsoft.com/office/drawing/2014/main" id="{4FD5805A-4979-AF11-A0F6-E6AE076F18F1}"/>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a:t>
            </a:r>
            <a:r>
              <a:rPr lang="en-GB" sz="1400" dirty="0"/>
              <a:t> 2024)</a:t>
            </a:r>
          </a:p>
        </p:txBody>
      </p:sp>
      <p:sp>
        <p:nvSpPr>
          <p:cNvPr id="9" name="TextBox 8">
            <a:extLst>
              <a:ext uri="{FF2B5EF4-FFF2-40B4-BE49-F238E27FC236}">
                <a16:creationId xmlns:a16="http://schemas.microsoft.com/office/drawing/2014/main" id="{91AA4581-B22F-BB86-40EC-BD9257F62473}"/>
              </a:ext>
            </a:extLst>
          </p:cNvPr>
          <p:cNvSpPr txBox="1"/>
          <p:nvPr/>
        </p:nvSpPr>
        <p:spPr>
          <a:xfrm>
            <a:off x="519057" y="941505"/>
            <a:ext cx="11153886" cy="3785652"/>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Ethnicity </a:t>
            </a:r>
            <a:r>
              <a:rPr lang="en-GB" sz="1600" dirty="0">
                <a:latin typeface="Arial" panose="020B0604020202020204" pitchFamily="34" charset="0"/>
                <a:cs typeface="Arial" panose="020B0604020202020204" pitchFamily="34" charset="0"/>
              </a:rPr>
              <a:t>is self reported and recorded by TB case managers from a drop down list. For analytical purposes here these are further grouped into 4 categories of White, Black, South Asian and other/mixed. South Asian includes Indian Pakistani or Bangladeshi. Black includes Black African, Black Caribbean and any other Black background.  </a:t>
            </a: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Data completeness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Prevalence of social risk factors (SRFs) are reported here for 2018 onwards when recording of SRFs beyond, drugs, alcohol, prison and homelessness began. </a:t>
            </a:r>
          </a:p>
          <a:p>
            <a:pPr marL="285750"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Systematic recording across regions and data collection systems improved since 2019 and since 2021 with the introduction of NTBS. Hence risk analyses are presented for the period of 2019 to 2021 combined. Where significant numbers of notifications have missing data, these are clearly indicated and raw data underlying risk ratio figures are available  in the supplementary data sets.</a:t>
            </a:r>
          </a:p>
          <a:p>
            <a:pPr marL="285750" indent="-285750">
              <a:buFont typeface="Arial" panose="020B0604020202020204" pitchFamily="34" charset="0"/>
              <a:buChar char="•"/>
            </a:pPr>
            <a:r>
              <a:rPr lang="en-GB" sz="1600" b="1" dirty="0">
                <a:latin typeface="Arial" panose="020B0604020202020204" pitchFamily="34" charset="0"/>
                <a:cs typeface="Arial" panose="020B0604020202020204" pitchFamily="34" charset="0"/>
              </a:rPr>
              <a:t>Data are suppressed where there are less than 5 notifications in a group.</a:t>
            </a:r>
            <a:endParaRPr lang="en-GB" sz="1600" dirty="0">
              <a:latin typeface="Arial" panose="020B0604020202020204" pitchFamily="34" charset="0"/>
              <a:cs typeface="Arial" panose="020B0604020202020204" pitchFamily="34" charset="0"/>
            </a:endParaRPr>
          </a:p>
          <a:p>
            <a:endParaRPr lang="en-GB" sz="1600" b="1" dirty="0">
              <a:latin typeface="Arial" panose="020B0604020202020204" pitchFamily="34" charset="0"/>
              <a:cs typeface="Arial" panose="020B0604020202020204" pitchFamily="34" charset="0"/>
            </a:endParaRPr>
          </a:p>
          <a:p>
            <a:r>
              <a:rPr lang="en-GB" sz="1600" b="1" dirty="0">
                <a:latin typeface="Arial" panose="020B0604020202020204" pitchFamily="34" charset="0"/>
                <a:cs typeface="Arial" panose="020B0604020202020204" pitchFamily="34" charset="0"/>
              </a:rPr>
              <a:t>Analytical methods</a:t>
            </a:r>
          </a:p>
          <a:p>
            <a:r>
              <a:rPr lang="en-GB" sz="1600" dirty="0">
                <a:latin typeface="Arial" panose="020B0604020202020204" pitchFamily="34" charset="0"/>
                <a:cs typeface="Arial" panose="020B0604020202020204" pitchFamily="34" charset="0"/>
              </a:rPr>
              <a:t>Please see the detailed document. </a:t>
            </a:r>
          </a:p>
        </p:txBody>
      </p:sp>
    </p:spTree>
    <p:extLst>
      <p:ext uri="{BB962C8B-B14F-4D97-AF65-F5344CB8AC3E}">
        <p14:creationId xmlns:p14="http://schemas.microsoft.com/office/powerpoint/2010/main" val="1799568969"/>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911FF-4D56-4ABC-AC80-510EE2B25062}"/>
              </a:ext>
            </a:extLst>
          </p:cNvPr>
          <p:cNvSpPr>
            <a:spLocks noGrp="1"/>
          </p:cNvSpPr>
          <p:nvPr>
            <p:ph type="ctrTitle"/>
          </p:nvPr>
        </p:nvSpPr>
        <p:spPr>
          <a:xfrm>
            <a:off x="940080" y="1431252"/>
            <a:ext cx="10051971" cy="3995495"/>
          </a:xfrm>
        </p:spPr>
        <p:txBody>
          <a:bodyPr>
            <a:normAutofit fontScale="90000"/>
          </a:bodyPr>
          <a:lstStyle/>
          <a:p>
            <a:pPr algn="ctr"/>
            <a:br>
              <a:rPr lang="en-GB" dirty="0"/>
            </a:br>
            <a:br>
              <a:rPr lang="en-GB" dirty="0"/>
            </a:br>
            <a:r>
              <a:rPr lang="en-GB" b="1" dirty="0"/>
              <a:t>Section 1: How common are social risk factors in people notified with TB? </a:t>
            </a:r>
            <a:br>
              <a:rPr lang="en-GB" b="1" dirty="0"/>
            </a:br>
            <a:r>
              <a:rPr lang="en-GB" b="1" dirty="0"/>
              <a:t> England, 2018 to 2022 </a:t>
            </a:r>
            <a:br>
              <a:rPr lang="en-GB" dirty="0"/>
            </a:br>
            <a:br>
              <a:rPr lang="en-GB" dirty="0"/>
            </a:br>
            <a:br>
              <a:rPr lang="en-GB" dirty="0"/>
            </a:br>
            <a:r>
              <a:rPr lang="en-GB" dirty="0"/>
              <a:t> </a:t>
            </a:r>
            <a:endParaRPr lang="en-GB" sz="2700" dirty="0">
              <a:solidFill>
                <a:schemeClr val="tx1"/>
              </a:solidFill>
            </a:endParaRPr>
          </a:p>
        </p:txBody>
      </p:sp>
      <p:sp>
        <p:nvSpPr>
          <p:cNvPr id="4" name="TextBox 3">
            <a:extLst>
              <a:ext uri="{FF2B5EF4-FFF2-40B4-BE49-F238E27FC236}">
                <a16:creationId xmlns:a16="http://schemas.microsoft.com/office/drawing/2014/main" id="{63860C83-803F-4BC4-8EB0-C64BC4AC5127}"/>
              </a:ext>
            </a:extLst>
          </p:cNvPr>
          <p:cNvSpPr txBox="1"/>
          <p:nvPr/>
        </p:nvSpPr>
        <p:spPr>
          <a:xfrm>
            <a:off x="5334000" y="80962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6B6B695-8821-1280-FBED-B9DF8A3DC7C9}"/>
              </a:ext>
            </a:extLst>
          </p:cNvPr>
          <p:cNvSpPr txBox="1"/>
          <p:nvPr/>
        </p:nvSpPr>
        <p:spPr>
          <a:xfrm>
            <a:off x="710214" y="5246703"/>
            <a:ext cx="8220722" cy="646331"/>
          </a:xfrm>
          <a:prstGeom prst="rect">
            <a:avLst/>
          </a:prstGeom>
          <a:noFill/>
        </p:spPr>
        <p:txBody>
          <a:bodyPr wrap="square" rtlCol="0">
            <a:spAutoFit/>
          </a:bodyPr>
          <a:lstStyle/>
          <a:p>
            <a:r>
              <a:rPr lang="en-GB" dirty="0">
                <a:solidFill>
                  <a:srgbClr val="007C91"/>
                </a:solidFill>
                <a:latin typeface="Arial" panose="020B0604020202020204" pitchFamily="34" charset="0"/>
                <a:cs typeface="Arial" panose="020B0604020202020204" pitchFamily="34" charset="0"/>
              </a:rPr>
              <a:t>TB Unit</a:t>
            </a:r>
          </a:p>
          <a:p>
            <a:r>
              <a:rPr lang="en-GB" dirty="0">
                <a:solidFill>
                  <a:srgbClr val="007C91"/>
                </a:solidFill>
                <a:latin typeface="Arial" panose="020B0604020202020204" pitchFamily="34" charset="0"/>
                <a:cs typeface="Arial" panose="020B0604020202020204" pitchFamily="34" charset="0"/>
              </a:rPr>
              <a:t>UK Health Security Agency, London UK. </a:t>
            </a:r>
          </a:p>
        </p:txBody>
      </p:sp>
    </p:spTree>
    <p:extLst>
      <p:ext uri="{BB962C8B-B14F-4D97-AF65-F5344CB8AC3E}">
        <p14:creationId xmlns:p14="http://schemas.microsoft.com/office/powerpoint/2010/main" val="1208666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4769A-D498-15C8-CB2E-3597CE123F93}"/>
              </a:ext>
            </a:extLst>
          </p:cNvPr>
          <p:cNvSpPr>
            <a:spLocks noGrp="1"/>
          </p:cNvSpPr>
          <p:nvPr>
            <p:ph type="title"/>
          </p:nvPr>
        </p:nvSpPr>
        <p:spPr/>
        <p:txBody>
          <a:bodyPr>
            <a:normAutofit fontScale="90000"/>
          </a:bodyPr>
          <a:lstStyle/>
          <a:p>
            <a:r>
              <a:rPr lang="en-GB" dirty="0"/>
              <a:t>Prevalence of one or more social risk factors in people aged 15 years or more notified with TB in England, 2021</a:t>
            </a:r>
          </a:p>
        </p:txBody>
      </p:sp>
      <p:sp>
        <p:nvSpPr>
          <p:cNvPr id="3" name="Content Placeholder 2">
            <a:extLst>
              <a:ext uri="{FF2B5EF4-FFF2-40B4-BE49-F238E27FC236}">
                <a16:creationId xmlns:a16="http://schemas.microsoft.com/office/drawing/2014/main" id="{100ED41C-5D84-DB7B-E163-000F02C499BE}"/>
              </a:ext>
            </a:extLst>
          </p:cNvPr>
          <p:cNvSpPr>
            <a:spLocks noGrp="1"/>
          </p:cNvSpPr>
          <p:nvPr>
            <p:ph idx="1"/>
          </p:nvPr>
        </p:nvSpPr>
        <p:spPr>
          <a:xfrm>
            <a:off x="5961304" y="2100070"/>
            <a:ext cx="5614740" cy="2657859"/>
          </a:xfrm>
        </p:spPr>
        <p:txBody>
          <a:bodyPr>
            <a:normAutofit/>
          </a:bodyPr>
          <a:lstStyle/>
          <a:p>
            <a:r>
              <a:rPr lang="en-GB" dirty="0"/>
              <a:t>In 2021,14.5% from (622 of 4,296) people over 15 years old had at least one social risk factor</a:t>
            </a:r>
          </a:p>
          <a:p>
            <a:pPr marL="0" indent="0">
              <a:buNone/>
            </a:pPr>
            <a:endParaRPr lang="en-GB" dirty="0"/>
          </a:p>
          <a:p>
            <a:r>
              <a:rPr lang="en-GB" dirty="0"/>
              <a:t>In 2021, 5.6% from (234 of 3,392) people over 15 years old had 2 or more social risk factors</a:t>
            </a:r>
            <a:r>
              <a:rPr lang="en-GB" baseline="30000" dirty="0"/>
              <a:t>1</a:t>
            </a:r>
          </a:p>
        </p:txBody>
      </p:sp>
      <p:sp>
        <p:nvSpPr>
          <p:cNvPr id="5" name="Slide Number Placeholder 4">
            <a:extLst>
              <a:ext uri="{FF2B5EF4-FFF2-40B4-BE49-F238E27FC236}">
                <a16:creationId xmlns:a16="http://schemas.microsoft.com/office/drawing/2014/main" id="{1EACC90F-762B-54DB-AE65-4289A4F71D5E}"/>
              </a:ext>
            </a:extLst>
          </p:cNvPr>
          <p:cNvSpPr>
            <a:spLocks noGrp="1"/>
          </p:cNvSpPr>
          <p:nvPr>
            <p:ph type="sldNum" sz="quarter" idx="11"/>
          </p:nvPr>
        </p:nvSpPr>
        <p:spPr/>
        <p:txBody>
          <a:bodyPr/>
          <a:lstStyle/>
          <a:p>
            <a:fld id="{344369E4-5DE7-46E5-874E-4FD437973785}" type="slidenum">
              <a:rPr lang="en-GB" smtClean="0"/>
              <a:pPr/>
              <a:t>7</a:t>
            </a:fld>
            <a:endParaRPr lang="en-GB" sz="1400"/>
          </a:p>
        </p:txBody>
      </p:sp>
      <p:pic>
        <p:nvPicPr>
          <p:cNvPr id="7" name="Picture 6" descr="A blue pie chart with numbers and text&#10;&#10;Description automatically generated">
            <a:extLst>
              <a:ext uri="{FF2B5EF4-FFF2-40B4-BE49-F238E27FC236}">
                <a16:creationId xmlns:a16="http://schemas.microsoft.com/office/drawing/2014/main" id="{46CE4DE3-E59B-B1E2-4D46-E7A4E1F43853}"/>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1" b="-167"/>
          <a:stretch/>
        </p:blipFill>
        <p:spPr>
          <a:xfrm>
            <a:off x="615956" y="1805379"/>
            <a:ext cx="5757023" cy="4195926"/>
          </a:xfrm>
          <a:prstGeom prst="rect">
            <a:avLst/>
          </a:prstGeom>
        </p:spPr>
      </p:pic>
      <p:sp>
        <p:nvSpPr>
          <p:cNvPr id="6" name="Footer Placeholder 4">
            <a:extLst>
              <a:ext uri="{FF2B5EF4-FFF2-40B4-BE49-F238E27FC236}">
                <a16:creationId xmlns:a16="http://schemas.microsoft.com/office/drawing/2014/main" id="{30BC460B-0D39-2202-1BE5-30706440BE7B}"/>
              </a:ext>
            </a:extLst>
          </p:cNvPr>
          <p:cNvSpPr txBox="1">
            <a:spLocks/>
          </p:cNvSpPr>
          <p:nvPr/>
        </p:nvSpPr>
        <p:spPr>
          <a:xfrm>
            <a:off x="674432" y="6440375"/>
            <a:ext cx="10901612" cy="363600"/>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rgbClr val="007C9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UK Health Security Agency: TB in England, 2021, TB in Inclusion Health Groups slide set (Version 1.0, published January 2024)</a:t>
            </a:r>
          </a:p>
        </p:txBody>
      </p:sp>
      <p:sp>
        <p:nvSpPr>
          <p:cNvPr id="8" name="TextBox 7">
            <a:extLst>
              <a:ext uri="{FF2B5EF4-FFF2-40B4-BE49-F238E27FC236}">
                <a16:creationId xmlns:a16="http://schemas.microsoft.com/office/drawing/2014/main" id="{41A24960-0E2C-DB60-3199-43907EB381B3}"/>
              </a:ext>
            </a:extLst>
          </p:cNvPr>
          <p:cNvSpPr txBox="1"/>
          <p:nvPr/>
        </p:nvSpPr>
        <p:spPr>
          <a:xfrm>
            <a:off x="6276513" y="5930477"/>
            <a:ext cx="595604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Footnote 1: </a:t>
            </a:r>
            <a:r>
              <a:rPr lang="en-GB" sz="1400" dirty="0">
                <a:latin typeface="Arial" panose="020B0604020202020204" pitchFamily="34" charset="0"/>
                <a:cs typeface="Arial" panose="020B0604020202020204" pitchFamily="34" charset="0"/>
              </a:rPr>
              <a:t>limited to notifications with values  recorded for at least 2 SRFs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71609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9928-8C46-B807-1F63-F54D95A5D4A6}"/>
              </a:ext>
            </a:extLst>
          </p:cNvPr>
          <p:cNvSpPr>
            <a:spLocks noGrp="1"/>
          </p:cNvSpPr>
          <p:nvPr>
            <p:ph type="title"/>
          </p:nvPr>
        </p:nvSpPr>
        <p:spPr/>
        <p:txBody>
          <a:bodyPr>
            <a:normAutofit fontScale="90000"/>
          </a:bodyPr>
          <a:lstStyle/>
          <a:p>
            <a:r>
              <a:rPr lang="en-GB" dirty="0"/>
              <a:t>Prevalence of social risk factors in people aged 15 years or more notified with TB in England, 2018 to 2021</a:t>
            </a:r>
          </a:p>
        </p:txBody>
      </p:sp>
      <p:sp>
        <p:nvSpPr>
          <p:cNvPr id="3" name="Content Placeholder 2">
            <a:extLst>
              <a:ext uri="{FF2B5EF4-FFF2-40B4-BE49-F238E27FC236}">
                <a16:creationId xmlns:a16="http://schemas.microsoft.com/office/drawing/2014/main" id="{0D4CCB2A-B71C-6CE5-2CC0-B97B21E945CE}"/>
              </a:ext>
            </a:extLst>
          </p:cNvPr>
          <p:cNvSpPr>
            <a:spLocks noGrp="1"/>
          </p:cNvSpPr>
          <p:nvPr>
            <p:ph idx="1"/>
          </p:nvPr>
        </p:nvSpPr>
        <p:spPr>
          <a:xfrm>
            <a:off x="6096001" y="2087512"/>
            <a:ext cx="5754818" cy="2733063"/>
          </a:xfrm>
        </p:spPr>
        <p:txBody>
          <a:bodyPr>
            <a:normAutofit fontScale="92500"/>
          </a:bodyPr>
          <a:lstStyle/>
          <a:p>
            <a:r>
              <a:rPr lang="en-GB" b="1" dirty="0"/>
              <a:t>The prevalence of at least 1 and 2 or more social risk factors was unchanged between 2021 and 2018 to 2021.</a:t>
            </a:r>
          </a:p>
          <a:p>
            <a:r>
              <a:rPr lang="en-GB" dirty="0"/>
              <a:t>In 2018 to 2021, 14.5% (2,498 of 17,269) had at least one social risk factor.</a:t>
            </a:r>
          </a:p>
          <a:p>
            <a:r>
              <a:rPr lang="en-GB" dirty="0"/>
              <a:t>From 2018 to 2021, 5.3% (890 of 15,971) had 2 or more social risk factors</a:t>
            </a:r>
            <a:r>
              <a:rPr lang="en-GB" baseline="30000" dirty="0"/>
              <a:t>1.</a:t>
            </a:r>
          </a:p>
        </p:txBody>
      </p:sp>
      <p:sp>
        <p:nvSpPr>
          <p:cNvPr id="5" name="Slide Number Placeholder 4">
            <a:extLst>
              <a:ext uri="{FF2B5EF4-FFF2-40B4-BE49-F238E27FC236}">
                <a16:creationId xmlns:a16="http://schemas.microsoft.com/office/drawing/2014/main" id="{45EA756E-36F3-8B24-A6CA-076DB80C9010}"/>
              </a:ext>
            </a:extLst>
          </p:cNvPr>
          <p:cNvSpPr>
            <a:spLocks noGrp="1"/>
          </p:cNvSpPr>
          <p:nvPr>
            <p:ph type="sldNum" sz="quarter" idx="11"/>
          </p:nvPr>
        </p:nvSpPr>
        <p:spPr/>
        <p:txBody>
          <a:bodyPr/>
          <a:lstStyle/>
          <a:p>
            <a:fld id="{344369E4-5DE7-46E5-874E-4FD437973785}" type="slidenum">
              <a:rPr lang="en-GB" smtClean="0"/>
              <a:pPr/>
              <a:t>8</a:t>
            </a:fld>
            <a:endParaRPr lang="en-GB" sz="1400"/>
          </a:p>
        </p:txBody>
      </p:sp>
      <p:pic>
        <p:nvPicPr>
          <p:cNvPr id="6" name="Picture 5" descr="A blue pie chart with numbers and text&#10;&#10;Description automatically generated">
            <a:extLst>
              <a:ext uri="{FF2B5EF4-FFF2-40B4-BE49-F238E27FC236}">
                <a16:creationId xmlns:a16="http://schemas.microsoft.com/office/drawing/2014/main" id="{B794C269-31C0-20D7-5069-446A3F48E2A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956" y="1811767"/>
            <a:ext cx="5660557" cy="4118710"/>
          </a:xfrm>
          <a:prstGeom prst="rect">
            <a:avLst/>
          </a:prstGeom>
        </p:spPr>
      </p:pic>
      <p:sp>
        <p:nvSpPr>
          <p:cNvPr id="7" name="Footer Placeholder 4">
            <a:extLst>
              <a:ext uri="{FF2B5EF4-FFF2-40B4-BE49-F238E27FC236}">
                <a16:creationId xmlns:a16="http://schemas.microsoft.com/office/drawing/2014/main" id="{0452DE9F-A867-BAB1-2431-37FCB476B007}"/>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
        <p:nvSpPr>
          <p:cNvPr id="8" name="TextBox 7">
            <a:extLst>
              <a:ext uri="{FF2B5EF4-FFF2-40B4-BE49-F238E27FC236}">
                <a16:creationId xmlns:a16="http://schemas.microsoft.com/office/drawing/2014/main" id="{10C48A69-D7D5-ACEC-EDED-F94A4790535B}"/>
              </a:ext>
            </a:extLst>
          </p:cNvPr>
          <p:cNvSpPr txBox="1"/>
          <p:nvPr/>
        </p:nvSpPr>
        <p:spPr>
          <a:xfrm>
            <a:off x="6276513" y="5930477"/>
            <a:ext cx="5956044" cy="523220"/>
          </a:xfrm>
          <a:prstGeom prst="rect">
            <a:avLst/>
          </a:prstGeom>
          <a:noFill/>
        </p:spPr>
        <p:txBody>
          <a:bodyPr wrap="square" rtlCol="0">
            <a:spAutoFit/>
          </a:bodyPr>
          <a:lstStyle/>
          <a:p>
            <a:r>
              <a:rPr lang="en-GB" sz="1400" b="1" dirty="0">
                <a:latin typeface="Arial" panose="020B0604020202020204" pitchFamily="34" charset="0"/>
                <a:cs typeface="Arial" panose="020B0604020202020204" pitchFamily="34" charset="0"/>
              </a:rPr>
              <a:t>Footnote 1: </a:t>
            </a:r>
            <a:r>
              <a:rPr lang="en-GB" sz="1400" dirty="0">
                <a:latin typeface="Arial" panose="020B0604020202020204" pitchFamily="34" charset="0"/>
                <a:cs typeface="Arial" panose="020B0604020202020204" pitchFamily="34" charset="0"/>
              </a:rPr>
              <a:t>limited to notifications with values  recorded for at least 2 SRFs.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6735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0A112-5E20-CE57-0DBA-DAD834FF91B9}"/>
              </a:ext>
            </a:extLst>
          </p:cNvPr>
          <p:cNvSpPr>
            <a:spLocks noGrp="1"/>
          </p:cNvSpPr>
          <p:nvPr>
            <p:ph type="sldNum" sz="quarter" idx="11"/>
          </p:nvPr>
        </p:nvSpPr>
        <p:spPr/>
        <p:txBody>
          <a:bodyPr/>
          <a:lstStyle/>
          <a:p>
            <a:fld id="{344369E4-5DE7-46E5-874E-4FD437973785}" type="slidenum">
              <a:rPr lang="en-GB" smtClean="0"/>
              <a:pPr/>
              <a:t>9</a:t>
            </a:fld>
            <a:endParaRPr lang="en-GB" sz="1400"/>
          </a:p>
        </p:txBody>
      </p:sp>
      <p:pic>
        <p:nvPicPr>
          <p:cNvPr id="6" name="Graphic 5">
            <a:extLst>
              <a:ext uri="{FF2B5EF4-FFF2-40B4-BE49-F238E27FC236}">
                <a16:creationId xmlns:a16="http://schemas.microsoft.com/office/drawing/2014/main" id="{26759970-2715-7243-E30E-4D5F5A36C7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51884" y="1784050"/>
            <a:ext cx="6982200" cy="4654800"/>
          </a:xfrm>
          <a:prstGeom prst="rect">
            <a:avLst/>
          </a:prstGeom>
        </p:spPr>
      </p:pic>
      <p:sp>
        <p:nvSpPr>
          <p:cNvPr id="8" name="Title 7">
            <a:extLst>
              <a:ext uri="{FF2B5EF4-FFF2-40B4-BE49-F238E27FC236}">
                <a16:creationId xmlns:a16="http://schemas.microsoft.com/office/drawing/2014/main" id="{75572B3F-5D28-5986-B33E-03C4C4EFD339}"/>
              </a:ext>
            </a:extLst>
          </p:cNvPr>
          <p:cNvSpPr>
            <a:spLocks noGrp="1"/>
          </p:cNvSpPr>
          <p:nvPr>
            <p:ph type="title"/>
          </p:nvPr>
        </p:nvSpPr>
        <p:spPr/>
        <p:txBody>
          <a:bodyPr>
            <a:normAutofit fontScale="90000"/>
          </a:bodyPr>
          <a:lstStyle/>
          <a:p>
            <a:r>
              <a:rPr lang="en-GB" dirty="0"/>
              <a:t>Proportion of people aged 15 years or more with at least one social risk factor by UKHSA Region, England, 2018 to 2021</a:t>
            </a:r>
          </a:p>
        </p:txBody>
      </p:sp>
      <p:sp>
        <p:nvSpPr>
          <p:cNvPr id="2" name="TextBox 1">
            <a:extLst>
              <a:ext uri="{FF2B5EF4-FFF2-40B4-BE49-F238E27FC236}">
                <a16:creationId xmlns:a16="http://schemas.microsoft.com/office/drawing/2014/main" id="{3D5650D2-BFEE-7D20-602A-F33F9F5E8FF3}"/>
              </a:ext>
            </a:extLst>
          </p:cNvPr>
          <p:cNvSpPr txBox="1"/>
          <p:nvPr/>
        </p:nvSpPr>
        <p:spPr>
          <a:xfrm>
            <a:off x="8700117" y="1704513"/>
            <a:ext cx="2760955"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Numbers are available in </a:t>
            </a:r>
            <a:r>
              <a:rPr lang="en-GB" sz="1400" dirty="0">
                <a:latin typeface="Arial" panose="020B0604020202020204" pitchFamily="34" charset="0"/>
                <a:cs typeface="Arial" panose="020B0604020202020204" pitchFamily="34" charset="0"/>
                <a:hlinkClick r:id="rId4"/>
              </a:rPr>
              <a:t>Supplementary Table 16 of TB Incidence and Epidemiology Supplementary Dataset 2022.  </a:t>
            </a:r>
            <a:endParaRPr lang="en-GB" sz="1400" dirty="0">
              <a:latin typeface="Arial" panose="020B0604020202020204" pitchFamily="34" charset="0"/>
              <a:cs typeface="Arial" panose="020B0604020202020204" pitchFamily="34" charset="0"/>
            </a:endParaRPr>
          </a:p>
        </p:txBody>
      </p:sp>
      <p:sp>
        <p:nvSpPr>
          <p:cNvPr id="5" name="Footer Placeholder 4">
            <a:extLst>
              <a:ext uri="{FF2B5EF4-FFF2-40B4-BE49-F238E27FC236}">
                <a16:creationId xmlns:a16="http://schemas.microsoft.com/office/drawing/2014/main" id="{E7DA3BF2-A99A-5F69-AD33-FAD7C9CA90A5}"/>
              </a:ext>
            </a:extLst>
          </p:cNvPr>
          <p:cNvSpPr>
            <a:spLocks noGrp="1"/>
          </p:cNvSpPr>
          <p:nvPr>
            <p:ph type="ftr" sz="quarter" idx="10"/>
          </p:nvPr>
        </p:nvSpPr>
        <p:spPr>
          <a:xfrm>
            <a:off x="838200" y="6438850"/>
            <a:ext cx="10901612" cy="363600"/>
          </a:xfrm>
        </p:spPr>
        <p:txBody>
          <a:bodyPr/>
          <a:lstStyle/>
          <a:p>
            <a:r>
              <a:rPr lang="en-GB" sz="1400" dirty="0"/>
              <a:t>UK Health Security Agency: TB in England, 2021, TB in Inclusion Health Groups slide set (Version 1.0, published </a:t>
            </a:r>
            <a:r>
              <a:rPr lang="en-GB" dirty="0"/>
              <a:t>January 2024</a:t>
            </a:r>
            <a:r>
              <a:rPr lang="en-GB" sz="1400" dirty="0"/>
              <a:t>)</a:t>
            </a:r>
          </a:p>
        </p:txBody>
      </p:sp>
    </p:spTree>
    <p:extLst>
      <p:ext uri="{BB962C8B-B14F-4D97-AF65-F5344CB8AC3E}">
        <p14:creationId xmlns:p14="http://schemas.microsoft.com/office/powerpoint/2010/main" val="35745996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KHSA Presentation template two 16-9.potx" id="{0EF822D2-BAA9-AE49-B727-7631E46170C4}" vid="{FD5BAFF5-2003-954E-96FA-137553C3A04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91EBE5F13E714CBED3396C21B047DC" ma:contentTypeVersion="13" ma:contentTypeDescription="Create a new document." ma:contentTypeScope="" ma:versionID="b9ce31a4716dbb78778e7ddd07f3680c">
  <xsd:schema xmlns:xsd="http://www.w3.org/2001/XMLSchema" xmlns:xs="http://www.w3.org/2001/XMLSchema" xmlns:p="http://schemas.microsoft.com/office/2006/metadata/properties" xmlns:ns2="d3d9d488-ede1-4aca-b828-fa99e38d2492" xmlns:ns3="164e033e-41ae-4dba-b9fa-4385e15a06f0" targetNamespace="http://schemas.microsoft.com/office/2006/metadata/properties" ma:root="true" ma:fieldsID="841134592f49ec07564c512dafe1bb09" ns2:_="" ns3:_="">
    <xsd:import namespace="d3d9d488-ede1-4aca-b828-fa99e38d2492"/>
    <xsd:import namespace="164e033e-41ae-4dba-b9fa-4385e15a06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d9d488-ede1-4aca-b828-fa99e38d24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289f538-edf0-4bde-b084-18e01efd0e8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4e033e-41ae-4dba-b9fa-4385e15a06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66c9096f-c2f0-45a0-aee8-28103ad174e9}" ma:internalName="TaxCatchAll" ma:showField="CatchAllData" ma:web="164e033e-41ae-4dba-b9fa-4385e15a06f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164e033e-41ae-4dba-b9fa-4385e15a06f0">
      <UserInfo>
        <DisplayName>Lois Cavanagh</DisplayName>
        <AccountId>202</AccountId>
        <AccountType/>
      </UserInfo>
      <UserInfo>
        <DisplayName>Ben Cuff</DisplayName>
        <AccountId>61</AccountId>
        <AccountType/>
      </UserInfo>
      <UserInfo>
        <DisplayName>Kate Palmer</DisplayName>
        <AccountId>217</AccountId>
        <AccountType/>
      </UserInfo>
      <UserInfo>
        <DisplayName>Helen Barugh</DisplayName>
        <AccountId>218</AccountId>
        <AccountType/>
      </UserInfo>
    </SharedWithUsers>
    <lcf76f155ced4ddcb4097134ff3c332f xmlns="d3d9d488-ede1-4aca-b828-fa99e38d2492">
      <Terms xmlns="http://schemas.microsoft.com/office/infopath/2007/PartnerControls"/>
    </lcf76f155ced4ddcb4097134ff3c332f>
    <TaxCatchAll xmlns="164e033e-41ae-4dba-b9fa-4385e15a06f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078E91-F7A3-45B4-B584-5FC92E5A4544}">
  <ds:schemaRefs>
    <ds:schemaRef ds:uri="164e033e-41ae-4dba-b9fa-4385e15a06f0"/>
    <ds:schemaRef ds:uri="d3d9d488-ede1-4aca-b828-fa99e38d24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89AF6D5-C27B-400E-805C-CDC306B06530}">
  <ds:schemaRefs>
    <ds:schemaRef ds:uri="http://schemas.microsoft.com/office/2006/metadata/properties"/>
    <ds:schemaRef ds:uri="http://schemas.microsoft.com/office/infopath/2007/PartnerControls"/>
    <ds:schemaRef ds:uri="164e033e-41ae-4dba-b9fa-4385e15a06f0"/>
    <ds:schemaRef ds:uri="d3d9d488-ede1-4aca-b828-fa99e38d2492"/>
  </ds:schemaRefs>
</ds:datastoreItem>
</file>

<file path=customXml/itemProps3.xml><?xml version="1.0" encoding="utf-8"?>
<ds:datastoreItem xmlns:ds="http://schemas.openxmlformats.org/officeDocument/2006/customXml" ds:itemID="{A85113F8-DC60-4001-BFC0-567EAB8A3C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7570</TotalTime>
  <Words>5580</Words>
  <Application>Microsoft Office PowerPoint</Application>
  <PresentationFormat>Widescreen</PresentationFormat>
  <Paragraphs>551</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Calibri Light</vt:lpstr>
      <vt:lpstr>Office Theme</vt:lpstr>
      <vt:lpstr>1_Office Theme</vt:lpstr>
      <vt:lpstr>  TB in inclusion health groups in England, 2021: supplementary analysis    </vt:lpstr>
      <vt:lpstr>Table of contents</vt:lpstr>
      <vt:lpstr>Glossary</vt:lpstr>
      <vt:lpstr>Notes on using data slides - 1</vt:lpstr>
      <vt:lpstr>Notes on using data slides - 2 </vt:lpstr>
      <vt:lpstr>  Section 1: How common are social risk factors in people notified with TB?   England, 2018 to 2022     </vt:lpstr>
      <vt:lpstr>Prevalence of one or more social risk factors in people aged 15 years or more notified with TB in England, 2021</vt:lpstr>
      <vt:lpstr>Prevalence of social risk factors in people aged 15 years or more notified with TB in England, 2018 to 2021</vt:lpstr>
      <vt:lpstr>Proportion of people aged 15 years or more with at least one social risk factor by UKHSA Region, England, 2018 to 2021</vt:lpstr>
      <vt:lpstr>PowerPoint Presentation</vt:lpstr>
      <vt:lpstr>Proportion of people notified with TB with each social risk factor, England, 2019 to 2021 </vt:lpstr>
      <vt:lpstr>  Section 2: How do social risk factors overlap in people notified with TB?   England, 2018 to 2022     </vt:lpstr>
      <vt:lpstr>Number of social risk factors in people notified with TB, England, 2018 to 2021 (in those with at least one SRF)</vt:lpstr>
      <vt:lpstr>Proportions of SRFs in 1,612 people notified with TB with a single SRF, England, 2018 to 2021</vt:lpstr>
      <vt:lpstr>  Section 3: TB is associated with deprivation and social risk factors England, 2021    </vt:lpstr>
      <vt:lpstr>No of social risk factors in 890 people with at least 2 SRFs notified with TB, England, 2018 to 2021 </vt:lpstr>
      <vt:lpstr>Combinations of SRFS in 546 people notified with TB with 2 SRFs, England, 2018 to 2021 </vt:lpstr>
      <vt:lpstr>Combinations of SRFS in 240 people notified with TB with 3 SRFs, England, 2018 to 2021 </vt:lpstr>
      <vt:lpstr>Combinations of SRFS in 82 people notified with TB with 4 SRFs, England, 2018 to 2021 </vt:lpstr>
      <vt:lpstr>TB notification rate by deprivation decile, England, 2021</vt:lpstr>
      <vt:lpstr>  Section 4: What socio-demographic characteristics are associated with SRFs in people notified with TB? England 2019 to 2021    </vt:lpstr>
      <vt:lpstr>Demographic risk factors for at least one SRF in people notified with TB, England, 2019 to 2021 combined</vt:lpstr>
      <vt:lpstr>Demographic risk factors for at least 2 SRF in people notified with TB, England, 2019 to 2021 combined</vt:lpstr>
      <vt:lpstr>Demographic risk factors for current alcohol misuse in people notified with TB, England 2019 to 2021    </vt:lpstr>
      <vt:lpstr>Demographic risk factors for history of drug misuse in people notified with TB, England 2019 to 2021</vt:lpstr>
      <vt:lpstr>Demographic risk factors for history of homelessness in people notified with TB, England 2019 to 2021</vt:lpstr>
      <vt:lpstr>Demographic risk factors for history of imprisonment in people notified with TB, England 2019 to 2021</vt:lpstr>
      <vt:lpstr>Demographic risk factors for asylum seeker status in people notified with TB, England 2019 to 2021</vt:lpstr>
      <vt:lpstr>Demographic risk factors for current mental health needs in people notified with TB, England 2019 to 2021</vt:lpstr>
      <vt:lpstr>Proportion of one or more SRF in people notified with TB by UK born or non-UK born and ethnicity or country of birth, England, 2018 to 2021  </vt:lpstr>
      <vt:lpstr>  Section 5: How do social risk factors affect risk of infectious or drug resistant TB, co-morbidities and adverse TB treatment outcomes in people notified with TB? England, 2019 to 2021    </vt:lpstr>
      <vt:lpstr>Association of social risk factors with pulmonary disease in England, 2019 to 2021 (aggregated data)</vt:lpstr>
      <vt:lpstr>Association of social risk factors with multi-drug resistant (MDR-TB) in England, 2019 to 2021 (aggregated data)</vt:lpstr>
      <vt:lpstr>Association of social risk factors with being in a genomic cluster in England, 2019 to 2021 (aggregated data)</vt:lpstr>
      <vt:lpstr>Association of social risk factors with TB treatment completion in England, 2019 to 2021 (aggregated data)</vt:lpstr>
      <vt:lpstr>Association of social risk factors with death as last recorded TB treatment outcome in England, 2019 to 2021 (aggregated data)</vt:lpstr>
      <vt:lpstr>Association of social risk factors with co-infection with Hepatitis B or C in England, 2019 to 2021 (aggregated data)</vt:lpstr>
      <vt:lpstr>Association of social risk factors with severe TB disease  in England, 2019 to 2021 (aggregated data)</vt:lpstr>
      <vt:lpstr>Association of social risk factors with co-morbid diabetes in England, 2019 to 2021 (aggregated data)</vt:lpstr>
      <vt:lpstr>  Section 6: TB notification rates in those with Social risk factors, England, 2021    </vt:lpstr>
      <vt:lpstr>Rates of TB in people in England and Wales and in those with social risk factors, England, 2021</vt:lpstr>
      <vt:lpstr>Section 7: Definitions of Social Risk Factors</vt:lpstr>
      <vt:lpstr>Social risk factor definitions</vt:lpstr>
      <vt:lpstr>Contact information    Principal Epidemiologist, TB Unit, UKHSA: Sharon.Cox@ukhsa.gov.uk   General Queries: TBSection@ukhsa.gov.uk  More information on access to UKHSA data can be found here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GPHA code and Analysis Meeting</dc:title>
  <dc:creator>Dona Foster</dc:creator>
  <cp:lastModifiedBy>Karen Manser</cp:lastModifiedBy>
  <cp:revision>17</cp:revision>
  <dcterms:created xsi:type="dcterms:W3CDTF">2023-02-05T10:27:20Z</dcterms:created>
  <dcterms:modified xsi:type="dcterms:W3CDTF">2024-01-02T11:39:20Z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0x0101004E91EBE5F13E714CBED3396C21B047DC</vt:lpwstr>
  </property>
  <property fmtid="{D5CDD505-2E9C-101B-9397-08002B2CF9AE}" pid="3" name="MediaServiceImageTags">
    <vt:lpwstr/>
  </property>
</Properties>
</file>