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1"/>
  </p:notesMasterIdLst>
  <p:handoutMasterIdLst>
    <p:handoutMasterId r:id="rId32"/>
  </p:handoutMasterIdLst>
  <p:sldIdLst>
    <p:sldId id="261" r:id="rId5"/>
    <p:sldId id="354" r:id="rId6"/>
    <p:sldId id="346" r:id="rId7"/>
    <p:sldId id="356" r:id="rId8"/>
    <p:sldId id="348" r:id="rId9"/>
    <p:sldId id="338" r:id="rId10"/>
    <p:sldId id="357" r:id="rId11"/>
    <p:sldId id="264" r:id="rId12"/>
    <p:sldId id="340" r:id="rId13"/>
    <p:sldId id="267" r:id="rId14"/>
    <p:sldId id="323" r:id="rId15"/>
    <p:sldId id="328" r:id="rId16"/>
    <p:sldId id="322" r:id="rId17"/>
    <p:sldId id="268" r:id="rId18"/>
    <p:sldId id="326" r:id="rId19"/>
    <p:sldId id="324" r:id="rId20"/>
    <p:sldId id="325" r:id="rId21"/>
    <p:sldId id="327" r:id="rId22"/>
    <p:sldId id="329" r:id="rId23"/>
    <p:sldId id="344" r:id="rId24"/>
    <p:sldId id="350" r:id="rId25"/>
    <p:sldId id="330" r:id="rId26"/>
    <p:sldId id="331" r:id="rId27"/>
    <p:sldId id="358" r:id="rId28"/>
    <p:sldId id="359" r:id="rId29"/>
    <p:sldId id="332" r:id="rId3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80092"/>
    <a:srgbClr val="98002E"/>
    <a:srgbClr val="009966"/>
    <a:srgbClr val="CC99FF"/>
    <a:srgbClr val="6600CC"/>
    <a:srgbClr val="CCFFCC"/>
    <a:srgbClr val="006600"/>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4502" autoAdjust="0"/>
  </p:normalViewPr>
  <p:slideViewPr>
    <p:cSldViewPr>
      <p:cViewPr varScale="1">
        <p:scale>
          <a:sx n="73" d="100"/>
          <a:sy n="73" d="100"/>
        </p:scale>
        <p:origin x="139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sz="quarter" idx="1"/>
          </p:nvPr>
        </p:nvSpPr>
        <p:spPr>
          <a:xfrm>
            <a:off x="3856738" y="1"/>
            <a:ext cx="2950475" cy="497046"/>
          </a:xfrm>
          <a:prstGeom prst="rect">
            <a:avLst/>
          </a:prstGeom>
        </p:spPr>
        <p:txBody>
          <a:bodyPr vert="horz" lIns="91568" tIns="45784" rIns="91568" bIns="45784" rtlCol="0"/>
          <a:lstStyle>
            <a:lvl1pPr algn="r">
              <a:defRPr sz="1200"/>
            </a:lvl1pPr>
          </a:lstStyle>
          <a:p>
            <a:fld id="{584F455A-F49A-4CD2-B1F4-F144C2E6C5C9}" type="datetimeFigureOut">
              <a:rPr lang="en-GB" smtClean="0"/>
              <a:t>17/03/2021</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568" tIns="45784" rIns="91568" bIns="457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568" tIns="45784" rIns="91568" bIns="45784" rtlCol="0" anchor="b"/>
          <a:lstStyle>
            <a:lvl1pPr algn="r">
              <a:defRPr sz="1200"/>
            </a:lvl1pPr>
          </a:lstStyle>
          <a:p>
            <a:fld id="{E5056F21-5BD4-4D1A-8173-F17392BD4712}" type="slidenum">
              <a:rPr lang="en-GB" smtClean="0"/>
              <a:t>‹#›</a:t>
            </a:fld>
            <a:endParaRPr lang="en-GB" dirty="0"/>
          </a:p>
        </p:txBody>
      </p:sp>
    </p:spTree>
    <p:extLst>
      <p:ext uri="{BB962C8B-B14F-4D97-AF65-F5344CB8AC3E}">
        <p14:creationId xmlns:p14="http://schemas.microsoft.com/office/powerpoint/2010/main" val="1892072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6738" y="1"/>
            <a:ext cx="2950475" cy="497046"/>
          </a:xfrm>
          <a:prstGeom prst="rect">
            <a:avLst/>
          </a:prstGeom>
        </p:spPr>
        <p:txBody>
          <a:bodyPr vert="horz" lIns="91568" tIns="45784" rIns="91568" bIns="45784" rtlCol="0"/>
          <a:lstStyle>
            <a:lvl1pPr algn="r">
              <a:defRPr sz="1200"/>
            </a:lvl1pPr>
          </a:lstStyle>
          <a:p>
            <a:fld id="{7665965F-46C9-4FA8-9786-426A2753F503}" type="datetimeFigureOut">
              <a:rPr lang="en-US" smtClean="0"/>
              <a:pPr/>
              <a:t>3/17/2021</a:t>
            </a:fld>
            <a:endParaRPr lang="en-US"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68" tIns="45784" rIns="91568"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568" tIns="45784" rIns="91568" bIns="45784" rtlCol="0" anchor="b"/>
          <a:lstStyle>
            <a:lvl1pPr algn="r">
              <a:defRPr sz="1200"/>
            </a:lvl1pPr>
          </a:lstStyle>
          <a:p>
            <a:fld id="{BF1A7007-A200-4625-857B-C1B607EDAC37}" type="slidenum">
              <a:rPr lang="en-US" smtClean="0"/>
              <a:pPr/>
              <a:t>‹#›</a:t>
            </a:fld>
            <a:endParaRPr lang="en-US" dirty="0"/>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If presenting to a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You can use the notes section below the slides to assist with your script.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You can add further information to the slides specific to your organisation.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Don’t forget to delete this slide beforehand.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If you are reading the slides for your own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srgbClr val="424D58"/>
                </a:solidFill>
                <a:effectLst/>
                <a:uLnTx/>
                <a:uFillTx/>
                <a:latin typeface="Arial"/>
                <a:ea typeface="+mn-ea"/>
                <a:cs typeface="+mn-cs"/>
              </a:rPr>
              <a:t>Make sure you read the notes section below the slides for further information about the bullet points on the slides.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To print out slides with the notes - go to </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‘File’ then ‘Print’</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Under ‘Settings’ in the ‘Slides’ menu click the drop-down arrow next to ‘Full Page Slides’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Under ‘Print Layout’, click ‘Notes Pages’ </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a:t>Then click the ‘Print’ button</a:t>
            </a:r>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183559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because 1% of contacts screened have active TB</a:t>
            </a:r>
          </a:p>
          <a:p>
            <a:r>
              <a:rPr lang="en-GB" dirty="0"/>
              <a:t>10% of contacts screened have latent TB infection</a:t>
            </a:r>
          </a:p>
          <a:p>
            <a:r>
              <a:rPr lang="en-GB" dirty="0"/>
              <a:t>60% of child contacts under 2 years will go onto develop active TB</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18</a:t>
            </a:fld>
            <a:endParaRPr lang="en-US" dirty="0"/>
          </a:p>
        </p:txBody>
      </p:sp>
    </p:spTree>
    <p:extLst>
      <p:ext uri="{BB962C8B-B14F-4D97-AF65-F5344CB8AC3E}">
        <p14:creationId xmlns:p14="http://schemas.microsoft.com/office/powerpoint/2010/main" val="57312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the importance of the planning for a prisoner to be released/transferred</a:t>
            </a:r>
          </a:p>
          <a:p>
            <a:r>
              <a:rPr lang="en-GB" dirty="0"/>
              <a:t>Liaison with TB services/support teams to ensure they continue with treatment</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dirty="0"/>
          </a:p>
        </p:txBody>
      </p:sp>
    </p:spTree>
    <p:extLst>
      <p:ext uri="{BB962C8B-B14F-4D97-AF65-F5344CB8AC3E}">
        <p14:creationId xmlns:p14="http://schemas.microsoft.com/office/powerpoint/2010/main" val="386000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D0C30B4-F88B-4C1A-8889-D9DD78CF0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1289407-3D5F-4C55-AF41-EB53A524C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31748" name="Slide Number Placeholder 3">
            <a:extLst>
              <a:ext uri="{FF2B5EF4-FFF2-40B4-BE49-F238E27FC236}">
                <a16:creationId xmlns:a16="http://schemas.microsoft.com/office/drawing/2014/main" id="{B786D766-656E-4BB3-9393-6FA215447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009333A-0CCA-4ABB-A226-3BCE5772E565}" type="slidenum">
              <a:rPr lang="en-US" altLang="en-US" sz="1200" smtClean="0">
                <a:latin typeface="Calibri" panose="020F0502020204030204" pitchFamily="34" charset="0"/>
              </a:rPr>
              <a:pPr/>
              <a:t>20</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70718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D0C30B4-F88B-4C1A-8889-D9DD78CF0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1289407-3D5F-4C55-AF41-EB53A524C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31748" name="Slide Number Placeholder 3">
            <a:extLst>
              <a:ext uri="{FF2B5EF4-FFF2-40B4-BE49-F238E27FC236}">
                <a16:creationId xmlns:a16="http://schemas.microsoft.com/office/drawing/2014/main" id="{B786D766-656E-4BB3-9393-6FA215447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009333A-0CCA-4ABB-A226-3BCE5772E565}" type="slidenum">
              <a:rPr lang="en-US" altLang="en-US" sz="1200" smtClean="0">
                <a:latin typeface="Calibri" panose="020F0502020204030204" pitchFamily="34" charset="0"/>
              </a:rPr>
              <a:pPr/>
              <a:t>21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133643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25</a:t>
            </a:fld>
            <a:endParaRPr lang="en-US" dirty="0"/>
          </a:p>
        </p:txBody>
      </p:sp>
    </p:spTree>
    <p:extLst>
      <p:ext uri="{BB962C8B-B14F-4D97-AF65-F5344CB8AC3E}">
        <p14:creationId xmlns:p14="http://schemas.microsoft.com/office/powerpoint/2010/main" val="95019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26</a:t>
            </a:fld>
            <a:endParaRPr lang="en-US" dirty="0"/>
          </a:p>
        </p:txBody>
      </p:sp>
    </p:spTree>
    <p:extLst>
      <p:ext uri="{BB962C8B-B14F-4D97-AF65-F5344CB8AC3E}">
        <p14:creationId xmlns:p14="http://schemas.microsoft.com/office/powerpoint/2010/main" val="221523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cases of TB in England have fallen to their lowest levels since records began in 1960.</a:t>
            </a:r>
          </a:p>
          <a:p>
            <a:r>
              <a:rPr lang="en-GB" dirty="0"/>
              <a:t>44% drop in new diagnosis from 2011 to 2018.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A7007-A200-4625-857B-C1B607EDAC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67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On average a person with untreated active TB passes the illness onto 10-15 people each year</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dirty="0"/>
          </a:p>
        </p:txBody>
      </p:sp>
    </p:spTree>
    <p:extLst>
      <p:ext uri="{BB962C8B-B14F-4D97-AF65-F5344CB8AC3E}">
        <p14:creationId xmlns:p14="http://schemas.microsoft.com/office/powerpoint/2010/main" val="393918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demonstrates the differences between Active TB and Latent (LTBI) TB.</a:t>
            </a:r>
          </a:p>
          <a:p>
            <a:r>
              <a:rPr lang="en-GB" dirty="0"/>
              <a:t>Active: </a:t>
            </a:r>
            <a:r>
              <a:rPr lang="en-GB" u="sng" dirty="0"/>
              <a:t>infectious</a:t>
            </a:r>
            <a:r>
              <a:rPr lang="en-GB" dirty="0"/>
              <a:t>, has symptoms and requires long treatment with specific antibiotics</a:t>
            </a:r>
          </a:p>
          <a:p>
            <a:r>
              <a:rPr lang="en-GB" dirty="0"/>
              <a:t>Latent: </a:t>
            </a:r>
            <a:r>
              <a:rPr lang="en-GB" u="sng" dirty="0"/>
              <a:t>NOT infectious</a:t>
            </a:r>
            <a:r>
              <a:rPr lang="en-GB" dirty="0"/>
              <a:t>, no symptoms and can be treated with specific antibiotics usually over a short time.  Can ‘reactivate’ and become Active TB, so important</a:t>
            </a:r>
            <a:r>
              <a:rPr lang="en-GB" baseline="0" dirty="0"/>
              <a:t> to identify those with LTBI and treated accordingly.</a:t>
            </a:r>
            <a:endParaRPr lang="en-GB"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dirty="0"/>
          </a:p>
        </p:txBody>
      </p:sp>
    </p:spTree>
    <p:extLst>
      <p:ext uri="{BB962C8B-B14F-4D97-AF65-F5344CB8AC3E}">
        <p14:creationId xmlns:p14="http://schemas.microsoft.com/office/powerpoint/2010/main" val="218482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dirty="0"/>
          </a:p>
        </p:txBody>
      </p:sp>
    </p:spTree>
    <p:extLst>
      <p:ext uri="{BB962C8B-B14F-4D97-AF65-F5344CB8AC3E}">
        <p14:creationId xmlns:p14="http://schemas.microsoft.com/office/powerpoint/2010/main" val="133327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dirty="0"/>
              <a:t>Highlight that prisoners, people that are/have been homeless and/or misuse drugs/alcohol are</a:t>
            </a:r>
            <a:r>
              <a:rPr lang="en-GB" baseline="0" dirty="0"/>
              <a:t> twice as likely to have Active infectious TB and are twice as likely to die from it than other people.  Therefore the population in YOUR care are most at risk of TB, so recognising symptoms, early referral for treatment and reduction in transmission are a vital part of your role.</a:t>
            </a:r>
            <a:endParaRPr lang="en-GB"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dirty="0"/>
          </a:p>
        </p:txBody>
      </p:sp>
    </p:spTree>
    <p:extLst>
      <p:ext uri="{BB962C8B-B14F-4D97-AF65-F5344CB8AC3E}">
        <p14:creationId xmlns:p14="http://schemas.microsoft.com/office/powerpoint/2010/main" val="134617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TB is usually curable in UK – treatment lasts up to 6 weeks – combination of antibiotics.</a:t>
            </a:r>
          </a:p>
          <a:p>
            <a:r>
              <a:rPr lang="en-GB" dirty="0"/>
              <a:t>Generally people stop being infectious after about 2 weeks of treatment but not everyone  – Healthcare will liaise with community TB nurses about the case and follow specific risk assessment. </a:t>
            </a:r>
          </a:p>
          <a:p>
            <a:r>
              <a:rPr lang="en-GB" dirty="0"/>
              <a:t>Patients should comply with their treatment as prescribed to prevent drug resistance as this can be more difficult to treat.</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dirty="0"/>
          </a:p>
        </p:txBody>
      </p:sp>
    </p:spTree>
    <p:extLst>
      <p:ext uri="{BB962C8B-B14F-4D97-AF65-F5344CB8AC3E}">
        <p14:creationId xmlns:p14="http://schemas.microsoft.com/office/powerpoint/2010/main" val="164238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GB" b="1" dirty="0"/>
              <a:t>Standard treatment for TB is a minimum of 6 months: </a:t>
            </a:r>
            <a:endParaRPr lang="en-GB" dirty="0"/>
          </a:p>
          <a:p>
            <a:pPr fontAlgn="base" hangingPunct="0"/>
            <a:r>
              <a:rPr lang="en-GB" dirty="0"/>
              <a:t>2 months (initial phase) of Isoniazid, Rifampicin, Pyrazinamide and Ethambutol. Known as standard quadruple therapy.</a:t>
            </a:r>
          </a:p>
          <a:p>
            <a:pPr fontAlgn="base" hangingPunct="0"/>
            <a:r>
              <a:rPr lang="en-GB" dirty="0"/>
              <a:t>Followed by:</a:t>
            </a:r>
          </a:p>
          <a:p>
            <a:pPr fontAlgn="base" hangingPunct="0"/>
            <a:r>
              <a:rPr lang="en-GB" dirty="0"/>
              <a:t>4 months (continuation phase) of Isoniazid and Rifampicin. Known as standard dual therapy.</a:t>
            </a:r>
          </a:p>
          <a:p>
            <a:pPr fontAlgn="base" hangingPunct="0"/>
            <a:r>
              <a:rPr lang="en-GB" dirty="0"/>
              <a:t>            </a:t>
            </a:r>
          </a:p>
          <a:p>
            <a:pPr fontAlgn="base" hangingPunct="0"/>
            <a:r>
              <a:rPr lang="en-GB" dirty="0"/>
              <a:t>N.B. If there is central nervous system involvement the continuation phase of treatment is extended to 10 months making a 12 month full treatment plan.</a:t>
            </a:r>
          </a:p>
          <a:p>
            <a:pPr fontAlgn="base" hangingPunct="0"/>
            <a:r>
              <a:rPr lang="en-GB" dirty="0"/>
              <a:t>TB treatment is taken all together on an empty stomach one hour before breakfast; compliance is essential for cure.</a:t>
            </a:r>
          </a:p>
          <a:p>
            <a:pPr fontAlgn="base" hangingPunct="0"/>
            <a:r>
              <a:rPr lang="en-GB" dirty="0"/>
              <a:t> </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dirty="0"/>
          </a:p>
        </p:txBody>
      </p:sp>
    </p:spTree>
    <p:extLst>
      <p:ext uri="{BB962C8B-B14F-4D97-AF65-F5344CB8AC3E}">
        <p14:creationId xmlns:p14="http://schemas.microsoft.com/office/powerpoint/2010/main" val="428380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isolation is NOT the same as segregation.</a:t>
            </a:r>
          </a:p>
          <a:p>
            <a:r>
              <a:rPr lang="en-GB" dirty="0"/>
              <a:t>Isolate on suspicion but if not pulmonary or laryngeal then no need to isolate.</a:t>
            </a:r>
          </a:p>
          <a:p>
            <a:r>
              <a:rPr lang="en-GB" dirty="0"/>
              <a:t>PPE not required due to limited contact time with case.</a:t>
            </a:r>
          </a:p>
          <a:p>
            <a:r>
              <a:rPr lang="en-GB" b="0" dirty="0"/>
              <a:t>TB is difficult to catch from an infectious person, as it requires prolonged close contact.  Healthy adults have a good immune system that usually ‘kills’ TB bacteria if it enters the lungs. Most people would not become infected when they</a:t>
            </a:r>
            <a:r>
              <a:rPr lang="en-GB" b="0" baseline="0" dirty="0"/>
              <a:t> come into</a:t>
            </a:r>
            <a:r>
              <a:rPr lang="en-GB" b="0" dirty="0"/>
              <a:t> contact with an infected person.</a:t>
            </a:r>
          </a:p>
          <a:p>
            <a:r>
              <a:rPr lang="en-GB" b="0" dirty="0"/>
              <a:t>For these reasons, it is not necessary for prison staff to wear PPE when going about their usual daily work activities.</a:t>
            </a:r>
          </a:p>
          <a:p>
            <a:r>
              <a:rPr lang="en-GB" b="0" dirty="0"/>
              <a:t>However,</a:t>
            </a:r>
            <a:r>
              <a:rPr lang="en-GB" b="0" baseline="0" dirty="0"/>
              <a:t> you should not be putting yourselves at unnecessary risk of exposure, so do not enter cells of prisoners with active TB/suspected active TB unless it is absolutely necessary.  Spend as short a time as possible in the cell and wear appropriate PPE if required (be advised by Healthcare if it is necessary).</a:t>
            </a:r>
          </a:p>
          <a:p>
            <a:endParaRPr lang="en-GB"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dirty="0"/>
          </a:p>
        </p:txBody>
      </p:sp>
    </p:spTree>
    <p:extLst>
      <p:ext uri="{BB962C8B-B14F-4D97-AF65-F5344CB8AC3E}">
        <p14:creationId xmlns:p14="http://schemas.microsoft.com/office/powerpoint/2010/main" val="3861680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a:t> </a:t>
            </a: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Lst>
  <p:hf hdr="0" ft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23325/TB_guidance_for_prison_healthcar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truthabouttb.org/wp-content/uploads/2019/04/Information-for-TB-in-prisons-006PHE-HMPS-NHS.pdf" TargetMode="External"/><Relationship Id="rId3" Type="http://schemas.openxmlformats.org/officeDocument/2006/relationships/image" Target="../media/image12.png"/><Relationship Id="rId7" Type="http://schemas.openxmlformats.org/officeDocument/2006/relationships/hyperlink" Target="https://www.thetruthabouttb.org/wp-content/uploads/2019/04/Got-TB-Information-for-TB-in-prisons-003_PHE-HMPS-NH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851865/RA_TB_Prison_leaflet.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a:t>TB awareness for staff in prisons and other places of detention</a:t>
            </a:r>
          </a:p>
        </p:txBody>
      </p:sp>
      <p:sp>
        <p:nvSpPr>
          <p:cNvPr id="3" name="Subtitle 2">
            <a:extLst>
              <a:ext uri="{FF2B5EF4-FFF2-40B4-BE49-F238E27FC236}">
                <a16:creationId xmlns:a16="http://schemas.microsoft.com/office/drawing/2014/main" id="{295002C4-5C79-421B-8413-645643302C0B}"/>
              </a:ext>
            </a:extLst>
          </p:cNvPr>
          <p:cNvSpPr>
            <a:spLocks noGrp="1"/>
          </p:cNvSpPr>
          <p:nvPr>
            <p:ph type="subTitle" idx="1"/>
          </p:nvPr>
        </p:nvSpPr>
        <p:spPr>
          <a:xfrm>
            <a:off x="531800" y="5229200"/>
            <a:ext cx="7633648" cy="914400"/>
          </a:xfrm>
        </p:spPr>
        <p:txBody>
          <a:bodyPr>
            <a:noAutofit/>
          </a:bodyPr>
          <a:lstStyle/>
          <a:p>
            <a:r>
              <a:rPr lang="en-GB" altLang="en-US" sz="2400" dirty="0"/>
              <a:t>Public Health England group developing national prisons TB resources</a:t>
            </a:r>
          </a:p>
          <a:p>
            <a:endParaRPr lang="en-GB" altLang="en-US" sz="2400" dirty="0"/>
          </a:p>
          <a:p>
            <a:r>
              <a:rPr lang="en-GB" altLang="en-US" sz="2400" dirty="0"/>
              <a:t>March  2021</a:t>
            </a:r>
          </a:p>
        </p:txBody>
      </p:sp>
    </p:spTree>
    <p:extLst>
      <p:ext uri="{BB962C8B-B14F-4D97-AF65-F5344CB8AC3E}">
        <p14:creationId xmlns:p14="http://schemas.microsoft.com/office/powerpoint/2010/main" val="392511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3391-8C6B-4BA8-B4C4-C3D2BAD43783}"/>
              </a:ext>
            </a:extLst>
          </p:cNvPr>
          <p:cNvSpPr>
            <a:spLocks noGrp="1"/>
          </p:cNvSpPr>
          <p:nvPr>
            <p:ph type="title"/>
          </p:nvPr>
        </p:nvSpPr>
        <p:spPr>
          <a:xfrm>
            <a:off x="2051720" y="329596"/>
            <a:ext cx="5112568" cy="648072"/>
          </a:xfrm>
        </p:spPr>
        <p:txBody>
          <a:bodyPr>
            <a:normAutofit/>
          </a:bodyPr>
          <a:lstStyle/>
          <a:p>
            <a:r>
              <a:rPr lang="en-GB" sz="3600" dirty="0"/>
              <a:t>Symptoms of active TB</a:t>
            </a:r>
          </a:p>
        </p:txBody>
      </p:sp>
      <p:sp>
        <p:nvSpPr>
          <p:cNvPr id="3" name="Content Placeholder 2">
            <a:extLst>
              <a:ext uri="{FF2B5EF4-FFF2-40B4-BE49-F238E27FC236}">
                <a16:creationId xmlns:a16="http://schemas.microsoft.com/office/drawing/2014/main" id="{0F2DDBAF-7F6F-458A-8727-3A13FA565825}"/>
              </a:ext>
            </a:extLst>
          </p:cNvPr>
          <p:cNvSpPr>
            <a:spLocks noGrp="1"/>
          </p:cNvSpPr>
          <p:nvPr>
            <p:ph idx="1"/>
          </p:nvPr>
        </p:nvSpPr>
        <p:spPr>
          <a:xfrm>
            <a:off x="395536" y="1723605"/>
            <a:ext cx="8028000" cy="4064455"/>
          </a:xfrm>
        </p:spPr>
        <p:txBody>
          <a:bodyPr/>
          <a:lstStyle/>
          <a:p>
            <a:pPr marL="285750" indent="-285750">
              <a:buFont typeface="Arial" panose="020B0604020202020204" pitchFamily="34" charset="0"/>
              <a:buChar char="•"/>
            </a:pPr>
            <a:r>
              <a:rPr lang="en-GB" dirty="0"/>
              <a:t>Dry or productive cough (&gt;3 weeks)</a:t>
            </a:r>
          </a:p>
          <a:p>
            <a:pPr marL="285750" indent="-285750">
              <a:buFont typeface="Arial" panose="020B0604020202020204" pitchFamily="34" charset="0"/>
              <a:buChar char="•"/>
            </a:pPr>
            <a:r>
              <a:rPr lang="en-GB" dirty="0"/>
              <a:t>Fevers (high temperatures)</a:t>
            </a:r>
          </a:p>
          <a:p>
            <a:pPr marL="285750" indent="-285750">
              <a:buFont typeface="Arial" panose="020B0604020202020204" pitchFamily="34" charset="0"/>
              <a:buChar char="•"/>
            </a:pPr>
            <a:r>
              <a:rPr lang="en-GB" dirty="0"/>
              <a:t>Night sweats</a:t>
            </a:r>
          </a:p>
          <a:p>
            <a:pPr marL="285750" indent="-285750">
              <a:buFont typeface="Arial" panose="020B0604020202020204" pitchFamily="34" charset="0"/>
              <a:buChar char="•"/>
            </a:pPr>
            <a:r>
              <a:rPr lang="en-GB" dirty="0"/>
              <a:t>Weight loss</a:t>
            </a:r>
          </a:p>
          <a:p>
            <a:pPr marL="285750" indent="-285750">
              <a:buFont typeface="Arial" panose="020B0604020202020204" pitchFamily="34" charset="0"/>
              <a:buChar char="•"/>
            </a:pPr>
            <a:r>
              <a:rPr lang="en-GB" dirty="0"/>
              <a:t>Fatigue</a:t>
            </a:r>
          </a:p>
          <a:p>
            <a:pPr marL="285750" indent="-285750">
              <a:buFont typeface="Arial" panose="020B0604020202020204" pitchFamily="34" charset="0"/>
              <a:buChar char="•"/>
            </a:pPr>
            <a:r>
              <a:rPr lang="en-GB" dirty="0"/>
              <a:t>Loss of appetite</a:t>
            </a:r>
          </a:p>
          <a:p>
            <a:pPr marL="285750" indent="-285750">
              <a:buFont typeface="Arial" panose="020B0604020202020204" pitchFamily="34" charset="0"/>
              <a:buChar char="•"/>
            </a:pPr>
            <a:r>
              <a:rPr lang="en-GB" dirty="0"/>
              <a:t>Chest pains</a:t>
            </a:r>
          </a:p>
          <a:p>
            <a:pPr marL="285750" indent="-285750">
              <a:buFont typeface="Arial" panose="020B0604020202020204" pitchFamily="34" charset="0"/>
              <a:buChar char="•"/>
            </a:pPr>
            <a:r>
              <a:rPr lang="en-GB" dirty="0"/>
              <a:t>Coughing up blood</a:t>
            </a:r>
          </a:p>
        </p:txBody>
      </p:sp>
      <p:sp>
        <p:nvSpPr>
          <p:cNvPr id="4" name="Slide Number Placeholder 3">
            <a:extLst>
              <a:ext uri="{FF2B5EF4-FFF2-40B4-BE49-F238E27FC236}">
                <a16:creationId xmlns:a16="http://schemas.microsoft.com/office/drawing/2014/main" id="{40306390-D498-40F4-AE29-2734255FD6EF}"/>
              </a:ext>
            </a:extLst>
          </p:cNvPr>
          <p:cNvSpPr>
            <a:spLocks noGrp="1"/>
          </p:cNvSpPr>
          <p:nvPr>
            <p:ph type="sldNum" sz="quarter" idx="12"/>
          </p:nvPr>
        </p:nvSpPr>
        <p:spPr/>
        <p:txBody>
          <a:bodyPr/>
          <a:lstStyle/>
          <a:p>
            <a:fld id="{E051598E-9D06-4046-8EF2-7702044C4E81}" type="slidenum">
              <a:rPr lang="en-US" smtClean="0"/>
              <a:pPr/>
              <a:t>10</a:t>
            </a:fld>
            <a:r>
              <a:rPr lang="en-US" dirty="0"/>
              <a:t>  </a:t>
            </a:r>
            <a:r>
              <a:rPr lang="en-GB" dirty="0"/>
              <a:t>TB awareness for staff in prisons and other places of detention</a:t>
            </a:r>
          </a:p>
        </p:txBody>
      </p:sp>
      <p:pic>
        <p:nvPicPr>
          <p:cNvPr id="6" name="Picture 5">
            <a:extLst>
              <a:ext uri="{FF2B5EF4-FFF2-40B4-BE49-F238E27FC236}">
                <a16:creationId xmlns:a16="http://schemas.microsoft.com/office/drawing/2014/main" id="{ABC0209F-5D2A-4CF1-B09D-41EA12126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468" y="999801"/>
            <a:ext cx="3779912" cy="5309519"/>
          </a:xfrm>
          <a:prstGeom prst="rect">
            <a:avLst/>
          </a:prstGeom>
        </p:spPr>
      </p:pic>
    </p:spTree>
    <p:extLst>
      <p:ext uri="{BB962C8B-B14F-4D97-AF65-F5344CB8AC3E}">
        <p14:creationId xmlns:p14="http://schemas.microsoft.com/office/powerpoint/2010/main" val="232722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754F-5474-4FB5-BD36-93F39F8E3197}"/>
              </a:ext>
            </a:extLst>
          </p:cNvPr>
          <p:cNvSpPr>
            <a:spLocks noGrp="1"/>
          </p:cNvSpPr>
          <p:nvPr>
            <p:ph type="title"/>
          </p:nvPr>
        </p:nvSpPr>
        <p:spPr>
          <a:xfrm>
            <a:off x="2123728" y="503368"/>
            <a:ext cx="7128792" cy="1188000"/>
          </a:xfrm>
        </p:spPr>
        <p:txBody>
          <a:bodyPr>
            <a:normAutofit/>
          </a:bodyPr>
          <a:lstStyle/>
          <a:p>
            <a:r>
              <a:rPr lang="en-GB" sz="3600" dirty="0"/>
              <a:t>Risk factors for developing TB</a:t>
            </a:r>
          </a:p>
        </p:txBody>
      </p:sp>
      <p:sp>
        <p:nvSpPr>
          <p:cNvPr id="5" name="Content Placeholder 4">
            <a:extLst>
              <a:ext uri="{FF2B5EF4-FFF2-40B4-BE49-F238E27FC236}">
                <a16:creationId xmlns:a16="http://schemas.microsoft.com/office/drawing/2014/main" id="{91313C07-459A-4007-A9EC-33F31CA76015}"/>
              </a:ext>
            </a:extLst>
          </p:cNvPr>
          <p:cNvSpPr>
            <a:spLocks noGrp="1"/>
          </p:cNvSpPr>
          <p:nvPr>
            <p:ph sz="half" idx="1"/>
          </p:nvPr>
        </p:nvSpPr>
        <p:spPr>
          <a:xfrm>
            <a:off x="1403648" y="1340768"/>
            <a:ext cx="6624736" cy="4131152"/>
          </a:xfrm>
        </p:spPr>
        <p:txBody>
          <a:bodyPr>
            <a:normAutofit/>
          </a:bodyPr>
          <a:lstStyle/>
          <a:p>
            <a:pPr>
              <a:spcBef>
                <a:spcPts val="600"/>
              </a:spcBef>
            </a:pPr>
            <a:endParaRPr lang="en-GB" dirty="0">
              <a:solidFill>
                <a:schemeClr val="tx1"/>
              </a:solidFill>
            </a:endParaRPr>
          </a:p>
          <a:p>
            <a:pPr marL="285750" indent="-285750">
              <a:spcBef>
                <a:spcPts val="600"/>
              </a:spcBef>
              <a:buFont typeface="Arial" panose="020B0604020202020204" pitchFamily="34" charset="0"/>
              <a:buChar char="•"/>
            </a:pPr>
            <a:r>
              <a:rPr lang="en-GB" sz="2000" dirty="0">
                <a:solidFill>
                  <a:schemeClr val="tx1"/>
                </a:solidFill>
              </a:rPr>
              <a:t>Transmission within prison settings</a:t>
            </a:r>
          </a:p>
          <a:p>
            <a:pPr marL="285750" indent="-285750">
              <a:spcBef>
                <a:spcPts val="600"/>
              </a:spcBef>
              <a:buFont typeface="Arial" panose="020B0604020202020204" pitchFamily="34" charset="0"/>
              <a:buChar char="•"/>
            </a:pPr>
            <a:r>
              <a:rPr lang="en-GB" sz="2000" dirty="0">
                <a:solidFill>
                  <a:schemeClr val="tx1"/>
                </a:solidFill>
              </a:rPr>
              <a:t>Other comorbidities eg HIV, diabetes</a:t>
            </a:r>
          </a:p>
          <a:p>
            <a:pPr marL="285750" indent="-285750">
              <a:spcBef>
                <a:spcPts val="600"/>
              </a:spcBef>
              <a:buFont typeface="Arial" panose="020B0604020202020204" pitchFamily="34" charset="0"/>
              <a:buChar char="•"/>
            </a:pPr>
            <a:r>
              <a:rPr lang="en-GB" sz="2000" dirty="0">
                <a:solidFill>
                  <a:schemeClr val="tx1"/>
                </a:solidFill>
              </a:rPr>
              <a:t>Homelessness</a:t>
            </a:r>
          </a:p>
          <a:p>
            <a:pPr marL="285750" indent="-285750">
              <a:spcBef>
                <a:spcPts val="600"/>
              </a:spcBef>
              <a:buFont typeface="Arial" panose="020B0604020202020204" pitchFamily="34" charset="0"/>
              <a:buChar char="•"/>
            </a:pPr>
            <a:r>
              <a:rPr lang="en-GB" sz="2000" dirty="0">
                <a:solidFill>
                  <a:schemeClr val="tx1"/>
                </a:solidFill>
              </a:rPr>
              <a:t>Substance misuse</a:t>
            </a:r>
          </a:p>
          <a:p>
            <a:pPr marL="285750" indent="-285750">
              <a:spcBef>
                <a:spcPts val="600"/>
              </a:spcBef>
              <a:buFont typeface="Arial" panose="020B0604020202020204" pitchFamily="34" charset="0"/>
              <a:buChar char="•"/>
            </a:pPr>
            <a:r>
              <a:rPr lang="en-GB" sz="2000" dirty="0">
                <a:solidFill>
                  <a:schemeClr val="tx1"/>
                </a:solidFill>
              </a:rPr>
              <a:t>History of imprisonment</a:t>
            </a:r>
          </a:p>
          <a:p>
            <a:pPr marL="285750" indent="-285750">
              <a:spcBef>
                <a:spcPts val="600"/>
              </a:spcBef>
              <a:buFont typeface="Arial" panose="020B0604020202020204" pitchFamily="34" charset="0"/>
              <a:buChar char="•"/>
            </a:pPr>
            <a:r>
              <a:rPr lang="en-GB" sz="2000" dirty="0">
                <a:solidFill>
                  <a:schemeClr val="tx1"/>
                </a:solidFill>
              </a:rPr>
              <a:t>New immigrants, refugees</a:t>
            </a:r>
          </a:p>
          <a:p>
            <a:pPr marL="285750" indent="-285750">
              <a:spcBef>
                <a:spcPts val="600"/>
              </a:spcBef>
              <a:buFont typeface="Arial" panose="020B0604020202020204" pitchFamily="34" charset="0"/>
              <a:buChar char="•"/>
            </a:pPr>
            <a:r>
              <a:rPr lang="en-GB" sz="2000" dirty="0">
                <a:solidFill>
                  <a:schemeClr val="tx1"/>
                </a:solidFill>
              </a:rPr>
              <a:t>Poor nutrition</a:t>
            </a:r>
          </a:p>
          <a:p>
            <a:pPr marL="285750" indent="-285750">
              <a:spcBef>
                <a:spcPts val="600"/>
              </a:spcBef>
              <a:buFont typeface="Arial" panose="020B0604020202020204" pitchFamily="34" charset="0"/>
              <a:buChar char="•"/>
            </a:pPr>
            <a:r>
              <a:rPr lang="en-GB" sz="2000" dirty="0">
                <a:solidFill>
                  <a:schemeClr val="tx1"/>
                </a:solidFill>
              </a:rPr>
              <a:t>Smoking</a:t>
            </a:r>
          </a:p>
          <a:p>
            <a:pPr marL="285750" indent="-285750">
              <a:spcBef>
                <a:spcPts val="600"/>
              </a:spcBef>
              <a:buFont typeface="Arial" panose="020B0604020202020204" pitchFamily="34" charset="0"/>
              <a:buChar char="•"/>
            </a:pPr>
            <a:r>
              <a:rPr lang="en-GB" sz="2000" dirty="0">
                <a:solidFill>
                  <a:schemeClr val="tx1"/>
                </a:solidFill>
              </a:rPr>
              <a:t>Immunosuppression</a:t>
            </a:r>
          </a:p>
          <a:p>
            <a:pPr marL="285750" indent="-285750">
              <a:spcBef>
                <a:spcPts val="600"/>
              </a:spcBef>
              <a:buFont typeface="Arial" panose="020B0604020202020204" pitchFamily="34" charset="0"/>
              <a:buChar char="•"/>
            </a:pPr>
            <a:r>
              <a:rPr lang="en-GB" sz="2000" dirty="0">
                <a:solidFill>
                  <a:schemeClr val="tx1"/>
                </a:solidFill>
              </a:rPr>
              <a:t>Living in over-crowded conditions</a:t>
            </a:r>
          </a:p>
          <a:p>
            <a:pPr marL="285750" indent="-285750">
              <a:spcBef>
                <a:spcPts val="600"/>
              </a:spcBef>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550A96BC-D101-462A-9F49-FA7FDD60CF71}"/>
              </a:ext>
            </a:extLst>
          </p:cNvPr>
          <p:cNvSpPr>
            <a:spLocks noGrp="1"/>
          </p:cNvSpPr>
          <p:nvPr>
            <p:ph type="sldNum" sz="quarter" idx="12"/>
          </p:nvPr>
        </p:nvSpPr>
        <p:spPr/>
        <p:txBody>
          <a:bodyPr/>
          <a:lstStyle/>
          <a:p>
            <a:fld id="{E051598E-9D06-4046-8EF2-7702044C4E81}" type="slidenum">
              <a:rPr lang="en-US" smtClean="0"/>
              <a:pPr/>
              <a:t>11</a:t>
            </a:fld>
            <a:r>
              <a:rPr lang="en-US" dirty="0"/>
              <a:t>  </a:t>
            </a:r>
            <a:r>
              <a:rPr lang="en-GB" dirty="0"/>
              <a:t>TB awareness for staff in prisons and other places of detention</a:t>
            </a:r>
          </a:p>
        </p:txBody>
      </p:sp>
      <p:pic>
        <p:nvPicPr>
          <p:cNvPr id="3" name="Picture 2">
            <a:extLst>
              <a:ext uri="{FF2B5EF4-FFF2-40B4-BE49-F238E27FC236}">
                <a16:creationId xmlns:a16="http://schemas.microsoft.com/office/drawing/2014/main" id="{90B1FB4A-1C36-49AB-9478-DA57C1F8CD18}"/>
              </a:ext>
            </a:extLst>
          </p:cNvPr>
          <p:cNvPicPr>
            <a:picLocks noChangeAspect="1"/>
          </p:cNvPicPr>
          <p:nvPr/>
        </p:nvPicPr>
        <p:blipFill>
          <a:blip r:embed="rId3"/>
          <a:stretch>
            <a:fillRect/>
          </a:stretch>
        </p:blipFill>
        <p:spPr>
          <a:xfrm>
            <a:off x="6444208" y="1916832"/>
            <a:ext cx="1798476" cy="2170364"/>
          </a:xfrm>
          <a:prstGeom prst="rect">
            <a:avLst/>
          </a:prstGeom>
        </p:spPr>
      </p:pic>
      <p:sp>
        <p:nvSpPr>
          <p:cNvPr id="6" name="Rectangle 5">
            <a:extLst>
              <a:ext uri="{FF2B5EF4-FFF2-40B4-BE49-F238E27FC236}">
                <a16:creationId xmlns:a16="http://schemas.microsoft.com/office/drawing/2014/main" id="{85BE96EC-006F-4CDE-8463-FEA791F0DEFD}"/>
              </a:ext>
            </a:extLst>
          </p:cNvPr>
          <p:cNvSpPr/>
          <p:nvPr/>
        </p:nvSpPr>
        <p:spPr>
          <a:xfrm>
            <a:off x="7193047" y="4051050"/>
            <a:ext cx="1063112" cy="261610"/>
          </a:xfrm>
          <a:prstGeom prst="rect">
            <a:avLst/>
          </a:prstGeom>
        </p:spPr>
        <p:txBody>
          <a:bodyPr wrap="none">
            <a:spAutoFit/>
          </a:bodyPr>
          <a:lstStyle/>
          <a:p>
            <a:r>
              <a:rPr lang="en-GB" sz="1100" dirty="0"/>
              <a:t>courtesy CDC</a:t>
            </a:r>
          </a:p>
        </p:txBody>
      </p:sp>
    </p:spTree>
    <p:extLst>
      <p:ext uri="{BB962C8B-B14F-4D97-AF65-F5344CB8AC3E}">
        <p14:creationId xmlns:p14="http://schemas.microsoft.com/office/powerpoint/2010/main" val="39965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2ECBB2-7A09-4251-8DA8-9CC058DF3E65}"/>
              </a:ext>
            </a:extLst>
          </p:cNvPr>
          <p:cNvSpPr>
            <a:spLocks noGrp="1"/>
          </p:cNvSpPr>
          <p:nvPr>
            <p:ph type="title"/>
          </p:nvPr>
        </p:nvSpPr>
        <p:spPr/>
        <p:txBody>
          <a:bodyPr>
            <a:normAutofit fontScale="90000"/>
          </a:bodyPr>
          <a:lstStyle/>
          <a:p>
            <a:br>
              <a:rPr lang="en-GB" altLang="en-US" b="1" dirty="0">
                <a:solidFill>
                  <a:srgbClr val="00AE9E"/>
                </a:solidFill>
              </a:rPr>
            </a:br>
            <a:endParaRPr lang="en-GB" dirty="0"/>
          </a:p>
        </p:txBody>
      </p:sp>
      <p:sp>
        <p:nvSpPr>
          <p:cNvPr id="5" name="Slide Number Placeholder 4">
            <a:extLst>
              <a:ext uri="{FF2B5EF4-FFF2-40B4-BE49-F238E27FC236}">
                <a16:creationId xmlns:a16="http://schemas.microsoft.com/office/drawing/2014/main" id="{7A8EADED-DC10-4F85-BC10-4BED676A4299}"/>
              </a:ext>
            </a:extLst>
          </p:cNvPr>
          <p:cNvSpPr>
            <a:spLocks noGrp="1"/>
          </p:cNvSpPr>
          <p:nvPr>
            <p:ph type="sldNum" sz="quarter" idx="12"/>
          </p:nvPr>
        </p:nvSpPr>
        <p:spPr/>
        <p:txBody>
          <a:bodyPr/>
          <a:lstStyle/>
          <a:p>
            <a:fld id="{E051598E-9D06-4046-8EF2-7702044C4E81}" type="slidenum">
              <a:rPr lang="en-US" smtClean="0"/>
              <a:pPr/>
              <a:t>12</a:t>
            </a:fld>
            <a:r>
              <a:rPr lang="en-US" dirty="0"/>
              <a:t>  </a:t>
            </a:r>
            <a:r>
              <a:rPr lang="en-GB" dirty="0"/>
              <a:t>TB awareness for staff in prisons and other places of detention</a:t>
            </a:r>
          </a:p>
        </p:txBody>
      </p:sp>
      <p:pic>
        <p:nvPicPr>
          <p:cNvPr id="8" name="Picture 23">
            <a:extLst>
              <a:ext uri="{FF2B5EF4-FFF2-40B4-BE49-F238E27FC236}">
                <a16:creationId xmlns:a16="http://schemas.microsoft.com/office/drawing/2014/main" id="{CC86DC1E-C3D3-4412-A888-8AF3498CFA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741" t="25198" r="19560" b="18802"/>
          <a:stretch>
            <a:fillRect/>
          </a:stretch>
        </p:blipFill>
        <p:spPr bwMode="auto">
          <a:xfrm>
            <a:off x="827584" y="1844824"/>
            <a:ext cx="7317927"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B8CB231-1A0E-4256-A957-FB51C229C99E}"/>
              </a:ext>
            </a:extLst>
          </p:cNvPr>
          <p:cNvSpPr/>
          <p:nvPr/>
        </p:nvSpPr>
        <p:spPr>
          <a:xfrm>
            <a:off x="1979712" y="445871"/>
            <a:ext cx="6408712" cy="1200329"/>
          </a:xfrm>
          <a:prstGeom prst="rect">
            <a:avLst/>
          </a:prstGeom>
        </p:spPr>
        <p:txBody>
          <a:bodyPr wrap="square">
            <a:spAutoFit/>
          </a:bodyPr>
          <a:lstStyle/>
          <a:p>
            <a:r>
              <a:rPr lang="en-GB" sz="3600" dirty="0">
                <a:solidFill>
                  <a:srgbClr val="009966"/>
                </a:solidFill>
              </a:rPr>
              <a:t>Social risk factors and TB 2014 to 2018</a:t>
            </a:r>
          </a:p>
        </p:txBody>
      </p:sp>
    </p:spTree>
    <p:extLst>
      <p:ext uri="{BB962C8B-B14F-4D97-AF65-F5344CB8AC3E}">
        <p14:creationId xmlns:p14="http://schemas.microsoft.com/office/powerpoint/2010/main" val="74659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A10D-6EC7-4F9F-96E3-10E10A83E19F}"/>
              </a:ext>
            </a:extLst>
          </p:cNvPr>
          <p:cNvSpPr>
            <a:spLocks noGrp="1"/>
          </p:cNvSpPr>
          <p:nvPr>
            <p:ph type="title"/>
          </p:nvPr>
        </p:nvSpPr>
        <p:spPr>
          <a:xfrm>
            <a:off x="2123728" y="476672"/>
            <a:ext cx="6443824" cy="1152128"/>
          </a:xfrm>
        </p:spPr>
        <p:txBody>
          <a:bodyPr>
            <a:normAutofit fontScale="90000"/>
          </a:bodyPr>
          <a:lstStyle/>
          <a:p>
            <a:r>
              <a:rPr lang="en-GB" dirty="0"/>
              <a:t>How do we diagnose that </a:t>
            </a:r>
            <a:br>
              <a:rPr lang="en-GB" dirty="0"/>
            </a:br>
            <a:r>
              <a:rPr lang="en-GB" dirty="0"/>
              <a:t>someone has TB?</a:t>
            </a:r>
          </a:p>
        </p:txBody>
      </p:sp>
      <p:sp>
        <p:nvSpPr>
          <p:cNvPr id="3" name="Content Placeholder 2">
            <a:extLst>
              <a:ext uri="{FF2B5EF4-FFF2-40B4-BE49-F238E27FC236}">
                <a16:creationId xmlns:a16="http://schemas.microsoft.com/office/drawing/2014/main" id="{6B1B824B-4D13-4F60-A01E-FA3ACBFCCBFD}"/>
              </a:ext>
            </a:extLst>
          </p:cNvPr>
          <p:cNvSpPr>
            <a:spLocks noGrp="1"/>
          </p:cNvSpPr>
          <p:nvPr>
            <p:ph idx="1"/>
          </p:nvPr>
        </p:nvSpPr>
        <p:spPr>
          <a:xfrm>
            <a:off x="827584" y="2276872"/>
            <a:ext cx="8028000" cy="2680300"/>
          </a:xfrm>
        </p:spPr>
        <p:txBody>
          <a:bodyPr>
            <a:normAutofit/>
          </a:bodyPr>
          <a:lstStyle/>
          <a:p>
            <a:pPr marL="285750" indent="-285750">
              <a:buFont typeface="Arial" panose="020B0604020202020204" pitchFamily="34" charset="0"/>
              <a:buChar char="•"/>
            </a:pPr>
            <a:r>
              <a:rPr lang="en-GB" sz="2000" dirty="0">
                <a:solidFill>
                  <a:schemeClr val="bg2"/>
                </a:solidFill>
              </a:rPr>
              <a:t>Symptom check </a:t>
            </a:r>
            <a:r>
              <a:rPr lang="en-GB" sz="2000" dirty="0"/>
              <a:t>at healthcare reception screening</a:t>
            </a:r>
          </a:p>
          <a:p>
            <a:pPr marL="285750" indent="-285750">
              <a:buFont typeface="Arial" panose="020B0604020202020204" pitchFamily="34" charset="0"/>
              <a:buChar char="•"/>
            </a:pPr>
            <a:r>
              <a:rPr lang="en-GB" sz="2000" dirty="0"/>
              <a:t>If at any point TB is suspected, the following tests will be undertaken:</a:t>
            </a:r>
          </a:p>
          <a:p>
            <a:r>
              <a:rPr lang="en-GB" sz="2000" dirty="0"/>
              <a:t>-    </a:t>
            </a:r>
            <a:r>
              <a:rPr lang="en-GB" sz="2000" dirty="0">
                <a:solidFill>
                  <a:schemeClr val="bg2"/>
                </a:solidFill>
              </a:rPr>
              <a:t>Chest X-rays</a:t>
            </a:r>
          </a:p>
          <a:p>
            <a:pPr marL="342900" indent="-342900">
              <a:buFontTx/>
              <a:buChar char="-"/>
            </a:pPr>
            <a:r>
              <a:rPr lang="en-GB" sz="2000" dirty="0">
                <a:solidFill>
                  <a:schemeClr val="bg2"/>
                </a:solidFill>
              </a:rPr>
              <a:t>Sputum samples</a:t>
            </a:r>
          </a:p>
          <a:p>
            <a:pPr marL="342900" indent="-342900">
              <a:buFontTx/>
              <a:buChar char="-"/>
            </a:pPr>
            <a:r>
              <a:rPr lang="en-GB" sz="2000" dirty="0">
                <a:solidFill>
                  <a:schemeClr val="bg2"/>
                </a:solidFill>
              </a:rPr>
              <a:t>Blood tests</a:t>
            </a:r>
            <a:endParaRPr lang="en-GB" dirty="0"/>
          </a:p>
        </p:txBody>
      </p:sp>
      <p:sp>
        <p:nvSpPr>
          <p:cNvPr id="4" name="Slide Number Placeholder 3">
            <a:extLst>
              <a:ext uri="{FF2B5EF4-FFF2-40B4-BE49-F238E27FC236}">
                <a16:creationId xmlns:a16="http://schemas.microsoft.com/office/drawing/2014/main" id="{C4B1D8DF-0F45-4B58-986A-E1BB8E6B740B}"/>
              </a:ext>
            </a:extLst>
          </p:cNvPr>
          <p:cNvSpPr>
            <a:spLocks noGrp="1"/>
          </p:cNvSpPr>
          <p:nvPr>
            <p:ph type="sldNum" sz="quarter" idx="12"/>
          </p:nvPr>
        </p:nvSpPr>
        <p:spPr/>
        <p:txBody>
          <a:bodyPr/>
          <a:lstStyle/>
          <a:p>
            <a:fld id="{E051598E-9D06-4046-8EF2-7702044C4E81}" type="slidenum">
              <a:rPr lang="en-US" smtClean="0"/>
              <a:pPr/>
              <a:t>13</a:t>
            </a:fld>
            <a:r>
              <a:rPr lang="en-US" dirty="0"/>
              <a:t>  </a:t>
            </a:r>
            <a:r>
              <a:rPr lang="en-GB" dirty="0"/>
              <a:t>TB awareness for staff in prisons and other places of detention</a:t>
            </a:r>
          </a:p>
        </p:txBody>
      </p:sp>
      <p:sp>
        <p:nvSpPr>
          <p:cNvPr id="6" name="Rectangle 5">
            <a:extLst>
              <a:ext uri="{FF2B5EF4-FFF2-40B4-BE49-F238E27FC236}">
                <a16:creationId xmlns:a16="http://schemas.microsoft.com/office/drawing/2014/main" id="{09631024-CB06-4D7F-8AFE-8EAC158B92B7}"/>
              </a:ext>
            </a:extLst>
          </p:cNvPr>
          <p:cNvSpPr/>
          <p:nvPr/>
        </p:nvSpPr>
        <p:spPr>
          <a:xfrm>
            <a:off x="6295428" y="5227625"/>
            <a:ext cx="902811" cy="230832"/>
          </a:xfrm>
          <a:prstGeom prst="rect">
            <a:avLst/>
          </a:prstGeom>
        </p:spPr>
        <p:txBody>
          <a:bodyPr wrap="none">
            <a:spAutoFit/>
          </a:bodyPr>
          <a:lstStyle/>
          <a:p>
            <a:r>
              <a:rPr lang="en-GB" sz="900" dirty="0"/>
              <a:t>courtesy CDC</a:t>
            </a:r>
          </a:p>
        </p:txBody>
      </p:sp>
      <p:pic>
        <p:nvPicPr>
          <p:cNvPr id="7" name="Picture 6">
            <a:extLst>
              <a:ext uri="{FF2B5EF4-FFF2-40B4-BE49-F238E27FC236}">
                <a16:creationId xmlns:a16="http://schemas.microsoft.com/office/drawing/2014/main" id="{349457CB-3647-49B4-9DC9-FBD854FCF7E2}"/>
              </a:ext>
            </a:extLst>
          </p:cNvPr>
          <p:cNvPicPr>
            <a:picLocks noChangeAspect="1"/>
          </p:cNvPicPr>
          <p:nvPr/>
        </p:nvPicPr>
        <p:blipFill>
          <a:blip r:embed="rId2"/>
          <a:stretch>
            <a:fillRect/>
          </a:stretch>
        </p:blipFill>
        <p:spPr>
          <a:xfrm>
            <a:off x="5436096" y="3179914"/>
            <a:ext cx="1678113" cy="1980000"/>
          </a:xfrm>
          <a:prstGeom prst="rect">
            <a:avLst/>
          </a:prstGeom>
        </p:spPr>
      </p:pic>
    </p:spTree>
    <p:extLst>
      <p:ext uri="{BB962C8B-B14F-4D97-AF65-F5344CB8AC3E}">
        <p14:creationId xmlns:p14="http://schemas.microsoft.com/office/powerpoint/2010/main" val="255708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135E-7E8F-4E48-A786-60C8530A33BE}"/>
              </a:ext>
            </a:extLst>
          </p:cNvPr>
          <p:cNvSpPr>
            <a:spLocks noGrp="1"/>
          </p:cNvSpPr>
          <p:nvPr>
            <p:ph type="title"/>
          </p:nvPr>
        </p:nvSpPr>
        <p:spPr>
          <a:xfrm>
            <a:off x="2267744" y="476672"/>
            <a:ext cx="5400600" cy="648072"/>
          </a:xfrm>
        </p:spPr>
        <p:txBody>
          <a:bodyPr>
            <a:normAutofit fontScale="90000"/>
          </a:bodyPr>
          <a:lstStyle/>
          <a:p>
            <a:r>
              <a:rPr lang="en-GB" dirty="0"/>
              <a:t>TB is treatable and curable</a:t>
            </a:r>
          </a:p>
        </p:txBody>
      </p:sp>
      <p:sp>
        <p:nvSpPr>
          <p:cNvPr id="4" name="Slide Number Placeholder 3">
            <a:extLst>
              <a:ext uri="{FF2B5EF4-FFF2-40B4-BE49-F238E27FC236}">
                <a16:creationId xmlns:a16="http://schemas.microsoft.com/office/drawing/2014/main" id="{42532A5C-93CE-40B6-AD64-1E17BE9983E9}"/>
              </a:ext>
            </a:extLst>
          </p:cNvPr>
          <p:cNvSpPr>
            <a:spLocks noGrp="1"/>
          </p:cNvSpPr>
          <p:nvPr>
            <p:ph type="sldNum" sz="quarter" idx="12"/>
          </p:nvPr>
        </p:nvSpPr>
        <p:spPr/>
        <p:txBody>
          <a:bodyPr/>
          <a:lstStyle/>
          <a:p>
            <a:fld id="{E051598E-9D06-4046-8EF2-7702044C4E81}" type="slidenum">
              <a:rPr lang="en-US" smtClean="0"/>
              <a:pPr/>
              <a:t>14</a:t>
            </a:fld>
            <a:r>
              <a:rPr lang="en-US" dirty="0"/>
              <a:t>  </a:t>
            </a:r>
            <a:r>
              <a:rPr lang="en-GB" dirty="0"/>
              <a:t>TB awareness for staff in prisons and other places of detention</a:t>
            </a:r>
          </a:p>
        </p:txBody>
      </p:sp>
      <p:pic>
        <p:nvPicPr>
          <p:cNvPr id="5" name="Picture 2" descr="C:\Users\elizabeth.moore\AppData\Local\Microsoft\Windows\Temporary Internet Files\Content.Outlook\G42MJI2N\7. TB is curable_10.16.png">
            <a:extLst>
              <a:ext uri="{FF2B5EF4-FFF2-40B4-BE49-F238E27FC236}">
                <a16:creationId xmlns:a16="http://schemas.microsoft.com/office/drawing/2014/main" id="{132CB442-3320-4419-ADCC-E0B83D44E0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6048672" cy="424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8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1049-D8C4-4D34-A9B9-8EB5046B0539}"/>
              </a:ext>
            </a:extLst>
          </p:cNvPr>
          <p:cNvSpPr>
            <a:spLocks noGrp="1"/>
          </p:cNvSpPr>
          <p:nvPr>
            <p:ph type="title"/>
          </p:nvPr>
        </p:nvSpPr>
        <p:spPr>
          <a:xfrm>
            <a:off x="2771800" y="476672"/>
            <a:ext cx="2357816" cy="648072"/>
          </a:xfrm>
        </p:spPr>
        <p:txBody>
          <a:bodyPr>
            <a:normAutofit/>
          </a:bodyPr>
          <a:lstStyle/>
          <a:p>
            <a:r>
              <a:rPr lang="en-GB" sz="3600" dirty="0"/>
              <a:t>Treatment</a:t>
            </a:r>
          </a:p>
        </p:txBody>
      </p:sp>
      <p:sp>
        <p:nvSpPr>
          <p:cNvPr id="3" name="Content Placeholder 2">
            <a:extLst>
              <a:ext uri="{FF2B5EF4-FFF2-40B4-BE49-F238E27FC236}">
                <a16:creationId xmlns:a16="http://schemas.microsoft.com/office/drawing/2014/main" id="{5DCC0330-736F-492E-9717-532681F9A546}"/>
              </a:ext>
            </a:extLst>
          </p:cNvPr>
          <p:cNvSpPr>
            <a:spLocks noGrp="1"/>
          </p:cNvSpPr>
          <p:nvPr>
            <p:ph idx="1"/>
          </p:nvPr>
        </p:nvSpPr>
        <p:spPr>
          <a:xfrm>
            <a:off x="558000" y="1484784"/>
            <a:ext cx="8028000" cy="4064455"/>
          </a:xfrm>
        </p:spPr>
        <p:txBody>
          <a:bodyPr>
            <a:normAutofit fontScale="70000" lnSpcReduction="20000"/>
          </a:bodyPr>
          <a:lstStyle/>
          <a:p>
            <a:pPr marL="285750" indent="-285750">
              <a:lnSpc>
                <a:spcPct val="120000"/>
              </a:lnSpc>
              <a:buFont typeface="Arial" panose="020B0604020202020204" pitchFamily="34" charset="0"/>
              <a:buChar char="•"/>
            </a:pPr>
            <a:r>
              <a:rPr lang="en-GB" sz="2600" dirty="0">
                <a:solidFill>
                  <a:schemeClr val="bg2"/>
                </a:solidFill>
              </a:rPr>
              <a:t>Combination of different antibiotics </a:t>
            </a:r>
          </a:p>
          <a:p>
            <a:pPr marL="285750" indent="-285750">
              <a:lnSpc>
                <a:spcPct val="120000"/>
              </a:lnSpc>
              <a:buFont typeface="Arial" panose="020B0604020202020204" pitchFamily="34" charset="0"/>
              <a:buChar char="•"/>
            </a:pPr>
            <a:r>
              <a:rPr lang="en-GB" sz="2600" dirty="0"/>
              <a:t>Standard </a:t>
            </a:r>
            <a:r>
              <a:rPr lang="en-GB" sz="2600" dirty="0">
                <a:solidFill>
                  <a:schemeClr val="bg2"/>
                </a:solidFill>
              </a:rPr>
              <a:t>treatment is for 6 months</a:t>
            </a:r>
            <a:r>
              <a:rPr lang="en-GB" sz="2600" dirty="0"/>
              <a:t> but can be extended to 12 months</a:t>
            </a:r>
          </a:p>
          <a:p>
            <a:pPr marL="285750" indent="-285750">
              <a:lnSpc>
                <a:spcPct val="120000"/>
              </a:lnSpc>
              <a:buFont typeface="Arial" panose="020B0604020202020204" pitchFamily="34" charset="0"/>
              <a:buChar char="•"/>
            </a:pPr>
            <a:r>
              <a:rPr lang="en-GB" sz="2600" dirty="0">
                <a:solidFill>
                  <a:schemeClr val="bg2"/>
                </a:solidFill>
              </a:rPr>
              <a:t>If treatment is stopped or incomplete, TB can return and can lead to drug resistant strains of TB which are harder to treat</a:t>
            </a:r>
          </a:p>
          <a:p>
            <a:pPr marL="285750" indent="-285750">
              <a:lnSpc>
                <a:spcPct val="120000"/>
              </a:lnSpc>
              <a:buFont typeface="Arial" panose="020B0604020202020204" pitchFamily="34" charset="0"/>
              <a:buChar char="•"/>
            </a:pPr>
            <a:r>
              <a:rPr lang="en-GB" sz="2600" dirty="0"/>
              <a:t>Treatment can lead to </a:t>
            </a:r>
            <a:r>
              <a:rPr lang="en-GB" sz="2600" dirty="0">
                <a:solidFill>
                  <a:schemeClr val="bg2"/>
                </a:solidFill>
              </a:rPr>
              <a:t>side effects, </a:t>
            </a:r>
            <a:r>
              <a:rPr lang="en-GB" sz="2600" dirty="0"/>
              <a:t>and patients should have regular </a:t>
            </a:r>
            <a:br>
              <a:rPr lang="en-GB" sz="2600" dirty="0"/>
            </a:br>
            <a:r>
              <a:rPr lang="en-GB" sz="2600" dirty="0"/>
              <a:t>check ups</a:t>
            </a:r>
          </a:p>
          <a:p>
            <a:pPr marL="285750" indent="-285750">
              <a:lnSpc>
                <a:spcPct val="120000"/>
              </a:lnSpc>
              <a:buFont typeface="Arial" panose="020B0604020202020204" pitchFamily="34" charset="0"/>
              <a:buChar char="•"/>
            </a:pPr>
            <a:r>
              <a:rPr lang="en-GB" sz="2600" dirty="0"/>
              <a:t>All prisoners with TB should have </a:t>
            </a:r>
            <a:r>
              <a:rPr lang="en-GB" sz="2600" dirty="0">
                <a:solidFill>
                  <a:schemeClr val="bg2"/>
                </a:solidFill>
              </a:rPr>
              <a:t>Directly Observed Therapy (DOT)</a:t>
            </a:r>
          </a:p>
          <a:p>
            <a:pPr marL="285750" indent="-285750">
              <a:lnSpc>
                <a:spcPct val="120000"/>
              </a:lnSpc>
              <a:buFont typeface="Arial" panose="020B0604020202020204" pitchFamily="34" charset="0"/>
              <a:buChar char="•"/>
            </a:pPr>
            <a:r>
              <a:rPr lang="en-GB" sz="2600" dirty="0">
                <a:solidFill>
                  <a:schemeClr val="bg2"/>
                </a:solidFill>
              </a:rPr>
              <a:t>Treatment should be taken on an empty stomach one hour before breakfast</a:t>
            </a:r>
          </a:p>
          <a:p>
            <a:pPr marL="285750" indent="-285750">
              <a:lnSpc>
                <a:spcPct val="120000"/>
              </a:lnSpc>
              <a:buFont typeface="Arial" panose="020B0604020202020204" pitchFamily="34" charset="0"/>
              <a:buChar char="•"/>
            </a:pPr>
            <a:r>
              <a:rPr lang="en-GB" sz="2600" dirty="0"/>
              <a:t>It is very important for prisoners to have their treatment on time</a:t>
            </a:r>
            <a:endParaRPr lang="en-GB" dirty="0"/>
          </a:p>
        </p:txBody>
      </p:sp>
      <p:sp>
        <p:nvSpPr>
          <p:cNvPr id="4" name="Slide Number Placeholder 3">
            <a:extLst>
              <a:ext uri="{FF2B5EF4-FFF2-40B4-BE49-F238E27FC236}">
                <a16:creationId xmlns:a16="http://schemas.microsoft.com/office/drawing/2014/main" id="{FF1D7CAE-CC82-4924-ABE2-06D1504D9ED0}"/>
              </a:ext>
            </a:extLst>
          </p:cNvPr>
          <p:cNvSpPr>
            <a:spLocks noGrp="1"/>
          </p:cNvSpPr>
          <p:nvPr>
            <p:ph type="sldNum" sz="quarter" idx="12"/>
          </p:nvPr>
        </p:nvSpPr>
        <p:spPr/>
        <p:txBody>
          <a:bodyPr/>
          <a:lstStyle/>
          <a:p>
            <a:fld id="{E051598E-9D06-4046-8EF2-7702044C4E81}" type="slidenum">
              <a:rPr lang="en-US" smtClean="0"/>
              <a:pPr/>
              <a:t>15</a:t>
            </a:fld>
            <a:r>
              <a:rPr lang="en-US" dirty="0"/>
              <a:t>  </a:t>
            </a:r>
            <a:r>
              <a:rPr lang="en-GB" dirty="0"/>
              <a:t>TB awareness for staff in prisons and other places of detention</a:t>
            </a:r>
          </a:p>
        </p:txBody>
      </p:sp>
    </p:spTree>
    <p:extLst>
      <p:ext uri="{BB962C8B-B14F-4D97-AF65-F5344CB8AC3E}">
        <p14:creationId xmlns:p14="http://schemas.microsoft.com/office/powerpoint/2010/main" val="138639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C189-19AF-4DFF-842C-45A7D22B05DC}"/>
              </a:ext>
            </a:extLst>
          </p:cNvPr>
          <p:cNvSpPr>
            <a:spLocks noGrp="1"/>
          </p:cNvSpPr>
          <p:nvPr>
            <p:ph type="title"/>
          </p:nvPr>
        </p:nvSpPr>
        <p:spPr>
          <a:xfrm>
            <a:off x="2051720" y="378647"/>
            <a:ext cx="6696744" cy="648072"/>
          </a:xfrm>
        </p:spPr>
        <p:txBody>
          <a:bodyPr>
            <a:noAutofit/>
          </a:bodyPr>
          <a:lstStyle/>
          <a:p>
            <a:r>
              <a:rPr lang="en-GB" sz="3200" dirty="0"/>
              <a:t>What happens when a case or suspected case  is identified in prison?</a:t>
            </a:r>
          </a:p>
        </p:txBody>
      </p:sp>
      <p:sp>
        <p:nvSpPr>
          <p:cNvPr id="4" name="Slide Number Placeholder 3">
            <a:extLst>
              <a:ext uri="{FF2B5EF4-FFF2-40B4-BE49-F238E27FC236}">
                <a16:creationId xmlns:a16="http://schemas.microsoft.com/office/drawing/2014/main" id="{ADFE2F52-0D93-4552-93BA-869CF11C062F}"/>
              </a:ext>
            </a:extLst>
          </p:cNvPr>
          <p:cNvSpPr>
            <a:spLocks noGrp="1"/>
          </p:cNvSpPr>
          <p:nvPr>
            <p:ph type="sldNum" sz="quarter" idx="12"/>
          </p:nvPr>
        </p:nvSpPr>
        <p:spPr/>
        <p:txBody>
          <a:bodyPr/>
          <a:lstStyle/>
          <a:p>
            <a:fld id="{E051598E-9D06-4046-8EF2-7702044C4E81}" type="slidenum">
              <a:rPr lang="en-US" smtClean="0"/>
              <a:pPr/>
              <a:t>16</a:t>
            </a:fld>
            <a:r>
              <a:rPr lang="en-US" dirty="0"/>
              <a:t>  </a:t>
            </a:r>
            <a:r>
              <a:rPr lang="en-GB" dirty="0"/>
              <a:t>TB awareness for staff in prisons and other places of detention</a:t>
            </a:r>
          </a:p>
        </p:txBody>
      </p:sp>
      <p:sp>
        <p:nvSpPr>
          <p:cNvPr id="7" name="Rectangle 6">
            <a:extLst>
              <a:ext uri="{FF2B5EF4-FFF2-40B4-BE49-F238E27FC236}">
                <a16:creationId xmlns:a16="http://schemas.microsoft.com/office/drawing/2014/main" id="{AB9F2B94-B2B2-4BF4-A0A5-4B4AF7142199}"/>
              </a:ext>
            </a:extLst>
          </p:cNvPr>
          <p:cNvSpPr/>
          <p:nvPr/>
        </p:nvSpPr>
        <p:spPr>
          <a:xfrm>
            <a:off x="899592" y="1412776"/>
            <a:ext cx="7344816" cy="4801314"/>
          </a:xfrm>
          <a:prstGeom prst="rect">
            <a:avLst/>
          </a:prstGeom>
        </p:spPr>
        <p:txBody>
          <a:bodyPr wrap="square">
            <a:spAutoFit/>
          </a:bodyPr>
          <a:lstStyle/>
          <a:p>
            <a:r>
              <a:rPr lang="en-GB" dirty="0">
                <a:solidFill>
                  <a:schemeClr val="bg2"/>
                </a:solidFill>
              </a:rPr>
              <a:t>During investigations/first 2 weeks of treatment:</a:t>
            </a:r>
          </a:p>
          <a:p>
            <a:endParaRPr lang="en-GB" dirty="0">
              <a:solidFill>
                <a:srgbClr val="FF0000"/>
              </a:solidFill>
            </a:endParaRPr>
          </a:p>
          <a:p>
            <a:pPr marL="285750" indent="-285750">
              <a:buFont typeface="Arial" panose="020B0604020202020204" pitchFamily="34" charset="0"/>
              <a:buChar char="•"/>
            </a:pPr>
            <a:r>
              <a:rPr lang="en-GB" dirty="0"/>
              <a:t>The case should be </a:t>
            </a:r>
            <a:r>
              <a:rPr lang="en-GB" dirty="0">
                <a:solidFill>
                  <a:schemeClr val="bg2"/>
                </a:solidFill>
              </a:rPr>
              <a:t>placed in ‘clinical’ isolation on suspicion</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a:t>The case should not leave their isolation room </a:t>
            </a:r>
            <a:r>
              <a:rPr lang="en-GB" dirty="0">
                <a:solidFill>
                  <a:schemeClr val="bg2"/>
                </a:solidFill>
              </a:rPr>
              <a:t>unless absolutely necessary</a:t>
            </a:r>
            <a:r>
              <a:rPr lang="en-GB" dirty="0"/>
              <a:t> – if they have to, they should wear a surgical mask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 of bathrooms etc should be at different times to other prisoners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Prison staff should </a:t>
            </a:r>
            <a:r>
              <a:rPr lang="en-GB" dirty="0">
                <a:solidFill>
                  <a:schemeClr val="bg2"/>
                </a:solidFill>
              </a:rPr>
              <a:t>not enter the cells of prisoners with active infectious / suspected TB unless absolutely necessary </a:t>
            </a:r>
            <a:r>
              <a:rPr lang="en-GB" dirty="0"/>
              <a:t>and should consult healthcare if they need to spend time in the prisoner’s cell</a:t>
            </a:r>
            <a:r>
              <a:rPr lang="en-GB" dirty="0">
                <a:solidFill>
                  <a:schemeClr val="bg2"/>
                </a:solidFill>
              </a:rPr>
              <a:t>.</a:t>
            </a:r>
          </a:p>
          <a:p>
            <a:endParaRPr lang="en-GB" dirty="0"/>
          </a:p>
          <a:p>
            <a:pPr marL="285750" indent="-285750">
              <a:buFont typeface="Arial" panose="020B0604020202020204" pitchFamily="34" charset="0"/>
              <a:buChar char="•"/>
            </a:pPr>
            <a:r>
              <a:rPr lang="en-GB" dirty="0"/>
              <a:t>The wearing of masks by prison staff is usually not required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chemeClr val="bg2"/>
                </a:solidFill>
              </a:rPr>
              <a:t>No special precautions are required</a:t>
            </a:r>
            <a:r>
              <a:rPr lang="en-GB" dirty="0"/>
              <a:t> regarding crockery, cutlery, books, bed linen etc. that have been used by the case</a:t>
            </a:r>
          </a:p>
        </p:txBody>
      </p:sp>
    </p:spTree>
    <p:extLst>
      <p:ext uri="{BB962C8B-B14F-4D97-AF65-F5344CB8AC3E}">
        <p14:creationId xmlns:p14="http://schemas.microsoft.com/office/powerpoint/2010/main" val="410809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A28E-6416-4C65-845B-5A68F85610C7}"/>
              </a:ext>
            </a:extLst>
          </p:cNvPr>
          <p:cNvSpPr>
            <a:spLocks noGrp="1"/>
          </p:cNvSpPr>
          <p:nvPr>
            <p:ph type="title"/>
          </p:nvPr>
        </p:nvSpPr>
        <p:spPr>
          <a:xfrm>
            <a:off x="2123728" y="444067"/>
            <a:ext cx="7164288" cy="648072"/>
          </a:xfrm>
        </p:spPr>
        <p:txBody>
          <a:bodyPr>
            <a:noAutofit/>
          </a:bodyPr>
          <a:lstStyle/>
          <a:p>
            <a:r>
              <a:rPr lang="en-GB" sz="3200" dirty="0"/>
              <a:t>What happens when bed watch is </a:t>
            </a:r>
            <a:br>
              <a:rPr lang="en-GB" sz="3200" dirty="0"/>
            </a:br>
            <a:r>
              <a:rPr lang="en-GB" sz="3200" dirty="0"/>
              <a:t>required?</a:t>
            </a:r>
          </a:p>
        </p:txBody>
      </p:sp>
      <p:sp>
        <p:nvSpPr>
          <p:cNvPr id="4" name="Slide Number Placeholder 3">
            <a:extLst>
              <a:ext uri="{FF2B5EF4-FFF2-40B4-BE49-F238E27FC236}">
                <a16:creationId xmlns:a16="http://schemas.microsoft.com/office/drawing/2014/main" id="{D514E644-E4F0-4D89-8FAB-1E868469AEDE}"/>
              </a:ext>
            </a:extLst>
          </p:cNvPr>
          <p:cNvSpPr>
            <a:spLocks noGrp="1"/>
          </p:cNvSpPr>
          <p:nvPr>
            <p:ph type="sldNum" sz="quarter" idx="12"/>
          </p:nvPr>
        </p:nvSpPr>
        <p:spPr/>
        <p:txBody>
          <a:bodyPr/>
          <a:lstStyle/>
          <a:p>
            <a:fld id="{E051598E-9D06-4046-8EF2-7702044C4E81}" type="slidenum">
              <a:rPr lang="en-US" smtClean="0"/>
              <a:pPr/>
              <a:t>17</a:t>
            </a:fld>
            <a:r>
              <a:rPr lang="en-US" dirty="0"/>
              <a:t>  </a:t>
            </a:r>
            <a:r>
              <a:rPr lang="en-GB" dirty="0"/>
              <a:t>TB awareness for staff in prisons and other places of detention</a:t>
            </a:r>
            <a:endParaRPr lang="en-US" dirty="0"/>
          </a:p>
        </p:txBody>
      </p:sp>
      <p:sp>
        <p:nvSpPr>
          <p:cNvPr id="5" name="Rectangle 4">
            <a:extLst>
              <a:ext uri="{FF2B5EF4-FFF2-40B4-BE49-F238E27FC236}">
                <a16:creationId xmlns:a16="http://schemas.microsoft.com/office/drawing/2014/main" id="{0168ADB0-75E6-46E9-BC67-7ECBAC2D7334}"/>
              </a:ext>
            </a:extLst>
          </p:cNvPr>
          <p:cNvSpPr/>
          <p:nvPr/>
        </p:nvSpPr>
        <p:spPr>
          <a:xfrm>
            <a:off x="755576" y="1500127"/>
            <a:ext cx="7056784" cy="4401205"/>
          </a:xfrm>
          <a:prstGeom prst="rect">
            <a:avLst/>
          </a:prstGeom>
        </p:spPr>
        <p:txBody>
          <a:bodyPr wrap="square">
            <a:spAutoFit/>
          </a:bodyPr>
          <a:lstStyle/>
          <a:p>
            <a:pPr marL="285750" indent="-285750">
              <a:buFont typeface="Arial" panose="020B0604020202020204" pitchFamily="34" charset="0"/>
              <a:buChar char="•"/>
            </a:pPr>
            <a:r>
              <a:rPr lang="en-GB" sz="2000" dirty="0"/>
              <a:t>A </a:t>
            </a:r>
            <a:r>
              <a:rPr lang="en-GB" sz="2000" dirty="0">
                <a:solidFill>
                  <a:schemeClr val="bg2"/>
                </a:solidFill>
              </a:rPr>
              <a:t>risk assessment </a:t>
            </a:r>
            <a:r>
              <a:rPr lang="en-GB" sz="2000" dirty="0"/>
              <a:t>should be undertaken if bed watch is required. This will be undertaken by the </a:t>
            </a:r>
            <a:r>
              <a:rPr lang="en-GB" sz="2000" dirty="0">
                <a:solidFill>
                  <a:schemeClr val="bg2"/>
                </a:solidFill>
              </a:rPr>
              <a:t>hospital medical team or healthcare staff</a:t>
            </a:r>
            <a:r>
              <a:rPr lang="en-GB" sz="2000" dirty="0"/>
              <a:t> depending on location of case at the time</a:t>
            </a:r>
          </a:p>
          <a:p>
            <a:endParaRPr lang="en-GB" sz="2000" dirty="0"/>
          </a:p>
          <a:p>
            <a:pPr marL="285750" indent="-285750">
              <a:buFont typeface="Arial" panose="020B0604020202020204" pitchFamily="34" charset="0"/>
              <a:buChar char="•"/>
            </a:pPr>
            <a:r>
              <a:rPr lang="en-GB" sz="2000" dirty="0"/>
              <a:t>If bed watch is required </a:t>
            </a:r>
            <a:r>
              <a:rPr lang="en-GB" sz="2000" dirty="0">
                <a:solidFill>
                  <a:schemeClr val="bg2"/>
                </a:solidFill>
              </a:rPr>
              <a:t>during the prisoner’s ‘infectious period’</a:t>
            </a:r>
            <a:r>
              <a:rPr lang="en-GB" sz="2000" dirty="0"/>
              <a:t> </a:t>
            </a:r>
            <a:r>
              <a:rPr lang="en-GB" sz="2000" dirty="0">
                <a:solidFill>
                  <a:schemeClr val="bg2"/>
                </a:solidFill>
              </a:rPr>
              <a:t>prison officers should sit outside the room</a:t>
            </a:r>
            <a:r>
              <a:rPr lang="en-GB" sz="2000" dirty="0"/>
              <a: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altLang="en-US" sz="2000" dirty="0"/>
              <a:t>If a patient is </a:t>
            </a:r>
            <a:r>
              <a:rPr lang="en-GB" altLang="en-US" sz="2000" dirty="0">
                <a:solidFill>
                  <a:srgbClr val="990033"/>
                </a:solidFill>
              </a:rPr>
              <a:t>on bed watch with long periods of close contact </a:t>
            </a:r>
            <a:r>
              <a:rPr lang="en-GB" altLang="en-US" sz="2000" dirty="0"/>
              <a:t>with a patient then a risk assessment is required to include </a:t>
            </a:r>
            <a:r>
              <a:rPr lang="en-GB" altLang="en-US" sz="2000" dirty="0">
                <a:solidFill>
                  <a:srgbClr val="C00000"/>
                </a:solidFill>
                <a:hlinkClick r:id="rId2"/>
              </a:rPr>
              <a:t>PPE</a:t>
            </a:r>
            <a:endParaRPr lang="en-GB" altLang="en-US" sz="2000" dirty="0"/>
          </a:p>
          <a:p>
            <a:endParaRPr lang="en-GB" sz="2000" dirty="0"/>
          </a:p>
          <a:p>
            <a:pPr marL="285750" indent="-285750">
              <a:buFont typeface="Arial" panose="020B0604020202020204" pitchFamily="34" charset="0"/>
              <a:buChar char="•"/>
            </a:pPr>
            <a:r>
              <a:rPr lang="en-GB" sz="2000" dirty="0"/>
              <a:t>The prison management should keep a </a:t>
            </a:r>
            <a:r>
              <a:rPr lang="en-GB" sz="2000" dirty="0">
                <a:solidFill>
                  <a:schemeClr val="bg2"/>
                </a:solidFill>
              </a:rPr>
              <a:t>list of all officers who undertake bed watch</a:t>
            </a:r>
          </a:p>
        </p:txBody>
      </p:sp>
    </p:spTree>
    <p:extLst>
      <p:ext uri="{BB962C8B-B14F-4D97-AF65-F5344CB8AC3E}">
        <p14:creationId xmlns:p14="http://schemas.microsoft.com/office/powerpoint/2010/main" val="359773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F867-145E-4314-B76A-A50C671C4D37}"/>
              </a:ext>
            </a:extLst>
          </p:cNvPr>
          <p:cNvSpPr>
            <a:spLocks noGrp="1"/>
          </p:cNvSpPr>
          <p:nvPr>
            <p:ph type="title"/>
          </p:nvPr>
        </p:nvSpPr>
        <p:spPr>
          <a:xfrm>
            <a:off x="2051720" y="447990"/>
            <a:ext cx="3888432" cy="661971"/>
          </a:xfrm>
        </p:spPr>
        <p:txBody>
          <a:bodyPr>
            <a:normAutofit/>
          </a:bodyPr>
          <a:lstStyle/>
          <a:p>
            <a:r>
              <a:rPr lang="en-GB" sz="3600" dirty="0"/>
              <a:t>Contact screening </a:t>
            </a:r>
          </a:p>
        </p:txBody>
      </p:sp>
      <p:sp>
        <p:nvSpPr>
          <p:cNvPr id="5" name="Content Placeholder 4">
            <a:extLst>
              <a:ext uri="{FF2B5EF4-FFF2-40B4-BE49-F238E27FC236}">
                <a16:creationId xmlns:a16="http://schemas.microsoft.com/office/drawing/2014/main" id="{F65EF2B0-3B80-4A05-B442-089A8A20BDB1}"/>
              </a:ext>
            </a:extLst>
          </p:cNvPr>
          <p:cNvSpPr>
            <a:spLocks noGrp="1"/>
          </p:cNvSpPr>
          <p:nvPr>
            <p:ph sz="half" idx="1"/>
          </p:nvPr>
        </p:nvSpPr>
        <p:spPr>
          <a:xfrm>
            <a:off x="539552" y="2060848"/>
            <a:ext cx="7632848" cy="3564000"/>
          </a:xfrm>
        </p:spPr>
        <p:txBody>
          <a:bodyPr>
            <a:normAutofit/>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Usually led by the </a:t>
            </a:r>
            <a:r>
              <a:rPr lang="en-GB" dirty="0">
                <a:solidFill>
                  <a:schemeClr val="bg2"/>
                </a:solidFill>
              </a:rPr>
              <a:t>local TB service </a:t>
            </a:r>
            <a:r>
              <a:rPr lang="en-GB" dirty="0">
                <a:solidFill>
                  <a:schemeClr val="tx1"/>
                </a:solidFill>
              </a:rPr>
              <a:t>supported by </a:t>
            </a:r>
            <a:r>
              <a:rPr lang="en-GB" dirty="0">
                <a:solidFill>
                  <a:schemeClr val="bg2"/>
                </a:solidFill>
              </a:rPr>
              <a:t>the prison staff</a:t>
            </a:r>
          </a:p>
          <a:p>
            <a:pPr marL="285750" indent="-285750">
              <a:buFont typeface="Arial" panose="020B0604020202020204" pitchFamily="34" charset="0"/>
              <a:buChar char="•"/>
            </a:pPr>
            <a:r>
              <a:rPr lang="en-GB" dirty="0">
                <a:solidFill>
                  <a:schemeClr val="tx1"/>
                </a:solidFill>
              </a:rPr>
              <a:t>Undertaken to </a:t>
            </a:r>
            <a:r>
              <a:rPr lang="en-GB" dirty="0">
                <a:solidFill>
                  <a:schemeClr val="bg2"/>
                </a:solidFill>
              </a:rPr>
              <a:t>identify anyone </a:t>
            </a:r>
            <a:r>
              <a:rPr lang="en-GB" dirty="0">
                <a:solidFill>
                  <a:schemeClr val="tx1"/>
                </a:solidFill>
              </a:rPr>
              <a:t>who might have been infected by </a:t>
            </a:r>
            <a:br>
              <a:rPr lang="en-GB" dirty="0">
                <a:solidFill>
                  <a:schemeClr val="tx1"/>
                </a:solidFill>
              </a:rPr>
            </a:br>
            <a:r>
              <a:rPr lang="en-GB" dirty="0">
                <a:solidFill>
                  <a:schemeClr val="tx1"/>
                </a:solidFill>
              </a:rPr>
              <a:t>the case</a:t>
            </a:r>
          </a:p>
          <a:p>
            <a:pPr marL="285750" indent="-285750">
              <a:buFont typeface="Arial" panose="020B0604020202020204" pitchFamily="34" charset="0"/>
              <a:buChar char="•"/>
            </a:pPr>
            <a:r>
              <a:rPr lang="en-GB" dirty="0">
                <a:solidFill>
                  <a:schemeClr val="tx1"/>
                </a:solidFill>
              </a:rPr>
              <a:t>Start with closer contacts such as cell mates, co-workers and household</a:t>
            </a:r>
          </a:p>
          <a:p>
            <a:pPr marL="285750" indent="-285750">
              <a:buFont typeface="Arial" panose="020B0604020202020204" pitchFamily="34" charset="0"/>
              <a:buChar char="•"/>
            </a:pPr>
            <a:r>
              <a:rPr lang="en-GB" dirty="0">
                <a:solidFill>
                  <a:schemeClr val="tx1"/>
                </a:solidFill>
              </a:rPr>
              <a:t>Usually consists of:</a:t>
            </a:r>
          </a:p>
          <a:p>
            <a:pPr marL="501750" lvl="2" indent="-285750"/>
            <a:r>
              <a:rPr lang="en-GB" dirty="0">
                <a:solidFill>
                  <a:schemeClr val="bg2"/>
                </a:solidFill>
              </a:rPr>
              <a:t>symptom check</a:t>
            </a:r>
          </a:p>
          <a:p>
            <a:pPr marL="501750" lvl="2" indent="-285750"/>
            <a:r>
              <a:rPr lang="en-GB" dirty="0">
                <a:solidFill>
                  <a:schemeClr val="bg2"/>
                </a:solidFill>
              </a:rPr>
              <a:t>skin or blood test</a:t>
            </a:r>
          </a:p>
          <a:p>
            <a:pPr marL="501750" lvl="2" indent="-285750"/>
            <a:r>
              <a:rPr lang="en-GB" dirty="0">
                <a:solidFill>
                  <a:schemeClr val="bg2"/>
                </a:solidFill>
              </a:rPr>
              <a:t>CXR</a:t>
            </a:r>
          </a:p>
        </p:txBody>
      </p:sp>
      <p:sp>
        <p:nvSpPr>
          <p:cNvPr id="4" name="Slide Number Placeholder 3">
            <a:extLst>
              <a:ext uri="{FF2B5EF4-FFF2-40B4-BE49-F238E27FC236}">
                <a16:creationId xmlns:a16="http://schemas.microsoft.com/office/drawing/2014/main" id="{99133CEA-CE17-4EB2-9624-35F9D75276ED}"/>
              </a:ext>
            </a:extLst>
          </p:cNvPr>
          <p:cNvSpPr>
            <a:spLocks noGrp="1"/>
          </p:cNvSpPr>
          <p:nvPr>
            <p:ph type="sldNum" sz="quarter" idx="12"/>
          </p:nvPr>
        </p:nvSpPr>
        <p:spPr/>
        <p:txBody>
          <a:bodyPr/>
          <a:lstStyle/>
          <a:p>
            <a:fld id="{E051598E-9D06-4046-8EF2-7702044C4E81}" type="slidenum">
              <a:rPr lang="en-US" smtClean="0"/>
              <a:pPr/>
              <a:t>18</a:t>
            </a:fld>
            <a:r>
              <a:rPr lang="en-US" dirty="0"/>
              <a:t>  </a:t>
            </a:r>
            <a:r>
              <a:rPr lang="en-GB" dirty="0"/>
              <a:t>TB awareness for staff in prisons and other places of detention</a:t>
            </a:r>
            <a:endParaRPr lang="en-US" dirty="0"/>
          </a:p>
        </p:txBody>
      </p:sp>
      <p:pic>
        <p:nvPicPr>
          <p:cNvPr id="8" name="Picture 7">
            <a:extLst>
              <a:ext uri="{FF2B5EF4-FFF2-40B4-BE49-F238E27FC236}">
                <a16:creationId xmlns:a16="http://schemas.microsoft.com/office/drawing/2014/main" id="{E0EA907E-1D50-4CC4-ACDA-68E45E97B308}"/>
              </a:ext>
            </a:extLst>
          </p:cNvPr>
          <p:cNvPicPr>
            <a:picLocks noChangeAspect="1"/>
          </p:cNvPicPr>
          <p:nvPr/>
        </p:nvPicPr>
        <p:blipFill>
          <a:blip r:embed="rId3"/>
          <a:stretch>
            <a:fillRect/>
          </a:stretch>
        </p:blipFill>
        <p:spPr>
          <a:xfrm>
            <a:off x="6051748" y="153674"/>
            <a:ext cx="2552700" cy="2190750"/>
          </a:xfrm>
          <a:prstGeom prst="rect">
            <a:avLst/>
          </a:prstGeom>
        </p:spPr>
      </p:pic>
      <p:sp>
        <p:nvSpPr>
          <p:cNvPr id="3" name="Rectangle 2">
            <a:extLst>
              <a:ext uri="{FF2B5EF4-FFF2-40B4-BE49-F238E27FC236}">
                <a16:creationId xmlns:a16="http://schemas.microsoft.com/office/drawing/2014/main" id="{5DB528D9-169E-4D33-9597-C8F0CA2C634E}"/>
              </a:ext>
            </a:extLst>
          </p:cNvPr>
          <p:cNvSpPr/>
          <p:nvPr/>
        </p:nvSpPr>
        <p:spPr>
          <a:xfrm>
            <a:off x="539552" y="5597752"/>
            <a:ext cx="7920880" cy="369332"/>
          </a:xfrm>
          <a:prstGeom prst="rect">
            <a:avLst/>
          </a:prstGeom>
        </p:spPr>
        <p:txBody>
          <a:bodyPr wrap="square">
            <a:spAutoFit/>
          </a:bodyPr>
          <a:lstStyle/>
          <a:p>
            <a:r>
              <a:rPr lang="en-GB" dirty="0">
                <a:solidFill>
                  <a:schemeClr val="bg2"/>
                </a:solidFill>
              </a:rPr>
              <a:t>Please ensure that patient confidentiality is maintained at all times. </a:t>
            </a:r>
          </a:p>
        </p:txBody>
      </p:sp>
    </p:spTree>
    <p:extLst>
      <p:ext uri="{BB962C8B-B14F-4D97-AF65-F5344CB8AC3E}">
        <p14:creationId xmlns:p14="http://schemas.microsoft.com/office/powerpoint/2010/main" val="367642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958C5E-70B8-4B5A-AE8F-18476FF19504}"/>
              </a:ext>
            </a:extLst>
          </p:cNvPr>
          <p:cNvSpPr>
            <a:spLocks noGrp="1"/>
          </p:cNvSpPr>
          <p:nvPr>
            <p:ph type="title"/>
          </p:nvPr>
        </p:nvSpPr>
        <p:spPr>
          <a:xfrm>
            <a:off x="2312972" y="476672"/>
            <a:ext cx="4518056" cy="648072"/>
          </a:xfrm>
        </p:spPr>
        <p:txBody>
          <a:bodyPr>
            <a:normAutofit/>
          </a:bodyPr>
          <a:lstStyle/>
          <a:p>
            <a:r>
              <a:rPr lang="en-GB" sz="3600" dirty="0"/>
              <a:t>Discharge planning</a:t>
            </a:r>
          </a:p>
        </p:txBody>
      </p:sp>
      <p:sp>
        <p:nvSpPr>
          <p:cNvPr id="7" name="Content Placeholder 6">
            <a:extLst>
              <a:ext uri="{FF2B5EF4-FFF2-40B4-BE49-F238E27FC236}">
                <a16:creationId xmlns:a16="http://schemas.microsoft.com/office/drawing/2014/main" id="{B8F8EC98-70DA-4E60-A94E-C0CD11D1D740}"/>
              </a:ext>
            </a:extLst>
          </p:cNvPr>
          <p:cNvSpPr>
            <a:spLocks noGrp="1"/>
          </p:cNvSpPr>
          <p:nvPr>
            <p:ph idx="1"/>
          </p:nvPr>
        </p:nvSpPr>
        <p:spPr/>
        <p:txBody>
          <a:bodyPr/>
          <a:lstStyle/>
          <a:p>
            <a:pPr marL="285750" indent="-285750">
              <a:buFont typeface="Arial" panose="020B0604020202020204" pitchFamily="34" charset="0"/>
              <a:buChar char="•"/>
            </a:pPr>
            <a:endParaRPr lang="en-GB" dirty="0"/>
          </a:p>
          <a:p>
            <a:endParaRPr lang="en-GB" dirty="0"/>
          </a:p>
        </p:txBody>
      </p:sp>
      <p:sp>
        <p:nvSpPr>
          <p:cNvPr id="5" name="Slide Number Placeholder 4">
            <a:extLst>
              <a:ext uri="{FF2B5EF4-FFF2-40B4-BE49-F238E27FC236}">
                <a16:creationId xmlns:a16="http://schemas.microsoft.com/office/drawing/2014/main" id="{C43C9216-4883-410B-A581-3C5E1E06A800}"/>
              </a:ext>
            </a:extLst>
          </p:cNvPr>
          <p:cNvSpPr>
            <a:spLocks noGrp="1"/>
          </p:cNvSpPr>
          <p:nvPr>
            <p:ph type="sldNum" sz="quarter" idx="12"/>
          </p:nvPr>
        </p:nvSpPr>
        <p:spPr/>
        <p:txBody>
          <a:bodyPr/>
          <a:lstStyle/>
          <a:p>
            <a:fld id="{E051598E-9D06-4046-8EF2-7702044C4E81}" type="slidenum">
              <a:rPr lang="en-US" smtClean="0"/>
              <a:pPr/>
              <a:t>19</a:t>
            </a:fld>
            <a:r>
              <a:rPr lang="en-US" dirty="0"/>
              <a:t>  </a:t>
            </a:r>
            <a:r>
              <a:rPr lang="en-GB" dirty="0"/>
              <a:t>TB awareness for staff in prisons and other places of detention</a:t>
            </a:r>
            <a:endParaRPr lang="en-US" dirty="0"/>
          </a:p>
        </p:txBody>
      </p:sp>
      <p:sp>
        <p:nvSpPr>
          <p:cNvPr id="2" name="Rectangle 1">
            <a:extLst>
              <a:ext uri="{FF2B5EF4-FFF2-40B4-BE49-F238E27FC236}">
                <a16:creationId xmlns:a16="http://schemas.microsoft.com/office/drawing/2014/main" id="{8E478762-1BD1-41D7-8FAA-83562EABD87E}"/>
              </a:ext>
            </a:extLst>
          </p:cNvPr>
          <p:cNvSpPr/>
          <p:nvPr/>
        </p:nvSpPr>
        <p:spPr>
          <a:xfrm>
            <a:off x="656788" y="1772816"/>
            <a:ext cx="7830424" cy="3477875"/>
          </a:xfrm>
          <a:prstGeom prst="rect">
            <a:avLst/>
          </a:prstGeom>
        </p:spPr>
        <p:txBody>
          <a:bodyPr wrap="square">
            <a:spAutoFit/>
          </a:bodyPr>
          <a:lstStyle/>
          <a:p>
            <a:pPr marL="285750" indent="-285750">
              <a:buFont typeface="Arial" panose="020B0604020202020204" pitchFamily="34" charset="0"/>
              <a:buChar char="•"/>
            </a:pPr>
            <a:r>
              <a:rPr lang="en-GB" sz="2000" dirty="0"/>
              <a:t>Prisoners are generally placed on </a:t>
            </a:r>
            <a:r>
              <a:rPr lang="en-GB" sz="2000" dirty="0">
                <a:solidFill>
                  <a:schemeClr val="bg2"/>
                </a:solidFill>
              </a:rPr>
              <a:t>medical hold until no longer infectious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Healthcare </a:t>
            </a:r>
            <a:r>
              <a:rPr lang="en-GB" sz="2000" dirty="0">
                <a:solidFill>
                  <a:schemeClr val="bg2"/>
                </a:solidFill>
              </a:rPr>
              <a:t>should inform local TB services/GP if planned release or transfer to another facility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Patients should be given </a:t>
            </a:r>
            <a:r>
              <a:rPr lang="en-GB" sz="2000" dirty="0">
                <a:solidFill>
                  <a:schemeClr val="bg2"/>
                </a:solidFill>
              </a:rPr>
              <a:t>at least one week’s </a:t>
            </a:r>
            <a:r>
              <a:rPr lang="en-GB" sz="2000" dirty="0"/>
              <a:t>supply of medication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Patient should be given the </a:t>
            </a:r>
            <a:r>
              <a:rPr lang="en-GB" sz="2000" dirty="0">
                <a:solidFill>
                  <a:schemeClr val="bg2"/>
                </a:solidFill>
              </a:rPr>
              <a:t>contact details of their local TB services</a:t>
            </a:r>
          </a:p>
        </p:txBody>
      </p:sp>
    </p:spTree>
    <p:extLst>
      <p:ext uri="{BB962C8B-B14F-4D97-AF65-F5344CB8AC3E}">
        <p14:creationId xmlns:p14="http://schemas.microsoft.com/office/powerpoint/2010/main" val="399163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76672"/>
            <a:ext cx="4680520" cy="648072"/>
          </a:xfrm>
        </p:spPr>
        <p:txBody>
          <a:bodyPr>
            <a:normAutofit/>
          </a:bodyPr>
          <a:lstStyle/>
          <a:p>
            <a:r>
              <a:rPr lang="en-GB" sz="3600" dirty="0"/>
              <a:t>Using this slide pack</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a:t>
            </a:fld>
            <a:r>
              <a:rPr lang="en-GB" dirty="0"/>
              <a:t>   TB awareness for staff in prisons and other places of detention</a:t>
            </a:r>
          </a:p>
        </p:txBody>
      </p:sp>
      <p:sp>
        <p:nvSpPr>
          <p:cNvPr id="6" name="Rectangle 5">
            <a:extLst>
              <a:ext uri="{FF2B5EF4-FFF2-40B4-BE49-F238E27FC236}">
                <a16:creationId xmlns:a16="http://schemas.microsoft.com/office/drawing/2014/main" id="{E9BCE3F7-F2FF-4F55-A8BC-7DC0B0D5D879}"/>
              </a:ext>
            </a:extLst>
          </p:cNvPr>
          <p:cNvSpPr/>
          <p:nvPr/>
        </p:nvSpPr>
        <p:spPr>
          <a:xfrm>
            <a:off x="683568" y="1556792"/>
            <a:ext cx="7416824" cy="2308324"/>
          </a:xfrm>
          <a:prstGeom prst="rect">
            <a:avLst/>
          </a:prstGeom>
        </p:spPr>
        <p:txBody>
          <a:bodyPr wrap="square">
            <a:spAutoFit/>
          </a:bodyPr>
          <a:lstStyle/>
          <a:p>
            <a:r>
              <a:rPr lang="en-GB" b="1" dirty="0"/>
              <a:t>This slide pack can be used for presenting to a group or for your own learning.</a:t>
            </a:r>
          </a:p>
          <a:p>
            <a:endParaRPr lang="en-GB" b="1" dirty="0"/>
          </a:p>
          <a:p>
            <a:pPr marL="285750" indent="-285750">
              <a:buFont typeface="Arial" panose="020B0604020202020204" pitchFamily="34" charset="0"/>
              <a:buChar char="•"/>
            </a:pPr>
            <a:r>
              <a:rPr lang="en-GB" dirty="0"/>
              <a:t>You can add to or amend the information to make the slides specific to your local needs</a:t>
            </a:r>
          </a:p>
          <a:p>
            <a:endParaRPr lang="en-GB" dirty="0"/>
          </a:p>
          <a:p>
            <a:pPr marL="285750" indent="-285750">
              <a:buFont typeface="Arial" panose="020B0604020202020204" pitchFamily="34" charset="0"/>
              <a:buChar char="•"/>
            </a:pPr>
            <a:r>
              <a:rPr lang="en-GB" dirty="0"/>
              <a:t>You can use the notes provided in a few sections below the slides to assist with </a:t>
            </a:r>
            <a:r>
              <a:rPr lang="en-GB"/>
              <a:t>your script</a:t>
            </a:r>
            <a:endParaRPr lang="en-GB" dirty="0"/>
          </a:p>
        </p:txBody>
      </p:sp>
    </p:spTree>
    <p:extLst>
      <p:ext uri="{BB962C8B-B14F-4D97-AF65-F5344CB8AC3E}">
        <p14:creationId xmlns:p14="http://schemas.microsoft.com/office/powerpoint/2010/main" val="328623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3B99DC-D176-409F-AAD7-13406E7DFDEE}"/>
              </a:ext>
            </a:extLst>
          </p:cNvPr>
          <p:cNvSpPr>
            <a:spLocks noGrp="1"/>
          </p:cNvSpPr>
          <p:nvPr>
            <p:ph type="title"/>
          </p:nvPr>
        </p:nvSpPr>
        <p:spPr>
          <a:xfrm>
            <a:off x="2267744" y="260648"/>
            <a:ext cx="6183492" cy="647700"/>
          </a:xfrm>
        </p:spPr>
        <p:txBody>
          <a:bodyPr>
            <a:noAutofit/>
          </a:bodyPr>
          <a:lstStyle/>
          <a:p>
            <a:pPr>
              <a:defRPr/>
            </a:pPr>
            <a:r>
              <a:rPr lang="en-GB" sz="3200" dirty="0"/>
              <a:t>All prison staff: everyone has a </a:t>
            </a:r>
            <a:br>
              <a:rPr lang="en-GB" sz="3200" dirty="0"/>
            </a:br>
            <a:r>
              <a:rPr lang="en-GB" sz="3200" dirty="0"/>
              <a:t>duty of care</a:t>
            </a:r>
          </a:p>
        </p:txBody>
      </p:sp>
      <p:sp>
        <p:nvSpPr>
          <p:cNvPr id="3" name="Content Placeholder 2">
            <a:extLst>
              <a:ext uri="{FF2B5EF4-FFF2-40B4-BE49-F238E27FC236}">
                <a16:creationId xmlns:a16="http://schemas.microsoft.com/office/drawing/2014/main" id="{510E510B-A88D-4DF1-9601-E4EB4DCAC67D}"/>
              </a:ext>
            </a:extLst>
          </p:cNvPr>
          <p:cNvSpPr>
            <a:spLocks noGrp="1"/>
          </p:cNvSpPr>
          <p:nvPr>
            <p:ph idx="1"/>
          </p:nvPr>
        </p:nvSpPr>
        <p:spPr>
          <a:xfrm>
            <a:off x="377906" y="1518469"/>
            <a:ext cx="4373686" cy="4738687"/>
          </a:xfrm>
        </p:spPr>
        <p:txBody>
          <a:bodyPr>
            <a:normAutofit fontScale="92500" lnSpcReduction="20000"/>
          </a:bodyPr>
          <a:lstStyle/>
          <a:p>
            <a:pPr>
              <a:defRPr/>
            </a:pPr>
            <a:r>
              <a:rPr lang="en-GB" b="1" dirty="0"/>
              <a:t>Healthcare staff</a:t>
            </a:r>
            <a:r>
              <a:rPr lang="en-GB" dirty="0"/>
              <a:t>:</a:t>
            </a:r>
          </a:p>
          <a:p>
            <a:pPr marL="285750" indent="-285750">
              <a:buFont typeface="Arial" panose="020B0604020202020204" pitchFamily="34" charset="0"/>
              <a:buChar char="•"/>
              <a:defRPr/>
            </a:pPr>
            <a:r>
              <a:rPr lang="en-GB" dirty="0">
                <a:solidFill>
                  <a:schemeClr val="bg2"/>
                </a:solidFill>
              </a:rPr>
              <a:t>Identify </a:t>
            </a:r>
            <a:r>
              <a:rPr lang="en-GB" dirty="0"/>
              <a:t>cases early (symptom check, sputum and CXR)</a:t>
            </a:r>
          </a:p>
          <a:p>
            <a:pPr marL="285750" indent="-285750">
              <a:buFont typeface="Arial" panose="020B0604020202020204" pitchFamily="34" charset="0"/>
              <a:buChar char="•"/>
              <a:defRPr/>
            </a:pPr>
            <a:r>
              <a:rPr lang="en-GB" dirty="0">
                <a:solidFill>
                  <a:schemeClr val="bg2"/>
                </a:solidFill>
              </a:rPr>
              <a:t>Inform </a:t>
            </a:r>
            <a:r>
              <a:rPr lang="en-GB" dirty="0"/>
              <a:t>the TB service and HPT of any suspected or confirmed TB cases as soon as possible </a:t>
            </a:r>
          </a:p>
          <a:p>
            <a:pPr marL="285750" indent="-285750">
              <a:buFont typeface="Arial" panose="020B0604020202020204" pitchFamily="34" charset="0"/>
              <a:buChar char="•"/>
              <a:defRPr/>
            </a:pPr>
            <a:r>
              <a:rPr lang="en-GB" dirty="0">
                <a:solidFill>
                  <a:schemeClr val="bg2"/>
                </a:solidFill>
              </a:rPr>
              <a:t>Provide information about cell contacts and other contacts </a:t>
            </a:r>
          </a:p>
          <a:p>
            <a:pPr marL="285750" indent="-285750">
              <a:buFont typeface="Arial" panose="020B0604020202020204" pitchFamily="34" charset="0"/>
              <a:buChar char="•"/>
              <a:defRPr/>
            </a:pPr>
            <a:r>
              <a:rPr lang="en-GB" dirty="0">
                <a:solidFill>
                  <a:schemeClr val="bg2"/>
                </a:solidFill>
              </a:rPr>
              <a:t>Identify a lead nurse </a:t>
            </a:r>
            <a:r>
              <a:rPr lang="en-GB" dirty="0"/>
              <a:t>for </a:t>
            </a:r>
            <a:r>
              <a:rPr lang="en-GB" dirty="0">
                <a:solidFill>
                  <a:schemeClr val="bg2"/>
                </a:solidFill>
              </a:rPr>
              <a:t>TB/case manager for </a:t>
            </a:r>
            <a:r>
              <a:rPr lang="en-GB" dirty="0"/>
              <a:t>each TB incident/case</a:t>
            </a:r>
          </a:p>
          <a:p>
            <a:pPr marL="285750" indent="-285750">
              <a:buFont typeface="Arial" panose="020B0604020202020204" pitchFamily="34" charset="0"/>
              <a:buChar char="•"/>
              <a:defRPr/>
            </a:pPr>
            <a:r>
              <a:rPr lang="en-GB" dirty="0"/>
              <a:t>Liaise with TB service and </a:t>
            </a:r>
            <a:r>
              <a:rPr lang="en-GB" dirty="0">
                <a:solidFill>
                  <a:schemeClr val="bg2"/>
                </a:solidFill>
              </a:rPr>
              <a:t>jointly develop a care plan/pathway for cases of TB or LTBI</a:t>
            </a:r>
            <a:r>
              <a:rPr lang="en-GB" dirty="0"/>
              <a:t> </a:t>
            </a:r>
          </a:p>
          <a:p>
            <a:pPr marL="285750" indent="-285750">
              <a:buFont typeface="Arial" panose="020B0604020202020204" pitchFamily="34" charset="0"/>
              <a:buChar char="•"/>
              <a:defRPr/>
            </a:pPr>
            <a:r>
              <a:rPr lang="en-GB" dirty="0">
                <a:solidFill>
                  <a:schemeClr val="bg2"/>
                </a:solidFill>
              </a:rPr>
              <a:t>Manage </a:t>
            </a:r>
            <a:r>
              <a:rPr lang="en-GB" dirty="0"/>
              <a:t>cases in conjunction with TB services on </a:t>
            </a:r>
            <a:r>
              <a:rPr lang="en-GB" dirty="0">
                <a:solidFill>
                  <a:schemeClr val="bg2"/>
                </a:solidFill>
              </a:rPr>
              <a:t>day-to-day basis</a:t>
            </a:r>
          </a:p>
          <a:p>
            <a:pPr marL="285750" indent="-285750">
              <a:buFont typeface="Arial" panose="020B0604020202020204" pitchFamily="34" charset="0"/>
              <a:buChar char="•"/>
              <a:defRPr/>
            </a:pPr>
            <a:r>
              <a:rPr lang="en-GB" dirty="0">
                <a:solidFill>
                  <a:schemeClr val="bg2"/>
                </a:solidFill>
              </a:rPr>
              <a:t>Formulate isolation plan and inform prison staff</a:t>
            </a:r>
          </a:p>
        </p:txBody>
      </p:sp>
      <p:sp>
        <p:nvSpPr>
          <p:cNvPr id="30724" name="Slide Number Placeholder 4">
            <a:extLst>
              <a:ext uri="{FF2B5EF4-FFF2-40B4-BE49-F238E27FC236}">
                <a16:creationId xmlns:a16="http://schemas.microsoft.com/office/drawing/2014/main" id="{7C7955B6-425E-4E5F-A969-9F93C776FE7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US" altLang="en-US" sz="1200" dirty="0">
                <a:solidFill>
                  <a:schemeClr val="bg1"/>
                </a:solidFill>
              </a:rPr>
              <a:t>  </a:t>
            </a:r>
            <a:fld id="{DA6A31D3-DC73-458C-9AC3-42C8D42F9EF8}" type="slidenum">
              <a:rPr lang="en-US" altLang="en-US" sz="1200" smtClean="0">
                <a:solidFill>
                  <a:schemeClr val="bg1"/>
                </a:solidFill>
              </a:rPr>
              <a:pPr/>
              <a:t>20</a:t>
            </a:fld>
            <a:endParaRPr lang="en-US" altLang="en-US" sz="1200" dirty="0">
              <a:solidFill>
                <a:schemeClr val="bg1"/>
              </a:solidFill>
            </a:endParaRPr>
          </a:p>
        </p:txBody>
      </p:sp>
      <p:sp>
        <p:nvSpPr>
          <p:cNvPr id="30725" name="Footer Placeholder 5">
            <a:extLst>
              <a:ext uri="{FF2B5EF4-FFF2-40B4-BE49-F238E27FC236}">
                <a16:creationId xmlns:a16="http://schemas.microsoft.com/office/drawing/2014/main" id="{924C6D87-A83C-4AC3-BC2B-62577FC56027}"/>
              </a:ext>
            </a:extLst>
          </p:cNvPr>
          <p:cNvSpPr>
            <a:spLocks noGrp="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GB" sz="1200" dirty="0">
                <a:solidFill>
                  <a:schemeClr val="bg1"/>
                </a:solidFill>
              </a:rPr>
              <a:t>TB awareness for staff in prisons and other places of detention</a:t>
            </a:r>
            <a:endParaRPr lang="en-US" altLang="en-US" sz="1200" dirty="0">
              <a:solidFill>
                <a:schemeClr val="bg1"/>
              </a:solidFill>
            </a:endParaRPr>
          </a:p>
        </p:txBody>
      </p:sp>
      <p:sp>
        <p:nvSpPr>
          <p:cNvPr id="30726" name="Content Placeholder 3">
            <a:extLst>
              <a:ext uri="{FF2B5EF4-FFF2-40B4-BE49-F238E27FC236}">
                <a16:creationId xmlns:a16="http://schemas.microsoft.com/office/drawing/2014/main" id="{7B78EEC8-27E9-4CFB-996A-3B4EF6B9D232}"/>
              </a:ext>
            </a:extLst>
          </p:cNvPr>
          <p:cNvSpPr>
            <a:spLocks noGrp="1"/>
          </p:cNvSpPr>
          <p:nvPr>
            <p:ph sz="half" idx="4294967295"/>
          </p:nvPr>
        </p:nvSpPr>
        <p:spPr>
          <a:xfrm>
            <a:off x="5084160" y="1518469"/>
            <a:ext cx="3673475" cy="3338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b="1" dirty="0">
                <a:solidFill>
                  <a:schemeClr val="tx1"/>
                </a:solidFill>
                <a:ea typeface="ヒラギノ角ゴ Pro W3"/>
                <a:cs typeface="ヒラギノ角ゴ Pro W3"/>
              </a:rPr>
              <a:t>Prison officers/detention officers:</a:t>
            </a:r>
          </a:p>
          <a:p>
            <a:pPr marL="285750" indent="-285750">
              <a:buFont typeface="Arial" panose="020B0604020202020204" pitchFamily="34" charset="0"/>
              <a:buChar char="•"/>
            </a:pPr>
            <a:r>
              <a:rPr lang="en-GB" altLang="en-US" sz="1700" dirty="0">
                <a:solidFill>
                  <a:schemeClr val="tx1"/>
                </a:solidFill>
                <a:ea typeface="ヒラギノ角ゴ Pro W3"/>
                <a:cs typeface="ヒラギノ角ゴ Pro W3"/>
              </a:rPr>
              <a:t>Look out for </a:t>
            </a:r>
            <a:r>
              <a:rPr lang="en-GB" altLang="en-US" sz="1700" dirty="0">
                <a:solidFill>
                  <a:schemeClr val="bg2"/>
                </a:solidFill>
                <a:ea typeface="ヒラギノ角ゴ Pro W3"/>
                <a:cs typeface="ヒラギノ角ゴ Pro W3"/>
              </a:rPr>
              <a:t>signs and symptoms in prisoners</a:t>
            </a:r>
          </a:p>
          <a:p>
            <a:pPr marL="285750" indent="-285750">
              <a:buFont typeface="Arial" panose="020B0604020202020204" pitchFamily="34" charset="0"/>
              <a:buChar char="•"/>
            </a:pPr>
            <a:r>
              <a:rPr lang="en-GB" altLang="en-US" sz="1700" dirty="0">
                <a:solidFill>
                  <a:schemeClr val="bg2"/>
                </a:solidFill>
                <a:ea typeface="ヒラギノ角ゴ Pro W3"/>
                <a:cs typeface="ヒラギノ角ゴ Pro W3"/>
              </a:rPr>
              <a:t>Refer symptomatic prisoners to healthcare</a:t>
            </a:r>
            <a:r>
              <a:rPr lang="en-GB" altLang="en-US" sz="1700" dirty="0">
                <a:solidFill>
                  <a:schemeClr val="tx1"/>
                </a:solidFill>
                <a:ea typeface="ヒラギノ角ゴ Pro W3"/>
                <a:cs typeface="ヒラギノ角ゴ Pro W3"/>
              </a:rPr>
              <a:t> for medical assessment and inform healthcare in person</a:t>
            </a:r>
          </a:p>
          <a:p>
            <a:pPr marL="285750" indent="-285750">
              <a:buFont typeface="Arial" panose="020B0604020202020204" pitchFamily="34" charset="0"/>
              <a:buChar char="•"/>
            </a:pPr>
            <a:r>
              <a:rPr lang="en-GB" altLang="en-US" sz="1700" dirty="0">
                <a:solidFill>
                  <a:schemeClr val="bg2"/>
                </a:solidFill>
                <a:ea typeface="ヒラギノ角ゴ Pro W3"/>
                <a:cs typeface="ヒラギノ角ゴ Pro W3"/>
              </a:rPr>
              <a:t>Facilitate and enable Healthcare to deliver plan of care </a:t>
            </a:r>
            <a:r>
              <a:rPr lang="en-GB" altLang="en-US" sz="1700" dirty="0">
                <a:solidFill>
                  <a:schemeClr val="tx1"/>
                </a:solidFill>
                <a:ea typeface="ヒラギノ角ゴ Pro W3"/>
                <a:cs typeface="ヒラギノ角ゴ Pro W3"/>
              </a:rPr>
              <a:t>and treatment -  enable access to medication</a:t>
            </a:r>
          </a:p>
          <a:p>
            <a:pPr marL="285750" indent="-285750">
              <a:buFont typeface="Arial" panose="020B0604020202020204" pitchFamily="34" charset="0"/>
              <a:buChar char="•"/>
            </a:pPr>
            <a:r>
              <a:rPr lang="en-GB" altLang="en-US" sz="1700" dirty="0">
                <a:solidFill>
                  <a:schemeClr val="bg2"/>
                </a:solidFill>
                <a:ea typeface="ヒラギノ角ゴ Pro W3"/>
                <a:cs typeface="ヒラギノ角ゴ Pro W3"/>
              </a:rPr>
              <a:t>Follow case specific isolation plan</a:t>
            </a:r>
          </a:p>
          <a:p>
            <a:pPr marL="0" indent="0"/>
            <a:endParaRPr lang="en-GB" altLang="en-US" dirty="0">
              <a:solidFill>
                <a:schemeClr val="tx1"/>
              </a:solidFill>
              <a:ea typeface="ヒラギノ角ゴ Pro W3"/>
              <a:cs typeface="ヒラギノ角ゴ Pro W3"/>
            </a:endParaRPr>
          </a:p>
        </p:txBody>
      </p:sp>
    </p:spTree>
    <p:extLst>
      <p:ext uri="{BB962C8B-B14F-4D97-AF65-F5344CB8AC3E}">
        <p14:creationId xmlns:p14="http://schemas.microsoft.com/office/powerpoint/2010/main" val="285351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3B99DC-D176-409F-AAD7-13406E7DFDEE}"/>
              </a:ext>
            </a:extLst>
          </p:cNvPr>
          <p:cNvSpPr>
            <a:spLocks noGrp="1"/>
          </p:cNvSpPr>
          <p:nvPr>
            <p:ph type="title"/>
          </p:nvPr>
        </p:nvSpPr>
        <p:spPr>
          <a:xfrm>
            <a:off x="1979712" y="199614"/>
            <a:ext cx="6585432" cy="647700"/>
          </a:xfrm>
        </p:spPr>
        <p:txBody>
          <a:bodyPr>
            <a:noAutofit/>
          </a:bodyPr>
          <a:lstStyle/>
          <a:p>
            <a:pPr>
              <a:defRPr/>
            </a:pPr>
            <a:r>
              <a:rPr lang="en-GB" sz="3600" dirty="0"/>
              <a:t>Resources available for TB in prisons (developed by PHE, HMPPS and NHS</a:t>
            </a:r>
            <a:r>
              <a:rPr lang="en-GB" sz="3600" dirty="0">
                <a:highlight>
                  <a:srgbClr val="C0C0C0"/>
                </a:highlight>
              </a:rPr>
              <a:t>) </a:t>
            </a:r>
            <a:br>
              <a:rPr lang="en-GB" sz="3600" dirty="0">
                <a:highlight>
                  <a:srgbClr val="C0C0C0"/>
                </a:highlight>
              </a:rPr>
            </a:br>
            <a:endParaRPr lang="en-GB" sz="3600" dirty="0">
              <a:highlight>
                <a:srgbClr val="C0C0C0"/>
              </a:highlight>
            </a:endParaRPr>
          </a:p>
        </p:txBody>
      </p:sp>
      <p:sp>
        <p:nvSpPr>
          <p:cNvPr id="30724" name="Slide Number Placeholder 4">
            <a:extLst>
              <a:ext uri="{FF2B5EF4-FFF2-40B4-BE49-F238E27FC236}">
                <a16:creationId xmlns:a16="http://schemas.microsoft.com/office/drawing/2014/main" id="{7C7955B6-425E-4E5F-A969-9F93C776FE7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US" altLang="en-US" sz="1200" dirty="0">
                <a:solidFill>
                  <a:schemeClr val="bg1"/>
                </a:solidFill>
              </a:rPr>
              <a:t>  </a:t>
            </a:r>
            <a:fld id="{DA6A31D3-DC73-458C-9AC3-42C8D42F9EF8}" type="slidenum">
              <a:rPr lang="en-US" altLang="en-US" sz="1200" smtClean="0">
                <a:solidFill>
                  <a:schemeClr val="bg1"/>
                </a:solidFill>
              </a:rPr>
              <a:pPr/>
              <a:t>21</a:t>
            </a:fld>
            <a:endParaRPr lang="en-US" altLang="en-US" sz="1200" dirty="0">
              <a:solidFill>
                <a:schemeClr val="bg1"/>
              </a:solidFill>
            </a:endParaRPr>
          </a:p>
        </p:txBody>
      </p:sp>
      <p:sp>
        <p:nvSpPr>
          <p:cNvPr id="30725" name="Footer Placeholder 5">
            <a:extLst>
              <a:ext uri="{FF2B5EF4-FFF2-40B4-BE49-F238E27FC236}">
                <a16:creationId xmlns:a16="http://schemas.microsoft.com/office/drawing/2014/main" id="{924C6D87-A83C-4AC3-BC2B-62577FC56027}"/>
              </a:ext>
            </a:extLst>
          </p:cNvPr>
          <p:cNvSpPr>
            <a:spLocks noGrp="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GB" sz="1200" dirty="0">
                <a:solidFill>
                  <a:schemeClr val="bg1"/>
                </a:solidFill>
              </a:rPr>
              <a:t>TB awareness for staff in prisons and other places of detention</a:t>
            </a:r>
            <a:endParaRPr lang="en-US" altLang="en-US" sz="1200" dirty="0">
              <a:solidFill>
                <a:schemeClr val="bg1"/>
              </a:solidFill>
            </a:endParaRPr>
          </a:p>
        </p:txBody>
      </p:sp>
      <p:pic>
        <p:nvPicPr>
          <p:cNvPr id="8" name="Picture 7">
            <a:extLst>
              <a:ext uri="{FF2B5EF4-FFF2-40B4-BE49-F238E27FC236}">
                <a16:creationId xmlns:a16="http://schemas.microsoft.com/office/drawing/2014/main" id="{89DD5D88-B5F5-4A5B-BA57-109E7FD0DEA2}"/>
              </a:ext>
            </a:extLst>
          </p:cNvPr>
          <p:cNvPicPr>
            <a:picLocks noChangeAspect="1"/>
          </p:cNvPicPr>
          <p:nvPr/>
        </p:nvPicPr>
        <p:blipFill rotWithShape="1">
          <a:blip r:embed="rId3"/>
          <a:srcRect l="33463" t="15001" r="35038" b="8000"/>
          <a:stretch/>
        </p:blipFill>
        <p:spPr>
          <a:xfrm>
            <a:off x="6372040" y="1661358"/>
            <a:ext cx="1417527" cy="1944000"/>
          </a:xfrm>
          <a:prstGeom prst="rect">
            <a:avLst/>
          </a:prstGeom>
        </p:spPr>
      </p:pic>
      <p:pic>
        <p:nvPicPr>
          <p:cNvPr id="10" name="Picture 9">
            <a:extLst>
              <a:ext uri="{FF2B5EF4-FFF2-40B4-BE49-F238E27FC236}">
                <a16:creationId xmlns:a16="http://schemas.microsoft.com/office/drawing/2014/main" id="{0375A860-152A-424C-8E68-74C2D6E5A6E9}"/>
              </a:ext>
            </a:extLst>
          </p:cNvPr>
          <p:cNvPicPr>
            <a:picLocks noChangeAspect="1"/>
          </p:cNvPicPr>
          <p:nvPr/>
        </p:nvPicPr>
        <p:blipFill rotWithShape="1">
          <a:blip r:embed="rId4"/>
          <a:srcRect l="34250" t="16401" r="35825" b="8001"/>
          <a:stretch/>
        </p:blipFill>
        <p:spPr>
          <a:xfrm>
            <a:off x="4932040" y="3880525"/>
            <a:ext cx="1440000" cy="2046292"/>
          </a:xfrm>
          <a:prstGeom prst="rect">
            <a:avLst/>
          </a:prstGeom>
        </p:spPr>
      </p:pic>
      <p:pic>
        <p:nvPicPr>
          <p:cNvPr id="11" name="Picture 10">
            <a:extLst>
              <a:ext uri="{FF2B5EF4-FFF2-40B4-BE49-F238E27FC236}">
                <a16:creationId xmlns:a16="http://schemas.microsoft.com/office/drawing/2014/main" id="{68342AA0-E33E-4F16-A7AE-AA3DD1B36974}"/>
              </a:ext>
            </a:extLst>
          </p:cNvPr>
          <p:cNvPicPr>
            <a:picLocks noChangeAspect="1"/>
          </p:cNvPicPr>
          <p:nvPr/>
        </p:nvPicPr>
        <p:blipFill rotWithShape="1">
          <a:blip r:embed="rId5"/>
          <a:srcRect l="33463" t="16401" r="35038" b="8001"/>
          <a:stretch/>
        </p:blipFill>
        <p:spPr>
          <a:xfrm>
            <a:off x="332106" y="3880525"/>
            <a:ext cx="1440000" cy="1944000"/>
          </a:xfrm>
          <a:prstGeom prst="rect">
            <a:avLst/>
          </a:prstGeom>
        </p:spPr>
      </p:pic>
      <p:sp>
        <p:nvSpPr>
          <p:cNvPr id="13" name="Rectangle 12">
            <a:extLst>
              <a:ext uri="{FF2B5EF4-FFF2-40B4-BE49-F238E27FC236}">
                <a16:creationId xmlns:a16="http://schemas.microsoft.com/office/drawing/2014/main" id="{FB9C090E-4216-40BC-8B95-FF30A3B9CBA2}"/>
              </a:ext>
            </a:extLst>
          </p:cNvPr>
          <p:cNvSpPr/>
          <p:nvPr/>
        </p:nvSpPr>
        <p:spPr>
          <a:xfrm>
            <a:off x="899592" y="2198925"/>
            <a:ext cx="4572000" cy="584775"/>
          </a:xfrm>
          <a:prstGeom prst="rect">
            <a:avLst/>
          </a:prstGeom>
        </p:spPr>
        <p:txBody>
          <a:bodyPr>
            <a:spAutoFit/>
          </a:bodyPr>
          <a:lstStyle/>
          <a:p>
            <a:r>
              <a:rPr lang="en-GB" sz="1600" dirty="0">
                <a:hlinkClick r:id="rId6"/>
              </a:rPr>
              <a:t>Tuberculosis: information for prisons and immigration removal centre staff</a:t>
            </a:r>
            <a:endParaRPr lang="en-GB" sz="1600" dirty="0"/>
          </a:p>
        </p:txBody>
      </p:sp>
      <p:sp>
        <p:nvSpPr>
          <p:cNvPr id="16" name="Rectangle 15">
            <a:extLst>
              <a:ext uri="{FF2B5EF4-FFF2-40B4-BE49-F238E27FC236}">
                <a16:creationId xmlns:a16="http://schemas.microsoft.com/office/drawing/2014/main" id="{F9B38506-2F21-4937-8CC3-1C61A7F7D4B0}"/>
              </a:ext>
            </a:extLst>
          </p:cNvPr>
          <p:cNvSpPr/>
          <p:nvPr/>
        </p:nvSpPr>
        <p:spPr>
          <a:xfrm>
            <a:off x="6372040" y="4109772"/>
            <a:ext cx="2664456" cy="923330"/>
          </a:xfrm>
          <a:prstGeom prst="rect">
            <a:avLst/>
          </a:prstGeom>
        </p:spPr>
        <p:txBody>
          <a:bodyPr wrap="square">
            <a:spAutoFit/>
          </a:bodyPr>
          <a:lstStyle/>
          <a:p>
            <a:r>
              <a:rPr lang="en-GB" sz="1800" u="sng" dirty="0">
                <a:solidFill>
                  <a:srgbClr val="C45911"/>
                </a:solidFill>
                <a:hlinkClick r:id="rId7"/>
              </a:rPr>
              <a:t>Got TB? Read </a:t>
            </a:r>
            <a:r>
              <a:rPr lang="en-GB" u="sng" dirty="0">
                <a:solidFill>
                  <a:srgbClr val="C45911"/>
                </a:solidFill>
                <a:hlinkClick r:id="rId7"/>
              </a:rPr>
              <a:t>t</a:t>
            </a:r>
            <a:r>
              <a:rPr lang="en-GB" sz="1800" u="sng" dirty="0">
                <a:solidFill>
                  <a:srgbClr val="C45911"/>
                </a:solidFill>
                <a:hlinkClick r:id="rId7"/>
              </a:rPr>
              <a:t>his!</a:t>
            </a:r>
            <a:r>
              <a:rPr lang="en-GB" sz="1800" dirty="0">
                <a:solidFill>
                  <a:srgbClr val="ED7D31"/>
                </a:solidFill>
              </a:rPr>
              <a:t> </a:t>
            </a:r>
          </a:p>
          <a:p>
            <a:r>
              <a:rPr lang="en-GB" sz="1800" dirty="0"/>
              <a:t>for those in prison </a:t>
            </a:r>
            <a:br>
              <a:rPr lang="en-GB" sz="1800" dirty="0"/>
            </a:br>
            <a:r>
              <a:rPr lang="en-GB" sz="1800" dirty="0"/>
              <a:t>with TB</a:t>
            </a:r>
          </a:p>
        </p:txBody>
      </p:sp>
      <p:sp>
        <p:nvSpPr>
          <p:cNvPr id="17" name="Rectangle 16">
            <a:extLst>
              <a:ext uri="{FF2B5EF4-FFF2-40B4-BE49-F238E27FC236}">
                <a16:creationId xmlns:a16="http://schemas.microsoft.com/office/drawing/2014/main" id="{7B2E1FCB-1A7B-4D45-BD38-4D2E7134650B}"/>
              </a:ext>
            </a:extLst>
          </p:cNvPr>
          <p:cNvSpPr/>
          <p:nvPr/>
        </p:nvSpPr>
        <p:spPr>
          <a:xfrm>
            <a:off x="1579641" y="4001375"/>
            <a:ext cx="3171951" cy="1477328"/>
          </a:xfrm>
          <a:prstGeom prst="rect">
            <a:avLst/>
          </a:prstGeom>
        </p:spPr>
        <p:txBody>
          <a:bodyPr wrap="square">
            <a:spAutoFit/>
          </a:bodyPr>
          <a:lstStyle/>
          <a:p>
            <a:pPr marL="252000" lvl="0">
              <a:spcAft>
                <a:spcPts val="600"/>
              </a:spcAft>
            </a:pPr>
            <a:r>
              <a:rPr lang="en-GB" sz="1800" u="sng" dirty="0">
                <a:solidFill>
                  <a:srgbClr val="C45911"/>
                </a:solidFill>
                <a:hlinkClick r:id="rId8"/>
              </a:rPr>
              <a:t>Information on TB for people in prison</a:t>
            </a:r>
            <a:r>
              <a:rPr lang="en-GB" sz="1800" dirty="0"/>
              <a:t> </a:t>
            </a:r>
            <a:r>
              <a:rPr lang="en-GB" sz="1800" dirty="0">
                <a:solidFill>
                  <a:srgbClr val="000000"/>
                </a:solidFill>
              </a:rPr>
              <a:t>provides general information on TB to raise awareness in prisons</a:t>
            </a:r>
            <a:endParaRPr lang="en-GB" sz="1800" dirty="0"/>
          </a:p>
        </p:txBody>
      </p:sp>
    </p:spTree>
    <p:extLst>
      <p:ext uri="{BB962C8B-B14F-4D97-AF65-F5344CB8AC3E}">
        <p14:creationId xmlns:p14="http://schemas.microsoft.com/office/powerpoint/2010/main" val="208662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DFA2-D44C-4415-8BA4-2B294B6C0FBA}"/>
              </a:ext>
            </a:extLst>
          </p:cNvPr>
          <p:cNvSpPr>
            <a:spLocks noGrp="1"/>
          </p:cNvSpPr>
          <p:nvPr>
            <p:ph type="title"/>
          </p:nvPr>
        </p:nvSpPr>
        <p:spPr>
          <a:xfrm>
            <a:off x="2771800" y="404664"/>
            <a:ext cx="2304256" cy="648072"/>
          </a:xfrm>
        </p:spPr>
        <p:txBody>
          <a:bodyPr>
            <a:normAutofit/>
          </a:bodyPr>
          <a:lstStyle/>
          <a:p>
            <a:r>
              <a:rPr lang="en-GB" sz="3600" dirty="0"/>
              <a:t>Summary</a:t>
            </a:r>
          </a:p>
        </p:txBody>
      </p:sp>
      <p:sp>
        <p:nvSpPr>
          <p:cNvPr id="3" name="Content Placeholder 2">
            <a:extLst>
              <a:ext uri="{FF2B5EF4-FFF2-40B4-BE49-F238E27FC236}">
                <a16:creationId xmlns:a16="http://schemas.microsoft.com/office/drawing/2014/main" id="{6E13ED2D-9E46-4FC8-86B5-9A0BA1554DE0}"/>
              </a:ext>
            </a:extLst>
          </p:cNvPr>
          <p:cNvSpPr>
            <a:spLocks noGrp="1"/>
          </p:cNvSpPr>
          <p:nvPr>
            <p:ph idx="1"/>
          </p:nvPr>
        </p:nvSpPr>
        <p:spPr>
          <a:xfrm>
            <a:off x="755576" y="1484784"/>
            <a:ext cx="8028000" cy="4064455"/>
          </a:xfrm>
        </p:spPr>
        <p:txBody>
          <a:bodyPr>
            <a:normAutofit lnSpcReduction="10000"/>
          </a:bodyPr>
          <a:lstStyle/>
          <a:p>
            <a:pPr marL="285750" indent="-285750">
              <a:buFont typeface="Arial" panose="020B0604020202020204" pitchFamily="34" charset="0"/>
              <a:buChar char="•"/>
            </a:pPr>
            <a:r>
              <a:rPr lang="en-GB" dirty="0">
                <a:solidFill>
                  <a:schemeClr val="bg2"/>
                </a:solidFill>
              </a:rPr>
              <a:t>TB is not an easy infection to catch</a:t>
            </a:r>
          </a:p>
          <a:p>
            <a:pPr marL="285750" indent="-285750">
              <a:buFont typeface="Arial" panose="020B0604020202020204" pitchFamily="34" charset="0"/>
              <a:buChar char="•"/>
            </a:pPr>
            <a:r>
              <a:rPr lang="en-GB" dirty="0"/>
              <a:t>Only active TB is potentially infectious</a:t>
            </a:r>
          </a:p>
          <a:p>
            <a:pPr marL="285750" indent="-285750">
              <a:buFont typeface="Arial" panose="020B0604020202020204" pitchFamily="34" charset="0"/>
              <a:buChar char="•"/>
            </a:pPr>
            <a:r>
              <a:rPr lang="en-GB" dirty="0"/>
              <a:t>People with active TB usually </a:t>
            </a:r>
            <a:r>
              <a:rPr lang="en-GB" dirty="0">
                <a:solidFill>
                  <a:schemeClr val="bg2"/>
                </a:solidFill>
              </a:rPr>
              <a:t>stop being infectious after 2 weeks </a:t>
            </a:r>
            <a:br>
              <a:rPr lang="en-GB" dirty="0">
                <a:solidFill>
                  <a:schemeClr val="bg2"/>
                </a:solidFill>
              </a:rPr>
            </a:br>
            <a:r>
              <a:rPr lang="en-GB" dirty="0">
                <a:solidFill>
                  <a:schemeClr val="bg2"/>
                </a:solidFill>
              </a:rPr>
              <a:t>of treatment</a:t>
            </a:r>
          </a:p>
          <a:p>
            <a:pPr marL="285750" indent="-285750">
              <a:buFont typeface="Arial" panose="020B0604020202020204" pitchFamily="34" charset="0"/>
              <a:buChar char="•"/>
            </a:pPr>
            <a:r>
              <a:rPr lang="en-GB" dirty="0"/>
              <a:t>Transmission can be </a:t>
            </a:r>
            <a:r>
              <a:rPr lang="en-GB" dirty="0">
                <a:solidFill>
                  <a:schemeClr val="bg2"/>
                </a:solidFill>
              </a:rPr>
              <a:t>prevented by early diagnosis, implementation of infection control processes </a:t>
            </a:r>
            <a:r>
              <a:rPr lang="en-GB" dirty="0"/>
              <a:t>and respiratory precautions</a:t>
            </a:r>
          </a:p>
          <a:p>
            <a:pPr marL="285750" indent="-285750">
              <a:buFont typeface="Arial" panose="020B0604020202020204" pitchFamily="34" charset="0"/>
              <a:buChar char="•"/>
            </a:pPr>
            <a:r>
              <a:rPr lang="en-GB" dirty="0"/>
              <a:t>The use of PPE by prison officers is not usually required unless advised otherwise by healthcare staff</a:t>
            </a:r>
          </a:p>
          <a:p>
            <a:pPr marL="285750" indent="-285750">
              <a:buFont typeface="Arial" panose="020B0604020202020204" pitchFamily="34" charset="0"/>
              <a:buChar char="•"/>
            </a:pPr>
            <a:r>
              <a:rPr lang="en-GB" dirty="0"/>
              <a:t>It is </a:t>
            </a:r>
            <a:r>
              <a:rPr lang="en-GB" dirty="0">
                <a:solidFill>
                  <a:schemeClr val="bg2"/>
                </a:solidFill>
              </a:rPr>
              <a:t>crucial that people with TB receive their treatment every day </a:t>
            </a:r>
            <a:r>
              <a:rPr lang="en-GB" dirty="0"/>
              <a:t>as prescribed even after transfer or release</a:t>
            </a:r>
          </a:p>
          <a:p>
            <a:pPr marL="285750" indent="-285750">
              <a:buFont typeface="Arial" panose="020B0604020202020204" pitchFamily="34" charset="0"/>
              <a:buChar char="•"/>
            </a:pPr>
            <a:r>
              <a:rPr lang="en-GB" dirty="0">
                <a:solidFill>
                  <a:schemeClr val="bg2"/>
                </a:solidFill>
              </a:rPr>
              <a:t>Collaboration between prison healthcare, prison staff, TB services and PHE is paramount</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271CCCA2-0815-4E54-B340-6624322C3A54}"/>
              </a:ext>
            </a:extLst>
          </p:cNvPr>
          <p:cNvSpPr>
            <a:spLocks noGrp="1"/>
          </p:cNvSpPr>
          <p:nvPr>
            <p:ph type="sldNum" sz="quarter" idx="12"/>
          </p:nvPr>
        </p:nvSpPr>
        <p:spPr/>
        <p:txBody>
          <a:bodyPr/>
          <a:lstStyle/>
          <a:p>
            <a:fld id="{E051598E-9D06-4046-8EF2-7702044C4E81}" type="slidenum">
              <a:rPr lang="en-US" smtClean="0"/>
              <a:pPr/>
              <a:t>22</a:t>
            </a:fld>
            <a:r>
              <a:rPr lang="en-US" dirty="0"/>
              <a:t>  </a:t>
            </a:r>
            <a:r>
              <a:rPr lang="en-GB" dirty="0"/>
              <a:t>TB awareness for staff in prisons and other places of detention</a:t>
            </a:r>
            <a:endParaRPr lang="en-US" altLang="en-US" dirty="0"/>
          </a:p>
        </p:txBody>
      </p:sp>
    </p:spTree>
    <p:extLst>
      <p:ext uri="{BB962C8B-B14F-4D97-AF65-F5344CB8AC3E}">
        <p14:creationId xmlns:p14="http://schemas.microsoft.com/office/powerpoint/2010/main" val="162546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356FE3-4BB7-44D2-A138-0A72C2A433F9}"/>
              </a:ext>
            </a:extLst>
          </p:cNvPr>
          <p:cNvSpPr>
            <a:spLocks noGrp="1"/>
          </p:cNvSpPr>
          <p:nvPr>
            <p:ph idx="1"/>
          </p:nvPr>
        </p:nvSpPr>
        <p:spPr>
          <a:xfrm>
            <a:off x="558000" y="908720"/>
            <a:ext cx="8028000" cy="5247279"/>
          </a:xfrm>
        </p:spPr>
        <p:txBody>
          <a:bodyPr>
            <a:normAutofit/>
          </a:bodyPr>
          <a:lstStyle/>
          <a:p>
            <a:pPr algn="ctr"/>
            <a:endParaRPr lang="en-GB" sz="6000" dirty="0"/>
          </a:p>
          <a:p>
            <a:pPr algn="ctr"/>
            <a:r>
              <a:rPr lang="en-GB" sz="6000" dirty="0"/>
              <a:t>Now it’s time to see what you can remember?</a:t>
            </a:r>
          </a:p>
        </p:txBody>
      </p:sp>
      <p:sp>
        <p:nvSpPr>
          <p:cNvPr id="4" name="Slide Number Placeholder 3">
            <a:extLst>
              <a:ext uri="{FF2B5EF4-FFF2-40B4-BE49-F238E27FC236}">
                <a16:creationId xmlns:a16="http://schemas.microsoft.com/office/drawing/2014/main" id="{29FFABB6-7F5A-409B-8A9D-CEC60E5AD5A1}"/>
              </a:ext>
            </a:extLst>
          </p:cNvPr>
          <p:cNvSpPr>
            <a:spLocks noGrp="1"/>
          </p:cNvSpPr>
          <p:nvPr>
            <p:ph type="sldNum" sz="quarter" idx="12"/>
          </p:nvPr>
        </p:nvSpPr>
        <p:spPr/>
        <p:txBody>
          <a:bodyPr/>
          <a:lstStyle/>
          <a:p>
            <a:fld id="{E051598E-9D06-4046-8EF2-7702044C4E81}" type="slidenum">
              <a:rPr lang="en-US" smtClean="0"/>
              <a:pPr/>
              <a:t>23</a:t>
            </a:fld>
            <a:r>
              <a:rPr lang="en-US" dirty="0"/>
              <a:t>  </a:t>
            </a:r>
            <a:r>
              <a:rPr lang="en-GB" dirty="0"/>
              <a:t>TB awareness for staff in prisons and other places of detention</a:t>
            </a:r>
            <a:endParaRPr lang="en-US" altLang="en-US" dirty="0"/>
          </a:p>
        </p:txBody>
      </p:sp>
    </p:spTree>
    <p:extLst>
      <p:ext uri="{BB962C8B-B14F-4D97-AF65-F5344CB8AC3E}">
        <p14:creationId xmlns:p14="http://schemas.microsoft.com/office/powerpoint/2010/main" val="76430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745-D9FD-4C28-B58B-F10E1C0012C0}"/>
              </a:ext>
            </a:extLst>
          </p:cNvPr>
          <p:cNvSpPr>
            <a:spLocks noGrp="1"/>
          </p:cNvSpPr>
          <p:nvPr>
            <p:ph type="title"/>
          </p:nvPr>
        </p:nvSpPr>
        <p:spPr>
          <a:xfrm>
            <a:off x="2051720" y="548680"/>
            <a:ext cx="6624736" cy="648072"/>
          </a:xfrm>
        </p:spPr>
        <p:txBody>
          <a:bodyPr>
            <a:normAutofit/>
          </a:bodyPr>
          <a:lstStyle/>
          <a:p>
            <a:r>
              <a:rPr lang="en-GB" sz="3600" dirty="0"/>
              <a:t>Test your knowledge about TB!</a:t>
            </a:r>
          </a:p>
        </p:txBody>
      </p:sp>
      <p:sp>
        <p:nvSpPr>
          <p:cNvPr id="4" name="Slide Number Placeholder 3">
            <a:extLst>
              <a:ext uri="{FF2B5EF4-FFF2-40B4-BE49-F238E27FC236}">
                <a16:creationId xmlns:a16="http://schemas.microsoft.com/office/drawing/2014/main" id="{D2847D3B-7D02-48BF-8129-788941A0F8AC}"/>
              </a:ext>
            </a:extLst>
          </p:cNvPr>
          <p:cNvSpPr>
            <a:spLocks noGrp="1"/>
          </p:cNvSpPr>
          <p:nvPr>
            <p:ph type="sldNum" sz="quarter" idx="12"/>
          </p:nvPr>
        </p:nvSpPr>
        <p:spPr/>
        <p:txBody>
          <a:bodyPr/>
          <a:lstStyle/>
          <a:p>
            <a:pPr lvl="0" eaLnBrk="1" fontAlgn="auto" hangingPunct="1">
              <a:spcBef>
                <a:spcPts val="0"/>
              </a:spcBef>
              <a:spcAft>
                <a:spcPts val="0"/>
              </a:spcAft>
              <a:defRPr/>
            </a:pPr>
            <a:fld id="{E051598E-9D06-4046-8EF2-7702044C4E81}"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lvl="0" eaLnBrk="1" fontAlgn="auto" hangingPunct="1">
                <a:spcBef>
                  <a:spcPts val="0"/>
                </a:spcBef>
                <a:spcAft>
                  <a:spcPts val="0"/>
                </a:spcAft>
                <a:defRPr/>
              </a:pPr>
              <a:t>24</a:t>
            </a:fld>
            <a:r>
              <a:rPr kumimoji="0" lang="en-US" sz="1200" b="0" i="0" u="none" strike="noStrike" kern="1200" cap="none" spc="0" normalizeH="0" baseline="0" noProof="0" dirty="0">
                <a:ln>
                  <a:noFill/>
                </a:ln>
                <a:solidFill>
                  <a:prstClr val="white"/>
                </a:solidFill>
                <a:effectLst/>
                <a:uLnTx/>
                <a:uFillTx/>
                <a:latin typeface="Arial"/>
                <a:ea typeface="+mn-ea"/>
                <a:cs typeface="+mn-cs"/>
              </a:rPr>
              <a:t>  </a:t>
            </a:r>
            <a:r>
              <a:rPr lang="en-GB" dirty="0">
                <a:solidFill>
                  <a:prstClr val="white"/>
                </a:solidFill>
                <a:latin typeface="Arial"/>
                <a:ea typeface="+mn-ea"/>
                <a:cs typeface="+mn-cs"/>
              </a:rPr>
              <a:t>TB awareness training for healthcare staff in prisons and places of detention</a:t>
            </a:r>
          </a:p>
        </p:txBody>
      </p:sp>
      <p:pic>
        <p:nvPicPr>
          <p:cNvPr id="6" name="Picture 5">
            <a:extLst>
              <a:ext uri="{FF2B5EF4-FFF2-40B4-BE49-F238E27FC236}">
                <a16:creationId xmlns:a16="http://schemas.microsoft.com/office/drawing/2014/main" id="{4EE0FE75-1802-4EB9-BF52-CDE5B681B2C1}"/>
              </a:ext>
            </a:extLst>
          </p:cNvPr>
          <p:cNvPicPr>
            <a:picLocks noChangeAspect="1"/>
          </p:cNvPicPr>
          <p:nvPr/>
        </p:nvPicPr>
        <p:blipFill>
          <a:blip r:embed="rId2"/>
          <a:stretch>
            <a:fillRect/>
          </a:stretch>
        </p:blipFill>
        <p:spPr>
          <a:xfrm>
            <a:off x="560484" y="1398856"/>
            <a:ext cx="8023031" cy="4060288"/>
          </a:xfrm>
          <a:prstGeom prst="rect">
            <a:avLst/>
          </a:prstGeom>
        </p:spPr>
      </p:pic>
      <p:graphicFrame>
        <p:nvGraphicFramePr>
          <p:cNvPr id="7" name="Content Placeholder 5">
            <a:extLst>
              <a:ext uri="{FF2B5EF4-FFF2-40B4-BE49-F238E27FC236}">
                <a16:creationId xmlns:a16="http://schemas.microsoft.com/office/drawing/2014/main" id="{A3D3E2D7-B6ED-4D50-B9C9-BBE573BDB766}"/>
              </a:ext>
            </a:extLst>
          </p:cNvPr>
          <p:cNvGraphicFramePr>
            <a:graphicFrameLocks noGrp="1"/>
          </p:cNvGraphicFramePr>
          <p:nvPr>
            <p:ph idx="1"/>
          </p:nvPr>
        </p:nvGraphicFramePr>
        <p:xfrm>
          <a:off x="560484" y="1484784"/>
          <a:ext cx="7920881" cy="3958295"/>
        </p:xfrm>
        <a:graphic>
          <a:graphicData uri="http://schemas.openxmlformats.org/drawingml/2006/table">
            <a:tbl>
              <a:tblPr/>
              <a:tblGrid>
                <a:gridCol w="5364539">
                  <a:extLst>
                    <a:ext uri="{9D8B030D-6E8A-4147-A177-3AD203B41FA5}">
                      <a16:colId xmlns:a16="http://schemas.microsoft.com/office/drawing/2014/main" val="340379102"/>
                    </a:ext>
                  </a:extLst>
                </a:gridCol>
                <a:gridCol w="1278171">
                  <a:extLst>
                    <a:ext uri="{9D8B030D-6E8A-4147-A177-3AD203B41FA5}">
                      <a16:colId xmlns:a16="http://schemas.microsoft.com/office/drawing/2014/main" val="415442569"/>
                    </a:ext>
                  </a:extLst>
                </a:gridCol>
                <a:gridCol w="1278171">
                  <a:extLst>
                    <a:ext uri="{9D8B030D-6E8A-4147-A177-3AD203B41FA5}">
                      <a16:colId xmlns:a16="http://schemas.microsoft.com/office/drawing/2014/main" val="1662910383"/>
                    </a:ext>
                  </a:extLst>
                </a:gridCol>
              </a:tblGrid>
              <a:tr h="414233">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Question</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True</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False</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41605"/>
                  </a:ext>
                </a:extLst>
              </a:tr>
              <a:tr h="414233">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TB is a disease that only occurs in the lungs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427099"/>
                  </a:ext>
                </a:extLst>
              </a:tr>
              <a:tr h="414233">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Latent TB infection is not infectious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359945"/>
                  </a:ext>
                </a:extLst>
              </a:tr>
              <a:tr h="497091">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If someone with TB coughs, those around them will automatically catch the infection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908675"/>
                  </a:ext>
                </a:extLst>
              </a:tr>
              <a:tr h="414233">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You can catch TB by sharing eating utensils with an infected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622467"/>
                  </a:ext>
                </a:extLst>
              </a:tr>
              <a:tr h="414233">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TB can be passed from person to person via coughs/sneezes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801104"/>
                  </a:ext>
                </a:extLst>
              </a:tr>
              <a:tr h="497091">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Someone can have TB of the lungs or throat with minimal risk of passing the infection on to others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625139"/>
                  </a:ext>
                </a:extLst>
              </a:tr>
              <a:tr h="414233">
                <a:tc>
                  <a:txBody>
                    <a:bodyPr/>
                    <a:lstStyle/>
                    <a:p>
                      <a:pPr>
                        <a:lnSpc>
                          <a:spcPct val="106000"/>
                        </a:lnSpc>
                        <a:spcAft>
                          <a:spcPts val="800"/>
                        </a:spcAft>
                      </a:pPr>
                      <a:r>
                        <a:rPr lang="en-GB" sz="1400" dirty="0">
                          <a:effectLst/>
                          <a:latin typeface="+mn-lt"/>
                          <a:ea typeface="Calibri" panose="020F0502020204030204" pitchFamily="34" charset="0"/>
                          <a:cs typeface="Times New Roman" panose="02020603050405020304" pitchFamily="18" charset="0"/>
                        </a:rPr>
                        <a:t>Only certain groups of people develop 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737853"/>
                  </a:ext>
                </a:extLst>
              </a:tr>
              <a:tr h="456639">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Most people with TB will die as a result of the infection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400" b="1" dirty="0">
                          <a:effectLst/>
                          <a:latin typeface="+mn-lt"/>
                          <a:ea typeface="Calibri" panose="020F0502020204030204" pitchFamily="34" charset="0"/>
                          <a:cs typeface="Times New Roman" panose="02020603050405020304" pitchFamily="18" charset="0"/>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66883"/>
                  </a:ext>
                </a:extLst>
              </a:tr>
            </a:tbl>
          </a:graphicData>
        </a:graphic>
      </p:graphicFrame>
    </p:spTree>
    <p:extLst>
      <p:ext uri="{BB962C8B-B14F-4D97-AF65-F5344CB8AC3E}">
        <p14:creationId xmlns:p14="http://schemas.microsoft.com/office/powerpoint/2010/main" val="72148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46A27F-734E-45F9-8EAC-FAE64471ED4A}"/>
              </a:ext>
            </a:extLst>
          </p:cNvPr>
          <p:cNvSpPr>
            <a:spLocks noGrp="1"/>
          </p:cNvSpPr>
          <p:nvPr>
            <p:ph type="title"/>
          </p:nvPr>
        </p:nvSpPr>
        <p:spPr>
          <a:xfrm>
            <a:off x="2195736" y="543107"/>
            <a:ext cx="5976664" cy="540544"/>
          </a:xfrm>
        </p:spPr>
        <p:txBody>
          <a:bodyPr>
            <a:noAutofit/>
          </a:bodyPr>
          <a:lstStyle/>
          <a:p>
            <a:pPr>
              <a:defRPr/>
            </a:pPr>
            <a:r>
              <a:rPr lang="en-GB" sz="3600" dirty="0"/>
              <a:t>Test your knowledge about TB! (answers)</a:t>
            </a:r>
            <a:endParaRPr lang="en-GB" sz="3600" dirty="0">
              <a:solidFill>
                <a:schemeClr val="accent3"/>
              </a:solidFill>
            </a:endParaRPr>
          </a:p>
        </p:txBody>
      </p:sp>
      <p:sp>
        <p:nvSpPr>
          <p:cNvPr id="36869" name="Slide Number Placeholder 6">
            <a:extLst>
              <a:ext uri="{FF2B5EF4-FFF2-40B4-BE49-F238E27FC236}">
                <a16:creationId xmlns:a16="http://schemas.microsoft.com/office/drawing/2014/main" id="{56679172-69BB-4C70-BB59-84A3146EB9A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marL="398860">
              <a:defRPr sz="1800">
                <a:solidFill>
                  <a:schemeClr val="tx1"/>
                </a:solidFill>
                <a:latin typeface="Arial" panose="020B0604020202020204" pitchFamily="34" charset="0"/>
                <a:ea typeface="ヒラギノ角ゴ Pro W3"/>
                <a:cs typeface="ヒラギノ角ゴ Pro W3"/>
              </a:defRPr>
            </a:lvl1pPr>
            <a:lvl2pPr marL="557213" indent="-214313">
              <a:defRPr sz="1800">
                <a:solidFill>
                  <a:schemeClr val="tx1"/>
                </a:solidFill>
                <a:latin typeface="Arial" panose="020B0604020202020204" pitchFamily="34" charset="0"/>
                <a:ea typeface="ヒラギノ角ゴ Pro W3"/>
                <a:cs typeface="ヒラギノ角ゴ Pro W3"/>
              </a:defRPr>
            </a:lvl2pPr>
            <a:lvl3pPr marL="857250" indent="-171450">
              <a:defRPr sz="1800">
                <a:solidFill>
                  <a:schemeClr val="tx1"/>
                </a:solidFill>
                <a:latin typeface="Arial" panose="020B0604020202020204" pitchFamily="34" charset="0"/>
                <a:ea typeface="ヒラギノ角ゴ Pro W3"/>
                <a:cs typeface="ヒラギノ角ゴ Pro W3"/>
              </a:defRPr>
            </a:lvl3pPr>
            <a:lvl4pPr marL="1200150" indent="-171450">
              <a:defRPr sz="1800">
                <a:solidFill>
                  <a:schemeClr val="tx1"/>
                </a:solidFill>
                <a:latin typeface="Arial" panose="020B0604020202020204" pitchFamily="34" charset="0"/>
                <a:ea typeface="ヒラギノ角ゴ Pro W3"/>
                <a:cs typeface="ヒラギノ角ゴ Pro W3"/>
              </a:defRPr>
            </a:lvl4pPr>
            <a:lvl5pPr marL="1543050" indent="-171450">
              <a:defRPr sz="1800">
                <a:solidFill>
                  <a:schemeClr val="tx1"/>
                </a:solidFill>
                <a:latin typeface="Arial" panose="020B0604020202020204" pitchFamily="34" charset="0"/>
                <a:ea typeface="ヒラギノ角ゴ Pro W3"/>
                <a:cs typeface="ヒラギノ角ゴ Pro W3"/>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pPr>
            <a:r>
              <a:rPr lang="en-US" altLang="en-US" sz="900" dirty="0">
                <a:solidFill>
                  <a:prstClr val="white"/>
                </a:solidFill>
              </a:rPr>
              <a:t>  </a:t>
            </a:r>
            <a:fld id="{90C6E2DE-93A9-4E6E-B347-2BAEE4043FC2}" type="slidenum">
              <a:rPr lang="en-US" altLang="en-US" sz="1200">
                <a:solidFill>
                  <a:prstClr val="white"/>
                </a:solidFill>
              </a:rPr>
              <a:pPr eaLnBrk="0" fontAlgn="base" hangingPunct="0">
                <a:spcBef>
                  <a:spcPct val="0"/>
                </a:spcBef>
                <a:spcAft>
                  <a:spcPct val="0"/>
                </a:spcAft>
              </a:pPr>
              <a:t>25</a:t>
            </a:fld>
            <a:endParaRPr lang="en-US" altLang="en-US" sz="1200" dirty="0">
              <a:solidFill>
                <a:prstClr val="white"/>
              </a:solidFill>
            </a:endParaRPr>
          </a:p>
        </p:txBody>
      </p:sp>
      <p:sp>
        <p:nvSpPr>
          <p:cNvPr id="36868" name="Footer Placeholder 5">
            <a:extLst>
              <a:ext uri="{FF2B5EF4-FFF2-40B4-BE49-F238E27FC236}">
                <a16:creationId xmlns:a16="http://schemas.microsoft.com/office/drawing/2014/main" id="{ED1BF0E7-81F2-40E8-9CBA-DA34F51AEA5C}"/>
              </a:ext>
            </a:extLst>
          </p:cNvPr>
          <p:cNvSpPr>
            <a:spLocks noGrp="1"/>
          </p:cNvSpPr>
          <p:nvPr>
            <p:ph type="ftr" sz="quarter" idx="3"/>
          </p:nvPr>
        </p:nvSpPr>
        <p:spPr bwMode="auto">
          <a:xfrm>
            <a:off x="755576" y="6309320"/>
            <a:ext cx="7848016" cy="548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ea typeface="ヒラギノ角ゴ Pro W3"/>
                <a:cs typeface="ヒラギノ角ゴ Pro W3"/>
              </a:defRPr>
            </a:lvl1pPr>
            <a:lvl2pPr marL="557213" indent="-214313">
              <a:defRPr sz="1800">
                <a:solidFill>
                  <a:schemeClr val="tx1"/>
                </a:solidFill>
                <a:latin typeface="Arial" panose="020B0604020202020204" pitchFamily="34" charset="0"/>
                <a:ea typeface="ヒラギノ角ゴ Pro W3"/>
                <a:cs typeface="ヒラギノ角ゴ Pro W3"/>
              </a:defRPr>
            </a:lvl2pPr>
            <a:lvl3pPr marL="857250" indent="-171450">
              <a:defRPr sz="1800">
                <a:solidFill>
                  <a:schemeClr val="tx1"/>
                </a:solidFill>
                <a:latin typeface="Arial" panose="020B0604020202020204" pitchFamily="34" charset="0"/>
                <a:ea typeface="ヒラギノ角ゴ Pro W3"/>
                <a:cs typeface="ヒラギノ角ゴ Pro W3"/>
              </a:defRPr>
            </a:lvl3pPr>
            <a:lvl4pPr marL="1200150" indent="-171450">
              <a:defRPr sz="1800">
                <a:solidFill>
                  <a:schemeClr val="tx1"/>
                </a:solidFill>
                <a:latin typeface="Arial" panose="020B0604020202020204" pitchFamily="34" charset="0"/>
                <a:ea typeface="ヒラギノ角ゴ Pro W3"/>
                <a:cs typeface="ヒラギノ角ゴ Pro W3"/>
              </a:defRPr>
            </a:lvl4pPr>
            <a:lvl5pPr marL="1543050" indent="-171450">
              <a:defRPr sz="1800">
                <a:solidFill>
                  <a:schemeClr val="tx1"/>
                </a:solidFill>
                <a:latin typeface="Arial" panose="020B0604020202020204" pitchFamily="34" charset="0"/>
                <a:ea typeface="ヒラギノ角ゴ Pro W3"/>
                <a:cs typeface="ヒラギノ角ゴ Pro W3"/>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ヒラギノ角ゴ Pro W3"/>
                <a:cs typeface="ヒラギノ角ゴ Pro W3"/>
              </a:defRPr>
            </a:lvl9pPr>
          </a:lstStyle>
          <a:p>
            <a:pPr eaLnBrk="0" fontAlgn="base" hangingPunct="0">
              <a:spcBef>
                <a:spcPct val="0"/>
              </a:spcBef>
              <a:spcAft>
                <a:spcPct val="0"/>
              </a:spcAft>
            </a:pPr>
            <a:r>
              <a:rPr lang="en-GB" sz="1200" dirty="0">
                <a:solidFill>
                  <a:prstClr val="white"/>
                </a:solidFill>
              </a:rPr>
              <a:t>TB awareness training for healthcare staff in prisons and places of detention</a:t>
            </a:r>
          </a:p>
        </p:txBody>
      </p:sp>
      <p:graphicFrame>
        <p:nvGraphicFramePr>
          <p:cNvPr id="6" name="Content Placeholder 5">
            <a:extLst>
              <a:ext uri="{FF2B5EF4-FFF2-40B4-BE49-F238E27FC236}">
                <a16:creationId xmlns:a16="http://schemas.microsoft.com/office/drawing/2014/main" id="{0633AF96-6B94-4B10-8F4D-3AE98A25C6E6}"/>
              </a:ext>
            </a:extLst>
          </p:cNvPr>
          <p:cNvGraphicFramePr>
            <a:graphicFrameLocks noGrp="1"/>
          </p:cNvGraphicFramePr>
          <p:nvPr>
            <p:ph idx="1"/>
            <p:extLst>
              <p:ext uri="{D42A27DB-BD31-4B8C-83A1-F6EECF244321}">
                <p14:modId xmlns:p14="http://schemas.microsoft.com/office/powerpoint/2010/main" val="672800779"/>
              </p:ext>
            </p:extLst>
          </p:nvPr>
        </p:nvGraphicFramePr>
        <p:xfrm>
          <a:off x="1475656" y="1651093"/>
          <a:ext cx="6937942" cy="4405249"/>
        </p:xfrm>
        <a:graphic>
          <a:graphicData uri="http://schemas.openxmlformats.org/drawingml/2006/table">
            <a:tbl>
              <a:tblPr/>
              <a:tblGrid>
                <a:gridCol w="3760275">
                  <a:extLst>
                    <a:ext uri="{9D8B030D-6E8A-4147-A177-3AD203B41FA5}">
                      <a16:colId xmlns:a16="http://schemas.microsoft.com/office/drawing/2014/main" val="340379102"/>
                    </a:ext>
                  </a:extLst>
                </a:gridCol>
                <a:gridCol w="1493649">
                  <a:extLst>
                    <a:ext uri="{9D8B030D-6E8A-4147-A177-3AD203B41FA5}">
                      <a16:colId xmlns:a16="http://schemas.microsoft.com/office/drawing/2014/main" val="415442569"/>
                    </a:ext>
                  </a:extLst>
                </a:gridCol>
                <a:gridCol w="1684018">
                  <a:extLst>
                    <a:ext uri="{9D8B030D-6E8A-4147-A177-3AD203B41FA5}">
                      <a16:colId xmlns:a16="http://schemas.microsoft.com/office/drawing/2014/main" val="1662910383"/>
                    </a:ext>
                  </a:extLst>
                </a:gridCol>
              </a:tblGrid>
              <a:tr h="157839">
                <a:tc>
                  <a:txBody>
                    <a:bodyPr/>
                    <a:lstStyle/>
                    <a:p>
                      <a:pPr>
                        <a:lnSpc>
                          <a:spcPct val="106000"/>
                        </a:lnSpc>
                        <a:spcAft>
                          <a:spcPts val="800"/>
                        </a:spcAft>
                      </a:pPr>
                      <a:r>
                        <a:rPr lang="en-GB" sz="1100" b="1" dirty="0">
                          <a:solidFill>
                            <a:schemeClr val="tx1"/>
                          </a:solidFill>
                          <a:effectLst/>
                          <a:latin typeface="+mn-lt"/>
                          <a:ea typeface="Calibri" panose="020F0502020204030204" pitchFamily="34" charset="0"/>
                          <a:cs typeface="Times New Roman" panose="02020603050405020304" pitchFamily="18" charset="0"/>
                        </a:rPr>
                        <a:t>Question</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en-GB" sz="1100" b="1" dirty="0">
                          <a:solidFill>
                            <a:schemeClr val="tx1"/>
                          </a:solidFill>
                          <a:effectLst/>
                          <a:latin typeface="+mn-lt"/>
                          <a:ea typeface="Calibri" panose="020F0502020204030204" pitchFamily="34" charset="0"/>
                          <a:cs typeface="Times New Roman" panose="02020603050405020304" pitchFamily="18" charset="0"/>
                        </a:rPr>
                        <a:t>True</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en-GB" sz="1100" b="1" dirty="0">
                          <a:solidFill>
                            <a:schemeClr val="tx1"/>
                          </a:solidFill>
                          <a:effectLst/>
                          <a:latin typeface="+mn-lt"/>
                          <a:ea typeface="Calibri" panose="020F0502020204030204" pitchFamily="34" charset="0"/>
                          <a:cs typeface="Times New Roman" panose="02020603050405020304" pitchFamily="18" charset="0"/>
                        </a:rPr>
                        <a:t>False</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41605"/>
                  </a:ext>
                </a:extLst>
              </a:tr>
              <a:tr h="327699">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TB is a disease that only occurs in the lungs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1"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x  it can occur anywhere in the body</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427099"/>
                  </a:ext>
                </a:extLst>
              </a:tr>
              <a:tr h="424831">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Latent TB infection is not infectious</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x</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359945"/>
                  </a:ext>
                </a:extLst>
              </a:tr>
              <a:tr h="594690">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If someone with TB coughs, those around them will automatically catch the infection</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1"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x</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908675"/>
                  </a:ext>
                </a:extLst>
              </a:tr>
              <a:tr h="594690">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You can catch TB by sharing eating utensils with an infected person</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1" dirty="0">
                          <a:effectLst/>
                          <a:latin typeface="+mn-lt"/>
                          <a:ea typeface="Calibri" panose="020F0502020204030204" pitchFamily="34" charset="0"/>
                          <a:cs typeface="Times New Roman" panose="02020603050405020304" pitchFamily="18" charset="0"/>
                        </a:rPr>
                        <a:t> </a:t>
                      </a: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x</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622467"/>
                  </a:ext>
                </a:extLst>
              </a:tr>
              <a:tr h="594690">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TB can be passed from person to person via coughs/sneezes</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1" dirty="0">
                          <a:effectLst/>
                          <a:latin typeface="+mn-lt"/>
                          <a:ea typeface="Calibri" panose="020F0502020204030204" pitchFamily="34" charset="0"/>
                          <a:cs typeface="Times New Roman" panose="02020603050405020304" pitchFamily="18" charset="0"/>
                        </a:rPr>
                        <a:t> </a:t>
                      </a:r>
                      <a:r>
                        <a:rPr lang="en-GB" sz="1100" b="0" dirty="0">
                          <a:solidFill>
                            <a:schemeClr val="bg2"/>
                          </a:solidFill>
                          <a:effectLst/>
                          <a:latin typeface="+mn-lt"/>
                          <a:ea typeface="Calibri" panose="020F0502020204030204" pitchFamily="34" charset="0"/>
                          <a:cs typeface="Times New Roman" panose="02020603050405020304" pitchFamily="18" charset="0"/>
                        </a:rPr>
                        <a:t>x</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801104"/>
                  </a:ext>
                </a:extLst>
              </a:tr>
              <a:tr h="594690">
                <a:tc>
                  <a:txBody>
                    <a:bodyPr/>
                    <a:lstStyle/>
                    <a:p>
                      <a:pPr>
                        <a:lnSpc>
                          <a:spcPct val="106000"/>
                        </a:lnSpc>
                        <a:spcAft>
                          <a:spcPts val="800"/>
                        </a:spcAft>
                      </a:pPr>
                      <a:r>
                        <a:rPr lang="en-GB" sz="1100" dirty="0">
                          <a:effectLst/>
                          <a:latin typeface="+mn-lt"/>
                          <a:ea typeface="Calibri" panose="020F0502020204030204" pitchFamily="34" charset="0"/>
                          <a:cs typeface="Times New Roman" panose="02020603050405020304" pitchFamily="18" charset="0"/>
                        </a:rPr>
                        <a:t>Someone can have TB of the lungs or throat with minimal risk of passing the infection on to others</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x (eg if on effective treatment)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en-GB" sz="1100" b="0" dirty="0">
                        <a:solidFill>
                          <a:schemeClr val="bg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446465"/>
                  </a:ext>
                </a:extLst>
              </a:tr>
              <a:tr h="497558">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100" dirty="0">
                          <a:effectLst/>
                          <a:latin typeface="+mn-lt"/>
                          <a:ea typeface="Calibri" panose="020F0502020204030204" pitchFamily="34" charset="0"/>
                          <a:cs typeface="Times New Roman" panose="02020603050405020304" pitchFamily="18" charset="0"/>
                        </a:rPr>
                        <a:t>Only certain groups of people develop TB</a:t>
                      </a:r>
                    </a:p>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en-GB" sz="1100" b="0" dirty="0">
                        <a:solidFill>
                          <a:schemeClr val="bg2"/>
                        </a:solidFill>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x anyone can develop TB, however, some groups are more at risk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699486"/>
                  </a:ext>
                </a:extLst>
              </a:tr>
              <a:tr h="424831">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100" dirty="0">
                          <a:effectLst/>
                          <a:latin typeface="+mn-lt"/>
                          <a:ea typeface="Calibri" panose="020F0502020204030204" pitchFamily="34" charset="0"/>
                          <a:cs typeface="Times New Roman" panose="02020603050405020304" pitchFamily="18" charset="0"/>
                        </a:rPr>
                        <a:t>Most people with TB will die as a result of the infection</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en-GB" sz="110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en-GB" sz="1100" b="0" dirty="0">
                          <a:solidFill>
                            <a:schemeClr val="bg2"/>
                          </a:solidFill>
                          <a:effectLst/>
                          <a:latin typeface="+mn-lt"/>
                          <a:ea typeface="Calibri" panose="020F0502020204030204" pitchFamily="34" charset="0"/>
                          <a:cs typeface="Times New Roman" panose="02020603050405020304" pitchFamily="18" charset="0"/>
                        </a:rPr>
                        <a:t>x there is very effective treatment available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66883"/>
                  </a:ext>
                </a:extLst>
              </a:tr>
            </a:tbl>
          </a:graphicData>
        </a:graphic>
      </p:graphicFrame>
    </p:spTree>
    <p:extLst>
      <p:ext uri="{BB962C8B-B14F-4D97-AF65-F5344CB8AC3E}">
        <p14:creationId xmlns:p14="http://schemas.microsoft.com/office/powerpoint/2010/main" val="352206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DBD4C-F795-4CF2-A878-4DDC592DEA5F}"/>
              </a:ext>
            </a:extLst>
          </p:cNvPr>
          <p:cNvSpPr>
            <a:spLocks noGrp="1"/>
          </p:cNvSpPr>
          <p:nvPr>
            <p:ph type="title"/>
          </p:nvPr>
        </p:nvSpPr>
        <p:spPr>
          <a:xfrm>
            <a:off x="2339752" y="404664"/>
            <a:ext cx="4176464" cy="864096"/>
          </a:xfrm>
        </p:spPr>
        <p:txBody>
          <a:bodyPr>
            <a:normAutofit/>
          </a:bodyPr>
          <a:lstStyle/>
          <a:p>
            <a:r>
              <a:rPr lang="en-GB" sz="3600" dirty="0"/>
              <a:t>Acknowledgements</a:t>
            </a:r>
          </a:p>
        </p:txBody>
      </p:sp>
      <p:sp>
        <p:nvSpPr>
          <p:cNvPr id="3" name="Slide Number Placeholder 2">
            <a:extLst>
              <a:ext uri="{FF2B5EF4-FFF2-40B4-BE49-F238E27FC236}">
                <a16:creationId xmlns:a16="http://schemas.microsoft.com/office/drawing/2014/main" id="{6A42711A-59D7-4C7A-BF13-53150830E66B}"/>
              </a:ext>
            </a:extLst>
          </p:cNvPr>
          <p:cNvSpPr>
            <a:spLocks noGrp="1"/>
          </p:cNvSpPr>
          <p:nvPr>
            <p:ph type="sldNum" sz="quarter" idx="12"/>
          </p:nvPr>
        </p:nvSpPr>
        <p:spPr/>
        <p:txBody>
          <a:bodyPr/>
          <a:lstStyle/>
          <a:p>
            <a:fld id="{E051598E-9D06-4046-8EF2-7702044C4E81}" type="slidenum">
              <a:rPr lang="en-US" smtClean="0"/>
              <a:pPr/>
              <a:t>26</a:t>
            </a:fld>
            <a:r>
              <a:rPr lang="en-US" dirty="0"/>
              <a:t> </a:t>
            </a:r>
            <a:r>
              <a:rPr lang="en-GB" dirty="0"/>
              <a:t>TB awareness for staff in prisons and other places of detention</a:t>
            </a:r>
            <a:endParaRPr lang="en-US" altLang="en-US" dirty="0"/>
          </a:p>
        </p:txBody>
      </p:sp>
      <p:sp>
        <p:nvSpPr>
          <p:cNvPr id="2" name="Rectangle 1">
            <a:extLst>
              <a:ext uri="{FF2B5EF4-FFF2-40B4-BE49-F238E27FC236}">
                <a16:creationId xmlns:a16="http://schemas.microsoft.com/office/drawing/2014/main" id="{3EABDCA0-11A6-428E-BF7B-C6E498A584B3}"/>
              </a:ext>
            </a:extLst>
          </p:cNvPr>
          <p:cNvSpPr/>
          <p:nvPr/>
        </p:nvSpPr>
        <p:spPr>
          <a:xfrm>
            <a:off x="611560" y="1611692"/>
            <a:ext cx="8262472" cy="4572021"/>
          </a:xfrm>
          <a:prstGeom prst="rect">
            <a:avLst/>
          </a:prstGeom>
        </p:spPr>
        <p:txBody>
          <a:bodyPr wrap="square">
            <a:spAutoFit/>
          </a:bodyPr>
          <a:lstStyle/>
          <a:p>
            <a:pPr>
              <a:lnSpc>
                <a:spcPct val="107000"/>
              </a:lnSpc>
              <a:spcAft>
                <a:spcPts val="800"/>
              </a:spcAft>
            </a:pPr>
            <a:r>
              <a:rPr lang="en-GB" dirty="0">
                <a:solidFill>
                  <a:schemeClr val="bg2"/>
                </a:solidFill>
                <a:ea typeface="Calibri" panose="020F0502020204030204" pitchFamily="34" charset="0"/>
                <a:cs typeface="Times New Roman" panose="02020603050405020304" pitchFamily="18" charset="0"/>
              </a:rPr>
              <a:t>Authors</a:t>
            </a:r>
          </a:p>
          <a:p>
            <a:pPr>
              <a:lnSpc>
                <a:spcPct val="107000"/>
              </a:lnSpc>
              <a:spcAft>
                <a:spcPts val="800"/>
              </a:spcAft>
            </a:pPr>
            <a:r>
              <a:rPr lang="en-GB" dirty="0">
                <a:ea typeface="Calibri" panose="020F0502020204030204" pitchFamily="34" charset="0"/>
                <a:cs typeface="Times New Roman" panose="02020603050405020304" pitchFamily="18" charset="0"/>
              </a:rPr>
              <a:t>Anita Turley, Clare Humphreys, Olabisi Williams and Anjana Roy</a:t>
            </a:r>
          </a:p>
          <a:p>
            <a:pPr>
              <a:lnSpc>
                <a:spcPct val="107000"/>
              </a:lnSpc>
              <a:spcAft>
                <a:spcPts val="800"/>
              </a:spcAft>
            </a:pPr>
            <a:r>
              <a:rPr lang="en-GB" dirty="0">
                <a:solidFill>
                  <a:schemeClr val="bg2"/>
                </a:solidFill>
                <a:ea typeface="Calibri" panose="020F0502020204030204" pitchFamily="34" charset="0"/>
                <a:cs typeface="Times New Roman" panose="02020603050405020304" pitchFamily="18" charset="0"/>
              </a:rPr>
              <a:t>Contributors</a:t>
            </a:r>
          </a:p>
          <a:p>
            <a:pPr>
              <a:lnSpc>
                <a:spcPct val="107000"/>
              </a:lnSpc>
              <a:spcAft>
                <a:spcPts val="800"/>
              </a:spcAft>
            </a:pPr>
            <a:r>
              <a:rPr lang="en-GB" dirty="0">
                <a:ea typeface="Calibri" panose="020F0502020204030204" pitchFamily="34" charset="0"/>
                <a:cs typeface="Times New Roman" panose="02020603050405020304" pitchFamily="18" charset="0"/>
              </a:rPr>
              <a:t>Abi Bartlett, Bridget Langstaff, Diane Fiefield, Emma Threadgold, Grainne Nixon, Jane DeBurgh, June Chambers, Paul Moore,  Sarah Dowle,  Simone Thorn Heathcock and Sophia Makki. </a:t>
            </a:r>
          </a:p>
          <a:p>
            <a:pPr>
              <a:lnSpc>
                <a:spcPct val="107000"/>
              </a:lnSpc>
              <a:spcAft>
                <a:spcPts val="800"/>
              </a:spcAft>
            </a:pPr>
            <a:r>
              <a:rPr lang="en-GB" dirty="0">
                <a:ea typeface="Calibri" panose="020F0502020204030204" pitchFamily="34" charset="0"/>
                <a:cs typeface="Times New Roman" panose="02020603050405020304" pitchFamily="18" charset="0"/>
              </a:rPr>
              <a:t>TB Alert, national TB team for infographics, </a:t>
            </a:r>
            <a:r>
              <a:rPr lang="de-DE" dirty="0">
                <a:ea typeface="Calibri" panose="020F0502020204030204" pitchFamily="34" charset="0"/>
                <a:cs typeface="Times New Roman" panose="02020603050405020304" pitchFamily="18" charset="0"/>
              </a:rPr>
              <a:t>Stephanie Dennis</a:t>
            </a:r>
            <a:r>
              <a:rPr lang="en-GB" dirty="0">
                <a:ea typeface="Calibri" panose="020F0502020204030204" pitchFamily="34" charset="0"/>
                <a:cs typeface="Times New Roman" panose="02020603050405020304" pitchFamily="18" charset="0"/>
              </a:rPr>
              <a:t>(admin support)</a:t>
            </a:r>
          </a:p>
          <a:p>
            <a:pPr>
              <a:lnSpc>
                <a:spcPct val="107000"/>
              </a:lnSpc>
              <a:spcAft>
                <a:spcPts val="800"/>
              </a:spcAft>
            </a:pPr>
            <a:r>
              <a:rPr lang="en-GB" dirty="0">
                <a:solidFill>
                  <a:srgbClr val="990033"/>
                </a:solidFill>
                <a:ea typeface="Calibri" panose="020F0502020204030204" pitchFamily="34" charset="0"/>
                <a:cs typeface="Times New Roman" panose="02020603050405020304" pitchFamily="18" charset="0"/>
              </a:rPr>
              <a:t>Sign off</a:t>
            </a:r>
          </a:p>
          <a:p>
            <a:pPr>
              <a:lnSpc>
                <a:spcPct val="107000"/>
              </a:lnSpc>
              <a:spcAft>
                <a:spcPts val="800"/>
              </a:spcAft>
            </a:pPr>
            <a:r>
              <a:rPr lang="en-GB" dirty="0">
                <a:ea typeface="Calibri" panose="020F0502020204030204" pitchFamily="34" charset="0"/>
                <a:cs typeface="Times New Roman" panose="02020603050405020304" pitchFamily="18" charset="0"/>
              </a:rPr>
              <a:t>National Health &amp; Justice Network PHE, chaired by </a:t>
            </a:r>
            <a:r>
              <a:rPr lang="en-GB" dirty="0"/>
              <a:t>Éamonn O'Moore</a:t>
            </a:r>
            <a:endParaRPr lang="en-GB" dirty="0">
              <a:solidFill>
                <a:srgbClr val="990033"/>
              </a:solidFill>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990033"/>
                </a:solidFill>
                <a:ea typeface="Calibri" panose="020F0502020204030204" pitchFamily="34" charset="0"/>
                <a:cs typeface="Times New Roman" panose="02020603050405020304" pitchFamily="18" charset="0"/>
              </a:rPr>
              <a:t>Publication reference</a:t>
            </a:r>
          </a:p>
          <a:p>
            <a:pPr>
              <a:lnSpc>
                <a:spcPct val="107000"/>
              </a:lnSpc>
              <a:spcAft>
                <a:spcPts val="800"/>
              </a:spcAft>
            </a:pPr>
            <a:r>
              <a:rPr lang="en-GB" dirty="0">
                <a:ea typeface="Calibri" panose="020F0502020204030204" pitchFamily="34" charset="0"/>
                <a:cs typeface="Times New Roman" panose="02020603050405020304" pitchFamily="18" charset="0"/>
              </a:rPr>
              <a:t>PHE publishing gateway number GW-1121</a:t>
            </a:r>
          </a:p>
          <a:p>
            <a:pPr>
              <a:lnSpc>
                <a:spcPct val="107000"/>
              </a:lnSpc>
              <a:spcAft>
                <a:spcPts val="800"/>
              </a:spcAft>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0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08E5-47E6-4A93-A019-C67AF255E8B1}"/>
              </a:ext>
            </a:extLst>
          </p:cNvPr>
          <p:cNvSpPr>
            <a:spLocks noGrp="1"/>
          </p:cNvSpPr>
          <p:nvPr>
            <p:ph type="title"/>
          </p:nvPr>
        </p:nvSpPr>
        <p:spPr>
          <a:xfrm>
            <a:off x="2051720" y="445900"/>
            <a:ext cx="5760640" cy="648072"/>
          </a:xfrm>
        </p:spPr>
        <p:txBody>
          <a:bodyPr>
            <a:normAutofit/>
          </a:bodyPr>
          <a:lstStyle/>
          <a:p>
            <a:r>
              <a:rPr lang="en-GB" sz="3600" dirty="0"/>
              <a:t>Learning objectives</a:t>
            </a:r>
          </a:p>
        </p:txBody>
      </p:sp>
      <p:sp>
        <p:nvSpPr>
          <p:cNvPr id="4" name="Slide Number Placeholder 3">
            <a:extLst>
              <a:ext uri="{FF2B5EF4-FFF2-40B4-BE49-F238E27FC236}">
                <a16:creationId xmlns:a16="http://schemas.microsoft.com/office/drawing/2014/main" id="{C83B027C-5B22-48F0-9FA0-DAA94125E83E}"/>
              </a:ext>
            </a:extLst>
          </p:cNvPr>
          <p:cNvSpPr>
            <a:spLocks noGrp="1"/>
          </p:cNvSpPr>
          <p:nvPr>
            <p:ph type="sldNum" sz="quarter" idx="12"/>
          </p:nvPr>
        </p:nvSpPr>
        <p:spPr/>
        <p:txBody>
          <a:bodyPr/>
          <a:lstStyle/>
          <a:p>
            <a:r>
              <a:rPr lang="en-GB" dirty="0"/>
              <a:t>3  TB awareness for staff in prisons and other places of detention</a:t>
            </a:r>
          </a:p>
        </p:txBody>
      </p:sp>
      <p:sp>
        <p:nvSpPr>
          <p:cNvPr id="5" name="Rectangle 4">
            <a:extLst>
              <a:ext uri="{FF2B5EF4-FFF2-40B4-BE49-F238E27FC236}">
                <a16:creationId xmlns:a16="http://schemas.microsoft.com/office/drawing/2014/main" id="{DD29F6E0-033D-4E30-9898-863DEA30C460}"/>
              </a:ext>
            </a:extLst>
          </p:cNvPr>
          <p:cNvSpPr/>
          <p:nvPr/>
        </p:nvSpPr>
        <p:spPr>
          <a:xfrm>
            <a:off x="683568" y="1484784"/>
            <a:ext cx="7920880" cy="5016758"/>
          </a:xfrm>
          <a:prstGeom prst="rect">
            <a:avLst/>
          </a:prstGeom>
        </p:spPr>
        <p:txBody>
          <a:bodyPr wrap="square">
            <a:spAutoFit/>
          </a:bodyPr>
          <a:lstStyle/>
          <a:p>
            <a:pPr marL="342900" lvl="0" indent="-342900">
              <a:buFont typeface="Arial" panose="020B0604020202020204" pitchFamily="34" charset="0"/>
              <a:buChar char="•"/>
            </a:pPr>
            <a:r>
              <a:rPr lang="en-GB" sz="2000" dirty="0"/>
              <a:t>To provide basic awareness of TB</a:t>
            </a:r>
          </a:p>
          <a:p>
            <a:pPr lvl="0"/>
            <a:r>
              <a:rPr lang="en-GB" sz="2000" dirty="0"/>
              <a:t> </a:t>
            </a:r>
          </a:p>
          <a:p>
            <a:pPr marL="342900" lvl="0" indent="-342900">
              <a:buFont typeface="Arial" panose="020B0604020202020204" pitchFamily="34" charset="0"/>
              <a:buChar char="•"/>
            </a:pPr>
            <a:r>
              <a:rPr lang="en-GB" sz="2000" dirty="0"/>
              <a:t>To understand symptoms, explaining differences between active and latent TB</a:t>
            </a:r>
          </a:p>
          <a:p>
            <a:pPr lvl="0"/>
            <a:endParaRPr lang="en-GB" sz="2000" dirty="0"/>
          </a:p>
          <a:p>
            <a:pPr marL="342900" lvl="0" indent="-342900">
              <a:buFont typeface="Arial" panose="020B0604020202020204" pitchFamily="34" charset="0"/>
              <a:buChar char="•"/>
            </a:pPr>
            <a:r>
              <a:rPr lang="en-GB" sz="2000" dirty="0"/>
              <a:t>Understanding risk factors for developing TB</a:t>
            </a:r>
          </a:p>
          <a:p>
            <a:pPr lvl="0"/>
            <a:endParaRPr lang="en-GB" sz="2000" dirty="0"/>
          </a:p>
          <a:p>
            <a:pPr marL="342900" lvl="0" indent="-342900">
              <a:buFont typeface="Arial" panose="020B0604020202020204" pitchFamily="34" charset="0"/>
              <a:buChar char="•"/>
            </a:pPr>
            <a:r>
              <a:rPr lang="en-GB" sz="2000" dirty="0"/>
              <a:t>Understanding of diagnosis and treatment of TB</a:t>
            </a:r>
          </a:p>
          <a:p>
            <a:pPr lvl="0"/>
            <a:endParaRPr lang="en-GB" sz="2000" dirty="0"/>
          </a:p>
          <a:p>
            <a:pPr marL="342900" lvl="0" indent="-342900">
              <a:buFont typeface="Arial" panose="020B0604020202020204" pitchFamily="34" charset="0"/>
              <a:buChar char="•"/>
            </a:pPr>
            <a:r>
              <a:rPr lang="en-GB" sz="2000" dirty="0"/>
              <a:t>Increase knowledge on public health management of TB incidents in prisons including isolation, bed watch contact tracing and discharge planning</a:t>
            </a:r>
          </a:p>
          <a:p>
            <a:pPr marL="342900" lvl="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Participants will have an understanding to support prisoners </a:t>
            </a:r>
            <a:br>
              <a:rPr lang="en-GB" sz="2000" dirty="0"/>
            </a:br>
            <a:r>
              <a:rPr lang="en-GB" sz="2000" dirty="0"/>
              <a:t>with TB </a:t>
            </a:r>
          </a:p>
          <a:p>
            <a:pPr marL="342900" lvl="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44320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4F90-E88C-4D27-B104-FBFE74699ACE}"/>
              </a:ext>
            </a:extLst>
          </p:cNvPr>
          <p:cNvSpPr>
            <a:spLocks noGrp="1"/>
          </p:cNvSpPr>
          <p:nvPr>
            <p:ph type="title"/>
          </p:nvPr>
        </p:nvSpPr>
        <p:spPr>
          <a:xfrm>
            <a:off x="2267744" y="497409"/>
            <a:ext cx="4752528" cy="648072"/>
          </a:xfrm>
        </p:spPr>
        <p:txBody>
          <a:bodyPr>
            <a:noAutofit/>
          </a:bodyPr>
          <a:lstStyle/>
          <a:p>
            <a:r>
              <a:rPr lang="en-GB" sz="3600" dirty="0"/>
              <a:t>Glossary of acronyms</a:t>
            </a:r>
          </a:p>
        </p:txBody>
      </p:sp>
      <p:sp>
        <p:nvSpPr>
          <p:cNvPr id="4" name="Slide Number Placeholder 3">
            <a:extLst>
              <a:ext uri="{FF2B5EF4-FFF2-40B4-BE49-F238E27FC236}">
                <a16:creationId xmlns:a16="http://schemas.microsoft.com/office/drawing/2014/main" id="{A8546A1A-32F7-402E-940E-189A8334B5ED}"/>
              </a:ext>
            </a:extLst>
          </p:cNvPr>
          <p:cNvSpPr>
            <a:spLocks noGrp="1"/>
          </p:cNvSpPr>
          <p:nvPr>
            <p:ph type="sldNum" sz="quarter" idx="12"/>
          </p:nvPr>
        </p:nvSpPr>
        <p:spPr/>
        <p:txBody>
          <a:bodyPr/>
          <a:lstStyle/>
          <a:p>
            <a:r>
              <a:rPr lang="en-GB" dirty="0"/>
              <a:t>4  TB awareness training for healthcare staff in prisons and places of detention</a:t>
            </a:r>
            <a:endParaRPr lang="en-US" dirty="0"/>
          </a:p>
        </p:txBody>
      </p:sp>
      <p:sp>
        <p:nvSpPr>
          <p:cNvPr id="5" name="Rectangle 4">
            <a:extLst>
              <a:ext uri="{FF2B5EF4-FFF2-40B4-BE49-F238E27FC236}">
                <a16:creationId xmlns:a16="http://schemas.microsoft.com/office/drawing/2014/main" id="{4BCFFCF9-E640-4149-A874-45FC2B5DAABB}"/>
              </a:ext>
            </a:extLst>
          </p:cNvPr>
          <p:cNvSpPr/>
          <p:nvPr/>
        </p:nvSpPr>
        <p:spPr>
          <a:xfrm>
            <a:off x="1331640" y="1462678"/>
            <a:ext cx="7488832" cy="2221121"/>
          </a:xfrm>
          <a:prstGeom prst="rect">
            <a:avLst/>
          </a:prstGeom>
        </p:spPr>
        <p:txBody>
          <a:bodyPr wrap="square">
            <a:spAutoFit/>
          </a:bodyPr>
          <a:lstStyle/>
          <a:p>
            <a:pPr marL="342000" indent="-342000">
              <a:lnSpc>
                <a:spcPts val="1600"/>
              </a:lnSpc>
              <a:spcBef>
                <a:spcPts val="600"/>
              </a:spcBef>
              <a:spcAft>
                <a:spcPts val="800"/>
              </a:spcAft>
              <a:defRPr/>
            </a:pPr>
            <a:r>
              <a:rPr lang="en-GB" sz="1800" dirty="0"/>
              <a:t>CXR             Chest X-ray</a:t>
            </a:r>
          </a:p>
          <a:p>
            <a:pPr marL="342000" indent="-342000">
              <a:lnSpc>
                <a:spcPts val="1600"/>
              </a:lnSpc>
              <a:spcBef>
                <a:spcPts val="600"/>
              </a:spcBef>
              <a:spcAft>
                <a:spcPts val="800"/>
              </a:spcAft>
              <a:defRPr/>
            </a:pPr>
            <a:r>
              <a:rPr lang="en-GB" sz="1800" dirty="0"/>
              <a:t>DOT             Directly Observed Therapy </a:t>
            </a:r>
          </a:p>
          <a:p>
            <a:pPr marL="342000" indent="-342000">
              <a:lnSpc>
                <a:spcPts val="1600"/>
              </a:lnSpc>
              <a:spcBef>
                <a:spcPts val="600"/>
              </a:spcBef>
              <a:spcAft>
                <a:spcPts val="800"/>
              </a:spcAft>
              <a:defRPr/>
            </a:pPr>
            <a:r>
              <a:rPr lang="en-GB" sz="1800" dirty="0"/>
              <a:t>LTBI             Latent TB Infection </a:t>
            </a:r>
          </a:p>
          <a:p>
            <a:pPr marL="342000" indent="-342000">
              <a:lnSpc>
                <a:spcPts val="1600"/>
              </a:lnSpc>
              <a:spcBef>
                <a:spcPts val="600"/>
              </a:spcBef>
              <a:spcAft>
                <a:spcPts val="800"/>
              </a:spcAft>
              <a:defRPr/>
            </a:pPr>
            <a:r>
              <a:rPr lang="en-GB" sz="1800" dirty="0"/>
              <a:t>TB               Tuberculosis</a:t>
            </a:r>
          </a:p>
          <a:p>
            <a:pPr marL="342000" lvl="1" indent="-342000">
              <a:lnSpc>
                <a:spcPts val="1600"/>
              </a:lnSpc>
              <a:spcBef>
                <a:spcPts val="600"/>
              </a:spcBef>
              <a:spcAft>
                <a:spcPts val="800"/>
              </a:spcAft>
              <a:defRPr/>
            </a:pPr>
            <a:r>
              <a:rPr lang="en-GB" dirty="0"/>
              <a:t>PPE	     Personal Protective Equipment</a:t>
            </a:r>
            <a:endParaRPr lang="en-GB" sz="1800" dirty="0"/>
          </a:p>
          <a:p>
            <a:pPr marL="342000" lvl="1" indent="-342000">
              <a:lnSpc>
                <a:spcPts val="1600"/>
              </a:lnSpc>
              <a:spcBef>
                <a:spcPts val="600"/>
              </a:spcBef>
              <a:spcAft>
                <a:spcPts val="800"/>
              </a:spcAft>
              <a:defRPr/>
            </a:pPr>
            <a:r>
              <a:rPr lang="en-GB" sz="1800" dirty="0"/>
              <a:t>			</a:t>
            </a:r>
          </a:p>
        </p:txBody>
      </p:sp>
    </p:spTree>
    <p:extLst>
      <p:ext uri="{BB962C8B-B14F-4D97-AF65-F5344CB8AC3E}">
        <p14:creationId xmlns:p14="http://schemas.microsoft.com/office/powerpoint/2010/main" val="271407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436B-91B9-4F58-91E3-3958063A811F}"/>
              </a:ext>
            </a:extLst>
          </p:cNvPr>
          <p:cNvSpPr>
            <a:spLocks noGrp="1"/>
          </p:cNvSpPr>
          <p:nvPr>
            <p:ph type="title"/>
          </p:nvPr>
        </p:nvSpPr>
        <p:spPr>
          <a:xfrm>
            <a:off x="2123728" y="620688"/>
            <a:ext cx="6336704" cy="648072"/>
          </a:xfrm>
        </p:spPr>
        <p:txBody>
          <a:bodyPr>
            <a:noAutofit/>
          </a:bodyPr>
          <a:lstStyle/>
          <a:p>
            <a:r>
              <a:rPr lang="en-GB" sz="3600" dirty="0"/>
              <a:t>Who will deliver these slide sets?</a:t>
            </a:r>
          </a:p>
        </p:txBody>
      </p:sp>
      <p:sp>
        <p:nvSpPr>
          <p:cNvPr id="4" name="Slide Number Placeholder 3">
            <a:extLst>
              <a:ext uri="{FF2B5EF4-FFF2-40B4-BE49-F238E27FC236}">
                <a16:creationId xmlns:a16="http://schemas.microsoft.com/office/drawing/2014/main" id="{37FF6E76-05B8-416B-9304-556C2DAA7CF5}"/>
              </a:ext>
            </a:extLst>
          </p:cNvPr>
          <p:cNvSpPr>
            <a:spLocks noGrp="1"/>
          </p:cNvSpPr>
          <p:nvPr>
            <p:ph type="sldNum" sz="quarter" idx="12"/>
          </p:nvPr>
        </p:nvSpPr>
        <p:spPr/>
        <p:txBody>
          <a:bodyPr/>
          <a:lstStyle/>
          <a:p>
            <a:fld id="{E051598E-9D06-4046-8EF2-7702044C4E81}" type="slidenum">
              <a:rPr lang="en-US" smtClean="0"/>
              <a:pPr/>
              <a:t>5</a:t>
            </a:fld>
            <a:r>
              <a:rPr lang="en-US" dirty="0"/>
              <a:t>  </a:t>
            </a:r>
            <a:r>
              <a:rPr lang="en-GB" dirty="0"/>
              <a:t>TB awareness for staff in prisons and other places of detention</a:t>
            </a:r>
          </a:p>
        </p:txBody>
      </p:sp>
      <p:sp>
        <p:nvSpPr>
          <p:cNvPr id="5" name="TextBox 4">
            <a:extLst>
              <a:ext uri="{FF2B5EF4-FFF2-40B4-BE49-F238E27FC236}">
                <a16:creationId xmlns:a16="http://schemas.microsoft.com/office/drawing/2014/main" id="{004DC65C-594B-4A50-8A26-52201A0E26C5}"/>
              </a:ext>
            </a:extLst>
          </p:cNvPr>
          <p:cNvSpPr txBox="1"/>
          <p:nvPr/>
        </p:nvSpPr>
        <p:spPr>
          <a:xfrm>
            <a:off x="1403648" y="1916832"/>
            <a:ext cx="5832648" cy="2031325"/>
          </a:xfrm>
          <a:prstGeom prst="rect">
            <a:avLst/>
          </a:prstGeom>
          <a:noFill/>
        </p:spPr>
        <p:txBody>
          <a:bodyPr wrap="square" rtlCol="0">
            <a:spAutoFit/>
          </a:bodyPr>
          <a:lstStyle/>
          <a:p>
            <a:pPr marL="342900" indent="-342900">
              <a:buFont typeface="Arial" panose="020B0604020202020204" pitchFamily="34" charset="0"/>
              <a:buChar char="•"/>
            </a:pPr>
            <a:r>
              <a:rPr lang="en-GB" dirty="0"/>
              <a:t>TB nurses</a:t>
            </a:r>
          </a:p>
          <a:p>
            <a:endParaRPr lang="en-GB" dirty="0"/>
          </a:p>
          <a:p>
            <a:pPr marL="342900" indent="-342900">
              <a:buFont typeface="Arial" panose="020B0604020202020204" pitchFamily="34" charset="0"/>
              <a:buChar char="•"/>
            </a:pPr>
            <a:r>
              <a:rPr lang="en-GB" dirty="0"/>
              <a:t>Members of Health Protection Team</a:t>
            </a:r>
          </a:p>
          <a:p>
            <a:endParaRPr lang="en-GB" dirty="0"/>
          </a:p>
          <a:p>
            <a:pPr marL="342900" indent="-342900">
              <a:buFont typeface="Arial" panose="020B0604020202020204" pitchFamily="34" charset="0"/>
              <a:buChar char="•"/>
            </a:pPr>
            <a:r>
              <a:rPr lang="en-GB" dirty="0"/>
              <a:t>Public health practitioners</a:t>
            </a:r>
          </a:p>
          <a:p>
            <a:r>
              <a:rPr lang="en-GB" dirty="0"/>
              <a:t> </a:t>
            </a:r>
          </a:p>
          <a:p>
            <a:pPr marL="342900" indent="-342900">
              <a:buFont typeface="Arial" panose="020B0604020202020204" pitchFamily="34" charset="0"/>
              <a:buChar char="•"/>
            </a:pPr>
            <a:r>
              <a:rPr lang="en-GB" dirty="0"/>
              <a:t>Healthcare professionals in prison</a:t>
            </a:r>
          </a:p>
        </p:txBody>
      </p:sp>
    </p:spTree>
    <p:extLst>
      <p:ext uri="{BB962C8B-B14F-4D97-AF65-F5344CB8AC3E}">
        <p14:creationId xmlns:p14="http://schemas.microsoft.com/office/powerpoint/2010/main" val="378608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745-D9FD-4C28-B58B-F10E1C0012C0}"/>
              </a:ext>
            </a:extLst>
          </p:cNvPr>
          <p:cNvSpPr>
            <a:spLocks noGrp="1"/>
          </p:cNvSpPr>
          <p:nvPr>
            <p:ph type="title"/>
          </p:nvPr>
        </p:nvSpPr>
        <p:spPr>
          <a:xfrm>
            <a:off x="2771800" y="332656"/>
            <a:ext cx="2880320" cy="648072"/>
          </a:xfrm>
        </p:spPr>
        <p:txBody>
          <a:bodyPr/>
          <a:lstStyle/>
          <a:p>
            <a:r>
              <a:rPr lang="en-GB" sz="3600" dirty="0"/>
              <a:t>Overview</a:t>
            </a:r>
            <a:r>
              <a:rPr lang="en-GB" dirty="0"/>
              <a:t> </a:t>
            </a:r>
          </a:p>
        </p:txBody>
      </p:sp>
      <p:sp>
        <p:nvSpPr>
          <p:cNvPr id="3" name="Content Placeholder 2">
            <a:extLst>
              <a:ext uri="{FF2B5EF4-FFF2-40B4-BE49-F238E27FC236}">
                <a16:creationId xmlns:a16="http://schemas.microsoft.com/office/drawing/2014/main" id="{DF0B03BE-D489-4BFE-AAB3-DF1085BC96CF}"/>
              </a:ext>
            </a:extLst>
          </p:cNvPr>
          <p:cNvSpPr>
            <a:spLocks noGrp="1"/>
          </p:cNvSpPr>
          <p:nvPr>
            <p:ph idx="1"/>
          </p:nvPr>
        </p:nvSpPr>
        <p:spPr>
          <a:xfrm>
            <a:off x="755576" y="1612796"/>
            <a:ext cx="8028000" cy="4064455"/>
          </a:xfrm>
        </p:spPr>
        <p:txBody>
          <a:bodyPr/>
          <a:lstStyle/>
          <a:p>
            <a:pPr marL="285750" indent="-285750">
              <a:buFont typeface="Arial" panose="020B0604020202020204" pitchFamily="34" charset="0"/>
              <a:buChar char="•"/>
            </a:pPr>
            <a:r>
              <a:rPr lang="en-GB" dirty="0"/>
              <a:t>What is TB?</a:t>
            </a:r>
          </a:p>
          <a:p>
            <a:pPr marL="285750" indent="-285750">
              <a:buFont typeface="Arial" panose="020B0604020202020204" pitchFamily="34" charset="0"/>
              <a:buChar char="•"/>
            </a:pPr>
            <a:r>
              <a:rPr lang="en-GB" dirty="0"/>
              <a:t>How is TB spread?</a:t>
            </a:r>
          </a:p>
          <a:p>
            <a:pPr marL="285750" indent="-285750">
              <a:buFont typeface="Arial" panose="020B0604020202020204" pitchFamily="34" charset="0"/>
              <a:buChar char="•"/>
            </a:pPr>
            <a:r>
              <a:rPr lang="en-GB" dirty="0"/>
              <a:t>Active or Latent TB</a:t>
            </a:r>
          </a:p>
          <a:p>
            <a:pPr marL="285750" indent="-285750">
              <a:buFont typeface="Arial" panose="020B0604020202020204" pitchFamily="34" charset="0"/>
              <a:buChar char="•"/>
            </a:pPr>
            <a:r>
              <a:rPr lang="en-GB" dirty="0"/>
              <a:t>Symptoms of TB</a:t>
            </a:r>
          </a:p>
          <a:p>
            <a:pPr marL="285750" indent="-285750">
              <a:buFont typeface="Arial" panose="020B0604020202020204" pitchFamily="34" charset="0"/>
              <a:buChar char="•"/>
            </a:pPr>
            <a:r>
              <a:rPr lang="en-GB" dirty="0"/>
              <a:t>Risk factors for TB</a:t>
            </a:r>
          </a:p>
          <a:p>
            <a:pPr marL="285750" indent="-285750">
              <a:buFont typeface="Arial" panose="020B0604020202020204" pitchFamily="34" charset="0"/>
              <a:buChar char="•"/>
            </a:pPr>
            <a:r>
              <a:rPr lang="en-GB" dirty="0"/>
              <a:t>Diagnosis</a:t>
            </a:r>
          </a:p>
          <a:p>
            <a:pPr marL="285750" indent="-285750">
              <a:buFont typeface="Arial" panose="020B0604020202020204" pitchFamily="34" charset="0"/>
              <a:buChar char="•"/>
            </a:pPr>
            <a:r>
              <a:rPr lang="en-GB" dirty="0"/>
              <a:t>Treatment</a:t>
            </a:r>
          </a:p>
          <a:p>
            <a:pPr marL="285750" indent="-285750">
              <a:buFont typeface="Arial" panose="020B0604020202020204" pitchFamily="34" charset="0"/>
              <a:buChar char="•"/>
            </a:pPr>
            <a:r>
              <a:rPr lang="en-GB" dirty="0"/>
              <a:t>What happens when a case of TB is diagnosed in prison</a:t>
            </a:r>
          </a:p>
          <a:p>
            <a:pPr marL="285750" indent="-285750">
              <a:buFont typeface="Arial" panose="020B0604020202020204" pitchFamily="34" charset="0"/>
              <a:buChar char="•"/>
            </a:pPr>
            <a:r>
              <a:rPr lang="en-GB" dirty="0"/>
              <a:t>Contact screening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2847D3B-7D02-48BF-8129-788941A0F8AC}"/>
              </a:ext>
            </a:extLst>
          </p:cNvPr>
          <p:cNvSpPr>
            <a:spLocks noGrp="1"/>
          </p:cNvSpPr>
          <p:nvPr>
            <p:ph type="sldNum" sz="quarter" idx="12"/>
          </p:nvPr>
        </p:nvSpPr>
        <p:spPr/>
        <p:txBody>
          <a:bodyPr/>
          <a:lstStyle/>
          <a:p>
            <a:fld id="{E051598E-9D06-4046-8EF2-7702044C4E81}" type="slidenum">
              <a:rPr lang="en-US" smtClean="0"/>
              <a:pPr/>
              <a:t>6</a:t>
            </a:fld>
            <a:r>
              <a:rPr lang="en-US" dirty="0"/>
              <a:t>  </a:t>
            </a:r>
            <a:r>
              <a:rPr lang="en-GB" dirty="0"/>
              <a:t>TB awareness for staff in prisons and other places of detention</a:t>
            </a:r>
          </a:p>
        </p:txBody>
      </p:sp>
    </p:spTree>
    <p:extLst>
      <p:ext uri="{BB962C8B-B14F-4D97-AF65-F5344CB8AC3E}">
        <p14:creationId xmlns:p14="http://schemas.microsoft.com/office/powerpoint/2010/main" val="271014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6FFF-6C35-4EAD-8CFD-2078E3818BCE}"/>
              </a:ext>
            </a:extLst>
          </p:cNvPr>
          <p:cNvSpPr>
            <a:spLocks noGrp="1"/>
          </p:cNvSpPr>
          <p:nvPr>
            <p:ph type="title"/>
          </p:nvPr>
        </p:nvSpPr>
        <p:spPr>
          <a:xfrm>
            <a:off x="2483768" y="404664"/>
            <a:ext cx="3384376" cy="648072"/>
          </a:xfrm>
        </p:spPr>
        <p:txBody>
          <a:bodyPr>
            <a:normAutofit/>
          </a:bodyPr>
          <a:lstStyle/>
          <a:p>
            <a:r>
              <a:rPr lang="en-GB" sz="3600" dirty="0"/>
              <a:t>What is TB?</a:t>
            </a:r>
          </a:p>
        </p:txBody>
      </p:sp>
      <p:sp>
        <p:nvSpPr>
          <p:cNvPr id="3" name="Content Placeholder 2">
            <a:extLst>
              <a:ext uri="{FF2B5EF4-FFF2-40B4-BE49-F238E27FC236}">
                <a16:creationId xmlns:a16="http://schemas.microsoft.com/office/drawing/2014/main" id="{0595429F-866B-4213-B15A-2F89BA2193FF}"/>
              </a:ext>
            </a:extLst>
          </p:cNvPr>
          <p:cNvSpPr>
            <a:spLocks noGrp="1"/>
          </p:cNvSpPr>
          <p:nvPr>
            <p:ph idx="1"/>
          </p:nvPr>
        </p:nvSpPr>
        <p:spPr>
          <a:xfrm>
            <a:off x="323528" y="2060848"/>
            <a:ext cx="8208912" cy="2952328"/>
          </a:xfrm>
        </p:spPr>
        <p:txBody>
          <a:bodyPr>
            <a:noAutofit/>
          </a:bodyPr>
          <a:lstStyle/>
          <a:p>
            <a:pPr marL="285750" indent="-285750">
              <a:buFont typeface="Arial" panose="020B0604020202020204" pitchFamily="34" charset="0"/>
              <a:buChar char="•"/>
            </a:pPr>
            <a:r>
              <a:rPr lang="en-GB" dirty="0"/>
              <a:t>Tuberculosis (TB) is a bacterial infection </a:t>
            </a:r>
          </a:p>
          <a:p>
            <a:r>
              <a:rPr lang="en-GB" dirty="0"/>
              <a:t>	(caused by </a:t>
            </a:r>
            <a:r>
              <a:rPr lang="en-GB" i="1" dirty="0"/>
              <a:t>Mycobacterium tuberculosis</a:t>
            </a:r>
            <a:r>
              <a:rPr lang="en-GB" dirty="0"/>
              <a:t>)</a:t>
            </a:r>
          </a:p>
          <a:p>
            <a:pPr marL="285750" indent="-285750">
              <a:buFont typeface="Arial" panose="020B0604020202020204" pitchFamily="34" charset="0"/>
              <a:buChar char="•"/>
            </a:pPr>
            <a:r>
              <a:rPr lang="en-GB" dirty="0"/>
              <a:t>TB most commonly affects the lungs but occurs in any part of the body, including the abdomen, bones and brain – this is referred to as ‘</a:t>
            </a:r>
            <a:r>
              <a:rPr lang="en-GB" dirty="0">
                <a:solidFill>
                  <a:schemeClr val="bg2"/>
                </a:solidFill>
              </a:rPr>
              <a:t>Active TB</a:t>
            </a:r>
            <a:r>
              <a:rPr lang="en-GB" dirty="0"/>
              <a:t>’</a:t>
            </a:r>
          </a:p>
          <a:p>
            <a:pPr marL="285750" indent="-285750">
              <a:buFont typeface="Arial" panose="020B0604020202020204" pitchFamily="34" charset="0"/>
              <a:buChar char="•"/>
            </a:pPr>
            <a:r>
              <a:rPr lang="en-GB" dirty="0"/>
              <a:t>Only pulmonary, laryngeal or tonsillar TB including miliary TB is infectious</a:t>
            </a:r>
          </a:p>
          <a:p>
            <a:pPr marL="285750" indent="-285750">
              <a:buFont typeface="Arial" panose="020B0604020202020204" pitchFamily="34" charset="0"/>
              <a:buChar char="•"/>
            </a:pPr>
            <a:r>
              <a:rPr lang="en-GB" dirty="0"/>
              <a:t>Delays in treatment can cause serious illness and even death, if left untreated</a:t>
            </a:r>
          </a:p>
          <a:p>
            <a:pPr marL="285750" indent="-285750">
              <a:buFont typeface="Arial" panose="020B0604020202020204" pitchFamily="34" charset="0"/>
              <a:buChar char="•"/>
            </a:pPr>
            <a:r>
              <a:rPr lang="en-GB" dirty="0"/>
              <a:t>Most people exposed never develop symptoms. The bacteria</a:t>
            </a:r>
            <a:r>
              <a:rPr lang="en-GB" dirty="0">
                <a:solidFill>
                  <a:srgbClr val="002060"/>
                </a:solidFill>
              </a:rPr>
              <a:t> </a:t>
            </a:r>
            <a:r>
              <a:rPr lang="en-GB" dirty="0"/>
              <a:t>can live in an inactive form in the body – this is referred to as ‘</a:t>
            </a:r>
            <a:r>
              <a:rPr lang="en-GB" dirty="0">
                <a:solidFill>
                  <a:srgbClr val="98002E"/>
                </a:solidFill>
              </a:rPr>
              <a:t>Latent TB Infection</a:t>
            </a:r>
            <a:r>
              <a:rPr lang="en-GB" dirty="0"/>
              <a:t>’ (LTBI)</a:t>
            </a:r>
          </a:p>
        </p:txBody>
      </p:sp>
      <p:sp>
        <p:nvSpPr>
          <p:cNvPr id="4" name="Slide Number Placeholder 3">
            <a:extLst>
              <a:ext uri="{FF2B5EF4-FFF2-40B4-BE49-F238E27FC236}">
                <a16:creationId xmlns:a16="http://schemas.microsoft.com/office/drawing/2014/main" id="{3A5EA1DF-A345-4B4B-9B1E-13735FFE30E4}"/>
              </a:ext>
            </a:extLst>
          </p:cNvPr>
          <p:cNvSpPr>
            <a:spLocks noGrp="1"/>
          </p:cNvSpPr>
          <p:nvPr>
            <p:ph type="sldNum" sz="quarter" idx="12"/>
          </p:nvPr>
        </p:nvSpPr>
        <p:spPr/>
        <p:txBody>
          <a:bodyPr/>
          <a:lstStyle/>
          <a:p>
            <a:pPr lvl="0" eaLnBrk="1" fontAlgn="auto" hangingPunct="1">
              <a:spcBef>
                <a:spcPts val="0"/>
              </a:spcBef>
              <a:spcAft>
                <a:spcPts val="0"/>
              </a:spcAft>
              <a:defRPr/>
            </a:pPr>
            <a:fld id="{E051598E-9D06-4046-8EF2-7702044C4E81}"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lvl="0" eaLnBrk="1" fontAlgn="auto" hangingPunct="1">
                <a:spcBef>
                  <a:spcPts val="0"/>
                </a:spcBef>
                <a:spcAft>
                  <a:spcPts val="0"/>
                </a:spcAft>
                <a:defRPr/>
              </a:pPr>
              <a:t>7</a:t>
            </a:fld>
            <a:r>
              <a:rPr kumimoji="0" lang="en-US" sz="1200" b="0" i="0" u="none" strike="noStrike" kern="1200" cap="none" spc="0" normalizeH="0" baseline="0" noProof="0" dirty="0">
                <a:ln>
                  <a:noFill/>
                </a:ln>
                <a:solidFill>
                  <a:prstClr val="white"/>
                </a:solidFill>
                <a:effectLst/>
                <a:uLnTx/>
                <a:uFillTx/>
                <a:latin typeface="Arial"/>
                <a:ea typeface="+mn-ea"/>
                <a:cs typeface="+mn-cs"/>
              </a:rPr>
              <a:t>  </a:t>
            </a:r>
            <a:r>
              <a:rPr lang="en-GB" dirty="0">
                <a:solidFill>
                  <a:prstClr val="white"/>
                </a:solidFill>
                <a:latin typeface="Arial"/>
                <a:ea typeface="+mn-ea"/>
                <a:cs typeface="+mn-cs"/>
              </a:rPr>
              <a:t>TB awareness training for healthcare staff in prisons and places of detention</a:t>
            </a:r>
          </a:p>
        </p:txBody>
      </p:sp>
      <p:pic>
        <p:nvPicPr>
          <p:cNvPr id="5" name="Picture 4">
            <a:extLst>
              <a:ext uri="{FF2B5EF4-FFF2-40B4-BE49-F238E27FC236}">
                <a16:creationId xmlns:a16="http://schemas.microsoft.com/office/drawing/2014/main" id="{B0F9D586-AB3B-48ED-83C9-747287FAAEC6}"/>
              </a:ext>
            </a:extLst>
          </p:cNvPr>
          <p:cNvPicPr>
            <a:picLocks noChangeAspect="1"/>
          </p:cNvPicPr>
          <p:nvPr/>
        </p:nvPicPr>
        <p:blipFill>
          <a:blip r:embed="rId3"/>
          <a:stretch>
            <a:fillRect/>
          </a:stretch>
        </p:blipFill>
        <p:spPr>
          <a:xfrm>
            <a:off x="6156176" y="539388"/>
            <a:ext cx="1980000" cy="2018739"/>
          </a:xfrm>
          <a:prstGeom prst="rect">
            <a:avLst/>
          </a:prstGeom>
          <a:solidFill>
            <a:schemeClr val="accent2"/>
          </a:solidFill>
        </p:spPr>
      </p:pic>
      <p:sp>
        <p:nvSpPr>
          <p:cNvPr id="6" name="Rectangle 5">
            <a:extLst>
              <a:ext uri="{FF2B5EF4-FFF2-40B4-BE49-F238E27FC236}">
                <a16:creationId xmlns:a16="http://schemas.microsoft.com/office/drawing/2014/main" id="{0B6B0B8C-1891-4625-92C3-DC3ECA8ECEB4}"/>
              </a:ext>
            </a:extLst>
          </p:cNvPr>
          <p:cNvSpPr/>
          <p:nvPr/>
        </p:nvSpPr>
        <p:spPr>
          <a:xfrm>
            <a:off x="7236296" y="2558127"/>
            <a:ext cx="1080120" cy="246221"/>
          </a:xfrm>
          <a:prstGeom prst="rect">
            <a:avLst/>
          </a:prstGeom>
        </p:spPr>
        <p:txBody>
          <a:bodyPr wrap="square">
            <a:spAutoFit/>
          </a:bodyPr>
          <a:lstStyle/>
          <a:p>
            <a:r>
              <a:rPr lang="en-GB" sz="1000" dirty="0"/>
              <a:t>Courtesy CDC</a:t>
            </a:r>
          </a:p>
        </p:txBody>
      </p:sp>
    </p:spTree>
    <p:extLst>
      <p:ext uri="{BB962C8B-B14F-4D97-AF65-F5344CB8AC3E}">
        <p14:creationId xmlns:p14="http://schemas.microsoft.com/office/powerpoint/2010/main" val="160889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1BB8-7449-4521-B93F-AAD5AA430818}"/>
              </a:ext>
            </a:extLst>
          </p:cNvPr>
          <p:cNvSpPr>
            <a:spLocks noGrp="1"/>
          </p:cNvSpPr>
          <p:nvPr>
            <p:ph type="title"/>
          </p:nvPr>
        </p:nvSpPr>
        <p:spPr>
          <a:xfrm>
            <a:off x="2339752" y="400992"/>
            <a:ext cx="4968552" cy="648072"/>
          </a:xfrm>
        </p:spPr>
        <p:txBody>
          <a:bodyPr>
            <a:normAutofit/>
          </a:bodyPr>
          <a:lstStyle/>
          <a:p>
            <a:r>
              <a:rPr lang="en-GB" sz="3600" dirty="0"/>
              <a:t>How is TB spread?</a:t>
            </a:r>
          </a:p>
        </p:txBody>
      </p:sp>
      <p:sp>
        <p:nvSpPr>
          <p:cNvPr id="3" name="Content Placeholder 2">
            <a:extLst>
              <a:ext uri="{FF2B5EF4-FFF2-40B4-BE49-F238E27FC236}">
                <a16:creationId xmlns:a16="http://schemas.microsoft.com/office/drawing/2014/main" id="{18BCF656-5D36-4DD8-B134-D3185BD26CF4}"/>
              </a:ext>
            </a:extLst>
          </p:cNvPr>
          <p:cNvSpPr>
            <a:spLocks noGrp="1"/>
          </p:cNvSpPr>
          <p:nvPr>
            <p:ph idx="1"/>
          </p:nvPr>
        </p:nvSpPr>
        <p:spPr>
          <a:xfrm>
            <a:off x="467544" y="1196752"/>
            <a:ext cx="8028000" cy="4824536"/>
          </a:xfrm>
        </p:spPr>
        <p:txBody>
          <a:bodyPr>
            <a:normAutofit lnSpcReduction="10000"/>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a:t>It is spread by </a:t>
            </a:r>
            <a:r>
              <a:rPr lang="en-GB" sz="2000" dirty="0">
                <a:solidFill>
                  <a:srgbClr val="990033"/>
                </a:solidFill>
              </a:rPr>
              <a:t>inhaling tiny droplets </a:t>
            </a:r>
            <a:br>
              <a:rPr lang="en-GB" sz="2000" dirty="0">
                <a:solidFill>
                  <a:srgbClr val="990033"/>
                </a:solidFill>
              </a:rPr>
            </a:br>
            <a:r>
              <a:rPr lang="en-GB" sz="2000" dirty="0">
                <a:solidFill>
                  <a:srgbClr val="990033"/>
                </a:solidFill>
              </a:rPr>
              <a:t>from the coughs and sneezes </a:t>
            </a:r>
            <a:r>
              <a:rPr lang="en-GB" sz="2000" dirty="0"/>
              <a:t>of an</a:t>
            </a:r>
            <a:br>
              <a:rPr lang="en-GB" sz="2000" dirty="0"/>
            </a:br>
            <a:r>
              <a:rPr lang="en-GB" sz="2000" dirty="0"/>
              <a:t>infected person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a:t>
            </a:r>
            <a:r>
              <a:rPr lang="en-GB" sz="2000" u="sng" dirty="0"/>
              <a:t>not spread </a:t>
            </a:r>
            <a:r>
              <a:rPr lang="en-GB" sz="2000" dirty="0"/>
              <a:t>by sharing crockery/cups,</a:t>
            </a:r>
            <a:br>
              <a:rPr lang="en-GB" sz="2000" dirty="0"/>
            </a:br>
            <a:r>
              <a:rPr lang="en-GB" sz="2000" dirty="0"/>
              <a:t>by kissing, spitting or by holding hands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difficult to catch TB and usually requires very close prolonged contact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sz="1000" dirty="0"/>
              <a:t>Image from msdh.ms.gov</a:t>
            </a:r>
          </a:p>
        </p:txBody>
      </p:sp>
      <p:sp>
        <p:nvSpPr>
          <p:cNvPr id="4" name="Slide Number Placeholder 3">
            <a:extLst>
              <a:ext uri="{FF2B5EF4-FFF2-40B4-BE49-F238E27FC236}">
                <a16:creationId xmlns:a16="http://schemas.microsoft.com/office/drawing/2014/main" id="{82992353-D1FD-448D-AF97-55FCF8567689}"/>
              </a:ext>
            </a:extLst>
          </p:cNvPr>
          <p:cNvSpPr>
            <a:spLocks noGrp="1"/>
          </p:cNvSpPr>
          <p:nvPr>
            <p:ph type="sldNum" sz="quarter" idx="12"/>
          </p:nvPr>
        </p:nvSpPr>
        <p:spPr/>
        <p:txBody>
          <a:bodyPr/>
          <a:lstStyle/>
          <a:p>
            <a:fld id="{E051598E-9D06-4046-8EF2-7702044C4E81}" type="slidenum">
              <a:rPr lang="en-US" smtClean="0"/>
              <a:pPr/>
              <a:t>8</a:t>
            </a:fld>
            <a:r>
              <a:rPr lang="en-US" dirty="0"/>
              <a:t>  </a:t>
            </a:r>
            <a:r>
              <a:rPr lang="en-GB" dirty="0"/>
              <a:t>TB awareness for staff in prisons and other places of detention</a:t>
            </a:r>
          </a:p>
        </p:txBody>
      </p:sp>
      <p:sp>
        <p:nvSpPr>
          <p:cNvPr id="5" name="object 6">
            <a:extLst>
              <a:ext uri="{FF2B5EF4-FFF2-40B4-BE49-F238E27FC236}">
                <a16:creationId xmlns:a16="http://schemas.microsoft.com/office/drawing/2014/main" id="{DDCA8E6F-C966-4A3E-80AE-1F660542F7B5}"/>
              </a:ext>
            </a:extLst>
          </p:cNvPr>
          <p:cNvSpPr>
            <a:spLocks noChangeArrowheads="1"/>
          </p:cNvSpPr>
          <p:nvPr/>
        </p:nvSpPr>
        <p:spPr bwMode="auto">
          <a:xfrm>
            <a:off x="5549254" y="1484784"/>
            <a:ext cx="3518099" cy="227468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US" altLang="en-US" dirty="0"/>
          </a:p>
        </p:txBody>
      </p:sp>
    </p:spTree>
    <p:extLst>
      <p:ext uri="{BB962C8B-B14F-4D97-AF65-F5344CB8AC3E}">
        <p14:creationId xmlns:p14="http://schemas.microsoft.com/office/powerpoint/2010/main" val="384908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9F0D-1CEC-4D5A-9D27-FA64E15E6111}"/>
              </a:ext>
            </a:extLst>
          </p:cNvPr>
          <p:cNvSpPr>
            <a:spLocks noGrp="1"/>
          </p:cNvSpPr>
          <p:nvPr>
            <p:ph type="title"/>
          </p:nvPr>
        </p:nvSpPr>
        <p:spPr>
          <a:xfrm>
            <a:off x="2195736" y="476672"/>
            <a:ext cx="4014000" cy="648072"/>
          </a:xfrm>
        </p:spPr>
        <p:txBody>
          <a:bodyPr>
            <a:normAutofit/>
          </a:bodyPr>
          <a:lstStyle/>
          <a:p>
            <a:r>
              <a:rPr lang="en-GB" sz="3600" dirty="0"/>
              <a:t>Active or Latent TB</a:t>
            </a:r>
          </a:p>
        </p:txBody>
      </p:sp>
      <p:sp>
        <p:nvSpPr>
          <p:cNvPr id="4" name="Slide Number Placeholder 3">
            <a:extLst>
              <a:ext uri="{FF2B5EF4-FFF2-40B4-BE49-F238E27FC236}">
                <a16:creationId xmlns:a16="http://schemas.microsoft.com/office/drawing/2014/main" id="{95442A4F-FDB6-431C-9C2F-DF7EAF2BD1D5}"/>
              </a:ext>
            </a:extLst>
          </p:cNvPr>
          <p:cNvSpPr>
            <a:spLocks noGrp="1"/>
          </p:cNvSpPr>
          <p:nvPr>
            <p:ph type="sldNum" sz="quarter" idx="12"/>
          </p:nvPr>
        </p:nvSpPr>
        <p:spPr/>
        <p:txBody>
          <a:bodyPr/>
          <a:lstStyle/>
          <a:p>
            <a:fld id="{E051598E-9D06-4046-8EF2-7702044C4E81}" type="slidenum">
              <a:rPr lang="en-US" smtClean="0"/>
              <a:pPr/>
              <a:t>9</a:t>
            </a:fld>
            <a:r>
              <a:rPr lang="en-US" dirty="0"/>
              <a:t>  </a:t>
            </a:r>
            <a:r>
              <a:rPr lang="en-GB" dirty="0"/>
              <a:t>TB awareness for staff in prisons and other places of detention</a:t>
            </a:r>
          </a:p>
        </p:txBody>
      </p:sp>
      <p:pic>
        <p:nvPicPr>
          <p:cNvPr id="5" name="Content Placeholder 5">
            <a:extLst>
              <a:ext uri="{FF2B5EF4-FFF2-40B4-BE49-F238E27FC236}">
                <a16:creationId xmlns:a16="http://schemas.microsoft.com/office/drawing/2014/main" id="{5468A650-730B-4BA9-9BF2-E6B7BA83DEB1}"/>
              </a:ext>
            </a:extLst>
          </p:cNvPr>
          <p:cNvPicPr>
            <a:picLocks noGrp="1" noChangeAspect="1"/>
          </p:cNvPicPr>
          <p:nvPr>
            <p:ph idx="1"/>
          </p:nvPr>
        </p:nvPicPr>
        <p:blipFill>
          <a:blip r:embed="rId3"/>
          <a:stretch>
            <a:fillRect/>
          </a:stretch>
        </p:blipFill>
        <p:spPr>
          <a:xfrm>
            <a:off x="710348" y="1484784"/>
            <a:ext cx="6984776" cy="4007658"/>
          </a:xfrm>
          <a:prstGeom prst="rect">
            <a:avLst/>
          </a:prstGeom>
        </p:spPr>
      </p:pic>
    </p:spTree>
    <p:extLst>
      <p:ext uri="{BB962C8B-B14F-4D97-AF65-F5344CB8AC3E}">
        <p14:creationId xmlns:p14="http://schemas.microsoft.com/office/powerpoint/2010/main" val="1279080458"/>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B7DA3EDF68E46B214450A9560BB7B" ma:contentTypeVersion="1" ma:contentTypeDescription="Create a new document." ma:contentTypeScope="" ma:versionID="83d1c2a1ddf9e07316c1b437bf002d6f">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5228F-6413-4FB6-BE7F-BEAE6CD3C526}">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39B6BF7-DF43-4B7B-9323-A114DB110BAE}">
  <ds:schemaRefs>
    <ds:schemaRef ds:uri="http://schemas.microsoft.com/sharepoint/v3/contenttype/forms"/>
  </ds:schemaRefs>
</ds:datastoreItem>
</file>

<file path=customXml/itemProps3.xml><?xml version="1.0" encoding="utf-8"?>
<ds:datastoreItem xmlns:ds="http://schemas.openxmlformats.org/officeDocument/2006/customXml" ds:itemID="{78EFD92E-F985-4433-9D3A-9359F3A6E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5181</TotalTime>
  <Words>2680</Words>
  <Application>Microsoft Office PowerPoint</Application>
  <PresentationFormat>On-screen Show (4:3)</PresentationFormat>
  <Paragraphs>322</Paragraphs>
  <Slides>26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TB awareness for staff in prisons and other places of detention</vt:lpstr>
      <vt:lpstr>Using this slide pack</vt:lpstr>
      <vt:lpstr>Learning objectives</vt:lpstr>
      <vt:lpstr>Glossary of acronyms</vt:lpstr>
      <vt:lpstr>Who will deliver these slide sets?</vt:lpstr>
      <vt:lpstr>Overview </vt:lpstr>
      <vt:lpstr>What is TB?</vt:lpstr>
      <vt:lpstr>How is TB spread?</vt:lpstr>
      <vt:lpstr>Active or Latent TB</vt:lpstr>
      <vt:lpstr>Symptoms of active TB</vt:lpstr>
      <vt:lpstr>Risk factors for developing TB</vt:lpstr>
      <vt:lpstr> </vt:lpstr>
      <vt:lpstr>How do we diagnose that  someone has TB?</vt:lpstr>
      <vt:lpstr>TB is treatable and curable</vt:lpstr>
      <vt:lpstr>Treatment</vt:lpstr>
      <vt:lpstr>What happens when a case or suspected case  is identified in prison?</vt:lpstr>
      <vt:lpstr>What happens when bed watch is  required?</vt:lpstr>
      <vt:lpstr>Contact screening </vt:lpstr>
      <vt:lpstr>Discharge planning</vt:lpstr>
      <vt:lpstr>All prison staff: everyone has a  duty of care</vt:lpstr>
      <vt:lpstr>Resources available for TB in prisons (developed by PHE, HMPPS and NHS)  </vt:lpstr>
      <vt:lpstr>Summary</vt:lpstr>
      <vt:lpstr>PowerPoint Presentation</vt:lpstr>
      <vt:lpstr>Test your knowledge about TB!</vt:lpstr>
      <vt:lpstr>Test your knowledge about TB! (answers)</vt:lpstr>
      <vt:lpstr>Acknowledgements</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awareness for staff in prisons and other places of detention</dc:title>
  <dc:creator>Public Health England</dc:creator>
  <cp:lastModifiedBy>Richard.N Allen</cp:lastModifiedBy>
  <cp:revision>334</cp:revision>
  <cp:lastPrinted>2020-02-26T15:01:27Z</cp:lastPrinted>
  <dcterms:created xsi:type="dcterms:W3CDTF">2012-10-10T09:02:29Z</dcterms:created>
  <dcterms:modified xsi:type="dcterms:W3CDTF">2021-03-17T09:35:20Z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ies>
</file>