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30"/>
  </p:notesMasterIdLst>
  <p:handoutMasterIdLst>
    <p:handoutMasterId r:id="rId31"/>
  </p:handoutMasterIdLst>
  <p:sldIdLst>
    <p:sldId id="261" r:id="rId5"/>
    <p:sldId id="289" r:id="rId6"/>
    <p:sldId id="262" r:id="rId7"/>
    <p:sldId id="263" r:id="rId8"/>
    <p:sldId id="264" r:id="rId9"/>
    <p:sldId id="265" r:id="rId10"/>
    <p:sldId id="266" r:id="rId11"/>
    <p:sldId id="267" r:id="rId12"/>
    <p:sldId id="268" r:id="rId13"/>
    <p:sldId id="269" r:id="rId14"/>
    <p:sldId id="287" r:id="rId15"/>
    <p:sldId id="270" r:id="rId16"/>
    <p:sldId id="271" r:id="rId17"/>
    <p:sldId id="272" r:id="rId18"/>
    <p:sldId id="273" r:id="rId19"/>
    <p:sldId id="274" r:id="rId20"/>
    <p:sldId id="276" r:id="rId21"/>
    <p:sldId id="275" r:id="rId22"/>
    <p:sldId id="277" r:id="rId23"/>
    <p:sldId id="285" r:id="rId24"/>
    <p:sldId id="286" r:id="rId25"/>
    <p:sldId id="290" r:id="rId26"/>
    <p:sldId id="280" r:id="rId27"/>
    <p:sldId id="279" r:id="rId28"/>
    <p:sldId id="281"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a Dave" initials="MD" lastIdx="1" clrIdx="0">
    <p:extLst>
      <p:ext uri="{19B8F6BF-5375-455C-9EA6-DF929625EA0E}">
        <p15:presenceInfo xmlns:p15="http://schemas.microsoft.com/office/powerpoint/2012/main" userId="S::Mona.Dave@phe.gov.uk::067e42b3-9c5c-441a-b0dd-72aec33f9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73" autoAdjust="0"/>
    <p:restoredTop sz="94707" autoAdjust="0"/>
  </p:normalViewPr>
  <p:slideViewPr>
    <p:cSldViewPr>
      <p:cViewPr varScale="1">
        <p:scale>
          <a:sx n="115" d="100"/>
          <a:sy n="115" d="100"/>
        </p:scale>
        <p:origin x="15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1CD639-CE55-42EE-A744-B06FA5D9C645}" type="datetimeFigureOut">
              <a:rPr lang="en-GB" smtClean="0"/>
              <a:t>12/08/2021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B6E0EC-F093-4EBF-BF95-93C71DC0EBFD}" type="slidenum">
              <a:rPr lang="en-GB" smtClean="0"/>
              <a:t>‹#›</a:t>
            </a:fld>
            <a:endParaRPr lang="en-GB" dirty="0"/>
          </a:p>
        </p:txBody>
      </p:sp>
    </p:spTree>
    <p:extLst>
      <p:ext uri="{BB962C8B-B14F-4D97-AF65-F5344CB8AC3E}">
        <p14:creationId xmlns:p14="http://schemas.microsoft.com/office/powerpoint/2010/main" val="2199561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a:spcBef>
                <a:spcPts val="1200"/>
              </a:spcBef>
              <a:defRPr sz="1800" b="0" baseline="0">
                <a:solidFill>
                  <a:schemeClr val="tx1"/>
                </a:solidFill>
              </a:defRPr>
            </a:lvl1pPr>
          </a:lstStyle>
          <a:p>
            <a:pPr lvl="0"/>
            <a:r>
              <a:rPr lang="en-US" dirty="0"/>
              <a:t>Text should be 12-18pt Arial. Do not use other fonts.</a:t>
            </a:r>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GB" dirty="0"/>
              <a:t>Annual epidemiological spotlight on HIV in the South West: 2019 data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dirty="0"/>
              <a:t>Annual epidemiological spotlight on HIV in the South West: 2019 data</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fes.southwest@phe.gov.uk" TargetMode="External"/><Relationship Id="rId2" Type="http://schemas.openxmlformats.org/officeDocument/2006/relationships/hyperlink" Target="http://www.facebook.com/PublicHealthEngland" TargetMode="External"/><Relationship Id="rId1" Type="http://schemas.openxmlformats.org/officeDocument/2006/relationships/slideLayout" Target="../slideLayouts/slideLayout2.xml"/><Relationship Id="rId4" Type="http://schemas.openxmlformats.org/officeDocument/2006/relationships/hyperlink" Target="https://www.nationalarchives.gov.uk/doc/open-government-licence/version/3/"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ov.uk/government/uploads/system/uploads/attachment_data/file/576052/PHE_SH_data_guide_December_2016_FINALNB081216.pdf" TargetMode="External"/><Relationship Id="rId2" Type="http://schemas.openxmlformats.org/officeDocument/2006/relationships/hyperlink" Target="fingertips.phe.org.uk/profile/sexualhealth" TargetMode="External"/><Relationship Id="rId1" Type="http://schemas.openxmlformats.org/officeDocument/2006/relationships/slideLayout" Target="../slideLayouts/slideLayout2.xml"/><Relationship Id="rId6" Type="http://schemas.openxmlformats.org/officeDocument/2006/relationships/hyperlink" Target="mailto:fes.southwest@phe.gov.uk" TargetMode="External"/><Relationship Id="rId5" Type="http://schemas.openxmlformats.org/officeDocument/2006/relationships/hyperlink" Target="http://www.gov.uk/government/publications/hiv-in-the-united-kingdom" TargetMode="External"/><Relationship Id="rId4" Type="http://schemas.openxmlformats.org/officeDocument/2006/relationships/hyperlink" Target="https://www.gov.uk/government/publications/sexually-transmitted-infections-south-west-dat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2492896"/>
            <a:ext cx="7633648" cy="2232248"/>
          </a:xfrm>
        </p:spPr>
        <p:txBody>
          <a:bodyPr/>
          <a:lstStyle/>
          <a:p>
            <a:r>
              <a:rPr lang="en-GB" dirty="0"/>
              <a:t>Annual epidemiological spotlight on HIV in the South West: 2019 data</a:t>
            </a:r>
          </a:p>
        </p:txBody>
      </p:sp>
      <p:sp>
        <p:nvSpPr>
          <p:cNvPr id="4" name="Subtitle 2"/>
          <p:cNvSpPr>
            <a:spLocks noGrp="1"/>
          </p:cNvSpPr>
          <p:nvPr>
            <p:ph type="subTitle" idx="1"/>
          </p:nvPr>
        </p:nvSpPr>
        <p:spPr>
          <a:xfrm>
            <a:off x="558000" y="5085184"/>
            <a:ext cx="7542392" cy="1274440"/>
          </a:xfrm>
        </p:spPr>
        <p:txBody>
          <a:bodyPr>
            <a:normAutofit/>
          </a:bodyPr>
          <a:lstStyle/>
          <a:p>
            <a:r>
              <a:rPr lang="en-GB" sz="2400" dirty="0"/>
              <a:t>Field Service</a:t>
            </a:r>
          </a:p>
          <a:p>
            <a:endParaRPr lang="en-GB" sz="1600" dirty="0"/>
          </a:p>
          <a:p>
            <a:r>
              <a:rPr lang="en-GB" sz="1600" dirty="0"/>
              <a:t>For queries relating to this document, please contact fes.southwest@phe.gov.uk</a:t>
            </a:r>
          </a:p>
          <a:p>
            <a:endParaRPr lang="en-GB" sz="1600" dirty="0"/>
          </a:p>
          <a:p>
            <a:r>
              <a:rPr lang="en-GB" sz="900" dirty="0"/>
              <a:t>PHE publications gateway number</a:t>
            </a:r>
            <a:r>
              <a:rPr lang="en-US" sz="900" dirty="0"/>
              <a:t>: GOV-9347</a:t>
            </a:r>
            <a:endParaRPr lang="en-GB" sz="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7: Number of new HIV diagnoses by world region of birth (adjusted for missing information), South West residents, 2010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5877272"/>
            <a:ext cx="8640960" cy="523220"/>
          </a:xfrm>
          <a:prstGeom prst="rect">
            <a:avLst/>
          </a:prstGeom>
          <a:noFill/>
        </p:spPr>
        <p:txBody>
          <a:bodyPr wrap="square" rtlCol="0">
            <a:spAutoFit/>
          </a:bodyPr>
          <a:lstStyle/>
          <a:p>
            <a:r>
              <a:rPr lang="en-GB" sz="900" dirty="0"/>
              <a:t>Source: Public Health England, HIV and Aids New Diagnosis Database (HANDD). The number of new diagnoses will depend on accessibility of testing as well as infection transmission.</a:t>
            </a:r>
          </a:p>
          <a:p>
            <a:endParaRPr lang="en-GB" sz="1000" dirty="0"/>
          </a:p>
        </p:txBody>
      </p:sp>
      <p:pic>
        <p:nvPicPr>
          <p:cNvPr id="6" name="Picture 5"/>
          <p:cNvPicPr>
            <a:picLocks noChangeAspect="1"/>
          </p:cNvPicPr>
          <p:nvPr/>
        </p:nvPicPr>
        <p:blipFill>
          <a:blip r:embed="rId2"/>
          <a:stretch>
            <a:fillRect/>
          </a:stretch>
        </p:blipFill>
        <p:spPr>
          <a:xfrm>
            <a:off x="683567" y="1700808"/>
            <a:ext cx="7296203" cy="3528392"/>
          </a:xfrm>
          <a:prstGeom prst="rect">
            <a:avLst/>
          </a:prstGeom>
        </p:spPr>
      </p:pic>
    </p:spTree>
    <p:extLst>
      <p:ext uri="{BB962C8B-B14F-4D97-AF65-F5344CB8AC3E}">
        <p14:creationId xmlns:p14="http://schemas.microsoft.com/office/powerpoint/2010/main" val="195127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8: Number of MSM South West residents </a:t>
            </a:r>
            <a:br>
              <a:rPr lang="en-GB" sz="2400" spc="0" dirty="0"/>
            </a:br>
            <a:r>
              <a:rPr lang="en-GB" sz="2400" spc="0" dirty="0"/>
              <a:t>diagnosed with HIV by whether born in the UK or </a:t>
            </a:r>
            <a:br>
              <a:rPr lang="en-GB" sz="2400" spc="0" dirty="0"/>
            </a:br>
            <a:r>
              <a:rPr lang="en-GB" sz="2400" spc="0" dirty="0"/>
              <a:t>abroad, 2010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6" name="TextBox 5"/>
          <p:cNvSpPr txBox="1"/>
          <p:nvPr/>
        </p:nvSpPr>
        <p:spPr>
          <a:xfrm>
            <a:off x="323528" y="5877272"/>
            <a:ext cx="8640960" cy="523220"/>
          </a:xfrm>
          <a:prstGeom prst="rect">
            <a:avLst/>
          </a:prstGeom>
          <a:noFill/>
        </p:spPr>
        <p:txBody>
          <a:bodyPr wrap="square" rtlCol="0">
            <a:spAutoFit/>
          </a:bodyPr>
          <a:lstStyle/>
          <a:p>
            <a:r>
              <a:rPr lang="en-GB" sz="900" dirty="0"/>
              <a:t>Source: Public Health England, HIV and Aids New Diagnosis Database (HANDD). The number of new diagnoses will depend on accessibility of testing as well as infection transmission.</a:t>
            </a:r>
          </a:p>
          <a:p>
            <a:endParaRPr lang="en-GB" sz="1000" dirty="0"/>
          </a:p>
        </p:txBody>
      </p:sp>
      <p:pic>
        <p:nvPicPr>
          <p:cNvPr id="7" name="Picture 6"/>
          <p:cNvPicPr>
            <a:picLocks noChangeAspect="1"/>
          </p:cNvPicPr>
          <p:nvPr/>
        </p:nvPicPr>
        <p:blipFill>
          <a:blip r:embed="rId2"/>
          <a:stretch>
            <a:fillRect/>
          </a:stretch>
        </p:blipFill>
        <p:spPr>
          <a:xfrm>
            <a:off x="755576" y="1772816"/>
            <a:ext cx="7128792" cy="3719382"/>
          </a:xfrm>
          <a:prstGeom prst="rect">
            <a:avLst/>
          </a:prstGeom>
        </p:spPr>
      </p:pic>
    </p:spTree>
    <p:extLst>
      <p:ext uri="{BB962C8B-B14F-4D97-AF65-F5344CB8AC3E}">
        <p14:creationId xmlns:p14="http://schemas.microsoft.com/office/powerpoint/2010/main" val="145441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9: Percentage of new HIV diagnoses that were diagnosed late by local authority of residence, South West, aged 15 years and over, 2017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5733256"/>
            <a:ext cx="8640960" cy="784830"/>
          </a:xfrm>
          <a:prstGeom prst="rect">
            <a:avLst/>
          </a:prstGeom>
          <a:noFill/>
        </p:spPr>
        <p:txBody>
          <a:bodyPr wrap="square" rtlCol="0">
            <a:spAutoFit/>
          </a:bodyPr>
          <a:lstStyle/>
          <a:p>
            <a:r>
              <a:rPr lang="en-GB" sz="900" dirty="0"/>
              <a:t>Source: Public Health England, HIV and AIDS New Diagnosis Database, HIV &amp; AIDS Reporting System </a:t>
            </a:r>
            <a:br>
              <a:rPr lang="en-GB" sz="900" dirty="0"/>
            </a:br>
            <a:r>
              <a:rPr lang="en-GB" sz="900" dirty="0"/>
              <a:t>* Only includes new diagnoses for which CD4 count was reported within 91 days of diagnosis; late diagnosis defined as CD4 count &lt;350 cells/mm3. The underlying population will impact on the proportion diagnosed late, for example MSM are less likely to be diagnosed late. The Isles of Scilly have been merged with Cornwall.</a:t>
            </a:r>
          </a:p>
          <a:p>
            <a:r>
              <a:rPr lang="en-GB" sz="800" i="1" dirty="0"/>
              <a:t>.</a:t>
            </a:r>
          </a:p>
          <a:p>
            <a:endParaRPr lang="en-GB" sz="1000" dirty="0"/>
          </a:p>
        </p:txBody>
      </p:sp>
      <p:pic>
        <p:nvPicPr>
          <p:cNvPr id="3" name="Picture 2"/>
          <p:cNvPicPr>
            <a:picLocks noChangeAspect="1"/>
          </p:cNvPicPr>
          <p:nvPr/>
        </p:nvPicPr>
        <p:blipFill>
          <a:blip r:embed="rId2"/>
          <a:stretch>
            <a:fillRect/>
          </a:stretch>
        </p:blipFill>
        <p:spPr>
          <a:xfrm>
            <a:off x="611560" y="2003404"/>
            <a:ext cx="7272808" cy="3375758"/>
          </a:xfrm>
          <a:prstGeom prst="rect">
            <a:avLst/>
          </a:prstGeom>
        </p:spPr>
      </p:pic>
    </p:spTree>
    <p:extLst>
      <p:ext uri="{BB962C8B-B14F-4D97-AF65-F5344CB8AC3E}">
        <p14:creationId xmlns:p14="http://schemas.microsoft.com/office/powerpoint/2010/main" val="1195348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10: Percentage of new HIV diagnoses that were diagnosed late by probable exposure category (A) and ethnic group (B), South West residents, aged 15 years </a:t>
            </a:r>
            <a:br>
              <a:rPr lang="en-GB" sz="2400" spc="0" dirty="0"/>
            </a:br>
            <a:r>
              <a:rPr lang="en-GB" sz="2400" spc="0" dirty="0"/>
              <a:t>and over, 2017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6" name="TextBox 5"/>
          <p:cNvSpPr txBox="1"/>
          <p:nvPr/>
        </p:nvSpPr>
        <p:spPr>
          <a:xfrm>
            <a:off x="467544" y="2103239"/>
            <a:ext cx="720080" cy="461665"/>
          </a:xfrm>
          <a:prstGeom prst="rect">
            <a:avLst/>
          </a:prstGeom>
          <a:noFill/>
        </p:spPr>
        <p:txBody>
          <a:bodyPr wrap="square" rtlCol="0">
            <a:spAutoFit/>
          </a:bodyPr>
          <a:lstStyle/>
          <a:p>
            <a:r>
              <a:rPr lang="en-GB" dirty="0">
                <a:solidFill>
                  <a:srgbClr val="00AE9E"/>
                </a:solidFill>
              </a:rPr>
              <a:t>(A)</a:t>
            </a:r>
          </a:p>
        </p:txBody>
      </p:sp>
      <p:sp>
        <p:nvSpPr>
          <p:cNvPr id="7" name="TextBox 6"/>
          <p:cNvSpPr txBox="1"/>
          <p:nvPr/>
        </p:nvSpPr>
        <p:spPr>
          <a:xfrm>
            <a:off x="4427984" y="2103239"/>
            <a:ext cx="648072" cy="461665"/>
          </a:xfrm>
          <a:prstGeom prst="rect">
            <a:avLst/>
          </a:prstGeom>
          <a:noFill/>
        </p:spPr>
        <p:txBody>
          <a:bodyPr wrap="square" rtlCol="0">
            <a:spAutoFit/>
          </a:bodyPr>
          <a:lstStyle/>
          <a:p>
            <a:r>
              <a:rPr lang="en-GB" dirty="0">
                <a:solidFill>
                  <a:srgbClr val="00AE9E"/>
                </a:solidFill>
              </a:rPr>
              <a:t>(B)</a:t>
            </a:r>
          </a:p>
        </p:txBody>
      </p:sp>
      <p:sp>
        <p:nvSpPr>
          <p:cNvPr id="11" name="TextBox 10"/>
          <p:cNvSpPr txBox="1"/>
          <p:nvPr/>
        </p:nvSpPr>
        <p:spPr>
          <a:xfrm>
            <a:off x="323528" y="5877272"/>
            <a:ext cx="8640960" cy="523220"/>
          </a:xfrm>
          <a:prstGeom prst="rect">
            <a:avLst/>
          </a:prstGeom>
          <a:noFill/>
        </p:spPr>
        <p:txBody>
          <a:bodyPr wrap="square" rtlCol="0">
            <a:spAutoFit/>
          </a:bodyPr>
          <a:lstStyle/>
          <a:p>
            <a:r>
              <a:rPr lang="en-GB" sz="900" dirty="0"/>
              <a:t>Source: Public Health England, HIV and AIDS New Diagnosis Database, HIV &amp; AIDS Reporting System </a:t>
            </a:r>
          </a:p>
          <a:p>
            <a:r>
              <a:rPr lang="en-GB" sz="900" dirty="0"/>
              <a:t>* Only includes new diagnoses for which CD4 count was reported within 91 days of diagnosis; late diagnosis defined as CD4 count &lt;350 cells/mm3.</a:t>
            </a:r>
          </a:p>
          <a:p>
            <a:endParaRPr lang="en-GB" sz="1000" dirty="0"/>
          </a:p>
        </p:txBody>
      </p:sp>
      <p:pic>
        <p:nvPicPr>
          <p:cNvPr id="9" name="Picture 8"/>
          <p:cNvPicPr>
            <a:picLocks noChangeAspect="1"/>
          </p:cNvPicPr>
          <p:nvPr/>
        </p:nvPicPr>
        <p:blipFill>
          <a:blip r:embed="rId2"/>
          <a:stretch>
            <a:fillRect/>
          </a:stretch>
        </p:blipFill>
        <p:spPr>
          <a:xfrm>
            <a:off x="755576" y="2729645"/>
            <a:ext cx="3456384" cy="2309025"/>
          </a:xfrm>
          <a:prstGeom prst="rect">
            <a:avLst/>
          </a:prstGeom>
        </p:spPr>
      </p:pic>
      <p:pic>
        <p:nvPicPr>
          <p:cNvPr id="12" name="Picture 11"/>
          <p:cNvPicPr>
            <a:picLocks noChangeAspect="1"/>
          </p:cNvPicPr>
          <p:nvPr/>
        </p:nvPicPr>
        <p:blipFill>
          <a:blip r:embed="rId3"/>
          <a:stretch>
            <a:fillRect/>
          </a:stretch>
        </p:blipFill>
        <p:spPr>
          <a:xfrm>
            <a:off x="4788024" y="2813057"/>
            <a:ext cx="3168352" cy="2236257"/>
          </a:xfrm>
          <a:prstGeom prst="rect">
            <a:avLst/>
          </a:prstGeom>
        </p:spPr>
      </p:pic>
      <p:sp>
        <p:nvSpPr>
          <p:cNvPr id="13" name="TextBox 12"/>
          <p:cNvSpPr txBox="1"/>
          <p:nvPr/>
        </p:nvSpPr>
        <p:spPr>
          <a:xfrm>
            <a:off x="7092280" y="3933056"/>
            <a:ext cx="648072" cy="646331"/>
          </a:xfrm>
          <a:prstGeom prst="rect">
            <a:avLst/>
          </a:prstGeom>
          <a:noFill/>
        </p:spPr>
        <p:txBody>
          <a:bodyPr wrap="square" rtlCol="0">
            <a:spAutoFit/>
          </a:bodyPr>
          <a:lstStyle/>
          <a:p>
            <a:r>
              <a:rPr lang="en-GB" sz="900" dirty="0">
                <a:solidFill>
                  <a:schemeClr val="bg1">
                    <a:lumMod val="65000"/>
                  </a:schemeClr>
                </a:solidFill>
              </a:rPr>
              <a:t>Withheld due to small numbers</a:t>
            </a:r>
          </a:p>
        </p:txBody>
      </p:sp>
    </p:spTree>
    <p:extLst>
      <p:ext uri="{BB962C8B-B14F-4D97-AF65-F5344CB8AC3E}">
        <p14:creationId xmlns:p14="http://schemas.microsoft.com/office/powerpoint/2010/main" val="425893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7825722" cy="648072"/>
          </a:xfrm>
        </p:spPr>
        <p:txBody>
          <a:bodyPr>
            <a:noAutofit/>
          </a:bodyPr>
          <a:lstStyle/>
          <a:p>
            <a:r>
              <a:rPr lang="en-GB" sz="2400" spc="0" dirty="0"/>
              <a:t>Figure 11: Diagnosed HIV prevalence per 1,000 residents aged 15 to 59 years by PHE Centre,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323528" y="5939393"/>
            <a:ext cx="8640960" cy="230832"/>
          </a:xfrm>
          <a:prstGeom prst="rect">
            <a:avLst/>
          </a:prstGeom>
          <a:noFill/>
        </p:spPr>
        <p:txBody>
          <a:bodyPr wrap="square" rtlCol="0">
            <a:spAutoFit/>
          </a:bodyPr>
          <a:lstStyle/>
          <a:p>
            <a:r>
              <a:rPr lang="en-GB" sz="900" dirty="0"/>
              <a:t>Source: Public Health England, HIV &amp; AIDS Reporting System (HARS); Office for National Statistics (ONS) revised 2019 population estimates (6 May 2020). </a:t>
            </a:r>
          </a:p>
        </p:txBody>
      </p:sp>
      <p:pic>
        <p:nvPicPr>
          <p:cNvPr id="6" name="Picture 5"/>
          <p:cNvPicPr>
            <a:picLocks noChangeAspect="1"/>
          </p:cNvPicPr>
          <p:nvPr/>
        </p:nvPicPr>
        <p:blipFill>
          <a:blip r:embed="rId2"/>
          <a:stretch>
            <a:fillRect/>
          </a:stretch>
        </p:blipFill>
        <p:spPr>
          <a:xfrm>
            <a:off x="562702" y="1772816"/>
            <a:ext cx="7496539" cy="3240360"/>
          </a:xfrm>
          <a:prstGeom prst="rect">
            <a:avLst/>
          </a:prstGeom>
        </p:spPr>
      </p:pic>
    </p:spTree>
    <p:extLst>
      <p:ext uri="{BB962C8B-B14F-4D97-AF65-F5344CB8AC3E}">
        <p14:creationId xmlns:p14="http://schemas.microsoft.com/office/powerpoint/2010/main" val="2960857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576064"/>
          </a:xfrm>
        </p:spPr>
        <p:txBody>
          <a:bodyPr>
            <a:noAutofit/>
          </a:bodyPr>
          <a:lstStyle/>
          <a:p>
            <a:r>
              <a:rPr lang="en-GB" sz="2400" spc="0" dirty="0"/>
              <a:t>Figure 12: Number of residents living with diagnosed HIV and accessing care, South West, 2010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6054056"/>
            <a:ext cx="8640960" cy="230832"/>
          </a:xfrm>
          <a:prstGeom prst="rect">
            <a:avLst/>
          </a:prstGeom>
          <a:noFill/>
        </p:spPr>
        <p:txBody>
          <a:bodyPr wrap="square" rtlCol="0">
            <a:spAutoFit/>
          </a:bodyPr>
          <a:lstStyle/>
          <a:p>
            <a:r>
              <a:rPr lang="en-GB" sz="900" dirty="0"/>
              <a:t>Source: Public Health England, HIV &amp; AIDS Reporting System (HARS)</a:t>
            </a:r>
          </a:p>
        </p:txBody>
      </p:sp>
      <p:pic>
        <p:nvPicPr>
          <p:cNvPr id="6" name="Picture 5"/>
          <p:cNvPicPr>
            <a:picLocks noChangeAspect="1"/>
          </p:cNvPicPr>
          <p:nvPr/>
        </p:nvPicPr>
        <p:blipFill>
          <a:blip r:embed="rId2"/>
          <a:stretch>
            <a:fillRect/>
          </a:stretch>
        </p:blipFill>
        <p:spPr>
          <a:xfrm>
            <a:off x="532614" y="1859806"/>
            <a:ext cx="7483872" cy="3369393"/>
          </a:xfrm>
          <a:prstGeom prst="rect">
            <a:avLst/>
          </a:prstGeom>
        </p:spPr>
      </p:pic>
    </p:spTree>
    <p:extLst>
      <p:ext uri="{BB962C8B-B14F-4D97-AF65-F5344CB8AC3E}">
        <p14:creationId xmlns:p14="http://schemas.microsoft.com/office/powerpoint/2010/main" val="137305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1152128"/>
          </a:xfrm>
        </p:spPr>
        <p:txBody>
          <a:bodyPr>
            <a:noAutofit/>
          </a:bodyPr>
          <a:lstStyle/>
          <a:p>
            <a:r>
              <a:rPr lang="en-GB" sz="2400" spc="0" dirty="0"/>
              <a:t>Figure 13: Number of residents living with diagnosed HIV and accessing care by probable route of transmission (adjusted for missing information), South West,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6054056"/>
            <a:ext cx="8640960" cy="230832"/>
          </a:xfrm>
          <a:prstGeom prst="rect">
            <a:avLst/>
          </a:prstGeom>
          <a:noFill/>
        </p:spPr>
        <p:txBody>
          <a:bodyPr wrap="square" rtlCol="0">
            <a:spAutoFit/>
          </a:bodyPr>
          <a:lstStyle/>
          <a:p>
            <a:r>
              <a:rPr lang="en-GB" sz="900" dirty="0"/>
              <a:t>Source: Public Health England, HIV &amp; AIDS Reporting System (HARS).</a:t>
            </a:r>
          </a:p>
        </p:txBody>
      </p:sp>
      <p:pic>
        <p:nvPicPr>
          <p:cNvPr id="6" name="Picture 5"/>
          <p:cNvPicPr>
            <a:picLocks noChangeAspect="1"/>
          </p:cNvPicPr>
          <p:nvPr/>
        </p:nvPicPr>
        <p:blipFill>
          <a:blip r:embed="rId2"/>
          <a:stretch>
            <a:fillRect/>
          </a:stretch>
        </p:blipFill>
        <p:spPr>
          <a:xfrm>
            <a:off x="562702" y="2060848"/>
            <a:ext cx="7578633" cy="3312368"/>
          </a:xfrm>
          <a:prstGeom prst="rect">
            <a:avLst/>
          </a:prstGeom>
        </p:spPr>
      </p:pic>
    </p:spTree>
    <p:extLst>
      <p:ext uri="{BB962C8B-B14F-4D97-AF65-F5344CB8AC3E}">
        <p14:creationId xmlns:p14="http://schemas.microsoft.com/office/powerpoint/2010/main" val="1421351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14: Percentage of residents with diagnosed HIV and accessing care by age group, South West, 2010 and 2019</a:t>
            </a:r>
            <a:br>
              <a:rPr lang="en-GB" sz="2400" dirty="0"/>
            </a:br>
            <a:endParaRPr lang="en-GB" sz="2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323528" y="6012112"/>
            <a:ext cx="8640960" cy="230832"/>
          </a:xfrm>
          <a:prstGeom prst="rect">
            <a:avLst/>
          </a:prstGeom>
          <a:noFill/>
        </p:spPr>
        <p:txBody>
          <a:bodyPr wrap="square" rtlCol="0">
            <a:spAutoFit/>
          </a:bodyPr>
          <a:lstStyle/>
          <a:p>
            <a:r>
              <a:rPr lang="en-GB" sz="900" dirty="0"/>
              <a:t>Source: Public Health England, HIV &amp; AIDS Reporting System (HARS).</a:t>
            </a:r>
          </a:p>
        </p:txBody>
      </p:sp>
      <p:pic>
        <p:nvPicPr>
          <p:cNvPr id="6" name="Picture 5"/>
          <p:cNvPicPr>
            <a:picLocks noChangeAspect="1"/>
          </p:cNvPicPr>
          <p:nvPr/>
        </p:nvPicPr>
        <p:blipFill>
          <a:blip r:embed="rId2"/>
          <a:stretch>
            <a:fillRect/>
          </a:stretch>
        </p:blipFill>
        <p:spPr>
          <a:xfrm>
            <a:off x="467544" y="1772815"/>
            <a:ext cx="7344816" cy="3898477"/>
          </a:xfrm>
          <a:prstGeom prst="rect">
            <a:avLst/>
          </a:prstGeom>
        </p:spPr>
      </p:pic>
    </p:spTree>
    <p:extLst>
      <p:ext uri="{BB962C8B-B14F-4D97-AF65-F5344CB8AC3E}">
        <p14:creationId xmlns:p14="http://schemas.microsoft.com/office/powerpoint/2010/main" val="324922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15: Diagnosed HIV prevalence per 1,000 residents by ethnic group (aged 15 to 59 years), South West,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310141" y="5939393"/>
            <a:ext cx="8640960" cy="230832"/>
          </a:xfrm>
          <a:prstGeom prst="rect">
            <a:avLst/>
          </a:prstGeom>
          <a:noFill/>
        </p:spPr>
        <p:txBody>
          <a:bodyPr wrap="square" rtlCol="0">
            <a:spAutoFit/>
          </a:bodyPr>
          <a:lstStyle/>
          <a:p>
            <a:r>
              <a:rPr lang="en-GB" sz="900" dirty="0"/>
              <a:t>Source: Public Health England, HIV &amp; AIDS Reporting System (HARS); Office of National Statistics (ONS) population estimates by ethnicity (2011).</a:t>
            </a:r>
          </a:p>
        </p:txBody>
      </p:sp>
      <p:pic>
        <p:nvPicPr>
          <p:cNvPr id="6" name="Picture 5"/>
          <p:cNvPicPr>
            <a:picLocks noChangeAspect="1"/>
          </p:cNvPicPr>
          <p:nvPr/>
        </p:nvPicPr>
        <p:blipFill>
          <a:blip r:embed="rId2"/>
          <a:stretch>
            <a:fillRect/>
          </a:stretch>
        </p:blipFill>
        <p:spPr>
          <a:xfrm>
            <a:off x="571965" y="1700808"/>
            <a:ext cx="7662874" cy="3816424"/>
          </a:xfrm>
          <a:prstGeom prst="rect">
            <a:avLst/>
          </a:prstGeom>
        </p:spPr>
      </p:pic>
    </p:spTree>
    <p:extLst>
      <p:ext uri="{BB962C8B-B14F-4D97-AF65-F5344CB8AC3E}">
        <p14:creationId xmlns:p14="http://schemas.microsoft.com/office/powerpoint/2010/main" val="2793618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noAutofit/>
          </a:bodyPr>
          <a:lstStyle/>
          <a:p>
            <a:r>
              <a:rPr lang="en-GB" sz="2400" spc="0" dirty="0"/>
              <a:t>Figure 16: Diagnosed HIV prevalence per 1,000 residents aged 15 to 59 years by local authority, South West, 2019</a:t>
            </a:r>
            <a:br>
              <a:rPr lang="en-GB" sz="2400" dirty="0"/>
            </a:br>
            <a:endParaRPr lang="en-GB" sz="2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323528" y="6055655"/>
            <a:ext cx="8640960" cy="215444"/>
          </a:xfrm>
          <a:prstGeom prst="rect">
            <a:avLst/>
          </a:prstGeom>
          <a:noFill/>
        </p:spPr>
        <p:txBody>
          <a:bodyPr wrap="square" rtlCol="0">
            <a:spAutoFit/>
          </a:bodyPr>
          <a:lstStyle/>
          <a:p>
            <a:r>
              <a:rPr lang="en-GB" sz="800" dirty="0"/>
              <a:t>Source: Public Health England, HIV &amp; AIDS Reporting System (HARS); Office for National Statistics (ONS) revised 2019 population estimates (6 May 2020).</a:t>
            </a:r>
          </a:p>
        </p:txBody>
      </p:sp>
      <p:pic>
        <p:nvPicPr>
          <p:cNvPr id="3" name="Picture 2"/>
          <p:cNvPicPr>
            <a:picLocks noChangeAspect="1"/>
          </p:cNvPicPr>
          <p:nvPr/>
        </p:nvPicPr>
        <p:blipFill>
          <a:blip r:embed="rId2"/>
          <a:stretch>
            <a:fillRect/>
          </a:stretch>
        </p:blipFill>
        <p:spPr>
          <a:xfrm>
            <a:off x="597556" y="1844824"/>
            <a:ext cx="7286812" cy="3654856"/>
          </a:xfrm>
          <a:prstGeom prst="rect">
            <a:avLst/>
          </a:prstGeom>
        </p:spPr>
      </p:pic>
    </p:spTree>
    <p:extLst>
      <p:ext uri="{BB962C8B-B14F-4D97-AF65-F5344CB8AC3E}">
        <p14:creationId xmlns:p14="http://schemas.microsoft.com/office/powerpoint/2010/main" val="345825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E655-D6F8-4D33-BC2F-CF1E1560173F}"/>
              </a:ext>
            </a:extLst>
          </p:cNvPr>
          <p:cNvSpPr>
            <a:spLocks noGrp="1"/>
          </p:cNvSpPr>
          <p:nvPr>
            <p:ph type="title"/>
          </p:nvPr>
        </p:nvSpPr>
        <p:spPr>
          <a:xfrm>
            <a:off x="461760" y="548680"/>
            <a:ext cx="8128942" cy="648072"/>
          </a:xfrm>
        </p:spPr>
        <p:txBody>
          <a:bodyPr/>
          <a:lstStyle/>
          <a:p>
            <a:r>
              <a:rPr lang="en-GB" dirty="0"/>
              <a:t>About Public Health England</a:t>
            </a:r>
          </a:p>
        </p:txBody>
      </p:sp>
      <p:sp>
        <p:nvSpPr>
          <p:cNvPr id="3" name="Content Placeholder 2">
            <a:extLst>
              <a:ext uri="{FF2B5EF4-FFF2-40B4-BE49-F238E27FC236}">
                <a16:creationId xmlns:a16="http://schemas.microsoft.com/office/drawing/2014/main" id="{D816C561-9516-4571-BBA9-87BF0F7375CD}"/>
              </a:ext>
            </a:extLst>
          </p:cNvPr>
          <p:cNvSpPr>
            <a:spLocks noGrp="1"/>
          </p:cNvSpPr>
          <p:nvPr>
            <p:ph idx="1"/>
          </p:nvPr>
        </p:nvSpPr>
        <p:spPr>
          <a:xfrm>
            <a:off x="467544" y="1196752"/>
            <a:ext cx="8128942" cy="4946841"/>
          </a:xfrm>
        </p:spPr>
        <p:txBody>
          <a:bodyPr/>
          <a:lstStyle/>
          <a:p>
            <a:pPr marL="0" indent="0"/>
            <a:r>
              <a:rPr lang="en-GB" sz="1400" dirty="0"/>
              <a:t>Public Health England exists to protect and improve the nation’s health and wellbeing and reduce health inequalities. We do this through world-leading science, research, knowledge and intelligence, advocacy, partnerships and the delivery of specialist public health services. We are an executive agency of the Department of Health and Social Care, and a distinct delivery organisation with operational autonomy. We provide government, local government, the NHS, Parliament, industry and the public with evidence-based professional, scientific and delivery expertise and support. </a:t>
            </a:r>
          </a:p>
          <a:p>
            <a:pPr marL="0" indent="0"/>
            <a:r>
              <a:rPr lang="en-GB" sz="1400" dirty="0"/>
              <a:t>Public Health England 133-155 Waterloo Road Wellington House London SE1 8UG Tel: 020 7654 8000 www.gov.uk/phe Twitter: @PHE_uk Facebook: </a:t>
            </a:r>
            <a:r>
              <a:rPr lang="en-GB" sz="1400" dirty="0">
                <a:hlinkClick r:id="rId2"/>
              </a:rPr>
              <a:t>www.facebook.com/PublicHealthEngland </a:t>
            </a:r>
            <a:endParaRPr lang="en-GB" sz="1400" dirty="0"/>
          </a:p>
          <a:p>
            <a:pPr marL="0" indent="0"/>
            <a:r>
              <a:rPr lang="en-GB" sz="1400" dirty="0"/>
              <a:t>Prepared by: Josh Forde and Paul Crook, Field Service, South East and London. </a:t>
            </a:r>
            <a:br>
              <a:rPr lang="en-GB" sz="1400" dirty="0"/>
            </a:br>
            <a:r>
              <a:rPr lang="en-GB" sz="1400" dirty="0"/>
              <a:t>For queries relating to this document, please contact </a:t>
            </a:r>
            <a:r>
              <a:rPr lang="en-GB" sz="1400" dirty="0">
                <a:hlinkClick r:id="rId3"/>
              </a:rPr>
              <a:t>fes.southwest@phe.gov.uk</a:t>
            </a:r>
            <a:r>
              <a:rPr lang="en-GB" sz="1400" dirty="0"/>
              <a:t> </a:t>
            </a:r>
          </a:p>
          <a:p>
            <a:pPr marL="0" indent="0"/>
            <a:r>
              <a:rPr lang="en-GB" sz="1400" dirty="0"/>
              <a:t>© Crown copyright 2021 </a:t>
            </a:r>
          </a:p>
          <a:p>
            <a:pPr marL="0" indent="0"/>
            <a:r>
              <a:rPr lang="en-GB" sz="1400" dirty="0"/>
              <a:t>You may re-use this information (excluding logos) free of charge in any format or medium, under the terms of the Open Government Licence v3.0. To view this licence, visit </a:t>
            </a:r>
            <a:r>
              <a:rPr lang="en-GB" sz="1400" dirty="0">
                <a:hlinkClick r:id="rId4"/>
              </a:rPr>
              <a:t>OGL</a:t>
            </a:r>
            <a:r>
              <a:rPr lang="en-GB" sz="1400" dirty="0"/>
              <a:t>. Where we have identified any third-party copyright information you will need to obtain permission from the copyright holders concerned. </a:t>
            </a:r>
          </a:p>
          <a:p>
            <a:pPr marL="0" indent="0"/>
            <a:r>
              <a:rPr lang="en-GB" sz="1400" dirty="0"/>
              <a:t>Published August 2021</a:t>
            </a:r>
          </a:p>
          <a:p>
            <a:pPr marL="0" indent="0"/>
            <a:r>
              <a:rPr lang="en-GB" sz="1400" dirty="0"/>
              <a:t>PHE publications gateway number</a:t>
            </a:r>
            <a:r>
              <a:rPr lang="en-US" sz="1400" dirty="0"/>
              <a:t>: GOV-9347</a:t>
            </a:r>
            <a:endParaRPr lang="en-GB" sz="1400" dirty="0"/>
          </a:p>
          <a:p>
            <a:endParaRPr lang="en-GB" sz="1400" dirty="0"/>
          </a:p>
        </p:txBody>
      </p:sp>
      <p:sp>
        <p:nvSpPr>
          <p:cNvPr id="4" name="Slide Number Placeholder 3">
            <a:extLst>
              <a:ext uri="{FF2B5EF4-FFF2-40B4-BE49-F238E27FC236}">
                <a16:creationId xmlns:a16="http://schemas.microsoft.com/office/drawing/2014/main" id="{F5E8D389-0EB5-4EA7-878E-AB0D40CF3967}"/>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a:extLst>
              <a:ext uri="{FF2B5EF4-FFF2-40B4-BE49-F238E27FC236}">
                <a16:creationId xmlns:a16="http://schemas.microsoft.com/office/drawing/2014/main" id="{2A90C633-F429-4579-86D3-1045BA50EA1C}"/>
              </a:ext>
            </a:extLst>
          </p:cNvPr>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Tree>
    <p:extLst>
      <p:ext uri="{BB962C8B-B14F-4D97-AF65-F5344CB8AC3E}">
        <p14:creationId xmlns:p14="http://schemas.microsoft.com/office/powerpoint/2010/main" val="3135048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17: Diagnosed HIV prevalence per 1,000 residents aged 15 to 59 years by local authority, South West, 2019</a:t>
            </a:r>
            <a:br>
              <a:rPr lang="en-GB" sz="2400" dirty="0"/>
            </a:br>
            <a:endParaRPr lang="en-GB" sz="2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6055655"/>
            <a:ext cx="8640960" cy="215444"/>
          </a:xfrm>
          <a:prstGeom prst="rect">
            <a:avLst/>
          </a:prstGeom>
          <a:noFill/>
        </p:spPr>
        <p:txBody>
          <a:bodyPr wrap="square" rtlCol="0">
            <a:spAutoFit/>
          </a:bodyPr>
          <a:lstStyle/>
          <a:p>
            <a:r>
              <a:rPr lang="en-GB" sz="800" dirty="0"/>
              <a:t>Source: Public Health England, HIV &amp; AIDS Reporting System (HARS); Office for National Statistics (ONS) revised 2019 population estimates (6 May 2020).</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1096152"/>
            <a:ext cx="7272808" cy="5147361"/>
          </a:xfrm>
          <a:prstGeom prst="rect">
            <a:avLst/>
          </a:prstGeom>
        </p:spPr>
      </p:pic>
    </p:spTree>
    <p:extLst>
      <p:ext uri="{BB962C8B-B14F-4D97-AF65-F5344CB8AC3E}">
        <p14:creationId xmlns:p14="http://schemas.microsoft.com/office/powerpoint/2010/main" val="2725763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18: Diagnosed HIV prevalence per 1,000 residents (all ages) by middle super output area, South West, 2019</a:t>
            </a:r>
            <a:br>
              <a:rPr lang="en-GB" sz="2400" dirty="0"/>
            </a:br>
            <a:endParaRPr lang="en-GB" sz="2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6055655"/>
            <a:ext cx="8640960" cy="215444"/>
          </a:xfrm>
          <a:prstGeom prst="rect">
            <a:avLst/>
          </a:prstGeom>
          <a:noFill/>
        </p:spPr>
        <p:txBody>
          <a:bodyPr wrap="square" rtlCol="0">
            <a:spAutoFit/>
          </a:bodyPr>
          <a:lstStyle/>
          <a:p>
            <a:r>
              <a:rPr lang="en-GB" sz="800" dirty="0"/>
              <a:t>Source: Public Health England, HIV &amp; AIDS Reporting System (HARS); Office for National Statistics (ONS) revised 2019 population estimates (6 May 2020).</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0648"/>
            <a:ext cx="9144000" cy="6401436"/>
          </a:xfrm>
          <a:prstGeom prst="rect">
            <a:avLst/>
          </a:prstGeom>
        </p:spPr>
      </p:pic>
    </p:spTree>
    <p:extLst>
      <p:ext uri="{BB962C8B-B14F-4D97-AF65-F5344CB8AC3E}">
        <p14:creationId xmlns:p14="http://schemas.microsoft.com/office/powerpoint/2010/main" val="3672624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400" spc="0" dirty="0"/>
              <a:t>Figure 19: HIV test coverage: South West residents, </a:t>
            </a:r>
            <a:br>
              <a:rPr lang="en-GB" sz="2400" spc="0" dirty="0"/>
            </a:br>
            <a:r>
              <a:rPr lang="en-GB" sz="2400" spc="0" dirty="0"/>
              <a:t>2015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22</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9" name="TextBox 8"/>
          <p:cNvSpPr txBox="1"/>
          <p:nvPr/>
        </p:nvSpPr>
        <p:spPr>
          <a:xfrm>
            <a:off x="323528" y="5866127"/>
            <a:ext cx="8640960" cy="461665"/>
          </a:xfrm>
          <a:prstGeom prst="rect">
            <a:avLst/>
          </a:prstGeom>
          <a:noFill/>
        </p:spPr>
        <p:txBody>
          <a:bodyPr wrap="square" rtlCol="0">
            <a:spAutoFit/>
          </a:bodyPr>
          <a:lstStyle/>
          <a:p>
            <a:r>
              <a:rPr lang="en-GB" sz="800" dirty="0"/>
              <a:t>Source: Public Health England, GUMCAD *‘Eligible attendee’ is defined as a patient attending a specialist sexual health service (SHS) at least once during a calendar year. Patients known to be HIV positive1, or for whom a HIV test was not appropriate2, or for whom the attendance was related to Sexual and Reproductive Health (SRH) care only3 are excluded.</a:t>
            </a:r>
          </a:p>
          <a:p>
            <a:endParaRPr lang="en-GB" sz="800" dirty="0"/>
          </a:p>
        </p:txBody>
      </p:sp>
      <p:pic>
        <p:nvPicPr>
          <p:cNvPr id="3" name="Picture 2"/>
          <p:cNvPicPr>
            <a:picLocks noChangeAspect="1"/>
          </p:cNvPicPr>
          <p:nvPr/>
        </p:nvPicPr>
        <p:blipFill>
          <a:blip r:embed="rId2"/>
          <a:stretch>
            <a:fillRect/>
          </a:stretch>
        </p:blipFill>
        <p:spPr>
          <a:xfrm>
            <a:off x="562702" y="1772816"/>
            <a:ext cx="7825332" cy="3563103"/>
          </a:xfrm>
          <a:prstGeom prst="rect">
            <a:avLst/>
          </a:prstGeom>
        </p:spPr>
      </p:pic>
    </p:spTree>
    <p:extLst>
      <p:ext uri="{BB962C8B-B14F-4D97-AF65-F5344CB8AC3E}">
        <p14:creationId xmlns:p14="http://schemas.microsoft.com/office/powerpoint/2010/main" val="3380966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20: HIV treatment cascade for adults living with HIV, England excluding London, 2019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23</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9" name="TextBox 8"/>
          <p:cNvSpPr txBox="1"/>
          <p:nvPr/>
        </p:nvSpPr>
        <p:spPr>
          <a:xfrm>
            <a:off x="323528" y="6012112"/>
            <a:ext cx="8640960" cy="230832"/>
          </a:xfrm>
          <a:prstGeom prst="rect">
            <a:avLst/>
          </a:prstGeom>
          <a:noFill/>
        </p:spPr>
        <p:txBody>
          <a:bodyPr wrap="square" rtlCol="0">
            <a:spAutoFit/>
          </a:bodyPr>
          <a:lstStyle/>
          <a:p>
            <a:r>
              <a:rPr lang="en-GB" sz="900" dirty="0"/>
              <a:t>Source: Public Health England, HIV &amp; AIDS Reporting System (HARS), Multi-parameter evidence synthesis (MPES)</a:t>
            </a:r>
          </a:p>
        </p:txBody>
      </p:sp>
      <p:pic>
        <p:nvPicPr>
          <p:cNvPr id="3" name="Picture 2"/>
          <p:cNvPicPr>
            <a:picLocks noChangeAspect="1"/>
          </p:cNvPicPr>
          <p:nvPr/>
        </p:nvPicPr>
        <p:blipFill>
          <a:blip r:embed="rId2"/>
          <a:stretch>
            <a:fillRect/>
          </a:stretch>
        </p:blipFill>
        <p:spPr>
          <a:xfrm>
            <a:off x="827584" y="1311574"/>
            <a:ext cx="7169517" cy="4834547"/>
          </a:xfrm>
          <a:prstGeom prst="rect">
            <a:avLst/>
          </a:prstGeom>
        </p:spPr>
      </p:pic>
    </p:spTree>
    <p:extLst>
      <p:ext uri="{BB962C8B-B14F-4D97-AF65-F5344CB8AC3E}">
        <p14:creationId xmlns:p14="http://schemas.microsoft.com/office/powerpoint/2010/main" val="4013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Acknowledgements</a:t>
            </a:r>
          </a:p>
        </p:txBody>
      </p:sp>
      <p:sp>
        <p:nvSpPr>
          <p:cNvPr id="3" name="Content Placeholder 2"/>
          <p:cNvSpPr>
            <a:spLocks noGrp="1"/>
          </p:cNvSpPr>
          <p:nvPr>
            <p:ph idx="1"/>
          </p:nvPr>
        </p:nvSpPr>
        <p:spPr/>
        <p:txBody>
          <a:bodyPr/>
          <a:lstStyle/>
          <a:p>
            <a:pPr marL="1588" lvl="0" indent="-1588"/>
            <a:r>
              <a:rPr lang="en-GB" sz="1400" dirty="0"/>
              <a:t>Spotlight report produced by Josh Forde, Geraldine Leong, Rosalind Douglas, National HIV surveillance team, Paul Crook from Public Health England.</a:t>
            </a:r>
          </a:p>
          <a:p>
            <a:pPr marL="1588" lvl="0" indent="-1588"/>
            <a:r>
              <a:rPr lang="en-GB" sz="1400" dirty="0"/>
              <a:t>Local sexual health and HIV clinics for supplying the HIV data. </a:t>
            </a:r>
          </a:p>
          <a:p>
            <a:pPr marL="1588" lvl="0" indent="-1588"/>
            <a:r>
              <a:rPr lang="en-GB" sz="1400" dirty="0"/>
              <a:t>Institute of Child Health. </a:t>
            </a:r>
          </a:p>
          <a:p>
            <a:pPr marL="1588" lvl="0" indent="-1588"/>
            <a:r>
              <a:rPr lang="en-GB" sz="1400" dirty="0"/>
              <a:t>PHE Centre for Infectious Disease Surveillance and Control (CIDSC) HIV and STI surveillance teams for collection, analysis and distribution of data.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24</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Tree>
    <p:extLst>
      <p:ext uri="{BB962C8B-B14F-4D97-AF65-F5344CB8AC3E}">
        <p14:creationId xmlns:p14="http://schemas.microsoft.com/office/powerpoint/2010/main" val="1974514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Further information </a:t>
            </a:r>
          </a:p>
        </p:txBody>
      </p:sp>
      <p:sp>
        <p:nvSpPr>
          <p:cNvPr id="3" name="Content Placeholder 2"/>
          <p:cNvSpPr>
            <a:spLocks noGrp="1"/>
          </p:cNvSpPr>
          <p:nvPr>
            <p:ph idx="1"/>
          </p:nvPr>
        </p:nvSpPr>
        <p:spPr>
          <a:xfrm>
            <a:off x="539552" y="1268760"/>
            <a:ext cx="8028000" cy="4739679"/>
          </a:xfrm>
        </p:spPr>
        <p:txBody>
          <a:bodyPr/>
          <a:lstStyle/>
          <a:p>
            <a:pPr marL="0" indent="0">
              <a:spcBef>
                <a:spcPts val="0"/>
              </a:spcBef>
            </a:pPr>
            <a:r>
              <a:rPr lang="en-GB" sz="1400" dirty="0"/>
              <a:t>‘Small numbers’ are defined as sub-five non-zero counts relating to populations of less than 10,000 or for late new HIV diagnoses any proportion where the numerator and/or denominator is sub-five and non-zero.</a:t>
            </a:r>
          </a:p>
          <a:p>
            <a:pPr marL="0" indent="0">
              <a:spcBef>
                <a:spcPts val="0"/>
              </a:spcBef>
            </a:pPr>
            <a:endParaRPr lang="en-GB" sz="1400" dirty="0"/>
          </a:p>
          <a:p>
            <a:pPr marL="0" indent="0">
              <a:spcBef>
                <a:spcPts val="0"/>
              </a:spcBef>
            </a:pPr>
            <a:r>
              <a:rPr lang="en-GB" sz="1400" dirty="0"/>
              <a:t>Please access the online </a:t>
            </a:r>
            <a:r>
              <a:rPr lang="en-GB" sz="1400" dirty="0">
                <a:hlinkClick r:id="rId2" action="ppaction://hlinkfile"/>
              </a:rPr>
              <a:t>Sexual and Reproductive Health Profiles</a:t>
            </a:r>
            <a:r>
              <a:rPr lang="en-GB" sz="1400" dirty="0"/>
              <a:t> for further information on a whole range of sexual health indicators.</a:t>
            </a:r>
          </a:p>
          <a:p>
            <a:pPr marL="0" indent="0">
              <a:spcBef>
                <a:spcPts val="600"/>
              </a:spcBef>
            </a:pPr>
            <a:r>
              <a:rPr lang="en-GB" sz="1400" dirty="0"/>
              <a:t>For more information on local sexual health data sources please access </a:t>
            </a:r>
            <a:r>
              <a:rPr lang="en-GB" sz="1400" dirty="0">
                <a:hlinkClick r:id="rId3"/>
              </a:rPr>
              <a:t>the PHE guide</a:t>
            </a:r>
            <a:r>
              <a:rPr lang="en-GB" sz="1400" dirty="0"/>
              <a:t>.</a:t>
            </a:r>
          </a:p>
          <a:p>
            <a:pPr marL="0" indent="0">
              <a:spcBef>
                <a:spcPts val="600"/>
              </a:spcBef>
            </a:pPr>
            <a:r>
              <a:rPr lang="en-GB" sz="1400" dirty="0"/>
              <a:t>More information on </a:t>
            </a:r>
            <a:r>
              <a:rPr lang="en-GB" sz="1400" dirty="0">
                <a:hlinkClick r:id="rId4"/>
              </a:rPr>
              <a:t>STIs in South West</a:t>
            </a:r>
            <a:r>
              <a:rPr lang="en-GB" sz="1400" dirty="0"/>
              <a:t>.</a:t>
            </a:r>
          </a:p>
          <a:p>
            <a:r>
              <a:rPr lang="en-GB" sz="1400" dirty="0">
                <a:hlinkClick r:id="rId5"/>
              </a:rPr>
              <a:t>National HIV report: 2019 data</a:t>
            </a:r>
            <a:r>
              <a:rPr lang="en-GB" sz="1400" dirty="0"/>
              <a:t>.</a:t>
            </a:r>
          </a:p>
          <a:p>
            <a:pPr marL="0" indent="0"/>
            <a:r>
              <a:rPr lang="en-GB" sz="1400" dirty="0"/>
              <a:t>For more information, please contact Field Epidemiology Services at </a:t>
            </a:r>
            <a:r>
              <a:rPr lang="en-GB" sz="1400" dirty="0">
                <a:hlinkClick r:id="rId6"/>
              </a:rPr>
              <a:t>fes.southwest@phe.gov.uk</a:t>
            </a:r>
            <a:r>
              <a:rPr lang="en-GB" sz="1400"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25</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Tree>
    <p:extLst>
      <p:ext uri="{BB962C8B-B14F-4D97-AF65-F5344CB8AC3E}">
        <p14:creationId xmlns:p14="http://schemas.microsoft.com/office/powerpoint/2010/main" val="245773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latin typeface="Arial" pitchFamily="84" charset="0"/>
              </a:rPr>
              <a:t>Summary of 2019 data for South West residents</a:t>
            </a:r>
            <a:endParaRPr lang="en-GB" sz="2800" dirty="0"/>
          </a:p>
        </p:txBody>
      </p:sp>
      <p:sp>
        <p:nvSpPr>
          <p:cNvPr id="3" name="Content Placeholder 2"/>
          <p:cNvSpPr>
            <a:spLocks noGrp="1"/>
          </p:cNvSpPr>
          <p:nvPr>
            <p:ph idx="1"/>
          </p:nvPr>
        </p:nvSpPr>
        <p:spPr>
          <a:xfrm>
            <a:off x="539552" y="1196752"/>
            <a:ext cx="8424936" cy="4739679"/>
          </a:xfrm>
        </p:spPr>
        <p:txBody>
          <a:bodyPr/>
          <a:lstStyle/>
          <a:p>
            <a:pPr marL="285750" lvl="1" indent="-285750" eaLnBrk="1" hangingPunct="1">
              <a:buFont typeface="Arial" panose="020B0604020202020204" pitchFamily="34" charset="0"/>
              <a:buChar char="•"/>
            </a:pPr>
            <a:r>
              <a:rPr lang="en-GB" sz="1400" dirty="0">
                <a:latin typeface="Arial" pitchFamily="84" charset="0"/>
              </a:rPr>
              <a:t>244 new HIV diagnoses in South West residents in 2019 (6% of all England diagnoses)</a:t>
            </a:r>
          </a:p>
          <a:p>
            <a:pPr marL="285750" lvl="1" indent="-285750" eaLnBrk="1" hangingPunct="1">
              <a:buFont typeface="Arial" panose="020B0604020202020204" pitchFamily="34" charset="0"/>
              <a:buChar char="•"/>
            </a:pPr>
            <a:r>
              <a:rPr lang="en-GB" sz="1400" dirty="0">
                <a:latin typeface="Arial" pitchFamily="84" charset="0"/>
              </a:rPr>
              <a:t>This represents a rise of 11% from 2018</a:t>
            </a:r>
          </a:p>
          <a:p>
            <a:pPr marL="285750" lvl="1" indent="-285750" eaLnBrk="1" hangingPunct="1">
              <a:buFont typeface="Arial" panose="020B0604020202020204" pitchFamily="34" charset="0"/>
              <a:buChar char="•"/>
            </a:pPr>
            <a:r>
              <a:rPr lang="en-GB" sz="1400" dirty="0">
                <a:latin typeface="Arial" pitchFamily="84" charset="0"/>
              </a:rPr>
              <a:t>51% of new diagnoses were in men who have sex with men (MSM) </a:t>
            </a:r>
          </a:p>
          <a:p>
            <a:pPr marL="285750" lvl="1" indent="-285750" eaLnBrk="1" hangingPunct="1">
              <a:buFont typeface="Arial" panose="020B0604020202020204" pitchFamily="34" charset="0"/>
              <a:buChar char="•"/>
            </a:pPr>
            <a:r>
              <a:rPr lang="en-GB" sz="1400" dirty="0">
                <a:latin typeface="Arial" pitchFamily="84" charset="0"/>
              </a:rPr>
              <a:t>The number of new diagnoses in MSM remained the same in 2019 to 2018</a:t>
            </a:r>
          </a:p>
          <a:p>
            <a:pPr marL="285750" lvl="1" indent="-285750" eaLnBrk="1" hangingPunct="1">
              <a:buFont typeface="Arial" panose="020B0604020202020204" pitchFamily="34" charset="0"/>
              <a:buChar char="•"/>
            </a:pPr>
            <a:r>
              <a:rPr lang="en-GB" sz="1400" dirty="0">
                <a:latin typeface="Arial" pitchFamily="84" charset="0"/>
              </a:rPr>
              <a:t>16% of new diagnoses were in black Africans</a:t>
            </a:r>
          </a:p>
          <a:p>
            <a:pPr marL="285750" lvl="1" indent="-285750" eaLnBrk="1" hangingPunct="1">
              <a:buFont typeface="Arial" panose="020B0604020202020204" pitchFamily="34" charset="0"/>
              <a:buChar char="•"/>
            </a:pPr>
            <a:r>
              <a:rPr lang="en-GB" sz="1400" dirty="0">
                <a:latin typeface="Arial" pitchFamily="84" charset="0"/>
              </a:rPr>
              <a:t>44% of diagnoses were late (2017 to 2019)</a:t>
            </a:r>
          </a:p>
          <a:p>
            <a:pPr marL="285750" lvl="1" indent="-285750" eaLnBrk="1" hangingPunct="1">
              <a:buFont typeface="Arial" panose="020B0604020202020204" pitchFamily="34" charset="0"/>
              <a:buChar char="•"/>
            </a:pPr>
            <a:r>
              <a:rPr lang="en-GB" sz="1400" dirty="0">
                <a:latin typeface="Arial" pitchFamily="84" charset="0"/>
              </a:rPr>
              <a:t>5,030 people live with diagnosed HIV in the South West</a:t>
            </a:r>
          </a:p>
          <a:p>
            <a:pPr marL="285750" lvl="1" indent="-285750" eaLnBrk="1" hangingPunct="1">
              <a:buFont typeface="Arial" panose="020B0604020202020204" pitchFamily="34" charset="0"/>
              <a:buChar char="•"/>
            </a:pPr>
            <a:r>
              <a:rPr lang="en-GB" sz="1400" dirty="0">
                <a:latin typeface="Arial" pitchFamily="84" charset="0"/>
              </a:rPr>
              <a:t>4 local authorities in the South West had a diagnosed HIV prevalence in excess of 2 per 1,000 population aged 15 to 59 years in 2019, which is the threshold for expanded HIV testing. They were Bournemouth, Christchurch and Poole (2.8), Bristol (2.6), Swindon (2) and Torbay (2.1)</a:t>
            </a:r>
          </a:p>
          <a:p>
            <a:pPr marL="285750" lvl="1" indent="-285750" eaLnBrk="1" hangingPunct="1">
              <a:buFont typeface="Arial" panose="020B0604020202020204" pitchFamily="34" charset="0"/>
              <a:buChar char="•"/>
            </a:pPr>
            <a:r>
              <a:rPr lang="en-GB" sz="1400" dirty="0">
                <a:latin typeface="Arial" pitchFamily="84" charset="0"/>
              </a:rPr>
              <a:t>An estimated 6% of people living with HIV in England remain undiagnosed </a:t>
            </a:r>
          </a:p>
          <a:p>
            <a:pPr marL="285750" lvl="1" indent="-285750" eaLnBrk="1" hangingPunct="1">
              <a:buFont typeface="Arial" panose="020B0604020202020204" pitchFamily="34" charset="0"/>
              <a:buChar char="•"/>
            </a:pPr>
            <a:r>
              <a:rPr lang="en-GB" sz="1400" dirty="0">
                <a:latin typeface="Arial" pitchFamily="84" charset="0"/>
              </a:rPr>
              <a:t>99% of those living with diagnosed HIV in the South West are on antiretroviral therapy (ART)</a:t>
            </a:r>
          </a:p>
          <a:p>
            <a:pPr marL="285750" lvl="1" indent="-285750" eaLnBrk="1" hangingPunct="1">
              <a:buFont typeface="Arial" panose="020B0604020202020204" pitchFamily="34" charset="0"/>
              <a:buChar char="•"/>
            </a:pPr>
            <a:r>
              <a:rPr lang="en-GB" sz="1400" dirty="0">
                <a:latin typeface="Arial" pitchFamily="84" charset="0"/>
              </a:rPr>
              <a:t>98% of those on ART are virally suppressed</a:t>
            </a:r>
          </a:p>
          <a:p>
            <a:pPr marL="285750" lvl="1" indent="-285750" eaLnBrk="1" hangingPunct="1">
              <a:buFont typeface="Arial" panose="020B0604020202020204" pitchFamily="34" charset="0"/>
              <a:buChar char="•"/>
            </a:pPr>
            <a:endParaRPr lang="en-US" sz="1400" dirty="0">
              <a:latin typeface="Arial" pitchFamily="84" charset="0"/>
            </a:endParaRPr>
          </a:p>
          <a:p>
            <a:pPr marL="285750" lvl="1" indent="-285750" eaLnBrk="1" hangingPunct="1">
              <a:buFont typeface="Arial" panose="020B0604020202020204" pitchFamily="34" charset="0"/>
              <a:buChar char="•"/>
            </a:pPr>
            <a:endParaRPr lang="en-US" sz="1400" dirty="0">
              <a:latin typeface="Arial" pitchFamily="84" charset="0"/>
            </a:endParaRP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Tree>
    <p:extLst>
      <p:ext uri="{BB962C8B-B14F-4D97-AF65-F5344CB8AC3E}">
        <p14:creationId xmlns:p14="http://schemas.microsoft.com/office/powerpoint/2010/main" val="280426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1: New HIV diagnosis per 100,000 population aged 15 years or older by PHE centre of residence,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344975" y="5877272"/>
            <a:ext cx="8640960" cy="523220"/>
          </a:xfrm>
          <a:prstGeom prst="rect">
            <a:avLst/>
          </a:prstGeom>
          <a:noFill/>
        </p:spPr>
        <p:txBody>
          <a:bodyPr wrap="square" rtlCol="0">
            <a:spAutoFit/>
          </a:bodyPr>
          <a:lstStyle/>
          <a:p>
            <a:r>
              <a:rPr lang="en-GB" sz="900" dirty="0"/>
              <a:t>Source: Public Health England, HIV and Aids New Diagnosis Database (HANDD); Office for National Statistics (ONS) revised 2019 population estimates (6 May 2020).</a:t>
            </a:r>
            <a:br>
              <a:rPr lang="en-GB" sz="900" dirty="0"/>
            </a:br>
            <a:r>
              <a:rPr lang="en-GB" sz="900" dirty="0"/>
              <a:t>The number of new diagnoses will depend on accessibility of testing as well as infection transmission.</a:t>
            </a:r>
          </a:p>
          <a:p>
            <a:endParaRPr lang="en-GB" sz="1000" dirty="0"/>
          </a:p>
        </p:txBody>
      </p:sp>
      <p:pic>
        <p:nvPicPr>
          <p:cNvPr id="6" name="Picture 5"/>
          <p:cNvPicPr>
            <a:picLocks noChangeAspect="1"/>
          </p:cNvPicPr>
          <p:nvPr/>
        </p:nvPicPr>
        <p:blipFill>
          <a:blip r:embed="rId2"/>
          <a:stretch>
            <a:fillRect/>
          </a:stretch>
        </p:blipFill>
        <p:spPr>
          <a:xfrm>
            <a:off x="596238" y="1916832"/>
            <a:ext cx="7566958" cy="3312368"/>
          </a:xfrm>
          <a:prstGeom prst="rect">
            <a:avLst/>
          </a:prstGeom>
        </p:spPr>
      </p:pic>
    </p:spTree>
    <p:extLst>
      <p:ext uri="{BB962C8B-B14F-4D97-AF65-F5344CB8AC3E}">
        <p14:creationId xmlns:p14="http://schemas.microsoft.com/office/powerpoint/2010/main" val="91918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2: New HIV diagnoses per 100,000 population aged 15 years or older by upper tier local authority of residence, South West residents, 2019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9" name="TextBox 8"/>
          <p:cNvSpPr txBox="1"/>
          <p:nvPr/>
        </p:nvSpPr>
        <p:spPr>
          <a:xfrm>
            <a:off x="323528" y="5877272"/>
            <a:ext cx="8640960" cy="507831"/>
          </a:xfrm>
          <a:prstGeom prst="rect">
            <a:avLst/>
          </a:prstGeom>
          <a:noFill/>
        </p:spPr>
        <p:txBody>
          <a:bodyPr wrap="square" rtlCol="0">
            <a:spAutoFit/>
          </a:bodyPr>
          <a:lstStyle/>
          <a:p>
            <a:r>
              <a:rPr lang="en-GB" sz="900" dirty="0"/>
              <a:t>Source: Public Health England, HIV and Aids New Diagnosis Database (HANDD); Office for National Statistics (ONS) revised 2019 population estimates (6 May 2020).</a:t>
            </a:r>
            <a:br>
              <a:rPr lang="en-GB" sz="900" dirty="0"/>
            </a:br>
            <a:r>
              <a:rPr lang="en-GB" sz="900" dirty="0"/>
              <a:t>The number of new diagnoses will depend on accessibility of testing as well as infection transmission. The Isles of Scilly have been merged with Cornwall.</a:t>
            </a:r>
          </a:p>
          <a:p>
            <a:endParaRPr lang="en-GB" sz="900" dirty="0"/>
          </a:p>
        </p:txBody>
      </p:sp>
      <p:pic>
        <p:nvPicPr>
          <p:cNvPr id="3" name="Picture 2"/>
          <p:cNvPicPr>
            <a:picLocks noChangeAspect="1"/>
          </p:cNvPicPr>
          <p:nvPr/>
        </p:nvPicPr>
        <p:blipFill>
          <a:blip r:embed="rId2"/>
          <a:stretch>
            <a:fillRect/>
          </a:stretch>
        </p:blipFill>
        <p:spPr>
          <a:xfrm>
            <a:off x="611560" y="1913011"/>
            <a:ext cx="7344816" cy="3733031"/>
          </a:xfrm>
          <a:prstGeom prst="rect">
            <a:avLst/>
          </a:prstGeom>
        </p:spPr>
      </p:pic>
    </p:spTree>
    <p:extLst>
      <p:ext uri="{BB962C8B-B14F-4D97-AF65-F5344CB8AC3E}">
        <p14:creationId xmlns:p14="http://schemas.microsoft.com/office/powerpoint/2010/main" val="314257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7681706" cy="648072"/>
          </a:xfrm>
        </p:spPr>
        <p:txBody>
          <a:bodyPr>
            <a:noAutofit/>
          </a:bodyPr>
          <a:lstStyle/>
          <a:p>
            <a:r>
              <a:rPr lang="en-GB" sz="2400" spc="0" dirty="0"/>
              <a:t>Figure 3: New HIV diagnoses and deaths, South West residents, 2010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5877272"/>
            <a:ext cx="8640960" cy="646331"/>
          </a:xfrm>
          <a:prstGeom prst="rect">
            <a:avLst/>
          </a:prstGeom>
          <a:noFill/>
        </p:spPr>
        <p:txBody>
          <a:bodyPr wrap="square" rtlCol="0">
            <a:spAutoFit/>
          </a:bodyPr>
          <a:lstStyle/>
          <a:p>
            <a:r>
              <a:rPr lang="en-GB" sz="900" dirty="0"/>
              <a:t>Source: Public Health England, HIV and Aids New Diagnosis Database (HANDD). The number of new diagnoses will depend on accessibility of testing as well as infection transmission. *Numbers may rise as further reports are received. This will impact on interpretation of trends in more recent years.</a:t>
            </a:r>
            <a:endParaRPr lang="en-GB" sz="900" b="1" dirty="0"/>
          </a:p>
          <a:p>
            <a:endParaRPr lang="en-GB" sz="800" i="1" dirty="0"/>
          </a:p>
          <a:p>
            <a:endParaRPr lang="en-GB" sz="1000" dirty="0"/>
          </a:p>
        </p:txBody>
      </p:sp>
      <p:pic>
        <p:nvPicPr>
          <p:cNvPr id="6" name="Picture 5"/>
          <p:cNvPicPr>
            <a:picLocks noChangeAspect="1"/>
          </p:cNvPicPr>
          <p:nvPr/>
        </p:nvPicPr>
        <p:blipFill>
          <a:blip r:embed="rId2"/>
          <a:stretch>
            <a:fillRect/>
          </a:stretch>
        </p:blipFill>
        <p:spPr>
          <a:xfrm>
            <a:off x="1359365" y="1842700"/>
            <a:ext cx="6425269" cy="3172600"/>
          </a:xfrm>
          <a:prstGeom prst="rect">
            <a:avLst/>
          </a:prstGeom>
        </p:spPr>
      </p:pic>
    </p:spTree>
    <p:extLst>
      <p:ext uri="{BB962C8B-B14F-4D97-AF65-F5344CB8AC3E}">
        <p14:creationId xmlns:p14="http://schemas.microsoft.com/office/powerpoint/2010/main" val="726415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4: New HIV diagnoses by probable exposure category (adjusted for missing information), South West residents, 2010 to 2019</a:t>
            </a:r>
            <a:br>
              <a:rPr lang="en-GB" sz="2400" dirty="0"/>
            </a:br>
            <a:endParaRPr lang="en-GB" sz="2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7" name="TextBox 6"/>
          <p:cNvSpPr txBox="1"/>
          <p:nvPr/>
        </p:nvSpPr>
        <p:spPr>
          <a:xfrm>
            <a:off x="323528" y="5949280"/>
            <a:ext cx="8640960" cy="523220"/>
          </a:xfrm>
          <a:prstGeom prst="rect">
            <a:avLst/>
          </a:prstGeom>
          <a:noFill/>
        </p:spPr>
        <p:txBody>
          <a:bodyPr wrap="square" rtlCol="0">
            <a:spAutoFit/>
          </a:bodyPr>
          <a:lstStyle/>
          <a:p>
            <a:r>
              <a:rPr lang="en-GB" sz="900" dirty="0"/>
              <a:t>Source: Public Health England, HIV and Aids New Diagnosis Database (HANDD). The number of new diagnoses will depend on accessibility of testing as well as infection transmission.</a:t>
            </a:r>
          </a:p>
          <a:p>
            <a:endParaRPr lang="en-GB" sz="1000" dirty="0"/>
          </a:p>
        </p:txBody>
      </p:sp>
      <p:pic>
        <p:nvPicPr>
          <p:cNvPr id="3" name="Picture 2"/>
          <p:cNvPicPr>
            <a:picLocks noChangeAspect="1"/>
          </p:cNvPicPr>
          <p:nvPr/>
        </p:nvPicPr>
        <p:blipFill>
          <a:blip r:embed="rId2"/>
          <a:stretch>
            <a:fillRect/>
          </a:stretch>
        </p:blipFill>
        <p:spPr>
          <a:xfrm>
            <a:off x="562702" y="1940315"/>
            <a:ext cx="7321666" cy="3754817"/>
          </a:xfrm>
          <a:prstGeom prst="rect">
            <a:avLst/>
          </a:prstGeom>
        </p:spPr>
      </p:pic>
    </p:spTree>
    <p:extLst>
      <p:ext uri="{BB962C8B-B14F-4D97-AF65-F5344CB8AC3E}">
        <p14:creationId xmlns:p14="http://schemas.microsoft.com/office/powerpoint/2010/main" val="7563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1080120"/>
          </a:xfrm>
        </p:spPr>
        <p:txBody>
          <a:bodyPr>
            <a:noAutofit/>
          </a:bodyPr>
          <a:lstStyle/>
          <a:p>
            <a:r>
              <a:rPr lang="en-GB" sz="2400" spc="0" dirty="0"/>
              <a:t>Figure 5: Number of new HIV diagnoses by age group and gender (A) and probable exposure category in males (B), South West residents,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611560" y="1858779"/>
            <a:ext cx="648072" cy="461665"/>
          </a:xfrm>
          <a:prstGeom prst="rect">
            <a:avLst/>
          </a:prstGeom>
          <a:noFill/>
        </p:spPr>
        <p:txBody>
          <a:bodyPr wrap="square" rtlCol="0">
            <a:spAutoFit/>
          </a:bodyPr>
          <a:lstStyle/>
          <a:p>
            <a:r>
              <a:rPr lang="en-GB" dirty="0">
                <a:solidFill>
                  <a:srgbClr val="00AE9E"/>
                </a:solidFill>
              </a:rPr>
              <a:t>(A)</a:t>
            </a:r>
          </a:p>
        </p:txBody>
      </p:sp>
      <p:sp>
        <p:nvSpPr>
          <p:cNvPr id="9" name="TextBox 8"/>
          <p:cNvSpPr txBox="1"/>
          <p:nvPr/>
        </p:nvSpPr>
        <p:spPr>
          <a:xfrm>
            <a:off x="4355976" y="1861110"/>
            <a:ext cx="648072" cy="461665"/>
          </a:xfrm>
          <a:prstGeom prst="rect">
            <a:avLst/>
          </a:prstGeom>
          <a:noFill/>
        </p:spPr>
        <p:txBody>
          <a:bodyPr wrap="square" rtlCol="0">
            <a:spAutoFit/>
          </a:bodyPr>
          <a:lstStyle/>
          <a:p>
            <a:r>
              <a:rPr lang="en-GB" dirty="0">
                <a:solidFill>
                  <a:srgbClr val="00AE9E"/>
                </a:solidFill>
              </a:rPr>
              <a:t>(B)</a:t>
            </a:r>
          </a:p>
        </p:txBody>
      </p:sp>
      <p:sp>
        <p:nvSpPr>
          <p:cNvPr id="10" name="TextBox 9"/>
          <p:cNvSpPr txBox="1"/>
          <p:nvPr/>
        </p:nvSpPr>
        <p:spPr>
          <a:xfrm>
            <a:off x="323528" y="5877272"/>
            <a:ext cx="8640960" cy="523220"/>
          </a:xfrm>
          <a:prstGeom prst="rect">
            <a:avLst/>
          </a:prstGeom>
          <a:noFill/>
        </p:spPr>
        <p:txBody>
          <a:bodyPr wrap="square" rtlCol="0">
            <a:spAutoFit/>
          </a:bodyPr>
          <a:lstStyle/>
          <a:p>
            <a:r>
              <a:rPr lang="en-GB" sz="900" dirty="0"/>
              <a:t>Source: Public Health England, HIV and Aids New Diagnosis Database (HANDD). The number of new diagnoses will depend on accessibility of testing as well as infection transmission.</a:t>
            </a:r>
          </a:p>
          <a:p>
            <a:endParaRPr lang="en-GB" sz="1000" dirty="0"/>
          </a:p>
        </p:txBody>
      </p:sp>
      <p:pic>
        <p:nvPicPr>
          <p:cNvPr id="7" name="Picture 6"/>
          <p:cNvPicPr>
            <a:picLocks noChangeAspect="1"/>
          </p:cNvPicPr>
          <p:nvPr/>
        </p:nvPicPr>
        <p:blipFill>
          <a:blip r:embed="rId2"/>
          <a:stretch>
            <a:fillRect/>
          </a:stretch>
        </p:blipFill>
        <p:spPr>
          <a:xfrm>
            <a:off x="827583" y="2513318"/>
            <a:ext cx="3577519" cy="2211825"/>
          </a:xfrm>
          <a:prstGeom prst="rect">
            <a:avLst/>
          </a:prstGeom>
        </p:spPr>
      </p:pic>
      <p:pic>
        <p:nvPicPr>
          <p:cNvPr id="12" name="Picture 11"/>
          <p:cNvPicPr>
            <a:picLocks noChangeAspect="1"/>
          </p:cNvPicPr>
          <p:nvPr/>
        </p:nvPicPr>
        <p:blipFill>
          <a:blip r:embed="rId3"/>
          <a:stretch>
            <a:fillRect/>
          </a:stretch>
        </p:blipFill>
        <p:spPr>
          <a:xfrm>
            <a:off x="4240176" y="2555085"/>
            <a:ext cx="3284152" cy="2117606"/>
          </a:xfrm>
          <a:prstGeom prst="rect">
            <a:avLst/>
          </a:prstGeom>
        </p:spPr>
      </p:pic>
    </p:spTree>
    <p:extLst>
      <p:ext uri="{BB962C8B-B14F-4D97-AF65-F5344CB8AC3E}">
        <p14:creationId xmlns:p14="http://schemas.microsoft.com/office/powerpoint/2010/main" val="98671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spc="0" dirty="0"/>
              <a:t>Figure 6: Number of new HIV diagnoses by ethnic group (adjusted for missing ethnic group information), South West residents, 2010 to 2019</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pPr>
              <a:defRPr/>
            </a:pPr>
            <a:r>
              <a:rPr lang="en-GB" dirty="0"/>
              <a:t>Annual epidemiological spotlight on HIV in the South West: 2019 data</a:t>
            </a:r>
            <a:endParaRPr lang="en-US" dirty="0"/>
          </a:p>
        </p:txBody>
      </p:sp>
      <p:sp>
        <p:nvSpPr>
          <p:cNvPr id="8" name="TextBox 7"/>
          <p:cNvSpPr txBox="1"/>
          <p:nvPr/>
        </p:nvSpPr>
        <p:spPr>
          <a:xfrm>
            <a:off x="323528" y="5877272"/>
            <a:ext cx="8640960" cy="523220"/>
          </a:xfrm>
          <a:prstGeom prst="rect">
            <a:avLst/>
          </a:prstGeom>
          <a:noFill/>
        </p:spPr>
        <p:txBody>
          <a:bodyPr wrap="square" rtlCol="0">
            <a:spAutoFit/>
          </a:bodyPr>
          <a:lstStyle/>
          <a:p>
            <a:r>
              <a:rPr lang="en-GB" sz="900" dirty="0"/>
              <a:t>Source: Public Health England, HIV and Aids New Diagnosis Database (HANDD). The number of new diagnoses will depend on accessibility of testing as well as infection transmission.</a:t>
            </a:r>
          </a:p>
          <a:p>
            <a:endParaRPr lang="en-GB" sz="1000" dirty="0"/>
          </a:p>
        </p:txBody>
      </p:sp>
      <p:pic>
        <p:nvPicPr>
          <p:cNvPr id="6" name="Picture 5"/>
          <p:cNvPicPr>
            <a:picLocks noChangeAspect="1"/>
          </p:cNvPicPr>
          <p:nvPr/>
        </p:nvPicPr>
        <p:blipFill>
          <a:blip r:embed="rId2"/>
          <a:stretch>
            <a:fillRect/>
          </a:stretch>
        </p:blipFill>
        <p:spPr>
          <a:xfrm>
            <a:off x="562702" y="1779611"/>
            <a:ext cx="7321666" cy="3829065"/>
          </a:xfrm>
          <a:prstGeom prst="rect">
            <a:avLst/>
          </a:prstGeom>
        </p:spPr>
      </p:pic>
    </p:spTree>
    <p:extLst>
      <p:ext uri="{BB962C8B-B14F-4D97-AF65-F5344CB8AC3E}">
        <p14:creationId xmlns:p14="http://schemas.microsoft.com/office/powerpoint/2010/main" val="1543205693"/>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2" ma:contentTypeDescription="Create a new document." ma:contentTypeScope="" ma:versionID="90abed70ebe52a91dc341b84b028ecb3">
  <xsd:schema xmlns:xsd="http://www.w3.org/2001/XMLSchema" xmlns:xs="http://www.w3.org/2001/XMLSchema" xmlns:p="http://schemas.microsoft.com/office/2006/metadata/properties" xmlns:ns1="http://schemas.microsoft.com/sharepoint/v3" targetNamespace="http://schemas.microsoft.com/office/2006/metadata/properties" ma:root="true" ma:fieldsID="814c3b335b53ce6b9a41890f168eae5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3A3368-B182-4508-B0AD-8C48CC961B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1BA55E-5A15-436E-A8C3-DCB566ECEBCE}">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D92F07B-CA65-4545-9761-5CBD70570C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2394</TotalTime>
  <Words>2215</Words>
  <Application>Microsoft Office PowerPoint</Application>
  <PresentationFormat>On-screen Show (4:3)</PresentationFormat>
  <Paragraphs>135</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Annual epidemiological spotlight on HIV in the South West: 2019 data</vt:lpstr>
      <vt:lpstr>About Public Health England</vt:lpstr>
      <vt:lpstr>Summary of 2019 data for South West residents</vt:lpstr>
      <vt:lpstr>Figure 1: New HIV diagnosis per 100,000 population aged 15 years or older by PHE centre of residence, 2019</vt:lpstr>
      <vt:lpstr>Figure 2: New HIV diagnoses per 100,000 population aged 15 years or older by upper tier local authority of residence, South West residents, 2019 </vt:lpstr>
      <vt:lpstr>Figure 3: New HIV diagnoses and deaths, South West residents, 2010 to 2019</vt:lpstr>
      <vt:lpstr>Figure 4: New HIV diagnoses by probable exposure category (adjusted for missing information), South West residents, 2010 to 2019 </vt:lpstr>
      <vt:lpstr>Figure 5: Number of new HIV diagnoses by age group and gender (A) and probable exposure category in males (B), South West residents, 2019</vt:lpstr>
      <vt:lpstr>Figure 6: Number of new HIV diagnoses by ethnic group (adjusted for missing ethnic group information), South West residents, 2010 to 2019</vt:lpstr>
      <vt:lpstr>Figure 7: Number of new HIV diagnoses by world region of birth (adjusted for missing information), South West residents, 2010 to 2019</vt:lpstr>
      <vt:lpstr>Figure 8: Number of MSM South West residents  diagnosed with HIV by whether born in the UK or  abroad, 2010 to 2019</vt:lpstr>
      <vt:lpstr>Figure 9: Percentage of new HIV diagnoses that were diagnosed late by local authority of residence, South West, aged 15 years and over, 2017 to 2019*</vt:lpstr>
      <vt:lpstr>Figure 10: Percentage of new HIV diagnoses that were diagnosed late by probable exposure category (A) and ethnic group (B), South West residents, aged 15 years  and over, 2017 to 2019*</vt:lpstr>
      <vt:lpstr>Figure 11: Diagnosed HIV prevalence per 1,000 residents aged 15 to 59 years by PHE Centre, 2019</vt:lpstr>
      <vt:lpstr>Figure 12: Number of residents living with diagnosed HIV and accessing care, South West, 2010 to 2019</vt:lpstr>
      <vt:lpstr>Figure 13: Number of residents living with diagnosed HIV and accessing care by probable route of transmission (adjusted for missing information), South West, 2019</vt:lpstr>
      <vt:lpstr>Figure 14: Percentage of residents with diagnosed HIV and accessing care by age group, South West, 2010 and 2019 </vt:lpstr>
      <vt:lpstr>Figure 15: Diagnosed HIV prevalence per 1,000 residents by ethnic group (aged 15 to 59 years), South West, 2019</vt:lpstr>
      <vt:lpstr>Figure 16: Diagnosed HIV prevalence per 1,000 residents aged 15 to 59 years by local authority, South West, 2019 </vt:lpstr>
      <vt:lpstr>Figure 17: Diagnosed HIV prevalence per 1,000 residents aged 15 to 59 years by local authority, South West, 2019 </vt:lpstr>
      <vt:lpstr>Figure 18: Diagnosed HIV prevalence per 1,000 residents (all ages) by middle super output area, South West, 2019 </vt:lpstr>
      <vt:lpstr>Figure 19: HIV test coverage: South West residents,  2015 to 2019</vt:lpstr>
      <vt:lpstr>Figure 20: HIV treatment cascade for adults living with HIV, England excluding London, 2019 </vt:lpstr>
      <vt:lpstr>Acknowledgements</vt:lpstr>
      <vt:lpstr>Further information </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Presentation-standard</dc:title>
  <dc:creator>Anjna Mistry</dc:creator>
  <cp:lastModifiedBy>Richard.N Allen</cp:lastModifiedBy>
  <cp:revision>359</cp:revision>
  <dcterms:created xsi:type="dcterms:W3CDTF">2012-10-10T09:02:29Z</dcterms:created>
  <dcterms:modified xsi:type="dcterms:W3CDTF">2021-08-12T14:30:17Z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