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4"/>
  </p:notesMasterIdLst>
  <p:sldIdLst>
    <p:sldId id="261" r:id="rId5"/>
    <p:sldId id="262" r:id="rId6"/>
    <p:sldId id="280" r:id="rId7"/>
    <p:sldId id="263" r:id="rId8"/>
    <p:sldId id="264" r:id="rId9"/>
    <p:sldId id="265" r:id="rId10"/>
    <p:sldId id="266" r:id="rId11"/>
    <p:sldId id="267" r:id="rId12"/>
    <p:sldId id="268" r:id="rId13"/>
    <p:sldId id="269" r:id="rId14"/>
    <p:sldId id="281" r:id="rId15"/>
    <p:sldId id="275" r:id="rId16"/>
    <p:sldId id="276" r:id="rId17"/>
    <p:sldId id="278" r:id="rId18"/>
    <p:sldId id="279" r:id="rId19"/>
    <p:sldId id="270" r:id="rId20"/>
    <p:sldId id="271" r:id="rId21"/>
    <p:sldId id="272" r:id="rId22"/>
    <p:sldId id="274"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707" autoAdjust="0"/>
  </p:normalViewPr>
  <p:slideViewPr>
    <p:cSldViewPr>
      <p:cViewPr varScale="1">
        <p:scale>
          <a:sx n="87" d="100"/>
          <a:sy n="87" d="100"/>
        </p:scale>
        <p:origin x="109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93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publications/abnormal-vaginal-bleeding-in-women-under-25-clinical-assess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v.uk/government/publications/cervical-screening-accepting-samples-in-laborator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hs.uk/conditions/cervical-screening-test/pages/introduction.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gital.nhs.uk/data-and-information/publications/statistical/cervical-screening-programme/cervical-screening-programme-coverage-statistics-management-inform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1: the NHS Cervical Screening Programme (NHS CSP)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Routine screening intervals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
        <p:nvSpPr>
          <p:cNvPr id="3" name="Content Placeholder 2"/>
          <p:cNvSpPr>
            <a:spLocks noGrp="1"/>
          </p:cNvSpPr>
          <p:nvPr>
            <p:ph idx="1"/>
          </p:nvPr>
        </p:nvSpPr>
        <p:spPr/>
        <p:txBody>
          <a:bodyPr/>
          <a:lstStyle/>
          <a:p>
            <a:endParaRPr lang="en-GB" dirty="0"/>
          </a:p>
          <a:p>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65989376"/>
              </p:ext>
            </p:extLst>
          </p:nvPr>
        </p:nvGraphicFramePr>
        <p:xfrm>
          <a:off x="564232" y="1518136"/>
          <a:ext cx="6096000" cy="349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a:t>Age group (years)</a:t>
                      </a:r>
                    </a:p>
                  </a:txBody>
                  <a:tcPr/>
                </a:tc>
                <a:tc>
                  <a:txBody>
                    <a:bodyPr/>
                    <a:lstStyle/>
                    <a:p>
                      <a:r>
                        <a:rPr lang="en-GB" dirty="0"/>
                        <a:t>Frequency of screening</a:t>
                      </a:r>
                    </a:p>
                  </a:txBody>
                  <a:tcPr/>
                </a:tc>
                <a:extLst>
                  <a:ext uri="{0D108BD9-81ED-4DB2-BD59-A6C34878D82A}">
                    <a16:rowId xmlns:a16="http://schemas.microsoft.com/office/drawing/2014/main" val="10000"/>
                  </a:ext>
                </a:extLst>
              </a:tr>
              <a:tr h="370840">
                <a:tc>
                  <a:txBody>
                    <a:bodyPr/>
                    <a:lstStyle/>
                    <a:p>
                      <a:r>
                        <a:rPr lang="en-GB" dirty="0"/>
                        <a:t>24.5</a:t>
                      </a:r>
                    </a:p>
                  </a:txBody>
                  <a:tcPr/>
                </a:tc>
                <a:tc>
                  <a:txBody>
                    <a:bodyPr/>
                    <a:lstStyle/>
                    <a:p>
                      <a:r>
                        <a:rPr lang="en-GB" dirty="0"/>
                        <a:t>First invitation</a:t>
                      </a:r>
                    </a:p>
                  </a:txBody>
                  <a:tcPr/>
                </a:tc>
                <a:extLst>
                  <a:ext uri="{0D108BD9-81ED-4DB2-BD59-A6C34878D82A}">
                    <a16:rowId xmlns:a16="http://schemas.microsoft.com/office/drawing/2014/main" val="10001"/>
                  </a:ext>
                </a:extLst>
              </a:tr>
              <a:tr h="370840">
                <a:tc>
                  <a:txBody>
                    <a:bodyPr/>
                    <a:lstStyle/>
                    <a:p>
                      <a:r>
                        <a:rPr lang="en-GB" dirty="0"/>
                        <a:t>25 to 49</a:t>
                      </a:r>
                    </a:p>
                  </a:txBody>
                  <a:tcPr/>
                </a:tc>
                <a:tc>
                  <a:txBody>
                    <a:bodyPr/>
                    <a:lstStyle/>
                    <a:p>
                      <a:r>
                        <a:rPr lang="en-GB" dirty="0"/>
                        <a:t>3-yearly</a:t>
                      </a:r>
                    </a:p>
                  </a:txBody>
                  <a:tcPr/>
                </a:tc>
                <a:extLst>
                  <a:ext uri="{0D108BD9-81ED-4DB2-BD59-A6C34878D82A}">
                    <a16:rowId xmlns:a16="http://schemas.microsoft.com/office/drawing/2014/main" val="10002"/>
                  </a:ext>
                </a:extLst>
              </a:tr>
              <a:tr h="370840">
                <a:tc>
                  <a:txBody>
                    <a:bodyPr/>
                    <a:lstStyle/>
                    <a:p>
                      <a:r>
                        <a:rPr lang="en-GB" dirty="0"/>
                        <a:t>50 to 64</a:t>
                      </a:r>
                    </a:p>
                  </a:txBody>
                  <a:tcPr/>
                </a:tc>
                <a:tc>
                  <a:txBody>
                    <a:bodyPr/>
                    <a:lstStyle/>
                    <a:p>
                      <a:r>
                        <a:rPr lang="en-GB" dirty="0"/>
                        <a:t>5-yearly</a:t>
                      </a:r>
                    </a:p>
                  </a:txBody>
                  <a:tcPr/>
                </a:tc>
                <a:extLst>
                  <a:ext uri="{0D108BD9-81ED-4DB2-BD59-A6C34878D82A}">
                    <a16:rowId xmlns:a16="http://schemas.microsoft.com/office/drawing/2014/main" val="10003"/>
                  </a:ext>
                </a:extLst>
              </a:tr>
              <a:tr h="370840">
                <a:tc>
                  <a:txBody>
                    <a:bodyPr/>
                    <a:lstStyle/>
                    <a:p>
                      <a:r>
                        <a:rPr lang="en-GB" dirty="0"/>
                        <a:t>65+</a:t>
                      </a:r>
                    </a:p>
                  </a:txBody>
                  <a:tcPr/>
                </a:tc>
                <a:tc>
                  <a:txBody>
                    <a:bodyPr/>
                    <a:lstStyle/>
                    <a:p>
                      <a:r>
                        <a:rPr lang="en-GB" dirty="0"/>
                        <a:t>Invitation as required for people who have had recent abnormal tests.</a:t>
                      </a:r>
                      <a:r>
                        <a:rPr lang="en-GB" baseline="0" dirty="0"/>
                        <a:t> People who have not had an adequate screening test reported since age 50 may be screened on request</a:t>
                      </a:r>
                      <a:endParaRPr lang="en-GB"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6169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and subsequent invitations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We send out a first invitation for routine screening 6 months before the person turns 25. This gives them time to consider attending, and book an appointment by the age of 25.</a:t>
            </a:r>
          </a:p>
          <a:p>
            <a:endParaRPr lang="en-GB" dirty="0"/>
          </a:p>
          <a:p>
            <a:r>
              <a:rPr lang="en-GB" dirty="0"/>
              <a:t>We send out all subsequent invitations (either 3-yearly or 5-yearly) about </a:t>
            </a:r>
            <a:br>
              <a:rPr lang="en-GB" dirty="0"/>
            </a:br>
            <a:r>
              <a:rPr lang="en-GB" dirty="0"/>
              <a:t>6 weeks before the person’s next test due date (NTDD).</a:t>
            </a:r>
          </a:p>
          <a:p>
            <a:r>
              <a:rPr lang="en-GB" dirty="0"/>
              <a:t> </a:t>
            </a:r>
          </a:p>
          <a:p>
            <a:r>
              <a:rPr lang="en-GB" dirty="0"/>
              <a:t>A delay of several months may occur between the issuing of invitations to people and the date of their screening test. Sending invitations well before </a:t>
            </a:r>
            <a:br>
              <a:rPr lang="en-GB" dirty="0"/>
            </a:br>
            <a:r>
              <a:rPr lang="en-GB" dirty="0"/>
              <a:t>test due dates reduces possible delays.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374330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Transgender (trans) men</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Trans men who still have a cervix are eligible for screening. </a:t>
            </a:r>
          </a:p>
          <a:p>
            <a:endParaRPr lang="en-GB" dirty="0"/>
          </a:p>
          <a:p>
            <a:r>
              <a:rPr lang="en-GB" dirty="0"/>
              <a:t>Trans men registered with their GP as female will receive automatic screening invitations. </a:t>
            </a:r>
          </a:p>
          <a:p>
            <a:endParaRPr lang="en-GB" dirty="0"/>
          </a:p>
          <a:p>
            <a:r>
              <a:rPr lang="en-GB" dirty="0"/>
              <a:t>Trans men registered as male do not receive an invitation, but remain entitled to screening and should arrange an appointment with their GP practice every </a:t>
            </a:r>
            <a:br>
              <a:rPr lang="en-GB" dirty="0"/>
            </a:br>
            <a:r>
              <a:rPr lang="en-GB" dirty="0"/>
              <a:t>3 to 5 years (depending on their age).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627212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under the age of 24.5 </a:t>
            </a:r>
          </a:p>
        </p:txBody>
      </p:sp>
      <p:sp>
        <p:nvSpPr>
          <p:cNvPr id="3" name="Content Placeholder 2"/>
          <p:cNvSpPr>
            <a:spLocks noGrp="1"/>
          </p:cNvSpPr>
          <p:nvPr>
            <p:ph idx="1"/>
          </p:nvPr>
        </p:nvSpPr>
        <p:spPr>
          <a:xfrm>
            <a:off x="611560" y="1268760"/>
            <a:ext cx="8028000" cy="4739679"/>
          </a:xfrm>
        </p:spPr>
        <p:txBody>
          <a:bodyPr/>
          <a:lstStyle/>
          <a:p>
            <a:endParaRPr lang="en-GB" sz="1600" dirty="0"/>
          </a:p>
          <a:p>
            <a:r>
              <a:rPr lang="en-GB" sz="1600" dirty="0"/>
              <a:t>We do not invite people under the age of 24.5 for cervical screening because:</a:t>
            </a:r>
          </a:p>
          <a:p>
            <a:endParaRPr lang="en-GB" sz="1600" dirty="0"/>
          </a:p>
          <a:p>
            <a:pPr marL="285750" lvl="0" indent="-285750">
              <a:buFont typeface="Arial" panose="020B0604020202020204" pitchFamily="34" charset="0"/>
              <a:buChar char="•"/>
            </a:pPr>
            <a:r>
              <a:rPr lang="en-GB" sz="1600" dirty="0"/>
              <a:t>cervical cancer is very rare in people under 25</a:t>
            </a:r>
          </a:p>
          <a:p>
            <a:pPr marL="285750" lvl="0" indent="-285750">
              <a:buFont typeface="Arial" panose="020B0604020202020204" pitchFamily="34" charset="0"/>
              <a:buChar char="•"/>
            </a:pPr>
            <a:r>
              <a:rPr lang="en-GB" sz="1600" dirty="0"/>
              <a:t>infection with high risk human papillomavirus (hrHPV) is very common in people under 25 and may cause abnormal cell changes of the cervix; for most people these cervical abnormalities will regress as the immune system clears the HPV infection</a:t>
            </a:r>
          </a:p>
          <a:p>
            <a:pPr marL="285750" lvl="0" indent="-285750">
              <a:buFont typeface="Arial" panose="020B0604020202020204" pitchFamily="34" charset="0"/>
              <a:buChar char="•"/>
            </a:pPr>
            <a:r>
              <a:rPr lang="en-GB" sz="1600" dirty="0"/>
              <a:t>an abnormal screening result and treatment for cervical abnormalities can cause anxiety for many people</a:t>
            </a:r>
          </a:p>
          <a:p>
            <a:pPr marL="285750" lvl="0" indent="-285750">
              <a:buFont typeface="Arial" panose="020B0604020202020204" pitchFamily="34" charset="0"/>
              <a:buChar char="•"/>
            </a:pPr>
            <a:r>
              <a:rPr lang="en-GB" sz="1600" dirty="0"/>
              <a:t>the International Agency for Research on Cancer (IARC) recommends that people should not start cervical screening before the age of 25</a:t>
            </a:r>
          </a:p>
          <a:p>
            <a:pPr marL="285750" lvl="0" indent="-285750">
              <a:buFont typeface="Arial" panose="020B0604020202020204" pitchFamily="34" charset="0"/>
              <a:buChar char="•"/>
            </a:pPr>
            <a:r>
              <a:rPr lang="en-GB" sz="1600" dirty="0"/>
              <a:t>in 2012, the United Kingdom National Screening Committee (UK NSC) advised the NHS CSP that screening under 25 does more harm than good and recommended a consistent screening age across the whole of the UK (since June 2016 all 4 nations screen from age 25)</a:t>
            </a:r>
          </a:p>
          <a:p>
            <a:pPr marL="285750" lvl="0" indent="-285750">
              <a:buFont typeface="Arial" panose="020B0604020202020204" pitchFamily="34" charset="0"/>
              <a:buChar char="•"/>
            </a:pPr>
            <a:r>
              <a:rPr lang="en-GB" sz="1600" dirty="0"/>
              <a:t>the number of younger people diagnosed with cervical cancer is likely to reduce due to the NHS HPV vaccination programme introduced in 2008</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26552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over age 64</a:t>
            </a:r>
          </a:p>
        </p:txBody>
      </p:sp>
      <p:sp>
        <p:nvSpPr>
          <p:cNvPr id="3" name="Content Placeholder 2"/>
          <p:cNvSpPr>
            <a:spLocks noGrp="1"/>
          </p:cNvSpPr>
          <p:nvPr>
            <p:ph idx="1"/>
          </p:nvPr>
        </p:nvSpPr>
        <p:spPr>
          <a:xfrm>
            <a:off x="611560" y="1322452"/>
            <a:ext cx="8028000" cy="4739679"/>
          </a:xfrm>
        </p:spPr>
        <p:txBody>
          <a:bodyPr/>
          <a:lstStyle/>
          <a:p>
            <a:endParaRPr lang="en-GB" dirty="0"/>
          </a:p>
          <a:p>
            <a:r>
              <a:rPr lang="en-GB" dirty="0"/>
              <a:t>We do not invite people over the age of 64 for cervical screening because:</a:t>
            </a:r>
          </a:p>
          <a:p>
            <a:endParaRPr lang="en-GB" dirty="0"/>
          </a:p>
          <a:p>
            <a:pPr marL="285750" lvl="0" indent="-285750">
              <a:buFont typeface="Arial" panose="020B0604020202020204" pitchFamily="34" charset="0"/>
              <a:buChar char="•"/>
            </a:pPr>
            <a:r>
              <a:rPr lang="en-GB" dirty="0"/>
              <a:t>the natural history and progression of cervical cancer means that it is highly unlikely that such people will go on to develop the disease; those aged 65 and over who have had 3 consecutive negative tests are taken out of the call and recall system</a:t>
            </a:r>
          </a:p>
          <a:p>
            <a:pPr marL="0" lvl="0" indent="0"/>
            <a:endParaRPr lang="en-GB" dirty="0"/>
          </a:p>
          <a:p>
            <a:pPr marL="0" lvl="0" indent="0"/>
            <a:r>
              <a:rPr lang="en-GB" dirty="0"/>
              <a:t>People aged 65 and over who have never been screened or have an incomplete screening record are entitled to a test if they request one.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07748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People who are not sexually active</a:t>
            </a:r>
          </a:p>
        </p:txBody>
      </p:sp>
      <p:sp>
        <p:nvSpPr>
          <p:cNvPr id="3" name="Content Placeholder 2"/>
          <p:cNvSpPr>
            <a:spLocks noGrp="1"/>
          </p:cNvSpPr>
          <p:nvPr>
            <p:ph idx="1"/>
          </p:nvPr>
        </p:nvSpPr>
        <p:spPr>
          <a:xfrm>
            <a:off x="611560" y="1322452"/>
            <a:ext cx="8028000" cy="4739679"/>
          </a:xfrm>
        </p:spPr>
        <p:txBody>
          <a:bodyPr/>
          <a:lstStyle/>
          <a:p>
            <a:endParaRPr lang="en-GB" sz="1600" dirty="0"/>
          </a:p>
          <a:p>
            <a:r>
              <a:rPr lang="en-GB" sz="1600" dirty="0"/>
              <a:t>The NHS CSP invites all eligible people between the ages of 24.5 and 64 (and registered as ‘female’ or ‘indeterminate’) for cervical screening.</a:t>
            </a:r>
          </a:p>
          <a:p>
            <a:endParaRPr lang="en-GB" sz="1600" dirty="0"/>
          </a:p>
          <a:p>
            <a:r>
              <a:rPr lang="en-GB" sz="1600" dirty="0"/>
              <a:t>If a person has never had sexual contact with a male or female, research evidence shows that their chance of developing cervical cancer is very low. This is not ‘no risk’, only very low risk. In these circumstances, an individual might choose to decline the invitation for cervical screening.</a:t>
            </a:r>
          </a:p>
          <a:p>
            <a:endParaRPr lang="en-GB" sz="1600" dirty="0"/>
          </a:p>
          <a:p>
            <a:r>
              <a:rPr lang="en-GB" sz="1600" dirty="0"/>
              <a:t>The term ‘sexual contact’ includes:</a:t>
            </a:r>
          </a:p>
          <a:p>
            <a:endParaRPr lang="en-GB" sz="1600" dirty="0"/>
          </a:p>
          <a:p>
            <a:pPr marL="285750" lvl="0" indent="-285750">
              <a:buFont typeface="Arial" panose="020B0604020202020204" pitchFamily="34" charset="0"/>
              <a:buChar char="•"/>
            </a:pPr>
            <a:r>
              <a:rPr lang="en-GB" sz="1600" dirty="0"/>
              <a:t>vaginal, oral or anal sex</a:t>
            </a:r>
          </a:p>
          <a:p>
            <a:pPr marL="285750" lvl="0" indent="-285750">
              <a:buFont typeface="Arial" panose="020B0604020202020204" pitchFamily="34" charset="0"/>
              <a:buChar char="•"/>
            </a:pPr>
            <a:r>
              <a:rPr lang="en-GB" sz="1600" dirty="0"/>
              <a:t>any skin-to-skin contact that includes the genital area</a:t>
            </a:r>
          </a:p>
          <a:p>
            <a:pPr marL="285750" lvl="0" indent="-285750">
              <a:buFont typeface="Arial" panose="020B0604020202020204" pitchFamily="34" charset="0"/>
              <a:buChar char="•"/>
            </a:pPr>
            <a:r>
              <a:rPr lang="en-GB" sz="1600" dirty="0"/>
              <a:t>sharing sex toys</a:t>
            </a:r>
          </a:p>
          <a:p>
            <a:pPr lvl="0"/>
            <a:endParaRPr lang="en-GB" sz="1600" dirty="0"/>
          </a:p>
          <a:p>
            <a:r>
              <a:rPr lang="en-GB" sz="1600" dirty="0"/>
              <a:t>If a person is not currently sexually active but has had sexual partners in the past, </a:t>
            </a:r>
            <a:br>
              <a:rPr lang="en-GB" sz="1600" dirty="0"/>
            </a:br>
            <a:r>
              <a:rPr lang="en-GB" sz="1600" dirty="0"/>
              <a:t>we recommend they continue to attend for screening.</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3766134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People aged under 25 with abnormal vaginal bleeding</a:t>
            </a:r>
          </a:p>
        </p:txBody>
      </p:sp>
      <p:sp>
        <p:nvSpPr>
          <p:cNvPr id="3" name="Content Placeholder 2"/>
          <p:cNvSpPr>
            <a:spLocks noGrp="1"/>
          </p:cNvSpPr>
          <p:nvPr>
            <p:ph idx="1"/>
          </p:nvPr>
        </p:nvSpPr>
        <p:spPr>
          <a:xfrm>
            <a:off x="576448" y="1268760"/>
            <a:ext cx="8028000" cy="4523655"/>
          </a:xfrm>
        </p:spPr>
        <p:txBody>
          <a:bodyPr/>
          <a:lstStyle/>
          <a:p>
            <a:endParaRPr lang="en-GB" dirty="0"/>
          </a:p>
          <a:p>
            <a:endParaRPr lang="en-GB" sz="1400" dirty="0"/>
          </a:p>
          <a:p>
            <a:r>
              <a:rPr lang="en-GB" sz="1400" dirty="0"/>
              <a:t>People who experience vaginal bleeding after sex and/or in between periods require a pelvic examination. A trained nurse, doctor or registered physician associate can perform a speculum examination. A trained GP can perform a pelvic examination. </a:t>
            </a:r>
          </a:p>
          <a:p>
            <a:endParaRPr lang="en-GB" sz="1400" dirty="0"/>
          </a:p>
          <a:p>
            <a:r>
              <a:rPr lang="en-GB" sz="1400" dirty="0"/>
              <a:t>Vaginal bleeding is extremely common and can have a range of causes, including normal conditions such as:</a:t>
            </a:r>
          </a:p>
          <a:p>
            <a:endParaRPr lang="en-GB" sz="1400" dirty="0"/>
          </a:p>
          <a:p>
            <a:pPr marL="285750" indent="-285750">
              <a:buFont typeface="Arial" panose="020B0604020202020204" pitchFamily="34" charset="0"/>
              <a:buChar char="•"/>
            </a:pPr>
            <a:r>
              <a:rPr lang="en-GB" sz="1400" dirty="0"/>
              <a:t>cervical ectropion</a:t>
            </a:r>
          </a:p>
          <a:p>
            <a:pPr marL="285750" indent="-285750">
              <a:buFont typeface="Arial" panose="020B0604020202020204" pitchFamily="34" charset="0"/>
              <a:buChar char="•"/>
            </a:pPr>
            <a:r>
              <a:rPr lang="en-GB" sz="1400" dirty="0"/>
              <a:t>hormonal changes due to the contraceptive pill</a:t>
            </a:r>
          </a:p>
          <a:p>
            <a:pPr marL="285750" indent="-285750">
              <a:buFont typeface="Arial" panose="020B0604020202020204" pitchFamily="34" charset="0"/>
              <a:buChar char="•"/>
            </a:pPr>
            <a:r>
              <a:rPr lang="en-GB" sz="1400" dirty="0"/>
              <a:t>benign cervical polyps</a:t>
            </a:r>
          </a:p>
          <a:p>
            <a:pPr marL="285750" indent="-285750">
              <a:buFont typeface="Arial" panose="020B0604020202020204" pitchFamily="34" charset="0"/>
              <a:buChar char="•"/>
            </a:pPr>
            <a:r>
              <a:rPr lang="en-GB" sz="1400" dirty="0"/>
              <a:t>sexually transmitted infections such as chlamydia</a:t>
            </a:r>
          </a:p>
          <a:p>
            <a:endParaRPr lang="en-GB" dirty="0"/>
          </a:p>
          <a:p>
            <a:r>
              <a:rPr lang="en-GB" sz="1400" dirty="0"/>
              <a:t>Department of Health and Social Care (DHSC) guidance explains the types of questions that sample takers need to ask people to establish if their symptoms relate to cervical cancer.</a:t>
            </a:r>
          </a:p>
          <a:p>
            <a:r>
              <a:rPr lang="en-GB" sz="1400" dirty="0">
                <a:solidFill>
                  <a:srgbClr val="98002E"/>
                </a:solidFill>
                <a:hlinkClick r:id="rId2"/>
              </a:rPr>
              <a:t>www.gov.uk/government/publications/abnormal-vaginal-bleeding-in-women-under-25-clinical-assessment</a:t>
            </a:r>
            <a:endParaRPr lang="en-GB" dirty="0">
              <a:solidFill>
                <a:srgbClr val="98002E"/>
              </a:solidFill>
            </a:endParaRP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56845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Non-NHS cervical screening tests</a:t>
            </a:r>
          </a:p>
        </p:txBody>
      </p:sp>
      <p:sp>
        <p:nvSpPr>
          <p:cNvPr id="3" name="Content Placeholder 2"/>
          <p:cNvSpPr>
            <a:spLocks noGrp="1"/>
          </p:cNvSpPr>
          <p:nvPr>
            <p:ph idx="1"/>
          </p:nvPr>
        </p:nvSpPr>
        <p:spPr>
          <a:xfrm>
            <a:off x="576448" y="1268760"/>
            <a:ext cx="8028000" cy="4739679"/>
          </a:xfrm>
        </p:spPr>
        <p:txBody>
          <a:bodyPr/>
          <a:lstStyle/>
          <a:p>
            <a:endParaRPr lang="en-GB" dirty="0"/>
          </a:p>
          <a:p>
            <a:r>
              <a:rPr lang="en-GB" dirty="0"/>
              <a:t>People who have a sample taken privately remain eligible for screening under the NHS at the standard intervals. </a:t>
            </a:r>
          </a:p>
          <a:p>
            <a:endParaRPr lang="en-GB" dirty="0"/>
          </a:p>
          <a:p>
            <a:r>
              <a:rPr lang="en-GB" dirty="0"/>
              <a:t>As the NHS cannot quality assure private tests, the results of non-NHS tests can be added to a person’s NHS screening record but must not affect their NHS recall due date, unless this is required to meet NHS policy on the management of people with abnormal results.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14957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Unscheduled cervical screening tests</a:t>
            </a:r>
          </a:p>
        </p:txBody>
      </p:sp>
      <p:sp>
        <p:nvSpPr>
          <p:cNvPr id="3" name="Content Placeholder 2"/>
          <p:cNvSpPr>
            <a:spLocks noGrp="1"/>
          </p:cNvSpPr>
          <p:nvPr>
            <p:ph idx="1"/>
          </p:nvPr>
        </p:nvSpPr>
        <p:spPr>
          <a:xfrm>
            <a:off x="648456" y="1268760"/>
            <a:ext cx="8028000" cy="4896544"/>
          </a:xfrm>
        </p:spPr>
        <p:txBody>
          <a:bodyPr/>
          <a:lstStyle/>
          <a:p>
            <a:r>
              <a:rPr lang="en-GB" sz="1400" dirty="0"/>
              <a:t>Do not carry out additional tests if an individual is in the screening age group and has had a test in the previous routine screening interval (3 to 5 years).</a:t>
            </a:r>
          </a:p>
          <a:p>
            <a:endParaRPr lang="en-GB" sz="1400" dirty="0"/>
          </a:p>
          <a:p>
            <a:r>
              <a:rPr lang="en-GB" sz="1400" dirty="0"/>
              <a:t>Additional tests are not needed for someone because they:</a:t>
            </a:r>
          </a:p>
          <a:p>
            <a:endParaRPr lang="en-GB" sz="1400" dirty="0"/>
          </a:p>
          <a:p>
            <a:pPr marL="285750" lvl="0" indent="-285750">
              <a:buFont typeface="Arial" panose="020B0604020202020204" pitchFamily="34" charset="0"/>
              <a:buChar char="•"/>
            </a:pPr>
            <a:r>
              <a:rPr lang="en-GB" sz="1400" dirty="0"/>
              <a:t>are attending for contraceptive advice or services</a:t>
            </a:r>
          </a:p>
          <a:p>
            <a:pPr marL="285750" lvl="0" indent="-285750">
              <a:buFont typeface="Arial" panose="020B0604020202020204" pitchFamily="34" charset="0"/>
              <a:buChar char="•"/>
            </a:pPr>
            <a:r>
              <a:rPr lang="en-GB" sz="1400" dirty="0"/>
              <a:t>are attending for advice on hormone replacement therapy</a:t>
            </a:r>
          </a:p>
          <a:p>
            <a:pPr marL="285750" lvl="0" indent="-285750">
              <a:buFont typeface="Arial" panose="020B0604020202020204" pitchFamily="34" charset="0"/>
              <a:buChar char="•"/>
            </a:pPr>
            <a:r>
              <a:rPr lang="en-GB" sz="1400" dirty="0"/>
              <a:t>are pregnant or attending for postnatal services</a:t>
            </a:r>
          </a:p>
          <a:p>
            <a:pPr marL="285750" lvl="0" indent="-285750">
              <a:buFont typeface="Arial" panose="020B0604020202020204" pitchFamily="34" charset="0"/>
              <a:buChar char="•"/>
            </a:pPr>
            <a:r>
              <a:rPr lang="en-GB" sz="1400" dirty="0"/>
              <a:t>have genital warts</a:t>
            </a:r>
          </a:p>
          <a:p>
            <a:pPr marL="285750" lvl="0" indent="-285750">
              <a:buFont typeface="Arial" panose="020B0604020202020204" pitchFamily="34" charset="0"/>
              <a:buChar char="•"/>
            </a:pPr>
            <a:r>
              <a:rPr lang="en-GB" sz="1400" dirty="0"/>
              <a:t>have vaginal discharge</a:t>
            </a:r>
          </a:p>
          <a:p>
            <a:pPr marL="285750" lvl="0" indent="-285750">
              <a:buFont typeface="Arial" panose="020B0604020202020204" pitchFamily="34" charset="0"/>
              <a:buChar char="•"/>
            </a:pPr>
            <a:r>
              <a:rPr lang="en-GB" sz="1400" dirty="0"/>
              <a:t>have an infection</a:t>
            </a:r>
          </a:p>
          <a:p>
            <a:pPr marL="285750" lvl="0" indent="-285750">
              <a:buFont typeface="Arial" panose="020B0604020202020204" pitchFamily="34" charset="0"/>
              <a:buChar char="•"/>
            </a:pPr>
            <a:r>
              <a:rPr lang="en-GB" sz="1400" dirty="0"/>
              <a:t>have had multiple sexual partners</a:t>
            </a:r>
          </a:p>
          <a:p>
            <a:pPr marL="285750" lvl="0" indent="-285750">
              <a:buFont typeface="Arial" panose="020B0604020202020204" pitchFamily="34" charset="0"/>
              <a:buChar char="•"/>
            </a:pPr>
            <a:r>
              <a:rPr lang="en-GB" sz="1400" dirty="0"/>
              <a:t>are heavy smokers</a:t>
            </a:r>
          </a:p>
          <a:p>
            <a:pPr marL="285750" lvl="0" indent="-285750">
              <a:buFont typeface="Arial" panose="020B0604020202020204" pitchFamily="34" charset="0"/>
              <a:buChar char="•"/>
            </a:pPr>
            <a:r>
              <a:rPr lang="en-GB" sz="1400" dirty="0"/>
              <a:t>have a family history of cervical cancer</a:t>
            </a:r>
          </a:p>
          <a:p>
            <a:endParaRPr lang="en-GB" sz="1400" dirty="0"/>
          </a:p>
          <a:p>
            <a:r>
              <a:rPr lang="en-GB" sz="1400" dirty="0"/>
              <a:t>The laboratory will not accept unscheduled samples, and will reject the test (see national guidance on sample acceptance). The sample taker should explore the reason(s) for the individual requesting screening and, if appropriate, examine and refer accordingly.</a:t>
            </a:r>
          </a:p>
          <a:p>
            <a:endParaRPr lang="en-GB" sz="1400" dirty="0"/>
          </a:p>
          <a:p>
            <a:r>
              <a:rPr lang="en-GB" sz="1400" dirty="0">
                <a:hlinkClick r:id="rId2"/>
              </a:rPr>
              <a:t>www.gov.uk/government/publications/cervical-screening-accepting-samples-in-laboratories</a:t>
            </a:r>
            <a:endParaRPr lang="en-GB" sz="1400" dirty="0"/>
          </a:p>
          <a:p>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849968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1. The NHS Cervical Screening Programme (NHS CSP)</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a:xfrm>
            <a:off x="562702" y="1412776"/>
            <a:ext cx="8028000" cy="4739679"/>
          </a:xfrm>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u="sng" dirty="0">
                <a:solidFill>
                  <a:srgbClr val="98002E"/>
                </a:solidFill>
                <a:hlinkClick r:id="rId2"/>
              </a:rPr>
              <a:t>www.gov.uk/government/publications/cervical-screening-cervical-sample-taker-training</a:t>
            </a:r>
            <a:endParaRPr lang="en-US" u="sng" dirty="0">
              <a:solidFill>
                <a:srgbClr val="98002E"/>
              </a:solidFill>
            </a:endParaRPr>
          </a:p>
          <a:p>
            <a:pPr lvl="0"/>
            <a:endParaRPr lang="en-US" dirty="0">
              <a:solidFill>
                <a:srgbClr val="98002E"/>
              </a:solidFill>
            </a:endParaRPr>
          </a:p>
          <a:p>
            <a:pPr lvl="0"/>
            <a:endParaRPr lang="en-US" dirty="0">
              <a:solidFill>
                <a:srgbClr val="98002E"/>
              </a:solidFill>
            </a:endParaRPr>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Population screening programmes</a:t>
            </a:r>
          </a:p>
        </p:txBody>
      </p:sp>
      <p:sp>
        <p:nvSpPr>
          <p:cNvPr id="3" name="Content Placeholder 2"/>
          <p:cNvSpPr>
            <a:spLocks noGrp="1"/>
          </p:cNvSpPr>
          <p:nvPr>
            <p:ph idx="1"/>
          </p:nvPr>
        </p:nvSpPr>
        <p:spPr>
          <a:xfrm>
            <a:off x="576448" y="1340768"/>
            <a:ext cx="8028000" cy="4739679"/>
          </a:xfrm>
        </p:spPr>
        <p:txBody>
          <a:bodyPr/>
          <a:lstStyle/>
          <a:p>
            <a:endParaRPr lang="en-GB" sz="1600" dirty="0"/>
          </a:p>
          <a:p>
            <a:r>
              <a:rPr lang="en-GB" sz="1600" dirty="0"/>
              <a:t>The GOV.UK website provides information about all population screening programmes.</a:t>
            </a:r>
          </a:p>
          <a:p>
            <a:endParaRPr lang="en-GB" sz="1600" dirty="0"/>
          </a:p>
          <a:p>
            <a:r>
              <a:rPr lang="en-GB" sz="1600" dirty="0"/>
              <a:t>GOV.UK also hosts:</a:t>
            </a:r>
          </a:p>
          <a:p>
            <a:r>
              <a:rPr lang="en-GB" sz="1600" dirty="0"/>
              <a:t> </a:t>
            </a:r>
          </a:p>
          <a:p>
            <a:pPr marL="285750" lvl="0" indent="-285750">
              <a:buFont typeface="Arial" panose="020B0604020202020204" pitchFamily="34" charset="0"/>
              <a:buChar char="•"/>
            </a:pPr>
            <a:r>
              <a:rPr lang="en-GB" sz="1600" dirty="0"/>
              <a:t>an overview of the cervical screening programme</a:t>
            </a:r>
          </a:p>
          <a:p>
            <a:pPr marL="285750" lvl="0" indent="-285750">
              <a:buFont typeface="Arial" panose="020B0604020202020204" pitchFamily="34" charset="0"/>
              <a:buChar char="•"/>
            </a:pPr>
            <a:r>
              <a:rPr lang="en-GB" sz="1600" dirty="0"/>
              <a:t>coverage and data information</a:t>
            </a:r>
          </a:p>
          <a:p>
            <a:pPr marL="285750" lvl="0" indent="-285750">
              <a:buFont typeface="Arial" panose="020B0604020202020204" pitchFamily="34" charset="0"/>
              <a:buChar char="•"/>
            </a:pPr>
            <a:r>
              <a:rPr lang="en-GB" sz="1600" dirty="0"/>
              <a:t>cervical screening information leaflets</a:t>
            </a:r>
          </a:p>
          <a:p>
            <a:pPr marL="285750" lvl="0" indent="-285750">
              <a:buFont typeface="Arial" panose="020B0604020202020204" pitchFamily="34" charset="0"/>
              <a:buChar char="•"/>
            </a:pPr>
            <a:r>
              <a:rPr lang="en-GB" sz="1600" dirty="0"/>
              <a:t>cervical screening professional guidance</a:t>
            </a:r>
          </a:p>
          <a:p>
            <a:pPr marL="285750" lvl="0" indent="-285750">
              <a:buFont typeface="Arial" panose="020B0604020202020204" pitchFamily="34" charset="0"/>
              <a:buChar char="•"/>
            </a:pPr>
            <a:r>
              <a:rPr lang="en-GB" sz="1600" dirty="0"/>
              <a:t>programme standards</a:t>
            </a:r>
          </a:p>
          <a:p>
            <a:pPr marL="285750" lvl="0" indent="-285750">
              <a:buFont typeface="Arial" panose="020B0604020202020204" pitchFamily="34" charset="0"/>
              <a:buChar char="•"/>
            </a:pPr>
            <a:r>
              <a:rPr lang="en-GB" sz="1600" dirty="0"/>
              <a:t>cervical screening education and training guidance</a:t>
            </a:r>
          </a:p>
          <a:p>
            <a:pPr marL="285750" lvl="0" indent="-285750">
              <a:buFont typeface="Arial" panose="020B0604020202020204" pitchFamily="34" charset="0"/>
              <a:buChar char="•"/>
            </a:pPr>
            <a:r>
              <a:rPr lang="en-GB" sz="1600" dirty="0"/>
              <a:t>guidance on managing incidents</a:t>
            </a:r>
          </a:p>
          <a:p>
            <a:pPr marL="285750" indent="-285750">
              <a:buFont typeface="Arial" panose="020B0604020202020204" pitchFamily="34" charset="0"/>
              <a:buChar char="•"/>
            </a:pPr>
            <a:r>
              <a:rPr lang="en-GB" sz="1600" dirty="0"/>
              <a:t>guidance on informed consent for screening</a:t>
            </a:r>
          </a:p>
          <a:p>
            <a:pPr marL="285750" indent="-285750">
              <a:buFont typeface="Arial" panose="020B0604020202020204" pitchFamily="34" charset="0"/>
              <a:buChar char="•"/>
            </a:pPr>
            <a:endParaRPr lang="en-GB" sz="1600" dirty="0"/>
          </a:p>
          <a:p>
            <a:r>
              <a:rPr lang="en-GB" sz="1600" dirty="0"/>
              <a:t>Information for the public is available at:</a:t>
            </a:r>
          </a:p>
          <a:p>
            <a:r>
              <a:rPr lang="en-GB" sz="1600" dirty="0">
                <a:solidFill>
                  <a:srgbClr val="98002E"/>
                </a:solidFill>
                <a:hlinkClick r:id="rId2"/>
              </a:rPr>
              <a:t>www.nhs.uk/conditions/cervical-screening-test/pages/introduction.aspx</a:t>
            </a:r>
            <a:endParaRPr lang="en-GB" sz="1600" dirty="0">
              <a:solidFill>
                <a:srgbClr val="98002E"/>
              </a:solidFill>
            </a:endParaRPr>
          </a:p>
          <a:p>
            <a:pPr marL="285750" indent="-285750">
              <a:buFont typeface="Arial" panose="020B0604020202020204" pitchFamily="34" charset="0"/>
              <a:buChar char="•"/>
            </a:pPr>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9904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screening programme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endParaRPr lang="en-GB" dirty="0"/>
          </a:p>
          <a:p>
            <a:pPr marL="0" indent="0"/>
            <a:r>
              <a:rPr lang="en-GB" dirty="0"/>
              <a:t>The main aims are to:</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reduce the number of people who develop invasive cervical cancer (incidence)</a:t>
            </a:r>
          </a:p>
          <a:p>
            <a:pPr marL="285750" indent="-285750">
              <a:buFont typeface="Arial" panose="020B0604020202020204" pitchFamily="34" charset="0"/>
              <a:buChar char="•"/>
            </a:pPr>
            <a:r>
              <a:rPr lang="en-GB" dirty="0"/>
              <a:t>reduce the number of people who die from it (mortality)</a:t>
            </a:r>
          </a:p>
          <a:p>
            <a:endParaRPr lang="en-GB" dirty="0"/>
          </a:p>
          <a:p>
            <a:r>
              <a:rPr lang="en-GB" dirty="0"/>
              <a:t>People aged 24.5 to 64 who have a cervix are eligible for regular </a:t>
            </a:r>
            <a:br>
              <a:rPr lang="en-GB" dirty="0"/>
            </a:br>
            <a:r>
              <a:rPr lang="en-GB" dirty="0"/>
              <a:t>screening to identify and treat conditions which might otherwise develop </a:t>
            </a:r>
            <a:br>
              <a:rPr lang="en-GB" dirty="0"/>
            </a:br>
            <a:r>
              <a:rPr lang="en-GB" dirty="0"/>
              <a:t>into invasive cancer.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15437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History of the cervical screening programme</a:t>
            </a:r>
          </a:p>
        </p:txBody>
      </p:sp>
      <p:sp>
        <p:nvSpPr>
          <p:cNvPr id="3" name="Content Placeholder 2"/>
          <p:cNvSpPr>
            <a:spLocks noGrp="1"/>
          </p:cNvSpPr>
          <p:nvPr>
            <p:ph idx="1"/>
          </p:nvPr>
        </p:nvSpPr>
        <p:spPr>
          <a:xfrm>
            <a:off x="611560" y="1916832"/>
            <a:ext cx="8028000" cy="4235623"/>
          </a:xfrm>
        </p:spPr>
        <p:txBody>
          <a:bodyPr/>
          <a:lstStyle/>
          <a:p>
            <a:pPr lvl="0"/>
            <a:endParaRPr lang="en-GB" dirty="0"/>
          </a:p>
          <a:p>
            <a:pPr lvl="0"/>
            <a:r>
              <a:rPr lang="en-GB" sz="1600" dirty="0"/>
              <a:t>Significant milestones in the NHS CSP include:</a:t>
            </a:r>
          </a:p>
          <a:p>
            <a:pPr lvl="0"/>
            <a:endParaRPr lang="en-GB" sz="1600" dirty="0"/>
          </a:p>
          <a:p>
            <a:pPr marL="285750" lvl="0" indent="-285750">
              <a:buFont typeface="Arial" panose="020B0604020202020204" pitchFamily="34" charset="0"/>
              <a:buChar char="•"/>
            </a:pPr>
            <a:r>
              <a:rPr lang="en-GB" sz="1600" dirty="0"/>
              <a:t>1960s: cervical screening began</a:t>
            </a:r>
          </a:p>
          <a:p>
            <a:pPr marL="285750" lvl="0" indent="-285750">
              <a:buFont typeface="Arial" panose="020B0604020202020204" pitchFamily="34" charset="0"/>
              <a:buChar char="•"/>
            </a:pPr>
            <a:r>
              <a:rPr lang="en-GB" sz="1600" dirty="0"/>
              <a:t>1988: the NHS CSP was set up with the introduction of computerised call and </a:t>
            </a:r>
            <a:br>
              <a:rPr lang="en-GB" sz="1600" dirty="0"/>
            </a:br>
            <a:r>
              <a:rPr lang="en-GB" sz="1600" dirty="0"/>
              <a:t>recall systems</a:t>
            </a:r>
          </a:p>
          <a:p>
            <a:pPr marL="285750" indent="-285750">
              <a:buFont typeface="Arial" panose="020B0604020202020204" pitchFamily="34" charset="0"/>
              <a:buChar char="•"/>
            </a:pPr>
            <a:r>
              <a:rPr lang="en-GB" sz="1600" dirty="0"/>
              <a:t>2004: introduction of liquid-based cytology (LBC); this has significantly reduced </a:t>
            </a:r>
            <a:br>
              <a:rPr lang="en-GB" sz="1600" dirty="0"/>
            </a:br>
            <a:r>
              <a:rPr lang="en-GB" sz="1600" dirty="0"/>
              <a:t>the amount of inadequate cervical screening results</a:t>
            </a:r>
          </a:p>
          <a:p>
            <a:pPr marL="285750" lvl="0" indent="-285750">
              <a:buFont typeface="Arial" panose="020B0604020202020204" pitchFamily="34" charset="0"/>
              <a:buChar char="•"/>
            </a:pPr>
            <a:r>
              <a:rPr lang="en-GB" sz="1600" dirty="0"/>
              <a:t>2008: introduction of the national human papillomavirus (HPV) vaccination programme; England started offering HPV vaccination to all girls aged 12 to13 </a:t>
            </a:r>
          </a:p>
          <a:p>
            <a:pPr marL="285750" lvl="0" indent="-285750">
              <a:buFont typeface="Arial" panose="020B0604020202020204" pitchFamily="34" charset="0"/>
              <a:buChar char="•"/>
            </a:pPr>
            <a:r>
              <a:rPr lang="en-GB" sz="1600" dirty="0"/>
              <a:t>2012: introduction of HPV triage and test of cure</a:t>
            </a:r>
          </a:p>
          <a:p>
            <a:pPr marL="285750" lvl="0" indent="-285750">
              <a:buFont typeface="Arial" panose="020B0604020202020204" pitchFamily="34" charset="0"/>
              <a:buChar char="•"/>
            </a:pPr>
            <a:r>
              <a:rPr lang="en-GB" sz="1600" dirty="0"/>
              <a:t>2019: introduction of primary HPV testing in England to replace cytology as the primary screening test </a:t>
            </a:r>
          </a:p>
          <a:p>
            <a:pPr marL="285750" lvl="0" indent="-285750">
              <a:buFont typeface="Arial" panose="020B0604020202020204" pitchFamily="34" charset="0"/>
              <a:buChar char="•"/>
            </a:pPr>
            <a:r>
              <a:rPr lang="en-GB" sz="1600" dirty="0"/>
              <a:t>2019: HPV vaccine routinely offered to boys aged 12 to 13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Current statistics</a:t>
            </a:r>
          </a:p>
        </p:txBody>
      </p:sp>
      <p:sp>
        <p:nvSpPr>
          <p:cNvPr id="3" name="Content Placeholder 2"/>
          <p:cNvSpPr>
            <a:spLocks noGrp="1"/>
          </p:cNvSpPr>
          <p:nvPr>
            <p:ph idx="1"/>
          </p:nvPr>
        </p:nvSpPr>
        <p:spPr>
          <a:xfrm>
            <a:off x="648456" y="1556792"/>
            <a:ext cx="8028000" cy="4739679"/>
          </a:xfrm>
        </p:spPr>
        <p:txBody>
          <a:bodyPr/>
          <a:lstStyle/>
          <a:p>
            <a:r>
              <a:rPr lang="en-GB" dirty="0"/>
              <a:t>Refer to ‘Cervical Screening Programme – Coverage Statistics’ for the latest cervical screening statistics on:</a:t>
            </a:r>
          </a:p>
          <a:p>
            <a:endParaRPr lang="en-GB" dirty="0"/>
          </a:p>
          <a:p>
            <a:pPr marL="285750" lvl="0" indent="-285750">
              <a:buFont typeface="Arial" panose="020B0604020202020204" pitchFamily="34" charset="0"/>
              <a:buChar char="•"/>
            </a:pPr>
            <a:r>
              <a:rPr lang="en-GB" dirty="0"/>
              <a:t>the total number of people aged 25 to 64 invited for screening in England</a:t>
            </a:r>
          </a:p>
          <a:p>
            <a:pPr marL="285750" lvl="0" indent="-285750">
              <a:buFont typeface="Arial" panose="020B0604020202020204" pitchFamily="34" charset="0"/>
              <a:buChar char="•"/>
            </a:pPr>
            <a:r>
              <a:rPr lang="en-GB" dirty="0"/>
              <a:t>the number of people aged up to 65 tested in England</a:t>
            </a:r>
          </a:p>
          <a:p>
            <a:pPr marL="285750" lvl="0" indent="-285750">
              <a:buFont typeface="Arial" panose="020B0604020202020204" pitchFamily="34" charset="0"/>
              <a:buChar char="•"/>
            </a:pPr>
            <a:r>
              <a:rPr lang="en-GB" dirty="0"/>
              <a:t>the percentage of eligible people aged 25 to 64 screened at least once in the past 5 years</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pPr marL="0" lvl="0" indent="0"/>
            <a:r>
              <a:rPr lang="en-GB" dirty="0">
                <a:solidFill>
                  <a:srgbClr val="98002E"/>
                </a:solidFill>
                <a:hlinkClick r:id="rId2">
                  <a:extLst>
                    <a:ext uri="{A12FA001-AC4F-418D-AE19-62706E023703}">
                      <ahyp:hlinkClr xmlns:ahyp="http://schemas.microsoft.com/office/drawing/2018/hyperlinkcolor" xmlns="" val="tx"/>
                    </a:ext>
                  </a:extLst>
                </a:hlinkClick>
              </a:rPr>
              <a:t>https://digital.nhs.uk/data-and-information/publications/statistical/cervical-screening-programme/cervical-screening-programme-coverage-statistics-management-information</a:t>
            </a:r>
            <a:endParaRPr lang="en-GB" dirty="0">
              <a:solidFill>
                <a:srgbClr val="98002E"/>
              </a:solidFill>
            </a:endParaRPr>
          </a:p>
          <a:p>
            <a:pPr marL="285750" lvl="0" indent="-285750">
              <a:buFont typeface="Arial" panose="020B0604020202020204" pitchFamily="34" charset="0"/>
              <a:buChar char="•"/>
            </a:pPr>
            <a:endParaRPr lang="en-GB" dirty="0"/>
          </a:p>
          <a:p>
            <a:pPr marL="0" lvl="0" indent="0"/>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Important elements in the success </a:t>
            </a:r>
            <a:br>
              <a:rPr lang="en-GB" dirty="0"/>
            </a:br>
            <a:r>
              <a:rPr lang="en-GB" dirty="0"/>
              <a:t>of the programme</a:t>
            </a:r>
          </a:p>
        </p:txBody>
      </p:sp>
      <p:sp>
        <p:nvSpPr>
          <p:cNvPr id="3" name="Content Placeholder 2"/>
          <p:cNvSpPr>
            <a:spLocks noGrp="1"/>
          </p:cNvSpPr>
          <p:nvPr>
            <p:ph idx="1"/>
          </p:nvPr>
        </p:nvSpPr>
        <p:spPr>
          <a:xfrm>
            <a:off x="648456" y="1772816"/>
            <a:ext cx="8028000" cy="4379639"/>
          </a:xfrm>
        </p:spPr>
        <p:txBody>
          <a:bodyPr/>
          <a:lstStyle/>
          <a:p>
            <a:pPr marL="285750" lvl="0" indent="-285750">
              <a:buFont typeface="Arial" panose="020B0604020202020204" pitchFamily="34" charset="0"/>
              <a:buChar char="•"/>
            </a:pPr>
            <a:endParaRPr lang="en-GB" dirty="0"/>
          </a:p>
          <a:p>
            <a:pPr marL="0" lvl="0" indent="0"/>
            <a:r>
              <a:rPr lang="en-GB" sz="1600" dirty="0"/>
              <a:t>Notable accomplishments and functions in the screening programme include:</a:t>
            </a:r>
          </a:p>
          <a:p>
            <a:pPr marL="0" lvl="0" indent="0"/>
            <a:endParaRPr lang="en-GB" sz="1600" dirty="0"/>
          </a:p>
          <a:p>
            <a:pPr marL="285750" lvl="0" indent="-285750">
              <a:buFont typeface="Arial" panose="020B0604020202020204" pitchFamily="34" charset="0"/>
              <a:buChar char="•"/>
            </a:pPr>
            <a:r>
              <a:rPr lang="en-GB" sz="1600" dirty="0"/>
              <a:t>the identification and invitation of all eligible people (registered as ‘female’ or ‘indeterminate’) at appropriate screening intervals (individuals aged between </a:t>
            </a:r>
            <a:br>
              <a:rPr lang="en-GB" sz="1600" dirty="0"/>
            </a:br>
            <a:r>
              <a:rPr lang="en-GB" sz="1600" dirty="0"/>
              <a:t>24.5 and 64 years who have a cervix)</a:t>
            </a:r>
          </a:p>
          <a:p>
            <a:pPr marL="285750" lvl="0" indent="-285750">
              <a:buFont typeface="Arial" panose="020B0604020202020204" pitchFamily="34" charset="0"/>
              <a:buChar char="•"/>
            </a:pPr>
            <a:r>
              <a:rPr lang="en-GB" sz="1600" dirty="0"/>
              <a:t>the achievement of at least 80% coverage of eligible individuals</a:t>
            </a:r>
          </a:p>
          <a:p>
            <a:pPr marL="285750" lvl="0" indent="-285750">
              <a:buFont typeface="Arial" panose="020B0604020202020204" pitchFamily="34" charset="0"/>
              <a:buChar char="•"/>
            </a:pPr>
            <a:r>
              <a:rPr lang="en-GB" sz="1600" dirty="0"/>
              <a:t>the availability of information for people to help them make an informed choice about whether or not to come for cervical screening</a:t>
            </a:r>
          </a:p>
          <a:p>
            <a:pPr marL="285750" lvl="0" indent="-285750">
              <a:buFont typeface="Arial" panose="020B0604020202020204" pitchFamily="34" charset="0"/>
              <a:buChar char="•"/>
            </a:pPr>
            <a:r>
              <a:rPr lang="en-GB" sz="1600" dirty="0"/>
              <a:t>the importance of a team approach to ensure continuity of care for the individual</a:t>
            </a:r>
          </a:p>
          <a:p>
            <a:pPr marL="285750" lvl="0" indent="-285750">
              <a:buFont typeface="Arial" panose="020B0604020202020204" pitchFamily="34" charset="0"/>
              <a:buChar char="•"/>
            </a:pPr>
            <a:r>
              <a:rPr lang="en-GB" sz="1600" dirty="0"/>
              <a:t>an operating model which describes quality assurance processes that are supported by clear administrative and clinical protocols</a:t>
            </a:r>
          </a:p>
          <a:p>
            <a:pPr marL="285750" lvl="0" indent="-285750">
              <a:buFont typeface="Arial" panose="020B0604020202020204" pitchFamily="34" charset="0"/>
              <a:buChar char="•"/>
            </a:pPr>
            <a:r>
              <a:rPr lang="en-GB" sz="1600" dirty="0"/>
              <a:t>acknowledging the barriers to screening</a:t>
            </a:r>
          </a:p>
          <a:p>
            <a:pPr marL="285750" lvl="0" indent="-285750">
              <a:buFont typeface="Arial" panose="020B0604020202020204" pitchFamily="34" charset="0"/>
              <a:buChar char="•"/>
            </a:pPr>
            <a:r>
              <a:rPr lang="en-GB" sz="1600" dirty="0"/>
              <a:t>being aware of the psychological aspects of intimate examinations</a:t>
            </a:r>
          </a:p>
          <a:p>
            <a:r>
              <a:rPr lang="en-GB"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The individual’s experience </a:t>
            </a:r>
            <a:br>
              <a:rPr lang="en-GB" dirty="0"/>
            </a:br>
            <a:r>
              <a:rPr lang="en-GB" dirty="0"/>
              <a:t>of screening</a:t>
            </a:r>
          </a:p>
        </p:txBody>
      </p:sp>
      <p:sp>
        <p:nvSpPr>
          <p:cNvPr id="3" name="Content Placeholder 2"/>
          <p:cNvSpPr>
            <a:spLocks noGrp="1"/>
          </p:cNvSpPr>
          <p:nvPr>
            <p:ph idx="1"/>
          </p:nvPr>
        </p:nvSpPr>
        <p:spPr>
          <a:xfrm>
            <a:off x="576448" y="1772815"/>
            <a:ext cx="8028000" cy="4104457"/>
          </a:xfrm>
        </p:spPr>
        <p:txBody>
          <a:bodyPr/>
          <a:lstStyle/>
          <a:p>
            <a:endParaRPr lang="en-GB" dirty="0"/>
          </a:p>
          <a:p>
            <a:r>
              <a:rPr lang="en-GB" sz="1600" dirty="0"/>
              <a:t>The sample taker plays a crucial role in the individual’s experience. This includes:</a:t>
            </a:r>
          </a:p>
          <a:p>
            <a:endParaRPr lang="en-GB" sz="1600" dirty="0"/>
          </a:p>
          <a:p>
            <a:pPr marL="285750" lvl="0" indent="-285750">
              <a:buFont typeface="Arial" panose="020B0604020202020204" pitchFamily="34" charset="0"/>
              <a:buChar char="•"/>
            </a:pPr>
            <a:r>
              <a:rPr lang="en-GB" sz="1600" dirty="0"/>
              <a:t>working together to address any anxieties and put them at ease </a:t>
            </a:r>
          </a:p>
          <a:p>
            <a:pPr marL="285750" lvl="0" indent="-285750">
              <a:buFont typeface="Arial" panose="020B0604020202020204" pitchFamily="34" charset="0"/>
              <a:buChar char="•"/>
            </a:pPr>
            <a:r>
              <a:rPr lang="en-GB" sz="1600" dirty="0"/>
              <a:t>addressing their individual needs both physically and psychologically </a:t>
            </a:r>
          </a:p>
          <a:p>
            <a:pPr marL="285750" lvl="0" indent="-285750">
              <a:buFont typeface="Arial" panose="020B0604020202020204" pitchFamily="34" charset="0"/>
              <a:buChar char="•"/>
            </a:pPr>
            <a:r>
              <a:rPr lang="en-GB" sz="1600" dirty="0"/>
              <a:t>giving accurate information to make an informed choice </a:t>
            </a:r>
          </a:p>
          <a:p>
            <a:pPr marL="285750" lvl="0" indent="-285750">
              <a:buFont typeface="Arial" panose="020B0604020202020204" pitchFamily="34" charset="0"/>
              <a:buChar char="•"/>
            </a:pPr>
            <a:r>
              <a:rPr lang="en-GB" sz="1600" dirty="0"/>
              <a:t>providing a positive cervical screening experience </a:t>
            </a:r>
          </a:p>
          <a:p>
            <a:pPr marL="285750" lvl="0" indent="-285750">
              <a:buFont typeface="Arial" panose="020B0604020202020204" pitchFamily="34" charset="0"/>
              <a:buChar char="•"/>
            </a:pPr>
            <a:r>
              <a:rPr lang="en-GB" sz="1600" dirty="0"/>
              <a:t>explaining, discussing and acting on results</a:t>
            </a:r>
          </a:p>
          <a:p>
            <a:pPr marL="285750" lvl="0" indent="-285750">
              <a:buFont typeface="Arial" panose="020B0604020202020204" pitchFamily="34" charset="0"/>
              <a:buChar char="•"/>
            </a:pPr>
            <a:r>
              <a:rPr lang="en-GB" sz="1600" dirty="0"/>
              <a:t>possible treatment options should the results be abnormal</a:t>
            </a:r>
          </a:p>
          <a:p>
            <a:endParaRPr lang="en-GB" sz="1600" dirty="0"/>
          </a:p>
          <a:p>
            <a:r>
              <a:rPr lang="en-GB" sz="1600" dirty="0"/>
              <a:t>A negative cervical screening experience may result in anxiety about the procedure itself and potentially discourage a person from attending again. Poor information can result in confusion and anxiety regarding HPV (its links to cervical cancer and risk factors around contracting it).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194920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28000" cy="648072"/>
          </a:xfrm>
        </p:spPr>
        <p:txBody>
          <a:bodyPr>
            <a:noAutofit/>
          </a:bodyPr>
          <a:lstStyle/>
          <a:p>
            <a:r>
              <a:rPr lang="en-GB" dirty="0"/>
              <a:t>Barriers to cervical screening</a:t>
            </a:r>
          </a:p>
        </p:txBody>
      </p:sp>
      <p:sp>
        <p:nvSpPr>
          <p:cNvPr id="3" name="Content Placeholder 2"/>
          <p:cNvSpPr>
            <a:spLocks noGrp="1"/>
          </p:cNvSpPr>
          <p:nvPr>
            <p:ph idx="1"/>
          </p:nvPr>
        </p:nvSpPr>
        <p:spPr>
          <a:xfrm>
            <a:off x="576448" y="1124744"/>
            <a:ext cx="8028000" cy="4968552"/>
          </a:xfrm>
        </p:spPr>
        <p:txBody>
          <a:bodyPr/>
          <a:lstStyle/>
          <a:p>
            <a:r>
              <a:rPr lang="en-GB" dirty="0"/>
              <a:t>Issues that can make it hard for people to attend cervical screening include: </a:t>
            </a:r>
          </a:p>
          <a:p>
            <a:endParaRPr lang="en-GB" dirty="0"/>
          </a:p>
          <a:p>
            <a:pPr marL="285750" lvl="0" indent="-285750">
              <a:buFont typeface="Arial" panose="020B0604020202020204" pitchFamily="34" charset="0"/>
              <a:buChar char="•"/>
            </a:pPr>
            <a:r>
              <a:rPr lang="en-GB" dirty="0"/>
              <a:t>accessibility, including the availability of appointments, finding time to attend (getting an appointment at a convenient time) and choice of where to be screened (such as sexual health clinic or GP surgery)</a:t>
            </a:r>
          </a:p>
          <a:p>
            <a:pPr marL="285750" lvl="0" indent="-285750">
              <a:buFont typeface="Arial" panose="020B0604020202020204" pitchFamily="34" charset="0"/>
              <a:buChar char="•"/>
            </a:pPr>
            <a:r>
              <a:rPr lang="en-GB" dirty="0"/>
              <a:t>fear of having the test due to embarrassment, fear of the test being painful, a previous bad experience at screening, postnatal concerns due to trauma during birth, or a history of sexual assault or rape</a:t>
            </a:r>
          </a:p>
          <a:p>
            <a:pPr marL="285750" lvl="0" indent="-285750">
              <a:buFont typeface="Arial" panose="020B0604020202020204" pitchFamily="34" charset="0"/>
              <a:buChar char="•"/>
            </a:pPr>
            <a:r>
              <a:rPr lang="en-GB" dirty="0"/>
              <a:t>experiencing pain or discomfort during the test (this particularly an issue for post-menopausal people)</a:t>
            </a:r>
          </a:p>
          <a:p>
            <a:pPr marL="285750" lvl="0" indent="-285750">
              <a:buFont typeface="Arial" panose="020B0604020202020204" pitchFamily="34" charset="0"/>
              <a:buChar char="•"/>
            </a:pPr>
            <a:r>
              <a:rPr lang="en-GB" dirty="0"/>
              <a:t>not understanding the relevance of screening, the role of HPV in cervical cancer, or how screening helps prevent cancer</a:t>
            </a:r>
          </a:p>
          <a:p>
            <a:pPr marL="285750" lvl="0" indent="-285750">
              <a:buFont typeface="Arial" panose="020B0604020202020204" pitchFamily="34" charset="0"/>
              <a:buChar char="•"/>
            </a:pPr>
            <a:r>
              <a:rPr lang="en-GB" dirty="0"/>
              <a:t>language barriers, cultural and religious beliefs</a:t>
            </a:r>
          </a:p>
          <a:p>
            <a:pPr marL="285750" lvl="0" indent="-285750">
              <a:buFont typeface="Arial" panose="020B0604020202020204" pitchFamily="34" charset="0"/>
              <a:buChar char="•"/>
            </a:pPr>
            <a:r>
              <a:rPr lang="en-GB" dirty="0"/>
              <a:t>sexual orientation and other gender-related issues (for example lesbian women being told they do not need screening)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1: the NHS Cervical Screening Programme (NHS CSP)</a:t>
            </a:r>
          </a:p>
        </p:txBody>
      </p:sp>
    </p:spTree>
    <p:extLst>
      <p:ext uri="{BB962C8B-B14F-4D97-AF65-F5344CB8AC3E}">
        <p14:creationId xmlns:p14="http://schemas.microsoft.com/office/powerpoint/2010/main" val="294663375"/>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1952</TotalTime>
  <Words>1748</Words>
  <Application>Microsoft Office PowerPoint</Application>
  <PresentationFormat>On-screen Show (4:3)</PresentationFormat>
  <Paragraphs>225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ヒラギノ角ゴ Pro W3</vt:lpstr>
      <vt:lpstr>Office Theme</vt:lpstr>
      <vt:lpstr>Guidance for the training of cervical sample takers</vt:lpstr>
      <vt:lpstr>Note </vt:lpstr>
      <vt:lpstr>Population screening programmes</vt:lpstr>
      <vt:lpstr>Aims of the screening programme</vt:lpstr>
      <vt:lpstr>History of the cervical screening programme</vt:lpstr>
      <vt:lpstr>Current statistics</vt:lpstr>
      <vt:lpstr>Important elements in the success  of the programme</vt:lpstr>
      <vt:lpstr>The individual’s experience  of screening</vt:lpstr>
      <vt:lpstr>Barriers to cervical screening</vt:lpstr>
      <vt:lpstr>Routine screening intervals</vt:lpstr>
      <vt:lpstr>First and subsequent invitations</vt:lpstr>
      <vt:lpstr>Transgender (trans) men</vt:lpstr>
      <vt:lpstr>People under the age of 24.5 </vt:lpstr>
      <vt:lpstr>People over age 64</vt:lpstr>
      <vt:lpstr>People who are not sexually active</vt:lpstr>
      <vt:lpstr>People aged under 25 with abnormal vaginal bleeding</vt:lpstr>
      <vt:lpstr>Non-NHS cervical screening tests</vt:lpstr>
      <vt:lpstr>Unscheduled cervical screening tests</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Elaine Gowran</cp:lastModifiedBy>
  <cp:revision>195</cp:revision>
  <dcterms:created xsi:type="dcterms:W3CDTF">2012-10-10T09:02:29Z</dcterms:created>
  <dcterms:modified xsi:type="dcterms:W3CDTF">2020-02-18T10:15:22Z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