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tmp" ContentType="image/png"/>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9"/>
  </p:notesMasterIdLst>
  <p:sldIdLst>
    <p:sldId id="261" r:id="rId2"/>
    <p:sldId id="365" r:id="rId3"/>
    <p:sldId id="425" r:id="rId4"/>
    <p:sldId id="446" r:id="rId5"/>
    <p:sldId id="427" r:id="rId6"/>
    <p:sldId id="428" r:id="rId7"/>
    <p:sldId id="429" r:id="rId8"/>
    <p:sldId id="443" r:id="rId9"/>
    <p:sldId id="316" r:id="rId10"/>
    <p:sldId id="346" r:id="rId11"/>
    <p:sldId id="450" r:id="rId12"/>
    <p:sldId id="315" r:id="rId13"/>
    <p:sldId id="395" r:id="rId14"/>
    <p:sldId id="362" r:id="rId15"/>
    <p:sldId id="372" r:id="rId16"/>
    <p:sldId id="268" r:id="rId17"/>
    <p:sldId id="602" r:id="rId18"/>
    <p:sldId id="381" r:id="rId19"/>
    <p:sldId id="452" r:id="rId20"/>
    <p:sldId id="397" r:id="rId21"/>
    <p:sldId id="378" r:id="rId22"/>
    <p:sldId id="345" r:id="rId23"/>
    <p:sldId id="323" r:id="rId24"/>
    <p:sldId id="456" r:id="rId25"/>
    <p:sldId id="296" r:id="rId26"/>
    <p:sldId id="297" r:id="rId27"/>
    <p:sldId id="588" r:id="rId28"/>
    <p:sldId id="351" r:id="rId29"/>
    <p:sldId id="373" r:id="rId30"/>
    <p:sldId id="457" r:id="rId31"/>
    <p:sldId id="293" r:id="rId32"/>
    <p:sldId id="504" r:id="rId33"/>
    <p:sldId id="312" r:id="rId34"/>
    <p:sldId id="455" r:id="rId35"/>
    <p:sldId id="309" r:id="rId36"/>
    <p:sldId id="460" r:id="rId37"/>
    <p:sldId id="387" r:id="rId38"/>
    <p:sldId id="462" r:id="rId39"/>
    <p:sldId id="533" r:id="rId40"/>
    <p:sldId id="587" r:id="rId41"/>
    <p:sldId id="534" r:id="rId42"/>
    <p:sldId id="383" r:id="rId43"/>
    <p:sldId id="382" r:id="rId44"/>
    <p:sldId id="518" r:id="rId45"/>
    <p:sldId id="437" r:id="rId46"/>
    <p:sldId id="537" r:id="rId47"/>
    <p:sldId id="600" r:id="rId48"/>
    <p:sldId id="557" r:id="rId49"/>
    <p:sldId id="621" r:id="rId50"/>
    <p:sldId id="631" r:id="rId51"/>
    <p:sldId id="632" r:id="rId52"/>
    <p:sldId id="385" r:id="rId53"/>
    <p:sldId id="630" r:id="rId54"/>
    <p:sldId id="628" r:id="rId55"/>
    <p:sldId id="634" r:id="rId56"/>
    <p:sldId id="322" r:id="rId57"/>
    <p:sldId id="318" r:id="rId58"/>
    <p:sldId id="353" r:id="rId59"/>
    <p:sldId id="358" r:id="rId60"/>
    <p:sldId id="473" r:id="rId61"/>
    <p:sldId id="605" r:id="rId62"/>
    <p:sldId id="606" r:id="rId63"/>
    <p:sldId id="474" r:id="rId64"/>
    <p:sldId id="566" r:id="rId65"/>
    <p:sldId id="567" r:id="rId66"/>
    <p:sldId id="559" r:id="rId67"/>
    <p:sldId id="565" r:id="rId68"/>
    <p:sldId id="607" r:id="rId69"/>
    <p:sldId id="608" r:id="rId70"/>
    <p:sldId id="609" r:id="rId71"/>
    <p:sldId id="610" r:id="rId72"/>
    <p:sldId id="611" r:id="rId73"/>
    <p:sldId id="612" r:id="rId74"/>
    <p:sldId id="613" r:id="rId75"/>
    <p:sldId id="614" r:id="rId76"/>
    <p:sldId id="615" r:id="rId77"/>
    <p:sldId id="627" r:id="rId78"/>
    <p:sldId id="389" r:id="rId79"/>
    <p:sldId id="329" r:id="rId80"/>
    <p:sldId id="357" r:id="rId81"/>
    <p:sldId id="330" r:id="rId82"/>
    <p:sldId id="503" r:id="rId83"/>
    <p:sldId id="511" r:id="rId84"/>
    <p:sldId id="507" r:id="rId85"/>
    <p:sldId id="622" r:id="rId86"/>
    <p:sldId id="633" r:id="rId87"/>
    <p:sldId id="520" r:id="rId88"/>
    <p:sldId id="471" r:id="rId89"/>
    <p:sldId id="331" r:id="rId90"/>
    <p:sldId id="517" r:id="rId91"/>
    <p:sldId id="513" r:id="rId92"/>
    <p:sldId id="512" r:id="rId93"/>
    <p:sldId id="589" r:id="rId94"/>
    <p:sldId id="590" r:id="rId95"/>
    <p:sldId id="430" r:id="rId96"/>
    <p:sldId id="431" r:id="rId97"/>
    <p:sldId id="432" r:id="rId98"/>
    <p:sldId id="475" r:id="rId99"/>
    <p:sldId id="433" r:id="rId100"/>
    <p:sldId id="434" r:id="rId101"/>
    <p:sldId id="435" r:id="rId102"/>
    <p:sldId id="391" r:id="rId103"/>
    <p:sldId id="337" r:id="rId104"/>
    <p:sldId id="618" r:id="rId105"/>
    <p:sldId id="479" r:id="rId106"/>
    <p:sldId id="440" r:id="rId107"/>
    <p:sldId id="480" r:id="rId108"/>
    <p:sldId id="392" r:id="rId109"/>
    <p:sldId id="558" r:id="rId110"/>
    <p:sldId id="481" r:id="rId111"/>
    <p:sldId id="302" r:id="rId112"/>
    <p:sldId id="283" r:id="rId113"/>
    <p:sldId id="326" r:id="rId114"/>
    <p:sldId id="482" r:id="rId115"/>
    <p:sldId id="483" r:id="rId116"/>
    <p:sldId id="616" r:id="rId117"/>
    <p:sldId id="617" r:id="rId118"/>
    <p:sldId id="367" r:id="rId119"/>
    <p:sldId id="508" r:id="rId120"/>
    <p:sldId id="328" r:id="rId121"/>
    <p:sldId id="464" r:id="rId122"/>
    <p:sldId id="327" r:id="rId123"/>
    <p:sldId id="466" r:id="rId124"/>
    <p:sldId id="467" r:id="rId125"/>
    <p:sldId id="468" r:id="rId126"/>
    <p:sldId id="469" r:id="rId127"/>
    <p:sldId id="470" r:id="rId128"/>
    <p:sldId id="411" r:id="rId129"/>
    <p:sldId id="498" r:id="rId130"/>
    <p:sldId id="563" r:id="rId131"/>
    <p:sldId id="264" r:id="rId132"/>
    <p:sldId id="535" r:id="rId133"/>
    <p:sldId id="591" r:id="rId134"/>
    <p:sldId id="486" r:id="rId135"/>
    <p:sldId id="519" r:id="rId136"/>
    <p:sldId id="361" r:id="rId137"/>
    <p:sldId id="540" r:id="rId138"/>
    <p:sldId id="624" r:id="rId139"/>
    <p:sldId id="625" r:id="rId140"/>
    <p:sldId id="538" r:id="rId141"/>
    <p:sldId id="536" r:id="rId142"/>
    <p:sldId id="539" r:id="rId143"/>
    <p:sldId id="521" r:id="rId144"/>
    <p:sldId id="550" r:id="rId145"/>
    <p:sldId id="522" r:id="rId146"/>
    <p:sldId id="529" r:id="rId147"/>
    <p:sldId id="523" r:id="rId148"/>
    <p:sldId id="626" r:id="rId149"/>
    <p:sldId id="524" r:id="rId150"/>
    <p:sldId id="525" r:id="rId151"/>
    <p:sldId id="526" r:id="rId152"/>
    <p:sldId id="531" r:id="rId153"/>
    <p:sldId id="532" r:id="rId154"/>
    <p:sldId id="528" r:id="rId155"/>
    <p:sldId id="542" r:id="rId156"/>
    <p:sldId id="568" r:id="rId157"/>
    <p:sldId id="555" r:id="rId158"/>
    <p:sldId id="544" r:id="rId159"/>
    <p:sldId id="561" r:id="rId160"/>
    <p:sldId id="545" r:id="rId161"/>
    <p:sldId id="546" r:id="rId162"/>
    <p:sldId id="562" r:id="rId163"/>
    <p:sldId id="548" r:id="rId164"/>
    <p:sldId id="547" r:id="rId165"/>
    <p:sldId id="556" r:id="rId166"/>
    <p:sldId id="569" r:id="rId167"/>
    <p:sldId id="570" r:id="rId168"/>
    <p:sldId id="571" r:id="rId169"/>
    <p:sldId id="572" r:id="rId170"/>
    <p:sldId id="619" r:id="rId171"/>
    <p:sldId id="573" r:id="rId172"/>
    <p:sldId id="584" r:id="rId173"/>
    <p:sldId id="576" r:id="rId174"/>
    <p:sldId id="577" r:id="rId175"/>
    <p:sldId id="578" r:id="rId176"/>
    <p:sldId id="585" r:id="rId177"/>
    <p:sldId id="586" r:id="rId17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 Green" initials="DG" lastIdx="2" clrIdx="0">
    <p:extLst>
      <p:ext uri="{19B8F6BF-5375-455C-9EA6-DF929625EA0E}">
        <p15:presenceInfo xmlns:p15="http://schemas.microsoft.com/office/powerpoint/2012/main" userId="S::David.Green@phe.gov.uk::379449a1-bd6d-44c5-b9fb-83589d5cdcf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7" autoAdjust="0"/>
    <p:restoredTop sz="93530" autoAdjust="0"/>
  </p:normalViewPr>
  <p:slideViewPr>
    <p:cSldViewPr snapToGrid="0">
      <p:cViewPr varScale="1">
        <p:scale>
          <a:sx n="106" d="100"/>
          <a:sy n="106" d="100"/>
        </p:scale>
        <p:origin x="618" y="114"/>
      </p:cViewPr>
      <p:guideLst/>
    </p:cSldViewPr>
  </p:slideViewPr>
  <p:notesTextViewPr>
    <p:cViewPr>
      <p:scale>
        <a:sx n="1" d="1"/>
        <a:sy n="1" d="1"/>
      </p:scale>
      <p:origin x="0" y="0"/>
    </p:cViewPr>
  </p:notesTextViewPr>
  <p:sorterViewPr>
    <p:cViewPr varScale="1">
      <p:scale>
        <a:sx n="100" d="100"/>
        <a:sy n="100" d="100"/>
      </p:scale>
      <p:origin x="0" y="-11960"/>
    </p:cViewPr>
  </p:sorterViewPr>
  <p:notesViewPr>
    <p:cSldViewPr snapToGrid="0">
      <p:cViewPr varScale="1">
        <p:scale>
          <a:sx n="60" d="100"/>
          <a:sy n="60" d="100"/>
        </p:scale>
        <p:origin x="576" y="4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slide" Target="slides/slide174.xml"/><Relationship Id="rId170" Type="http://schemas.openxmlformats.org/officeDocument/2006/relationships/slide" Target="slides/slide169.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slide" Target="slides/slide171.xml"/><Relationship Id="rId180" Type="http://schemas.openxmlformats.org/officeDocument/2006/relationships/commentAuthors" Target="commentAuthor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tableStyles" Target="tableStyle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notesMaster" Target="notesMasters/notes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AABE30-B76D-44A8-82EC-4F61514D924B}" type="datetimeFigureOut">
              <a:rPr lang="en-GB" smtClean="0"/>
              <a:t>17/09/2021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F8AA70-D14C-4B43-B2DB-D09A5DC98D55}" type="slidenum">
              <a:rPr lang="en-GB" smtClean="0"/>
              <a:t>‹#›</a:t>
            </a:fld>
            <a:endParaRPr lang="en-GB" dirty="0"/>
          </a:p>
        </p:txBody>
      </p:sp>
    </p:spTree>
    <p:extLst>
      <p:ext uri="{BB962C8B-B14F-4D97-AF65-F5344CB8AC3E}">
        <p14:creationId xmlns:p14="http://schemas.microsoft.com/office/powerpoint/2010/main" val="2495236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coronavirus.data.gov.uk/?_ga=2.258492298.1207688930.1604066233-1632845157.1577466264"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gov.uk/government/publications/phe-monitoring-of-the-effectiveness-of-covid-19-vaccination"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gov.uk/government/publications/vivaldi-1-coronavirus-covid-19-care-homes-study-report/vivaldi-1-covid-19-care-homes-study-report" TargetMode="External"/><Relationship Id="rId2" Type="http://schemas.openxmlformats.org/officeDocument/2006/relationships/slide" Target="../slides/slide42.xml"/><Relationship Id="rId1" Type="http://schemas.openxmlformats.org/officeDocument/2006/relationships/notesMaster" Target="../notesMasters/notesMaster1.xml"/><Relationship Id="rId4" Type="http://schemas.openxmlformats.org/officeDocument/2006/relationships/hyperlink" Target="https://www.thelancet.com/journals/eclinm/article/PIIS2589-5370(20)30277-7/fulltext"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www.gov.uk/government/publications/priority-groups-for-coronavirus-covid-19-vaccination-advice-from-the-jcvi-25-september-2020/jcvi-updated-interim-advice-on-priority-groups-for-covid-19-vaccination#fn:1"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coronavirus.jhu.edu/map.html"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www.gov.uk/government/publications/safety-of-covid-19-vaccines-when-given-in-pregnancy/the-safety-of-covid-19-vaccines-when-given-in-pregnancy"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medrxiv.org/content/10.1101/2021.03.05.21252998v1" TargetMode="External"/><Relationship Id="rId2" Type="http://schemas.openxmlformats.org/officeDocument/2006/relationships/slide" Target="../slides/slide48.xml"/><Relationship Id="rId1" Type="http://schemas.openxmlformats.org/officeDocument/2006/relationships/notesMaster" Target="../notesMasters/notesMaster1.xml"/><Relationship Id="rId4" Type="http://schemas.openxmlformats.org/officeDocument/2006/relationships/hyperlink" Target="https://doi.org/10.1177/08903344211027112" TargetMode="Externa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gov.uk/government/publications/jcvi-statement-august-2021-covid-19-vaccination-of-children-and-young-people-aged-12-to-17-years/jcvi-statement-on-covid-19-vaccination-of-children-and-young-people-aged-12-to-17-years-4-august-2021"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gov.uk/government/publications/jcvi-statement-september-2021-covid-19-vaccination-of-children-aged-12-to-15-years/jcvi-statement-on-covid-19-vaccination-of-children-aged-12-to-15-years-3-september-2021"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gov.uk/government/publications/jcvi-statement-august-2021-covid-19-vaccination-of-children-and-young-people-aged-12-to-17-years/jcvi-statement-on-covid-19-vaccination-of-children-and-young-people-aged-12-to-17-years-4-august-2021" TargetMode="External"/><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www.gov.uk/government/publications/jcvi-statement-september-2021-covid-19-booster-vaccine-programme-for-winter-2021-to-2022" TargetMode="External"/><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s://www.cdc.gov/coronavirus/2019-ncov/vaccines/safety/vsafepregnancyregistry.html" TargetMode="External"/><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s://www.gov.uk/government/publications/covid-19-vaccination-blood-clotting-information-for-healthcare-professionals/information-for-healthcare-professionals-on-blood-clotting-following-covid-19-vaccination" TargetMode="External"/><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3" Type="http://schemas.openxmlformats.org/officeDocument/2006/relationships/hyperlink" Target="https://eur01.safelinks.protection.outlook.com/?url=https%3A%2F%2Fwww.scie.org.uk%2Fmca%2Fpractice%2Fbest-interests&amp;data=04%7C01%7CLaura.Craig%40phe.gov.uk%7Ce442c2fd4e0e4b30526208d8b2369507%7Cee4e14994a354b2ead475f3cf9de8666%7C0%7C0%7C637455294777504157%7CUnknown%7CTWFpbGZsb3d8eyJWIjoiMC4wLjAwMDAiLCJQIjoiV2luMzIiLCJBTiI6Ik1haWwiLCJXVCI6Mn0%3D%7C1000&amp;sdata=B7Wl6dJIoKT3wWu7y4e0lzgm1uKCGxR%2F%2F5X2O6N5u%2B8%3D&amp;reserved=0" TargetMode="External"/><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47915/Green-Book-Chapter-4.pdf" TargetMode="External"/><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3" Type="http://schemas.openxmlformats.org/officeDocument/2006/relationships/hyperlink" Target="https://www.sciencedirect.com/science/journal/19394551" TargetMode="External"/><Relationship Id="rId2" Type="http://schemas.openxmlformats.org/officeDocument/2006/relationships/slide" Target="../slides/slide114.xml"/><Relationship Id="rId1" Type="http://schemas.openxmlformats.org/officeDocument/2006/relationships/notesMaster" Target="../notesMasters/notesMaster1.xml"/><Relationship Id="rId4" Type="http://schemas.openxmlformats.org/officeDocument/2006/relationships/hyperlink" Target="https://www.sciencedirect.com/science/journal/19394551/14/2" TargetMode="Externa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3" Type="http://schemas.openxmlformats.org/officeDocument/2006/relationships/hyperlink" Target="https://www.sps.nhs.uk/home/covid-19-vaccines/general-information-and-guidance/handling-multiple-covid-19-vaccines/" TargetMode="External"/><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3" Type="http://schemas.openxmlformats.org/officeDocument/2006/relationships/hyperlink" Target="https://www.gov.uk/government/publications/regulatory-approval-of-covid-19-vaccine-moderna" TargetMode="External"/><Relationship Id="rId2" Type="http://schemas.openxmlformats.org/officeDocument/2006/relationships/slide" Target="../slides/slide174.xml"/><Relationship Id="rId1" Type="http://schemas.openxmlformats.org/officeDocument/2006/relationships/notesMaster" Target="../notesMasters/notesMaster1.xml"/><Relationship Id="rId4" Type="http://schemas.openxmlformats.org/officeDocument/2006/relationships/hyperlink" Target="https://www.sps.nhs.uk/articles/unpacking-of-frozen-covid-19-vaccine-moderna-and-transfer-to-fridges-to-thaw-in-trusts-and-vaccination-centres-without-freezers/"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BBBF6A-5854-4E95-BA5F-EF6AA366188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17629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https://bestpractice.bmj.com/topics/en-us/3000168/complications</a:t>
            </a:r>
          </a:p>
          <a:p>
            <a:r>
              <a:rPr lang="en-GB" dirty="0"/>
              <a:t>https://www.bmj.com/content/370/bmj.m3320</a:t>
            </a: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17</a:t>
            </a:fld>
            <a:endParaRPr lang="en-US" dirty="0"/>
          </a:p>
        </p:txBody>
      </p:sp>
    </p:spTree>
    <p:extLst>
      <p:ext uri="{BB962C8B-B14F-4D97-AF65-F5344CB8AC3E}">
        <p14:creationId xmlns:p14="http://schemas.microsoft.com/office/powerpoint/2010/main" val="21001664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In one study, 11% of children and adolescents presented with fatigue, headache, myalgia, sore throat, lymphadenopathy and a low platelet count.</a:t>
            </a:r>
          </a:p>
          <a:p>
            <a:endParaRPr lang="en-GB" sz="1200" b="0" i="0" u="none" strike="noStrike" kern="1200" baseline="0" dirty="0">
              <a:solidFill>
                <a:schemeClr val="tx1"/>
              </a:solidFill>
              <a:latin typeface="+mn-lt"/>
              <a:ea typeface="ヒラギノ角ゴ Pro W3" pitchFamily="84" charset="-128"/>
              <a:cs typeface="ヒラギノ角ゴ Pro W3" pitchFamily="84" charset="-128"/>
            </a:endParaRPr>
          </a:p>
          <a:p>
            <a:r>
              <a:rPr lang="en-GB" sz="1200" b="0" i="0" u="none" strike="noStrike" kern="1200" baseline="0" dirty="0">
                <a:solidFill>
                  <a:schemeClr val="tx1"/>
                </a:solidFill>
                <a:latin typeface="+mn-lt"/>
                <a:ea typeface="ヒラギノ角ゴ Pro W3" pitchFamily="84" charset="-128"/>
                <a:cs typeface="ヒラギノ角ゴ Pro W3" pitchFamily="84" charset="-128"/>
              </a:rPr>
              <a:t>Clinical characteristics of children and young people admitted to hospital with covid-19 in United Kingdom: prospective multicentre observational cohort study</a:t>
            </a:r>
          </a:p>
          <a:p>
            <a:r>
              <a:rPr lang="en-GB" sz="1200" b="0" i="0" u="none" strike="noStrike" kern="1200" baseline="0" dirty="0">
                <a:solidFill>
                  <a:schemeClr val="tx1"/>
                </a:solidFill>
                <a:latin typeface="+mn-lt"/>
                <a:ea typeface="ヒラギノ角ゴ Pro W3" pitchFamily="84" charset="-128"/>
                <a:cs typeface="ヒラギノ角ゴ Pro W3" pitchFamily="84" charset="-128"/>
              </a:rPr>
              <a:t>Olivia V Swann,1,2 Karl A Holden,3,4 Lance Turtle,5,6 Louisa Pollock,7 Cameron J Fairfield,8 Thomas M Drake,8 Sohan Seth,9 Conor Egan,9 Hayley E Hardwick,5 Sophie Halpin,10 Michelle Girvan,10 Chloe Donohue,10 Mark Pritchard,11 Latifa B Patel,12 Shamez Ladhani,13,14 Louise Sigfrid,15 Ian P Sinha,3,12 Piero L  lliaro,15 Jonathan S Nguyen-Van-Tam,16,17 Peter W Horby,15 Laura Merson,15 Gail Carson,15 Jake Dunning,18,19 Peter J M Openshaw,19 J Kenneth Baillie,20,21 Ewen M Harrison,8 Annemarie B Docherty,8,21 Malcolm G Semple,4,5</a:t>
            </a:r>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18</a:t>
            </a:fld>
            <a:endParaRPr lang="en-US" dirty="0"/>
          </a:p>
        </p:txBody>
      </p:sp>
    </p:spTree>
    <p:extLst>
      <p:ext uri="{BB962C8B-B14F-4D97-AF65-F5344CB8AC3E}">
        <p14:creationId xmlns:p14="http://schemas.microsoft.com/office/powerpoint/2010/main" val="8530290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dirty="0"/>
              <a:t>MIS-C shares features with Kawasaki disease and toxic shock syndrome and can present in both the acute and convalescent phases of COVID-19 infection. </a:t>
            </a:r>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https://bestpractice.bmj.com/topics/en-us/3000168/complications</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19</a:t>
            </a:fld>
            <a:endParaRPr lang="en-US" dirty="0"/>
          </a:p>
        </p:txBody>
      </p:sp>
    </p:spTree>
    <p:extLst>
      <p:ext uri="{BB962C8B-B14F-4D97-AF65-F5344CB8AC3E}">
        <p14:creationId xmlns:p14="http://schemas.microsoft.com/office/powerpoint/2010/main" val="23354082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https://coronavirus.data.gov.uk/?_ga=2.258492298.1207688930.1604066233-1632845157.1577466264</a:t>
            </a:r>
            <a:endParaRPr lang="en-GB" dirty="0"/>
          </a:p>
          <a:p>
            <a:endParaRPr lang="en-GB" dirty="0"/>
          </a:p>
        </p:txBody>
      </p:sp>
      <p:sp>
        <p:nvSpPr>
          <p:cNvPr id="4" name="Slide Number Placeholder 3"/>
          <p:cNvSpPr>
            <a:spLocks noGrp="1"/>
          </p:cNvSpPr>
          <p:nvPr>
            <p:ph type="sldNum" sz="quarter" idx="10"/>
          </p:nvPr>
        </p:nvSpPr>
        <p:spPr/>
        <p:txBody>
          <a:bodyPr/>
          <a:lstStyle/>
          <a:p>
            <a:fld id="{E3F8AA70-D14C-4B43-B2DB-D09A5DC98D55}" type="slidenum">
              <a:rPr lang="en-GB" smtClean="0"/>
              <a:t>20</a:t>
            </a:fld>
            <a:endParaRPr lang="en-GB" dirty="0"/>
          </a:p>
        </p:txBody>
      </p:sp>
    </p:spTree>
    <p:extLst>
      <p:ext uri="{BB962C8B-B14F-4D97-AF65-F5344CB8AC3E}">
        <p14:creationId xmlns:p14="http://schemas.microsoft.com/office/powerpoint/2010/main" val="38721447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more information about COVID vaccines in development, see the LSHTM COVID-19 vaccine tracker https://vac-lshtm.shinyapps.io/ncov_vaccine_landscape/.  </a:t>
            </a:r>
          </a:p>
        </p:txBody>
      </p:sp>
      <p:sp>
        <p:nvSpPr>
          <p:cNvPr id="4" name="Slide Number Placeholder 3"/>
          <p:cNvSpPr>
            <a:spLocks noGrp="1"/>
          </p:cNvSpPr>
          <p:nvPr>
            <p:ph type="sldNum" sz="quarter" idx="10"/>
          </p:nvPr>
        </p:nvSpPr>
        <p:spPr/>
        <p:txBody>
          <a:bodyPr/>
          <a:lstStyle/>
          <a:p>
            <a:fld id="{E3F8AA70-D14C-4B43-B2DB-D09A5DC98D55}" type="slidenum">
              <a:rPr lang="en-GB" smtClean="0"/>
              <a:t>22</a:t>
            </a:fld>
            <a:endParaRPr lang="en-GB" dirty="0"/>
          </a:p>
        </p:txBody>
      </p:sp>
    </p:spTree>
    <p:extLst>
      <p:ext uri="{BB962C8B-B14F-4D97-AF65-F5344CB8AC3E}">
        <p14:creationId xmlns:p14="http://schemas.microsoft.com/office/powerpoint/2010/main" val="11214199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GB" altLang="en-US" sz="1200" b="1" dirty="0">
              <a:latin typeface="+mn-lt"/>
            </a:endParaRPr>
          </a:p>
          <a:p>
            <a:endParaRPr lang="en-GB" dirty="0"/>
          </a:p>
        </p:txBody>
      </p:sp>
      <p:sp>
        <p:nvSpPr>
          <p:cNvPr id="4" name="Slide Number Placeholder 3"/>
          <p:cNvSpPr>
            <a:spLocks noGrp="1"/>
          </p:cNvSpPr>
          <p:nvPr>
            <p:ph type="sldNum" sz="quarter" idx="10"/>
          </p:nvPr>
        </p:nvSpPr>
        <p:spPr/>
        <p:txBody>
          <a:bodyPr/>
          <a:lstStyle/>
          <a:p>
            <a:fld id="{E3F8AA70-D14C-4B43-B2DB-D09A5DC98D55}" type="slidenum">
              <a:rPr lang="en-GB" smtClean="0"/>
              <a:t>23</a:t>
            </a:fld>
            <a:endParaRPr lang="en-GB" dirty="0"/>
          </a:p>
        </p:txBody>
      </p:sp>
    </p:spTree>
    <p:extLst>
      <p:ext uri="{BB962C8B-B14F-4D97-AF65-F5344CB8AC3E}">
        <p14:creationId xmlns:p14="http://schemas.microsoft.com/office/powerpoint/2010/main" val="22328769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In extensive vaccination campaigns such as the COVID vaccination programme when vaccines are being given to huge numbers of people, it is normal for potential adverse events following immunisation to occur which were not seen in clinical trials. This does not necessarily mean that the events are linked to vaccination itself, but they must be investigated to ensure that any safety concerns are addressed quickly. </a:t>
            </a:r>
            <a:endParaRPr lang="en-GB" dirty="0"/>
          </a:p>
        </p:txBody>
      </p:sp>
      <p:sp>
        <p:nvSpPr>
          <p:cNvPr id="4" name="Slide Number Placeholder 3"/>
          <p:cNvSpPr>
            <a:spLocks noGrp="1"/>
          </p:cNvSpPr>
          <p:nvPr>
            <p:ph type="sldNum" sz="quarter" idx="10"/>
          </p:nvPr>
        </p:nvSpPr>
        <p:spPr/>
        <p:txBody>
          <a:bodyPr/>
          <a:lstStyle/>
          <a:p>
            <a:fld id="{E3F8AA70-D14C-4B43-B2DB-D09A5DC98D55}" type="slidenum">
              <a:rPr lang="en-GB" smtClean="0"/>
              <a:t>25</a:t>
            </a:fld>
            <a:endParaRPr lang="en-GB" dirty="0"/>
          </a:p>
        </p:txBody>
      </p:sp>
    </p:spTree>
    <p:extLst>
      <p:ext uri="{BB962C8B-B14F-4D97-AF65-F5344CB8AC3E}">
        <p14:creationId xmlns:p14="http://schemas.microsoft.com/office/powerpoint/2010/main" val="12347825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3F8AA70-D14C-4B43-B2DB-D09A5DC98D55}" type="slidenum">
              <a:rPr lang="en-GB" smtClean="0"/>
              <a:t>26</a:t>
            </a:fld>
            <a:endParaRPr lang="en-GB" dirty="0"/>
          </a:p>
        </p:txBody>
      </p:sp>
    </p:spTree>
    <p:extLst>
      <p:ext uri="{BB962C8B-B14F-4D97-AF65-F5344CB8AC3E}">
        <p14:creationId xmlns:p14="http://schemas.microsoft.com/office/powerpoint/2010/main" val="24835982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Further information about this can be found at </a:t>
            </a:r>
            <a:r>
              <a:rPr lang="en-GB" u="sng" dirty="0">
                <a:hlinkClick r:id="rId3"/>
              </a:rPr>
              <a:t>www.gov.uk/government/publications/phe-monitoring-of-the-effectiveness-of-covid-19-vaccination</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sz="1200" b="0" i="0" u="none" strike="noStrike" kern="1200" baseline="0" dirty="0">
                <a:solidFill>
                  <a:schemeClr val="tx1"/>
                </a:solidFill>
                <a:latin typeface="+mn-lt"/>
                <a:ea typeface="+mn-ea"/>
                <a:cs typeface="+mn-cs"/>
              </a:rPr>
              <a:t>Lopez Bernal J, Andrews A, Gower C, </a:t>
            </a:r>
            <a:r>
              <a:rPr lang="en-GB" sz="1200" b="0" i="1" u="none" strike="noStrike" kern="1200" baseline="0" dirty="0">
                <a:solidFill>
                  <a:schemeClr val="tx1"/>
                </a:solidFill>
                <a:latin typeface="+mn-lt"/>
                <a:ea typeface="+mn-ea"/>
                <a:cs typeface="+mn-cs"/>
              </a:rPr>
              <a:t>et al</a:t>
            </a:r>
            <a:r>
              <a:rPr lang="en-GB" sz="1200" b="0" i="0" u="none" strike="noStrike" kern="1200" baseline="0" dirty="0">
                <a:solidFill>
                  <a:schemeClr val="tx1"/>
                </a:solidFill>
                <a:latin typeface="+mn-lt"/>
                <a:ea typeface="+mn-ea"/>
                <a:cs typeface="+mn-cs"/>
              </a:rPr>
              <a:t>. Early effectiveness of COVID-19 vaccination with BNT162b2 mRNA vaccine and ChAdOx1 adenovirus vector vaccine on symptomatic disease, hospitalisations and mortality in older adults in England </a:t>
            </a:r>
            <a:r>
              <a:rPr lang="en-GB" sz="1200" b="0" i="0" u="sng" strike="noStrike" kern="1200" baseline="0" dirty="0">
                <a:solidFill>
                  <a:schemeClr val="tx1"/>
                </a:solidFill>
                <a:latin typeface="+mn-lt"/>
                <a:ea typeface="+mn-ea"/>
                <a:cs typeface="+mn-cs"/>
              </a:rPr>
              <a:t>https://www.medrxiv.org/content/10.1101/2021.03.01.21252652v1 </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Hall VJ, Foulkes S, Saei A, Andrews N, Oguti B </a:t>
            </a:r>
            <a:r>
              <a:rPr lang="en-GB" sz="1200" b="0" i="1" u="none" strike="noStrike" kern="1200" baseline="0" dirty="0">
                <a:solidFill>
                  <a:schemeClr val="tx1"/>
                </a:solidFill>
                <a:latin typeface="+mn-lt"/>
                <a:ea typeface="+mn-ea"/>
                <a:cs typeface="+mn-cs"/>
              </a:rPr>
              <a:t>et al</a:t>
            </a:r>
            <a:r>
              <a:rPr lang="en-GB" sz="1200" b="0" i="0" u="none" strike="noStrike" kern="1200" baseline="0" dirty="0">
                <a:solidFill>
                  <a:schemeClr val="tx1"/>
                </a:solidFill>
                <a:latin typeface="+mn-lt"/>
                <a:ea typeface="+mn-ea"/>
                <a:cs typeface="+mn-cs"/>
              </a:rPr>
              <a:t>. Effectiveness of BNT162b2 mRNA Vaccine Against Infection and COVID-19 Vaccine Coverage in Healthcare Workers in England, Multicentre Prospective Cohort Study (the SIREN Study). Available at SSRN: </a:t>
            </a:r>
            <a:r>
              <a:rPr lang="en-GB" sz="1200" b="0" i="0" u="sng" strike="noStrike" kern="1200" baseline="0" dirty="0">
                <a:solidFill>
                  <a:schemeClr val="tx1"/>
                </a:solidFill>
                <a:latin typeface="+mn-lt"/>
                <a:ea typeface="+mn-ea"/>
                <a:cs typeface="+mn-cs"/>
              </a:rPr>
              <a:t>https://ssrn.com/abstract=3790399 or http://dx.doi.org/10.2139/ ssrn.3790399 </a:t>
            </a:r>
          </a:p>
          <a:p>
            <a:endParaRPr lang="en-GB" sz="1200" b="0" i="0" u="sng" strike="noStrike" kern="1200" baseline="0" dirty="0">
              <a:solidFill>
                <a:schemeClr val="tx1"/>
              </a:solidFill>
              <a:latin typeface="+mn-lt"/>
              <a:ea typeface="+mn-ea"/>
              <a:cs typeface="+mn-cs"/>
            </a:endParaRP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Harris RJ, Hall</a:t>
            </a:r>
            <a:r>
              <a:rPr lang="en-GB" sz="1200" b="0" i="0" u="none" strike="noStrike" kern="1200" baseline="30000" dirty="0">
                <a:solidFill>
                  <a:schemeClr val="tx1"/>
                </a:solidFill>
                <a:latin typeface="+mn-lt"/>
                <a:ea typeface="+mn-ea"/>
                <a:cs typeface="+mn-cs"/>
              </a:rPr>
              <a:t> </a:t>
            </a:r>
            <a:r>
              <a:rPr lang="en-GB" sz="1200" b="0" i="0" u="none" strike="noStrike" kern="1200" baseline="0" dirty="0">
                <a:solidFill>
                  <a:schemeClr val="tx1"/>
                </a:solidFill>
                <a:latin typeface="+mn-lt"/>
                <a:ea typeface="+mn-ea"/>
                <a:cs typeface="+mn-cs"/>
              </a:rPr>
              <a:t>JA, Zaidi A et al  Impact of vaccination on household transmission of SARS-COV-2 in England. https://khub.net/documents/135939561/390853656/Impact+of+vaccination+on+household+transmission+of+SARS-COV-2+in+England.pdf/35bf4bb1-6ade-d3eb-a39e-9c9b25a8122a?t=1619601878136   </a:t>
            </a:r>
            <a:endParaRPr lang="en-GB" sz="1200" b="0" i="0" u="sng" strike="noStrike" kern="1200" baseline="0" dirty="0">
              <a:solidFill>
                <a:schemeClr val="tx1"/>
              </a:solidFill>
              <a:latin typeface="+mn-lt"/>
              <a:ea typeface="+mn-ea"/>
              <a:cs typeface="+mn-cs"/>
            </a:endParaRP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Shrotri M, Krutikov M, Palmer T </a:t>
            </a:r>
            <a:r>
              <a:rPr lang="en-GB" sz="1200" b="0" i="1" u="none" strike="noStrike" kern="1200" baseline="0" dirty="0">
                <a:solidFill>
                  <a:schemeClr val="tx1"/>
                </a:solidFill>
                <a:latin typeface="+mn-lt"/>
                <a:ea typeface="+mn-ea"/>
                <a:cs typeface="+mn-cs"/>
              </a:rPr>
              <a:t>et al</a:t>
            </a:r>
            <a:r>
              <a:rPr lang="en-GB" sz="1200" b="0" i="0" u="none" strike="noStrike" kern="1200" baseline="0" dirty="0">
                <a:solidFill>
                  <a:schemeClr val="tx1"/>
                </a:solidFill>
                <a:latin typeface="+mn-lt"/>
                <a:ea typeface="+mn-ea"/>
                <a:cs typeface="+mn-cs"/>
              </a:rPr>
              <a:t>. Vaccine effectiveness of the first dose of ChAdOx1 nCoV-19 and BNT162b2 against SARS-CoV-2 infection in residents of Long-Term Care Facilities (VIVALDI study). medRxiv [preprint], doi: 10.1101/2021.03.26.21254391 </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Shah A, Gribben C, Bishop J </a:t>
            </a:r>
            <a:r>
              <a:rPr lang="en-GB" sz="1200" b="0" i="1" u="none" strike="noStrike" kern="1200" baseline="0" dirty="0">
                <a:solidFill>
                  <a:schemeClr val="tx1"/>
                </a:solidFill>
                <a:latin typeface="+mn-lt"/>
                <a:ea typeface="+mn-ea"/>
                <a:cs typeface="+mn-cs"/>
              </a:rPr>
              <a:t>et al</a:t>
            </a:r>
            <a:r>
              <a:rPr lang="en-GB" sz="1200" b="0" i="0" u="none" strike="noStrike" kern="1200" baseline="0" dirty="0">
                <a:solidFill>
                  <a:schemeClr val="tx1"/>
                </a:solidFill>
                <a:latin typeface="+mn-lt"/>
                <a:ea typeface="+mn-ea"/>
                <a:cs typeface="+mn-cs"/>
              </a:rPr>
              <a:t>. Effect of vaccination on transmission of COVID-19: an observational study in healthcare workers and their households View ORCID Profile doi: </a:t>
            </a:r>
            <a:r>
              <a:rPr lang="en-GB" sz="1200" b="0" i="0" u="sng" strike="noStrike" kern="1200" baseline="0" dirty="0">
                <a:solidFill>
                  <a:schemeClr val="tx1"/>
                </a:solidFill>
                <a:latin typeface="+mn-lt"/>
                <a:ea typeface="+mn-ea"/>
                <a:cs typeface="+mn-cs"/>
              </a:rPr>
              <a:t>https://doi.org/10.1101/2021.03.11.2125 3275 </a:t>
            </a:r>
            <a:endParaRPr lang="en-GB" sz="1200" b="0" i="0" u="none" strike="noStrike" kern="1200" baseline="0" dirty="0">
              <a:solidFill>
                <a:schemeClr val="tx1"/>
              </a:solidFill>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E3F8AA70-D14C-4B43-B2DB-D09A5DC98D55}" type="slidenum">
              <a:rPr lang="en-GB" smtClean="0"/>
              <a:t>27</a:t>
            </a:fld>
            <a:endParaRPr lang="en-GB" dirty="0"/>
          </a:p>
        </p:txBody>
      </p:sp>
    </p:spTree>
    <p:extLst>
      <p:ext uri="{BB962C8B-B14F-4D97-AF65-F5344CB8AC3E}">
        <p14:creationId xmlns:p14="http://schemas.microsoft.com/office/powerpoint/2010/main" val="7607231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3F8AA70-D14C-4B43-B2DB-D09A5DC98D55}" type="slidenum">
              <a:rPr lang="en-GB" smtClean="0"/>
              <a:t>29</a:t>
            </a:fld>
            <a:endParaRPr lang="en-GB" dirty="0"/>
          </a:p>
        </p:txBody>
      </p:sp>
    </p:spTree>
    <p:extLst>
      <p:ext uri="{BB962C8B-B14F-4D97-AF65-F5344CB8AC3E}">
        <p14:creationId xmlns:p14="http://schemas.microsoft.com/office/powerpoint/2010/main" val="3442533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ighlight>
                  <a:srgbClr val="FFFF00"/>
                </a:highlight>
              </a:rPr>
              <a:t>Further information on the SARS-Cov-2 virus and COVID-19 disease, epidemiology and the currently </a:t>
            </a:r>
            <a:r>
              <a:rPr lang="en-GB" dirty="0"/>
              <a:t>authorised vaccines in the COVID-19 chapter of the Green Book.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GB" dirty="0"/>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E3F8AA70-D14C-4B43-B2DB-D09A5DC98D55}" type="slidenum">
              <a:rPr lang="en-GB" smtClean="0"/>
              <a:t>2</a:t>
            </a:fld>
            <a:endParaRPr lang="en-GB" dirty="0"/>
          </a:p>
        </p:txBody>
      </p:sp>
    </p:spTree>
    <p:extLst>
      <p:ext uri="{BB962C8B-B14F-4D97-AF65-F5344CB8AC3E}">
        <p14:creationId xmlns:p14="http://schemas.microsoft.com/office/powerpoint/2010/main" val="25793498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3F8AA70-D14C-4B43-B2DB-D09A5DC98D55}" type="slidenum">
              <a:rPr lang="en-GB" smtClean="0"/>
              <a:t>30</a:t>
            </a:fld>
            <a:endParaRPr lang="en-GB" dirty="0"/>
          </a:p>
        </p:txBody>
      </p:sp>
    </p:spTree>
    <p:extLst>
      <p:ext uri="{BB962C8B-B14F-4D97-AF65-F5344CB8AC3E}">
        <p14:creationId xmlns:p14="http://schemas.microsoft.com/office/powerpoint/2010/main" val="6666490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3F8AA70-D14C-4B43-B2DB-D09A5DC98D55}" type="slidenum">
              <a:rPr lang="en-GB" smtClean="0"/>
              <a:t>31</a:t>
            </a:fld>
            <a:endParaRPr lang="en-GB" dirty="0"/>
          </a:p>
        </p:txBody>
      </p:sp>
    </p:spTree>
    <p:extLst>
      <p:ext uri="{BB962C8B-B14F-4D97-AF65-F5344CB8AC3E}">
        <p14:creationId xmlns:p14="http://schemas.microsoft.com/office/powerpoint/2010/main" val="28229578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2DA662B-7074-4FA1-BCCB-44B73B41B03E}" type="slidenum">
              <a:rPr lang="en-GB" smtClean="0"/>
              <a:t>32</a:t>
            </a:fld>
            <a:endParaRPr lang="en-GB" dirty="0"/>
          </a:p>
        </p:txBody>
      </p:sp>
    </p:spTree>
    <p:extLst>
      <p:ext uri="{BB962C8B-B14F-4D97-AF65-F5344CB8AC3E}">
        <p14:creationId xmlns:p14="http://schemas.microsoft.com/office/powerpoint/2010/main" val="6879358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endParaRPr lang="en-GB" dirty="0"/>
          </a:p>
        </p:txBody>
      </p:sp>
      <p:sp>
        <p:nvSpPr>
          <p:cNvPr id="4" name="Slide Number Placeholder 3"/>
          <p:cNvSpPr>
            <a:spLocks noGrp="1"/>
          </p:cNvSpPr>
          <p:nvPr>
            <p:ph type="sldNum" sz="quarter" idx="10"/>
          </p:nvPr>
        </p:nvSpPr>
        <p:spPr/>
        <p:txBody>
          <a:bodyPr/>
          <a:lstStyle/>
          <a:p>
            <a:fld id="{E3F8AA70-D14C-4B43-B2DB-D09A5DC98D55}" type="slidenum">
              <a:rPr lang="en-GB" smtClean="0"/>
              <a:t>34</a:t>
            </a:fld>
            <a:endParaRPr lang="en-GB" dirty="0"/>
          </a:p>
        </p:txBody>
      </p:sp>
    </p:spTree>
    <p:extLst>
      <p:ext uri="{BB962C8B-B14F-4D97-AF65-F5344CB8AC3E}">
        <p14:creationId xmlns:p14="http://schemas.microsoft.com/office/powerpoint/2010/main" val="39204116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JCVI advises that the first priorities for the COVID-19 vaccination programme should be the prevention of mortality and the maintenance of the health and social care systems. As the risk of mortality from COVID-19 increases with age, prioritisation is primarily based on age. The order of priority for each group in the population corresponds with data on the number of individuals who would need to be vaccinated to prevent one death, estimated from UK data obtained from March to June 2020 </a:t>
            </a:r>
            <a:endParaRPr lang="en-GB" dirty="0"/>
          </a:p>
        </p:txBody>
      </p:sp>
      <p:sp>
        <p:nvSpPr>
          <p:cNvPr id="4" name="Slide Number Placeholder 3"/>
          <p:cNvSpPr>
            <a:spLocks noGrp="1"/>
          </p:cNvSpPr>
          <p:nvPr>
            <p:ph type="sldNum" sz="quarter" idx="10"/>
          </p:nvPr>
        </p:nvSpPr>
        <p:spPr/>
        <p:txBody>
          <a:bodyPr/>
          <a:lstStyle/>
          <a:p>
            <a:fld id="{E3F8AA70-D14C-4B43-B2DB-D09A5DC98D55}" type="slidenum">
              <a:rPr lang="en-GB" smtClean="0"/>
              <a:t>38</a:t>
            </a:fld>
            <a:endParaRPr lang="en-GB" dirty="0"/>
          </a:p>
        </p:txBody>
      </p:sp>
    </p:spTree>
    <p:extLst>
      <p:ext uri="{BB962C8B-B14F-4D97-AF65-F5344CB8AC3E}">
        <p14:creationId xmlns:p14="http://schemas.microsoft.com/office/powerpoint/2010/main" val="9467181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JCVI advice 30/12/20 available at :https://www.gov.uk/government/publications/priority-groups-for-coronavirus-covid-19-vaccination-advice-from-the-jcvi-30-december-2020/joint-committee-on-vaccination-and-immunisation-advice-on-priority-groups-for-covid-19-vaccination-30-december-2020 </a:t>
            </a:r>
          </a:p>
          <a:p>
            <a:r>
              <a:rPr lang="en-GB" dirty="0"/>
              <a:t>It is estimated that taken together, these groups represent around 99% of preventable mortality from COVID-19.</a:t>
            </a:r>
          </a:p>
        </p:txBody>
      </p:sp>
      <p:sp>
        <p:nvSpPr>
          <p:cNvPr id="4" name="Slide Number Placeholder 3"/>
          <p:cNvSpPr>
            <a:spLocks noGrp="1"/>
          </p:cNvSpPr>
          <p:nvPr>
            <p:ph type="sldNum" sz="quarter" idx="10"/>
          </p:nvPr>
        </p:nvSpPr>
        <p:spPr/>
        <p:txBody>
          <a:bodyPr/>
          <a:lstStyle/>
          <a:p>
            <a:fld id="{E3F8AA70-D14C-4B43-B2DB-D09A5DC98D55}" type="slidenum">
              <a:rPr lang="en-GB" smtClean="0"/>
              <a:t>39</a:t>
            </a:fld>
            <a:endParaRPr lang="en-GB" dirty="0"/>
          </a:p>
        </p:txBody>
      </p:sp>
    </p:spTree>
    <p:extLst>
      <p:ext uri="{BB962C8B-B14F-4D97-AF65-F5344CB8AC3E}">
        <p14:creationId xmlns:p14="http://schemas.microsoft.com/office/powerpoint/2010/main" val="30136981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GB" dirty="0">
                <a:hlinkClick r:id="rId3"/>
              </a:rPr>
              <a:t>https://www.gov.uk/government/publications/vivaldi-1-coronavirus-covid-19-care-homes-study-report/vivaldi-1-covid-19-care-homes-study-report</a:t>
            </a:r>
            <a:endParaRPr lang="en-GB" dirty="0"/>
          </a:p>
          <a:p>
            <a:pPr marL="0" indent="0"/>
            <a:r>
              <a:rPr lang="en-GB" dirty="0">
                <a:hlinkClick r:id="rId4"/>
              </a:rPr>
              <a:t>https://www.thelancet.com/journals/eclinm/article/PIIS2589-5370(20)30277-7/fulltext</a:t>
            </a:r>
            <a:endParaRPr lang="en-GB" dirty="0"/>
          </a:p>
          <a:p>
            <a:pPr marL="0" indent="0"/>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42</a:t>
            </a:fld>
            <a:endParaRPr lang="en-US" dirty="0"/>
          </a:p>
        </p:txBody>
      </p:sp>
    </p:spTree>
    <p:extLst>
      <p:ext uri="{BB962C8B-B14F-4D97-AF65-F5344CB8AC3E}">
        <p14:creationId xmlns:p14="http://schemas.microsoft.com/office/powerpoint/2010/main" val="1986240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3F8AA70-D14C-4B43-B2DB-D09A5DC98D55}" type="slidenum">
              <a:rPr lang="en-GB" smtClean="0"/>
              <a:t>43</a:t>
            </a:fld>
            <a:endParaRPr lang="en-GB" dirty="0"/>
          </a:p>
        </p:txBody>
      </p:sp>
    </p:spTree>
    <p:extLst>
      <p:ext uri="{BB962C8B-B14F-4D97-AF65-F5344CB8AC3E}">
        <p14:creationId xmlns:p14="http://schemas.microsoft.com/office/powerpoint/2010/main" val="12940876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https://www.gov.uk/government/publications/guidance-on-shielding-and-protecting-extremely-vulnerable-persons-from-covid-19/guidance-on-shielding-and-protecting-extremely-vulnerable-persons-from-covid-19</a:t>
            </a:r>
          </a:p>
          <a:p>
            <a:endParaRPr lang="en-GB" dirty="0"/>
          </a:p>
        </p:txBody>
      </p:sp>
      <p:sp>
        <p:nvSpPr>
          <p:cNvPr id="4" name="Slide Number Placeholder 3"/>
          <p:cNvSpPr>
            <a:spLocks noGrp="1"/>
          </p:cNvSpPr>
          <p:nvPr>
            <p:ph type="sldNum" sz="quarter" idx="10"/>
          </p:nvPr>
        </p:nvSpPr>
        <p:spPr/>
        <p:txBody>
          <a:bodyPr/>
          <a:lstStyle/>
          <a:p>
            <a:fld id="{E3F8AA70-D14C-4B43-B2DB-D09A5DC98D55}" type="slidenum">
              <a:rPr lang="en-GB" smtClean="0"/>
              <a:t>44</a:t>
            </a:fld>
            <a:endParaRPr lang="en-GB" dirty="0"/>
          </a:p>
        </p:txBody>
      </p:sp>
    </p:spTree>
    <p:extLst>
      <p:ext uri="{BB962C8B-B14F-4D97-AF65-F5344CB8AC3E}">
        <p14:creationId xmlns:p14="http://schemas.microsoft.com/office/powerpoint/2010/main" val="14789924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dirty="0">
                <a:hlinkClick r:id="rId3"/>
              </a:rPr>
              <a:t>www.gov.uk/government/publications/priority-groups-for-coronavirus-covid-19-vaccination-advice-from-the-jcvi-25-september-2020/jcvi-updated-interim-advice-on-priority-groups-for-covid-19-vaccination#fn:1</a:t>
            </a:r>
            <a:r>
              <a:rPr lang="en-GB" sz="1200" dirty="0"/>
              <a:t> </a:t>
            </a:r>
          </a:p>
          <a:p>
            <a:r>
              <a:rPr lang="en-GB" sz="1200" b="0" i="0" u="none" strike="noStrike" kern="1200" baseline="0" dirty="0">
                <a:solidFill>
                  <a:schemeClr val="tx1"/>
                </a:solidFill>
                <a:latin typeface="+mn-lt"/>
                <a:ea typeface="+mn-ea"/>
                <a:cs typeface="+mn-cs"/>
              </a:rPr>
              <a:t>When compared to persons without underlying health conditions, the absolute increased risk in those with underlying health conditions is considered generally to be lower than the increased risk in persons over the age of 65 years (with the exception of the clinically extremely vulnerable </a:t>
            </a:r>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45</a:t>
            </a:fld>
            <a:endParaRPr lang="en-US" dirty="0"/>
          </a:p>
        </p:txBody>
      </p:sp>
    </p:spTree>
    <p:extLst>
      <p:ext uri="{BB962C8B-B14F-4D97-AF65-F5344CB8AC3E}">
        <p14:creationId xmlns:p14="http://schemas.microsoft.com/office/powerpoint/2010/main" val="4205727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https://coronavirus.jhu.edu/map.html</a:t>
            </a:r>
            <a:endParaRPr lang="en-GB" dirty="0"/>
          </a:p>
          <a:p>
            <a:endParaRPr lang="en-GB" dirty="0"/>
          </a:p>
        </p:txBody>
      </p:sp>
      <p:sp>
        <p:nvSpPr>
          <p:cNvPr id="4" name="Slide Number Placeholder 3"/>
          <p:cNvSpPr>
            <a:spLocks noGrp="1"/>
          </p:cNvSpPr>
          <p:nvPr>
            <p:ph type="sldNum" sz="quarter" idx="10"/>
          </p:nvPr>
        </p:nvSpPr>
        <p:spPr/>
        <p:txBody>
          <a:bodyPr/>
          <a:lstStyle/>
          <a:p>
            <a:fld id="{E3F8AA70-D14C-4B43-B2DB-D09A5DC98D55}" type="slidenum">
              <a:rPr lang="en-GB" smtClean="0"/>
              <a:t>6</a:t>
            </a:fld>
            <a:endParaRPr lang="en-GB" dirty="0"/>
          </a:p>
        </p:txBody>
      </p:sp>
    </p:spTree>
    <p:extLst>
      <p:ext uri="{BB962C8B-B14F-4D97-AF65-F5344CB8AC3E}">
        <p14:creationId xmlns:p14="http://schemas.microsoft.com/office/powerpoint/2010/main" val="42623527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Further information about the safety of COVID-19 vaccines when given in pregnancy is available on the PHE website (</a:t>
            </a:r>
            <a:r>
              <a:rPr lang="en-GB" dirty="0">
                <a:hlinkClick r:id="rId3"/>
              </a:rPr>
              <a:t>www.gov.uk/government/publications/safety-of-covid-19-vaccines-when-given-in-pregnancy/the-safety-of-covid-19-vaccines-when-given-in-pregnancy</a:t>
            </a:r>
            <a:r>
              <a:rPr lang="en-GB" dirty="0"/>
              <a:t>) </a:t>
            </a:r>
          </a:p>
          <a:p>
            <a:endParaRPr lang="en-GB" dirty="0"/>
          </a:p>
        </p:txBody>
      </p:sp>
      <p:sp>
        <p:nvSpPr>
          <p:cNvPr id="4" name="Slide Number Placeholder 3"/>
          <p:cNvSpPr>
            <a:spLocks noGrp="1"/>
          </p:cNvSpPr>
          <p:nvPr>
            <p:ph type="sldNum" sz="quarter" idx="10"/>
          </p:nvPr>
        </p:nvSpPr>
        <p:spPr/>
        <p:txBody>
          <a:bodyPr/>
          <a:lstStyle/>
          <a:p>
            <a:fld id="{E3F8AA70-D14C-4B43-B2DB-D09A5DC98D55}" type="slidenum">
              <a:rPr lang="en-GB" smtClean="0"/>
              <a:t>46</a:t>
            </a:fld>
            <a:endParaRPr lang="en-GB" dirty="0"/>
          </a:p>
        </p:txBody>
      </p:sp>
    </p:spTree>
    <p:extLst>
      <p:ext uri="{BB962C8B-B14F-4D97-AF65-F5344CB8AC3E}">
        <p14:creationId xmlns:p14="http://schemas.microsoft.com/office/powerpoint/2010/main" val="32071128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3F8AA70-D14C-4B43-B2DB-D09A5DC98D55}" type="slidenum">
              <a:rPr lang="en-GB" smtClean="0"/>
              <a:t>47</a:t>
            </a:fld>
            <a:endParaRPr lang="en-GB" dirty="0"/>
          </a:p>
        </p:txBody>
      </p:sp>
    </p:spTree>
    <p:extLst>
      <p:ext uri="{BB962C8B-B14F-4D97-AF65-F5344CB8AC3E}">
        <p14:creationId xmlns:p14="http://schemas.microsoft.com/office/powerpoint/2010/main" val="34140705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Golan Y, Prahl M, Cassidy A, Lin C et al (2021) COVID-19 mRNA vaccine is not detected in human milk 8</a:t>
            </a:r>
            <a:r>
              <a:rPr lang="en-GB" baseline="30000" dirty="0"/>
              <a:t>th</a:t>
            </a:r>
            <a:r>
              <a:rPr lang="en-GB" dirty="0"/>
              <a:t> March 2021 </a:t>
            </a:r>
            <a:r>
              <a:rPr lang="en-GB" dirty="0">
                <a:hlinkClick r:id="rId3"/>
              </a:rPr>
              <a:t>https://www.medrxiv.org/content/10.1101/2021.03.05.21252998v1</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Juncker H, Mulleners S, van Gils M et al (2021) The Levels of SARS- CoV-2 Specific Antibodies in Human Milk Following Vaccination, JHL 27</a:t>
            </a:r>
            <a:r>
              <a:rPr lang="en-GB" baseline="30000" dirty="0"/>
              <a:t>th</a:t>
            </a:r>
            <a:r>
              <a:rPr lang="en-GB" dirty="0"/>
              <a:t> June 2021 DOI: </a:t>
            </a:r>
            <a:r>
              <a:rPr lang="en-GB" dirty="0">
                <a:hlinkClick r:id="rId4"/>
              </a:rPr>
              <a:t>https://doi.org/10.1177/08903344211027112</a:t>
            </a:r>
            <a:endParaRPr lang="en-GB" dirty="0"/>
          </a:p>
          <a:p>
            <a:endParaRPr lang="en-GB" dirty="0"/>
          </a:p>
        </p:txBody>
      </p:sp>
      <p:sp>
        <p:nvSpPr>
          <p:cNvPr id="4" name="Slide Number Placeholder 3"/>
          <p:cNvSpPr>
            <a:spLocks noGrp="1"/>
          </p:cNvSpPr>
          <p:nvPr>
            <p:ph type="sldNum" sz="quarter" idx="5"/>
          </p:nvPr>
        </p:nvSpPr>
        <p:spPr/>
        <p:txBody>
          <a:bodyPr/>
          <a:lstStyle/>
          <a:p>
            <a:fld id="{E3F8AA70-D14C-4B43-B2DB-D09A5DC98D55}" type="slidenum">
              <a:rPr lang="en-GB" smtClean="0"/>
              <a:t>48</a:t>
            </a:fld>
            <a:endParaRPr lang="en-GB" dirty="0"/>
          </a:p>
        </p:txBody>
      </p:sp>
    </p:spTree>
    <p:extLst>
      <p:ext uri="{BB962C8B-B14F-4D97-AF65-F5344CB8AC3E}">
        <p14:creationId xmlns:p14="http://schemas.microsoft.com/office/powerpoint/2010/main" val="25144839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https://www.gov.uk/government/publications/jcvi-statement-august-2021-covid-19-vaccination-of-children-and-young-people-aged-12-to-17-years/jcvi-statement-on-covid-19-vaccination-of-children-and-young-people-aged-12-to-17-years-4-august-2021</a:t>
            </a:r>
            <a:endParaRPr lang="en-GB" dirty="0"/>
          </a:p>
        </p:txBody>
      </p:sp>
      <p:sp>
        <p:nvSpPr>
          <p:cNvPr id="4" name="Slide Number Placeholder 3"/>
          <p:cNvSpPr>
            <a:spLocks noGrp="1"/>
          </p:cNvSpPr>
          <p:nvPr>
            <p:ph type="sldNum" sz="quarter" idx="5"/>
          </p:nvPr>
        </p:nvSpPr>
        <p:spPr/>
        <p:txBody>
          <a:bodyPr/>
          <a:lstStyle/>
          <a:p>
            <a:fld id="{E3F8AA70-D14C-4B43-B2DB-D09A5DC98D55}" type="slidenum">
              <a:rPr lang="en-GB" smtClean="0"/>
              <a:t>49</a:t>
            </a:fld>
            <a:endParaRPr lang="en-GB" dirty="0"/>
          </a:p>
        </p:txBody>
      </p:sp>
    </p:spTree>
    <p:extLst>
      <p:ext uri="{BB962C8B-B14F-4D97-AF65-F5344CB8AC3E}">
        <p14:creationId xmlns:p14="http://schemas.microsoft.com/office/powerpoint/2010/main" val="14327452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hlinkClick r:id="rId3"/>
              </a:rPr>
              <a:t>JCVI statement on COVID-19 vaccination of children aged 12 to 15 years: 3 September 2021 - GOV.UK (www.gov.uk)</a:t>
            </a:r>
            <a:endParaRPr lang="en-GB" dirty="0"/>
          </a:p>
        </p:txBody>
      </p:sp>
      <p:sp>
        <p:nvSpPr>
          <p:cNvPr id="4" name="Slide Number Placeholder 3"/>
          <p:cNvSpPr>
            <a:spLocks noGrp="1"/>
          </p:cNvSpPr>
          <p:nvPr>
            <p:ph type="sldNum" sz="quarter" idx="5"/>
          </p:nvPr>
        </p:nvSpPr>
        <p:spPr/>
        <p:txBody>
          <a:bodyPr/>
          <a:lstStyle/>
          <a:p>
            <a:fld id="{E3F8AA70-D14C-4B43-B2DB-D09A5DC98D55}" type="slidenum">
              <a:rPr lang="en-GB" smtClean="0"/>
              <a:t>50</a:t>
            </a:fld>
            <a:endParaRPr lang="en-GB" dirty="0"/>
          </a:p>
        </p:txBody>
      </p:sp>
    </p:spTree>
    <p:extLst>
      <p:ext uri="{BB962C8B-B14F-4D97-AF65-F5344CB8AC3E}">
        <p14:creationId xmlns:p14="http://schemas.microsoft.com/office/powerpoint/2010/main" val="11395430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https://www.gov.uk/government/publications/jcvi-statement-august-2021-covid-19-vaccination-of-children-and-young-people-aged-12-to-17-years/jcvi-statement-on-covid-19-vaccination-of-children-and-young-people-aged-12-to-17-years-4-august-2021</a:t>
            </a:r>
            <a:endParaRPr lang="en-GB" dirty="0"/>
          </a:p>
        </p:txBody>
      </p:sp>
      <p:sp>
        <p:nvSpPr>
          <p:cNvPr id="4" name="Slide Number Placeholder 3"/>
          <p:cNvSpPr>
            <a:spLocks noGrp="1"/>
          </p:cNvSpPr>
          <p:nvPr>
            <p:ph type="sldNum" sz="quarter" idx="5"/>
          </p:nvPr>
        </p:nvSpPr>
        <p:spPr/>
        <p:txBody>
          <a:bodyPr/>
          <a:lstStyle/>
          <a:p>
            <a:fld id="{E3F8AA70-D14C-4B43-B2DB-D09A5DC98D55}" type="slidenum">
              <a:rPr lang="en-GB" smtClean="0"/>
              <a:t>51</a:t>
            </a:fld>
            <a:endParaRPr lang="en-GB" dirty="0"/>
          </a:p>
        </p:txBody>
      </p:sp>
    </p:spTree>
    <p:extLst>
      <p:ext uri="{BB962C8B-B14F-4D97-AF65-F5344CB8AC3E}">
        <p14:creationId xmlns:p14="http://schemas.microsoft.com/office/powerpoint/2010/main" val="36567935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https://www.nature.com/articles/s41586-020-2521-4.pdf</a:t>
            </a:r>
          </a:p>
          <a:p>
            <a:r>
              <a:rPr lang="en-GB" sz="1200" b="0" i="0" u="none" strike="noStrike" kern="1200" baseline="0" dirty="0">
                <a:solidFill>
                  <a:schemeClr val="tx1"/>
                </a:solidFill>
                <a:latin typeface="+mn-lt"/>
                <a:ea typeface="+mn-ea"/>
                <a:cs typeface="+mn-cs"/>
              </a:rPr>
              <a:t>The JCVI have advised that NHS England and Improvement, the Department of Health and Social Care, Public Health England and the devolved administrations work together to ensure that inequalities are identified and addressed in implementation. This could be through culturally competent and tailored communications and flexible models of delivery, aimed at ensuring everything possible is done to promote good uptake in Black, Asian and minority ethnic groups and in groups who may experience inequalities in access to, or engagement with, healthcare services. These tailored implementation measures should be applied across all priority groups during the vaccination programme. </a:t>
            </a:r>
            <a:endParaRPr lang="en-GB" dirty="0"/>
          </a:p>
        </p:txBody>
      </p:sp>
      <p:sp>
        <p:nvSpPr>
          <p:cNvPr id="4" name="Slide Number Placeholder 3"/>
          <p:cNvSpPr>
            <a:spLocks noGrp="1"/>
          </p:cNvSpPr>
          <p:nvPr>
            <p:ph type="sldNum" sz="quarter" idx="10"/>
          </p:nvPr>
        </p:nvSpPr>
        <p:spPr/>
        <p:txBody>
          <a:bodyPr/>
          <a:lstStyle/>
          <a:p>
            <a:fld id="{E3F8AA70-D14C-4B43-B2DB-D09A5DC98D55}" type="slidenum">
              <a:rPr lang="en-GB" smtClean="0"/>
              <a:t>52</a:t>
            </a:fld>
            <a:endParaRPr lang="en-GB" dirty="0"/>
          </a:p>
        </p:txBody>
      </p:sp>
    </p:spTree>
    <p:extLst>
      <p:ext uri="{BB962C8B-B14F-4D97-AF65-F5344CB8AC3E}">
        <p14:creationId xmlns:p14="http://schemas.microsoft.com/office/powerpoint/2010/main" val="5845448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https://www.gov.uk/government/publications/third-primary-covid-19-vaccine-dose-for-people-who-are-immunosuppressed-jcvi-advice/joint-committee-on-vaccination-and-immunisation-jcvi-advice-on-third-primary-dose-vaccination</a:t>
            </a:r>
          </a:p>
          <a:p>
            <a:endParaRPr lang="en-GB" dirty="0"/>
          </a:p>
          <a:p>
            <a:endParaRPr lang="en-GB" dirty="0"/>
          </a:p>
        </p:txBody>
      </p:sp>
      <p:sp>
        <p:nvSpPr>
          <p:cNvPr id="4" name="Slide Number Placeholder 3"/>
          <p:cNvSpPr>
            <a:spLocks noGrp="1"/>
          </p:cNvSpPr>
          <p:nvPr>
            <p:ph type="sldNum" sz="quarter" idx="5"/>
          </p:nvPr>
        </p:nvSpPr>
        <p:spPr/>
        <p:txBody>
          <a:bodyPr/>
          <a:lstStyle/>
          <a:p>
            <a:fld id="{E3F8AA70-D14C-4B43-B2DB-D09A5DC98D55}" type="slidenum">
              <a:rPr lang="en-GB" smtClean="0"/>
              <a:t>53</a:t>
            </a:fld>
            <a:endParaRPr lang="en-GB" dirty="0"/>
          </a:p>
        </p:txBody>
      </p:sp>
    </p:spTree>
    <p:extLst>
      <p:ext uri="{BB962C8B-B14F-4D97-AF65-F5344CB8AC3E}">
        <p14:creationId xmlns:p14="http://schemas.microsoft.com/office/powerpoint/2010/main" val="40533873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https://www.gov.uk/government/publications/jcvi-statement-september-2021-covid-19-booster-vaccine-programme-for-winter-2021-to-2022</a:t>
            </a:r>
            <a:r>
              <a:rPr lang="en-GB" dirty="0"/>
              <a:t>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In general, younger individuals may be expected to generate stronger and more durable immunity from a primary course of vaccination compared to older individuals and will have only received their second COVID-19 vaccine dose in late summer or early autumn. Advice on reinforcing doses for younger people, including children under 16 years and healthy pregnant women are therefore under further consideration.</a:t>
            </a:r>
          </a:p>
          <a:p>
            <a:endParaRPr lang="en-GB" dirty="0"/>
          </a:p>
        </p:txBody>
      </p:sp>
      <p:sp>
        <p:nvSpPr>
          <p:cNvPr id="4" name="Slide Number Placeholder 3"/>
          <p:cNvSpPr>
            <a:spLocks noGrp="1"/>
          </p:cNvSpPr>
          <p:nvPr>
            <p:ph type="sldNum" sz="quarter" idx="5"/>
          </p:nvPr>
        </p:nvSpPr>
        <p:spPr/>
        <p:txBody>
          <a:bodyPr/>
          <a:lstStyle/>
          <a:p>
            <a:fld id="{E3F8AA70-D14C-4B43-B2DB-D09A5DC98D55}" type="slidenum">
              <a:rPr lang="en-GB" smtClean="0"/>
              <a:t>54</a:t>
            </a:fld>
            <a:endParaRPr lang="en-GB" dirty="0"/>
          </a:p>
        </p:txBody>
      </p:sp>
    </p:spTree>
    <p:extLst>
      <p:ext uri="{BB962C8B-B14F-4D97-AF65-F5344CB8AC3E}">
        <p14:creationId xmlns:p14="http://schemas.microsoft.com/office/powerpoint/2010/main" val="35274318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56</a:t>
            </a:fld>
            <a:endParaRPr lang="en-US" dirty="0"/>
          </a:p>
        </p:txBody>
      </p:sp>
    </p:spTree>
    <p:extLst>
      <p:ext uri="{BB962C8B-B14F-4D97-AF65-F5344CB8AC3E}">
        <p14:creationId xmlns:p14="http://schemas.microsoft.com/office/powerpoint/2010/main" val="22203992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Latest data can be obtained from https://coronavirus.data.gov.uk/ </a:t>
            </a:r>
          </a:p>
        </p:txBody>
      </p:sp>
      <p:sp>
        <p:nvSpPr>
          <p:cNvPr id="4" name="Slide Number Placeholder 3"/>
          <p:cNvSpPr>
            <a:spLocks noGrp="1"/>
          </p:cNvSpPr>
          <p:nvPr>
            <p:ph type="sldNum" sz="quarter" idx="10"/>
          </p:nvPr>
        </p:nvSpPr>
        <p:spPr/>
        <p:txBody>
          <a:bodyPr/>
          <a:lstStyle/>
          <a:p>
            <a:fld id="{E3F8AA70-D14C-4B43-B2DB-D09A5DC98D55}" type="slidenum">
              <a:rPr lang="en-GB" smtClean="0"/>
              <a:t>7</a:t>
            </a:fld>
            <a:endParaRPr lang="en-GB" dirty="0"/>
          </a:p>
        </p:txBody>
      </p:sp>
    </p:spTree>
    <p:extLst>
      <p:ext uri="{BB962C8B-B14F-4D97-AF65-F5344CB8AC3E}">
        <p14:creationId xmlns:p14="http://schemas.microsoft.com/office/powerpoint/2010/main" val="18051006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t>
            </a:r>
          </a:p>
          <a:p>
            <a:r>
              <a:rPr lang="en-GB" dirty="0"/>
              <a:t>If too much diluent is added, the dose will be too weak to stimulate an immune response and the vaccinee will not be protected</a:t>
            </a:r>
          </a:p>
        </p:txBody>
      </p:sp>
      <p:sp>
        <p:nvSpPr>
          <p:cNvPr id="4" name="Slide Number Placeholder 3"/>
          <p:cNvSpPr>
            <a:spLocks noGrp="1"/>
          </p:cNvSpPr>
          <p:nvPr>
            <p:ph type="sldNum" sz="quarter" idx="10"/>
          </p:nvPr>
        </p:nvSpPr>
        <p:spPr/>
        <p:txBody>
          <a:bodyPr/>
          <a:lstStyle/>
          <a:p>
            <a:fld id="{E3F8AA70-D14C-4B43-B2DB-D09A5DC98D55}" type="slidenum">
              <a:rPr lang="en-GB" smtClean="0"/>
              <a:t>59</a:t>
            </a:fld>
            <a:endParaRPr lang="en-GB" dirty="0"/>
          </a:p>
        </p:txBody>
      </p:sp>
    </p:spTree>
    <p:extLst>
      <p:ext uri="{BB962C8B-B14F-4D97-AF65-F5344CB8AC3E}">
        <p14:creationId xmlns:p14="http://schemas.microsoft.com/office/powerpoint/2010/main" val="132947088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3F8AA70-D14C-4B43-B2DB-D09A5DC98D55}" type="slidenum">
              <a:rPr lang="en-GB" smtClean="0"/>
              <a:t>61</a:t>
            </a:fld>
            <a:endParaRPr lang="en-GB" dirty="0"/>
          </a:p>
        </p:txBody>
      </p:sp>
    </p:spTree>
    <p:extLst>
      <p:ext uri="{BB962C8B-B14F-4D97-AF65-F5344CB8AC3E}">
        <p14:creationId xmlns:p14="http://schemas.microsoft.com/office/powerpoint/2010/main" val="137026694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3F8AA70-D14C-4B43-B2DB-D09A5DC98D55}" type="slidenum">
              <a:rPr lang="en-GB" smtClean="0"/>
              <a:t>62</a:t>
            </a:fld>
            <a:endParaRPr lang="en-GB" dirty="0"/>
          </a:p>
        </p:txBody>
      </p:sp>
    </p:spTree>
    <p:extLst>
      <p:ext uri="{BB962C8B-B14F-4D97-AF65-F5344CB8AC3E}">
        <p14:creationId xmlns:p14="http://schemas.microsoft.com/office/powerpoint/2010/main" val="275205619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dirty="0"/>
              <a:t>. </a:t>
            </a:r>
          </a:p>
          <a:p>
            <a:endParaRPr lang="en-GB" dirty="0"/>
          </a:p>
        </p:txBody>
      </p:sp>
      <p:sp>
        <p:nvSpPr>
          <p:cNvPr id="4" name="Slide Number Placeholder 3"/>
          <p:cNvSpPr>
            <a:spLocks noGrp="1"/>
          </p:cNvSpPr>
          <p:nvPr>
            <p:ph type="sldNum" sz="quarter" idx="10"/>
          </p:nvPr>
        </p:nvSpPr>
        <p:spPr/>
        <p:txBody>
          <a:bodyPr/>
          <a:lstStyle/>
          <a:p>
            <a:fld id="{E3F8AA70-D14C-4B43-B2DB-D09A5DC98D55}" type="slidenum">
              <a:rPr lang="en-GB" smtClean="0"/>
              <a:t>63</a:t>
            </a:fld>
            <a:endParaRPr lang="en-GB" dirty="0"/>
          </a:p>
        </p:txBody>
      </p:sp>
    </p:spTree>
    <p:extLst>
      <p:ext uri="{BB962C8B-B14F-4D97-AF65-F5344CB8AC3E}">
        <p14:creationId xmlns:p14="http://schemas.microsoft.com/office/powerpoint/2010/main" val="25869977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u="sng" kern="1200" dirty="0">
                <a:solidFill>
                  <a:schemeClr val="tx1"/>
                </a:solidFill>
                <a:effectLst/>
                <a:latin typeface="+mn-lt"/>
                <a:ea typeface="+mn-ea"/>
                <a:cs typeface="+mn-cs"/>
              </a:rPr>
              <a:t>thromboembolic</a:t>
            </a:r>
            <a:r>
              <a:rPr lang="en-GB" sz="1200" kern="1200" dirty="0">
                <a:solidFill>
                  <a:schemeClr val="tx1"/>
                </a:solidFill>
                <a:effectLst/>
                <a:latin typeface="+mn-lt"/>
                <a:ea typeface="+mn-ea"/>
                <a:cs typeface="+mn-cs"/>
              </a:rPr>
              <a:t>: obstruction of a blood vessel by a blood clot</a:t>
            </a:r>
          </a:p>
          <a:p>
            <a:r>
              <a:rPr lang="en-GB" sz="1200" u="sng" kern="1200" dirty="0">
                <a:solidFill>
                  <a:schemeClr val="tx1"/>
                </a:solidFill>
                <a:effectLst/>
                <a:latin typeface="+mn-lt"/>
                <a:ea typeface="+mn-ea"/>
                <a:cs typeface="+mn-cs"/>
              </a:rPr>
              <a:t>thrombocytopaenia</a:t>
            </a:r>
            <a:r>
              <a:rPr lang="en-GB" sz="1200" kern="1200" dirty="0">
                <a:solidFill>
                  <a:schemeClr val="tx1"/>
                </a:solidFill>
                <a:effectLst/>
                <a:latin typeface="+mn-lt"/>
                <a:ea typeface="+mn-ea"/>
                <a:cs typeface="+mn-cs"/>
              </a:rPr>
              <a:t>: low levels of platelets in the blood. Platelets are blood cells which help the blood to clot </a:t>
            </a:r>
          </a:p>
          <a:p>
            <a:r>
              <a:rPr lang="en-GB" sz="1200" u="sng" kern="1200" dirty="0">
                <a:solidFill>
                  <a:schemeClr val="tx1"/>
                </a:solidFill>
                <a:effectLst/>
                <a:latin typeface="+mn-lt"/>
                <a:ea typeface="+mn-ea"/>
                <a:cs typeface="+mn-cs"/>
              </a:rPr>
              <a:t>cerebral venous sinus thrombosis</a:t>
            </a:r>
            <a:r>
              <a:rPr lang="en-GB" sz="1200" kern="1200" dirty="0">
                <a:solidFill>
                  <a:schemeClr val="tx1"/>
                </a:solidFill>
                <a:effectLst/>
                <a:latin typeface="+mn-lt"/>
                <a:ea typeface="+mn-ea"/>
                <a:cs typeface="+mn-cs"/>
              </a:rPr>
              <a:t>: a blood clot in the brain</a:t>
            </a:r>
          </a:p>
          <a:p>
            <a:r>
              <a:rPr lang="en-GB" sz="1200" u="sng" kern="1200" dirty="0">
                <a:solidFill>
                  <a:schemeClr val="tx1"/>
                </a:solidFill>
                <a:effectLst/>
                <a:latin typeface="+mn-lt"/>
                <a:ea typeface="+mn-ea"/>
                <a:cs typeface="+mn-cs"/>
              </a:rPr>
              <a:t>portal vein thrombosis</a:t>
            </a:r>
            <a:r>
              <a:rPr lang="en-GB" sz="1200" u="none"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a clot in the blood vessel that brings blood to the liver from the intestines </a:t>
            </a:r>
          </a:p>
          <a:p>
            <a:r>
              <a:rPr lang="en-GB" sz="1200" u="sng" kern="1200" dirty="0">
                <a:solidFill>
                  <a:schemeClr val="tx1"/>
                </a:solidFill>
                <a:effectLst/>
                <a:latin typeface="+mn-lt"/>
                <a:ea typeface="+mn-ea"/>
                <a:cs typeface="+mn-cs"/>
              </a:rPr>
              <a:t>arterial thrombosis</a:t>
            </a:r>
            <a:r>
              <a:rPr lang="en-GB" sz="1200" u="none" kern="1200" dirty="0">
                <a:solidFill>
                  <a:schemeClr val="tx1"/>
                </a:solidFill>
                <a:effectLst/>
                <a:latin typeface="+mn-lt"/>
                <a:ea typeface="+mn-ea"/>
                <a:cs typeface="+mn-cs"/>
              </a:rPr>
              <a:t>;</a:t>
            </a:r>
            <a:r>
              <a:rPr lang="en-GB" sz="1200" u="sng"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blood clot in an artery </a:t>
            </a:r>
          </a:p>
          <a:p>
            <a:r>
              <a:rPr lang="en-GB" sz="1200" u="sng" kern="1200" dirty="0">
                <a:solidFill>
                  <a:schemeClr val="tx1"/>
                </a:solidFill>
                <a:effectLst/>
                <a:latin typeface="+mn-lt"/>
                <a:ea typeface="+mn-ea"/>
                <a:cs typeface="+mn-cs"/>
              </a:rPr>
              <a:t>D-dimer measurements: </a:t>
            </a:r>
            <a:r>
              <a:rPr lang="en-GB" sz="1200" kern="1200" dirty="0">
                <a:solidFill>
                  <a:schemeClr val="tx1"/>
                </a:solidFill>
                <a:effectLst/>
                <a:latin typeface="+mn-lt"/>
                <a:ea typeface="+mn-ea"/>
                <a:cs typeface="+mn-cs"/>
              </a:rPr>
              <a:t>the D-dimer test is a blood test that indicates whether blood clots are being actively formed somewhere within a person’s vascular system. </a:t>
            </a:r>
            <a:endParaRPr lang="en-GB" sz="1200" b="0" i="0" u="none" strike="noStrike" kern="1200" baseline="0" dirty="0">
              <a:solidFill>
                <a:schemeClr val="tx1"/>
              </a:solidFill>
              <a:latin typeface="+mn-lt"/>
              <a:ea typeface="+mn-ea"/>
              <a:cs typeface="+mn-cs"/>
            </a:endParaRPr>
          </a:p>
          <a:p>
            <a:endParaRPr lang="en-GB" sz="1200" b="0" i="0" u="none" strike="noStrike" kern="1200" baseline="0" dirty="0">
              <a:solidFill>
                <a:schemeClr val="tx1"/>
              </a:solidFill>
              <a:latin typeface="+mn-lt"/>
              <a:ea typeface="+mn-ea"/>
              <a:cs typeface="+mn-cs"/>
            </a:endParaRPr>
          </a:p>
          <a:p>
            <a:r>
              <a:rPr lang="en-GB" dirty="0"/>
              <a:t>After the second dose, the reported rate is much lower, particularly in younger individuals</a:t>
            </a:r>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There is currently no evidence to suggest these rare events occur following administration of either the Pfizer BioNTech or Moderna vaccine (</a:t>
            </a:r>
            <a:r>
              <a:rPr lang="en-GB" sz="1200" b="0" i="0" u="none" strike="noStrike" kern="1200" baseline="0" dirty="0" err="1">
                <a:solidFill>
                  <a:schemeClr val="tx1"/>
                </a:solidFill>
                <a:latin typeface="+mn-lt"/>
                <a:ea typeface="+mn-ea"/>
                <a:cs typeface="+mn-cs"/>
              </a:rPr>
              <a:t>Spikevax</a:t>
            </a:r>
            <a:r>
              <a:rPr lang="en-GB" sz="1200" b="0" i="0" u="none" strike="noStrike" kern="1200" baseline="0" dirty="0">
                <a:solidFill>
                  <a:schemeClr val="tx1"/>
                </a:solidFill>
                <a:latin typeface="+mn-lt"/>
                <a:ea typeface="+mn-ea"/>
                <a:cs typeface="+mn-cs"/>
              </a:rPr>
              <a:t>) vaccines which are available in the UK. </a:t>
            </a:r>
          </a:p>
          <a:p>
            <a:endParaRPr lang="en-GB" sz="1200" b="0" i="0" u="none" strike="noStrike" kern="1200" baseline="0" dirty="0">
              <a:solidFill>
                <a:schemeClr val="tx1"/>
              </a:solidFill>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E3F8AA70-D14C-4B43-B2DB-D09A5DC98D55}" type="slidenum">
              <a:rPr lang="en-GB" smtClean="0"/>
              <a:t>68</a:t>
            </a:fld>
            <a:endParaRPr lang="en-GB" dirty="0"/>
          </a:p>
        </p:txBody>
      </p:sp>
    </p:spTree>
    <p:extLst>
      <p:ext uri="{BB962C8B-B14F-4D97-AF65-F5344CB8AC3E}">
        <p14:creationId xmlns:p14="http://schemas.microsoft.com/office/powerpoint/2010/main" val="65478223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3F8AA70-D14C-4B43-B2DB-D09A5DC98D55}" type="slidenum">
              <a:rPr lang="en-GB" smtClean="0"/>
              <a:t>69</a:t>
            </a:fld>
            <a:endParaRPr lang="en-GB" dirty="0"/>
          </a:p>
        </p:txBody>
      </p:sp>
    </p:spTree>
    <p:extLst>
      <p:ext uri="{BB962C8B-B14F-4D97-AF65-F5344CB8AC3E}">
        <p14:creationId xmlns:p14="http://schemas.microsoft.com/office/powerpoint/2010/main" val="72442096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3F8AA70-D14C-4B43-B2DB-D09A5DC98D55}" type="slidenum">
              <a:rPr lang="en-GB" smtClean="0"/>
              <a:t>70</a:t>
            </a:fld>
            <a:endParaRPr lang="en-GB" dirty="0"/>
          </a:p>
        </p:txBody>
      </p:sp>
    </p:spTree>
    <p:extLst>
      <p:ext uri="{BB962C8B-B14F-4D97-AF65-F5344CB8AC3E}">
        <p14:creationId xmlns:p14="http://schemas.microsoft.com/office/powerpoint/2010/main" val="76539432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JCVI has advised that pregnant women should be offered the COVID-19 vaccine at the same time as the rest of the population, based on their age and clinical risk group.</a:t>
            </a:r>
          </a:p>
          <a:p>
            <a:endParaRPr lang="en-GB" dirty="0"/>
          </a:p>
          <a:p>
            <a:r>
              <a:rPr lang="en-GB" dirty="0"/>
              <a:t>JCVI advises that it’s preferable for pregnant women in the UK to be offered the Pfizer BioNTech or Moderna vaccine (</a:t>
            </a:r>
            <a:r>
              <a:rPr lang="en-GB" dirty="0" err="1"/>
              <a:t>Spikevax</a:t>
            </a:r>
            <a:r>
              <a:rPr lang="en-GB" dirty="0"/>
              <a:t>) vaccines where available. This is based on </a:t>
            </a:r>
            <a:r>
              <a:rPr lang="en-GB" dirty="0">
                <a:hlinkClick r:id="rId3"/>
              </a:rPr>
              <a:t>real-world data from the United States</a:t>
            </a:r>
            <a:r>
              <a:rPr lang="en-GB" dirty="0"/>
              <a:t> where pregnant women have been vaccinated, mainly with mRNA vaccines including Pfizer BioNTech and Moderna vaccine (</a:t>
            </a:r>
            <a:r>
              <a:rPr lang="en-GB" dirty="0" err="1"/>
              <a:t>Spikevax</a:t>
            </a:r>
            <a:r>
              <a:rPr lang="en-GB" dirty="0"/>
              <a:t>), without any safety concerns being raised. There is no evidence to suggest that other vaccines are unsafe for pregnant women, but more research is needed.</a:t>
            </a:r>
          </a:p>
        </p:txBody>
      </p:sp>
      <p:sp>
        <p:nvSpPr>
          <p:cNvPr id="4" name="Slide Number Placeholder 3"/>
          <p:cNvSpPr>
            <a:spLocks noGrp="1"/>
          </p:cNvSpPr>
          <p:nvPr>
            <p:ph type="sldNum" sz="quarter" idx="5"/>
          </p:nvPr>
        </p:nvSpPr>
        <p:spPr/>
        <p:txBody>
          <a:bodyPr/>
          <a:lstStyle/>
          <a:p>
            <a:fld id="{E3F8AA70-D14C-4B43-B2DB-D09A5DC98D55}" type="slidenum">
              <a:rPr lang="en-GB" smtClean="0"/>
              <a:t>72</a:t>
            </a:fld>
            <a:endParaRPr lang="en-GB" dirty="0"/>
          </a:p>
        </p:txBody>
      </p:sp>
    </p:spTree>
    <p:extLst>
      <p:ext uri="{BB962C8B-B14F-4D97-AF65-F5344CB8AC3E}">
        <p14:creationId xmlns:p14="http://schemas.microsoft.com/office/powerpoint/2010/main" val="267787220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u="none" strike="noStrike" kern="1200" dirty="0">
                <a:solidFill>
                  <a:schemeClr val="tx1"/>
                </a:solidFill>
                <a:effectLst/>
                <a:latin typeface="+mn-lt"/>
                <a:ea typeface="+mn-ea"/>
                <a:cs typeface="+mn-cs"/>
              </a:rPr>
              <a:t>Further detailed information is available in the </a:t>
            </a:r>
            <a:r>
              <a:rPr lang="en-GB" sz="1200" u="none" strike="noStrike" kern="1200" dirty="0">
                <a:solidFill>
                  <a:schemeClr val="tx1"/>
                </a:solidFill>
                <a:effectLst/>
                <a:latin typeface="+mn-lt"/>
                <a:ea typeface="+mn-ea"/>
                <a:cs typeface="+mn-cs"/>
                <a:hlinkClick r:id="rId3"/>
              </a:rPr>
              <a:t>Information for healthcare professionals on blood clotting following COVID-19 vaccination</a:t>
            </a:r>
            <a:r>
              <a:rPr lang="en-GB" sz="1200" kern="1200" dirty="0">
                <a:solidFill>
                  <a:schemeClr val="tx1"/>
                </a:solidFill>
                <a:effectLst/>
                <a:latin typeface="+mn-lt"/>
                <a:ea typeface="+mn-ea"/>
                <a:cs typeface="+mn-cs"/>
              </a:rPr>
              <a:t> document</a:t>
            </a:r>
            <a:endParaRPr lang="en-GB" dirty="0"/>
          </a:p>
        </p:txBody>
      </p:sp>
      <p:sp>
        <p:nvSpPr>
          <p:cNvPr id="4" name="Slide Number Placeholder 3"/>
          <p:cNvSpPr>
            <a:spLocks noGrp="1"/>
          </p:cNvSpPr>
          <p:nvPr>
            <p:ph type="sldNum" sz="quarter" idx="5"/>
          </p:nvPr>
        </p:nvSpPr>
        <p:spPr/>
        <p:txBody>
          <a:bodyPr/>
          <a:lstStyle/>
          <a:p>
            <a:fld id="{E3F8AA70-D14C-4B43-B2DB-D09A5DC98D55}" type="slidenum">
              <a:rPr lang="en-GB" smtClean="0"/>
              <a:t>74</a:t>
            </a:fld>
            <a:endParaRPr lang="en-GB" dirty="0"/>
          </a:p>
        </p:txBody>
      </p:sp>
    </p:spTree>
    <p:extLst>
      <p:ext uri="{BB962C8B-B14F-4D97-AF65-F5344CB8AC3E}">
        <p14:creationId xmlns:p14="http://schemas.microsoft.com/office/powerpoint/2010/main" val="161619083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GB" dirty="0"/>
              <a:t>Myocarditis is inflammation of the heart muscle</a:t>
            </a:r>
          </a:p>
          <a:p>
            <a:pPr marL="0" indent="0"/>
            <a:r>
              <a:rPr lang="en-GB" dirty="0"/>
              <a:t>Pericarditis is inflammation of the protective thin saclike membrane around the heart (pericardium)</a:t>
            </a:r>
          </a:p>
          <a:p>
            <a:pPr marL="0" indent="0"/>
            <a:r>
              <a:rPr lang="en-GB" dirty="0"/>
              <a:t>https://www.gov.uk/government/publications/covid-19-vaccination-myocarditis-and-pericarditis-information-for-healthcare-professionals/information-for-healthcare-professionals-on-myocarditis-and-pericarditis-following-covid-19-vaccination</a:t>
            </a:r>
          </a:p>
          <a:p>
            <a:endParaRPr lang="en-GB" dirty="0"/>
          </a:p>
        </p:txBody>
      </p:sp>
      <p:sp>
        <p:nvSpPr>
          <p:cNvPr id="4" name="Slide Number Placeholder 3"/>
          <p:cNvSpPr>
            <a:spLocks noGrp="1"/>
          </p:cNvSpPr>
          <p:nvPr>
            <p:ph type="sldNum" sz="quarter" idx="5"/>
          </p:nvPr>
        </p:nvSpPr>
        <p:spPr/>
        <p:txBody>
          <a:bodyPr/>
          <a:lstStyle/>
          <a:p>
            <a:fld id="{E3F8AA70-D14C-4B43-B2DB-D09A5DC98D55}" type="slidenum">
              <a:rPr lang="en-GB" smtClean="0"/>
              <a:t>76</a:t>
            </a:fld>
            <a:endParaRPr lang="en-GB" dirty="0"/>
          </a:p>
        </p:txBody>
      </p:sp>
    </p:spTree>
    <p:extLst>
      <p:ext uri="{BB962C8B-B14F-4D97-AF65-F5344CB8AC3E}">
        <p14:creationId xmlns:p14="http://schemas.microsoft.com/office/powerpoint/2010/main" val="3275851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Diagram of coronavirus virion structure showing spikes that form a "crown" like the solar corona, hence the name</a:t>
            </a:r>
          </a:p>
          <a:p>
            <a:r>
              <a:rPr lang="en-GB" dirty="0"/>
              <a:t>https://commons.wikimedia.org/wiki/File:3D_medical_animation_coronavirus_structure.jpg</a:t>
            </a: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11</a:t>
            </a:fld>
            <a:endParaRPr lang="en-US" dirty="0"/>
          </a:p>
        </p:txBody>
      </p:sp>
    </p:spTree>
    <p:extLst>
      <p:ext uri="{BB962C8B-B14F-4D97-AF65-F5344CB8AC3E}">
        <p14:creationId xmlns:p14="http://schemas.microsoft.com/office/powerpoint/2010/main" val="90325005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https://www.gov.uk/government/publications/covid-19-vaccination-guillain-barre-syndrome-information-for-healthcare-professionals/information-for-healthcare-professionals-on-guillain-barre-syndrome-gbs-following-covid-19-vaccination</a:t>
            </a:r>
          </a:p>
        </p:txBody>
      </p:sp>
      <p:sp>
        <p:nvSpPr>
          <p:cNvPr id="4" name="Slide Number Placeholder 3"/>
          <p:cNvSpPr>
            <a:spLocks noGrp="1"/>
          </p:cNvSpPr>
          <p:nvPr>
            <p:ph type="sldNum" sz="quarter" idx="5"/>
          </p:nvPr>
        </p:nvSpPr>
        <p:spPr/>
        <p:txBody>
          <a:bodyPr/>
          <a:lstStyle/>
          <a:p>
            <a:fld id="{E3F8AA70-D14C-4B43-B2DB-D09A5DC98D55}" type="slidenum">
              <a:rPr lang="en-GB" smtClean="0"/>
              <a:t>77</a:t>
            </a:fld>
            <a:endParaRPr lang="en-GB" dirty="0"/>
          </a:p>
        </p:txBody>
      </p:sp>
    </p:spTree>
    <p:extLst>
      <p:ext uri="{BB962C8B-B14F-4D97-AF65-F5344CB8AC3E}">
        <p14:creationId xmlns:p14="http://schemas.microsoft.com/office/powerpoint/2010/main" val="157797951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78</a:t>
            </a:fld>
            <a:endParaRPr lang="en-US" dirty="0"/>
          </a:p>
        </p:txBody>
      </p:sp>
    </p:spTree>
    <p:extLst>
      <p:ext uri="{BB962C8B-B14F-4D97-AF65-F5344CB8AC3E}">
        <p14:creationId xmlns:p14="http://schemas.microsoft.com/office/powerpoint/2010/main" val="338594277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687388"/>
            <a:r>
              <a:rPr lang="en-GB" altLang="en-US" dirty="0">
                <a:cs typeface="Arial" panose="020B0604020202020204" pitchFamily="34" charset="0"/>
              </a:rPr>
              <a:t>The need for ‘informed consent’ is a legal requirement and the patient’s views must be respected and consent sought</a:t>
            </a:r>
          </a:p>
          <a:p>
            <a:pPr defTabSz="687388"/>
            <a:endParaRPr lang="en-GB" altLang="en-US" dirty="0">
              <a:cs typeface="Arial" panose="020B0604020202020204" pitchFamily="34" charset="0"/>
            </a:endParaRPr>
          </a:p>
          <a:p>
            <a:pPr defTabSz="687388"/>
            <a:r>
              <a:rPr lang="en-GB" altLang="en-US" dirty="0">
                <a:cs typeface="Arial" panose="020B0604020202020204" pitchFamily="34" charset="0"/>
              </a:rPr>
              <a:t>Sufficient evidence-based information must be provided to the person to enable them to make a balanced and informed decision about their care and treatment. As well as a general explanation of the procedure, there is also a duty to explain the risks inherent in the procedure and the risks inherent in refusing the procedure. </a:t>
            </a:r>
          </a:p>
          <a:p>
            <a:pPr defTabSz="687388"/>
            <a:endParaRPr lang="en-GB" altLang="en-US" dirty="0">
              <a:cs typeface="Arial" panose="020B0604020202020204" pitchFamily="34" charset="0"/>
            </a:endParaRPr>
          </a:p>
          <a:p>
            <a:pPr defTabSz="687388"/>
            <a:r>
              <a:rPr lang="en-GB" altLang="en-US" dirty="0">
                <a:cs typeface="Arial" panose="020B0604020202020204" pitchFamily="34" charset="0"/>
              </a:rPr>
              <a:t>Consent can be given verbally, in writing (although there is no requirement for written consent or a particular consent form) or it can be implied (non-verbal consent) but however it is given, the person must understand what they are consenting to. </a:t>
            </a:r>
          </a:p>
          <a:p>
            <a:pPr defTabSz="687388"/>
            <a:endParaRPr lang="en-GB" altLang="en-US" dirty="0">
              <a:cs typeface="Arial" panose="020B0604020202020204" pitchFamily="34" charset="0"/>
            </a:endParaRPr>
          </a:p>
          <a:p>
            <a:pPr defTabSz="687388"/>
            <a:r>
              <a:rPr lang="en-GB" altLang="en-US" dirty="0">
                <a:cs typeface="Arial" panose="020B0604020202020204" pitchFamily="34" charset="0"/>
              </a:rPr>
              <a:t>The consent process should not be an unnecessary barrier to immunising. If there are any issues or uncertainties with seeking or gaining consent, ask for advice from an experienced colleague rather than abandon the offer of immunisation.</a:t>
            </a:r>
          </a:p>
          <a:p>
            <a:endParaRPr lang="en-GB" dirty="0"/>
          </a:p>
        </p:txBody>
      </p:sp>
      <p:sp>
        <p:nvSpPr>
          <p:cNvPr id="4" name="Slide Number Placeholder 3"/>
          <p:cNvSpPr>
            <a:spLocks noGrp="1"/>
          </p:cNvSpPr>
          <p:nvPr>
            <p:ph type="sldNum" sz="quarter" idx="10"/>
          </p:nvPr>
        </p:nvSpPr>
        <p:spPr/>
        <p:txBody>
          <a:bodyPr/>
          <a:lstStyle/>
          <a:p>
            <a:fld id="{E3F8AA70-D14C-4B43-B2DB-D09A5DC98D55}" type="slidenum">
              <a:rPr lang="en-GB" smtClean="0"/>
              <a:t>81</a:t>
            </a:fld>
            <a:endParaRPr lang="en-GB" dirty="0"/>
          </a:p>
        </p:txBody>
      </p:sp>
    </p:spTree>
    <p:extLst>
      <p:ext uri="{BB962C8B-B14F-4D97-AF65-F5344CB8AC3E}">
        <p14:creationId xmlns:p14="http://schemas.microsoft.com/office/powerpoint/2010/main" val="266128201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SICE guidance on best interests decision making: </a:t>
            </a:r>
            <a:r>
              <a:rPr lang="en-GB" sz="1200" u="sng" kern="1200" dirty="0">
                <a:solidFill>
                  <a:schemeClr val="tx1"/>
                </a:solidFill>
                <a:effectLst/>
                <a:latin typeface="+mn-lt"/>
                <a:ea typeface="+mn-ea"/>
                <a:cs typeface="+mn-cs"/>
                <a:hlinkClick r:id="rId3"/>
              </a:rPr>
              <a:t>https://www.scie.org.uk/mca/practice/best-interests</a:t>
            </a:r>
            <a:r>
              <a:rPr lang="en-GB" sz="1200" kern="1200" dirty="0">
                <a:solidFill>
                  <a:schemeClr val="tx1"/>
                </a:solidFill>
                <a:effectLst/>
                <a:latin typeface="+mn-lt"/>
                <a:ea typeface="+mn-ea"/>
                <a:cs typeface="+mn-cs"/>
              </a:rPr>
              <a:t>.</a:t>
            </a:r>
            <a:endParaRPr lang="en-GB" dirty="0"/>
          </a:p>
        </p:txBody>
      </p:sp>
      <p:sp>
        <p:nvSpPr>
          <p:cNvPr id="4" name="Slide Number Placeholder 3"/>
          <p:cNvSpPr>
            <a:spLocks noGrp="1"/>
          </p:cNvSpPr>
          <p:nvPr>
            <p:ph type="sldNum" sz="quarter" idx="5"/>
          </p:nvPr>
        </p:nvSpPr>
        <p:spPr/>
        <p:txBody>
          <a:bodyPr/>
          <a:lstStyle/>
          <a:p>
            <a:fld id="{E3F8AA70-D14C-4B43-B2DB-D09A5DC98D55}" type="slidenum">
              <a:rPr lang="en-GB" smtClean="0"/>
              <a:t>84</a:t>
            </a:fld>
            <a:endParaRPr lang="en-GB" dirty="0"/>
          </a:p>
        </p:txBody>
      </p:sp>
    </p:spTree>
    <p:extLst>
      <p:ext uri="{BB962C8B-B14F-4D97-AF65-F5344CB8AC3E}">
        <p14:creationId xmlns:p14="http://schemas.microsoft.com/office/powerpoint/2010/main" val="16349403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altLang="en-US" sz="1000" dirty="0">
                <a:solidFill>
                  <a:prstClr val="black"/>
                </a:solidFill>
                <a:latin typeface="Arial"/>
              </a:rPr>
              <a:t>A PSD is a written instruction, signed by a doctor, dentist, or non-medical prescriber for medicines to be supplied and/or administered to a named patient after the prescriber has assessed the patient on an individual basis</a:t>
            </a:r>
            <a:r>
              <a:rPr lang="en-US" altLang="en-US" sz="1000" dirty="0">
                <a:solidFill>
                  <a:prstClr val="black"/>
                </a:solidFill>
                <a:latin typeface="Arial"/>
              </a:rPr>
              <a:t>. It must include the dose, route and frequency or appliance to be supplied or administered to a named patient</a:t>
            </a:r>
          </a:p>
          <a:p>
            <a:pPr defTabSz="687388"/>
            <a:endParaRPr lang="en-GB" altLang="en-US" sz="1000" dirty="0">
              <a:solidFill>
                <a:prstClr val="black"/>
              </a:solidFill>
              <a:latin typeface="Arial"/>
            </a:endParaRPr>
          </a:p>
          <a:p>
            <a:pPr defTabSz="687388"/>
            <a:r>
              <a:rPr lang="en-GB" altLang="en-US" sz="1000" dirty="0">
                <a:solidFill>
                  <a:prstClr val="black"/>
                </a:solidFill>
                <a:latin typeface="Arial"/>
              </a:rPr>
              <a:t>A PGD provides a legal framework </a:t>
            </a:r>
            <a:r>
              <a:rPr lang="en-US" altLang="en-US" sz="1000" dirty="0">
                <a:solidFill>
                  <a:prstClr val="black"/>
                </a:solidFill>
                <a:latin typeface="Arial"/>
              </a:rPr>
              <a:t>to </a:t>
            </a:r>
            <a:r>
              <a:rPr lang="en-GB" altLang="en-US" sz="1000" dirty="0">
                <a:solidFill>
                  <a:prstClr val="black"/>
                </a:solidFill>
                <a:latin typeface="Arial"/>
              </a:rPr>
              <a:t>allow some registered specified health care professionals for the supply and/or administration of a POM directly to a patient with an identified clinical condition rather than needing an individual prescription or an instruction from a prescriber and is often used for vaccines. It sets out the core requisites of those people who can have the medicine under the direction and those who should not. The health care professional working within the PGD is responsible for assessing that the patient fits the criteria set out in the PGD. </a:t>
            </a:r>
          </a:p>
          <a:p>
            <a:endParaRPr lang="en-GB" dirty="0"/>
          </a:p>
        </p:txBody>
      </p:sp>
      <p:sp>
        <p:nvSpPr>
          <p:cNvPr id="4" name="Slide Number Placeholder 3"/>
          <p:cNvSpPr>
            <a:spLocks noGrp="1"/>
          </p:cNvSpPr>
          <p:nvPr>
            <p:ph type="sldNum" sz="quarter" idx="10"/>
          </p:nvPr>
        </p:nvSpPr>
        <p:spPr/>
        <p:txBody>
          <a:bodyPr/>
          <a:lstStyle/>
          <a:p>
            <a:fld id="{E3F8AA70-D14C-4B43-B2DB-D09A5DC98D55}" type="slidenum">
              <a:rPr lang="en-GB" smtClean="0"/>
              <a:t>89</a:t>
            </a:fld>
            <a:endParaRPr lang="en-GB" dirty="0"/>
          </a:p>
        </p:txBody>
      </p:sp>
    </p:spTree>
    <p:extLst>
      <p:ext uri="{BB962C8B-B14F-4D97-AF65-F5344CB8AC3E}">
        <p14:creationId xmlns:p14="http://schemas.microsoft.com/office/powerpoint/2010/main" val="310056216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kern="1200" dirty="0">
                <a:solidFill>
                  <a:schemeClr val="tx1"/>
                </a:solidFill>
                <a:effectLst/>
                <a:latin typeface="+mn-lt"/>
                <a:ea typeface="+mn-ea"/>
                <a:cs typeface="+mn-cs"/>
              </a:rPr>
              <a:t>An SPC provides a description of a medicine or vaccine product’s properties and the officially approved conditions attached to its use. It is written for healthcare professionals and explains how to use and prescribe the medicine/vaccine. </a:t>
            </a:r>
          </a:p>
          <a:p>
            <a:r>
              <a:rPr lang="en-GB" sz="1200" kern="1200" dirty="0">
                <a:solidFill>
                  <a:schemeClr val="tx1"/>
                </a:solidFill>
                <a:effectLst/>
                <a:latin typeface="+mn-lt"/>
                <a:ea typeface="+mn-ea"/>
                <a:cs typeface="+mn-cs"/>
              </a:rPr>
              <a:t>The PIL is the leaflet included in the pack with a medicine or vaccine. It is written for patients and gives information about taking or using a medicine</a:t>
            </a:r>
            <a:endParaRPr lang="en-GB" dirty="0"/>
          </a:p>
        </p:txBody>
      </p:sp>
      <p:sp>
        <p:nvSpPr>
          <p:cNvPr id="4" name="Slide Number Placeholder 3"/>
          <p:cNvSpPr>
            <a:spLocks noGrp="1"/>
          </p:cNvSpPr>
          <p:nvPr>
            <p:ph type="sldNum" sz="quarter" idx="5"/>
          </p:nvPr>
        </p:nvSpPr>
        <p:spPr/>
        <p:txBody>
          <a:bodyPr/>
          <a:lstStyle/>
          <a:p>
            <a:fld id="{E3F8AA70-D14C-4B43-B2DB-D09A5DC98D55}" type="slidenum">
              <a:rPr lang="en-GB" smtClean="0"/>
              <a:t>93</a:t>
            </a:fld>
            <a:endParaRPr lang="en-GB" dirty="0"/>
          </a:p>
        </p:txBody>
      </p:sp>
    </p:spTree>
    <p:extLst>
      <p:ext uri="{BB962C8B-B14F-4D97-AF65-F5344CB8AC3E}">
        <p14:creationId xmlns:p14="http://schemas.microsoft.com/office/powerpoint/2010/main" val="423473624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hlinkClick r:id="rId3"/>
              </a:rPr>
              <a:t>https://assets.publishing.service.gov.uk/government/uploads/system/uploads/attachment_data/file/147915/Green-Book-Chapter-4.pdf</a:t>
            </a:r>
            <a:endParaRPr lang="en-GB" sz="1200" dirty="0"/>
          </a:p>
          <a:p>
            <a:endParaRPr lang="en-GB" dirty="0"/>
          </a:p>
        </p:txBody>
      </p:sp>
      <p:sp>
        <p:nvSpPr>
          <p:cNvPr id="4" name="Slide Number Placeholder 3"/>
          <p:cNvSpPr>
            <a:spLocks noGrp="1"/>
          </p:cNvSpPr>
          <p:nvPr>
            <p:ph type="sldNum" sz="quarter" idx="10"/>
          </p:nvPr>
        </p:nvSpPr>
        <p:spPr/>
        <p:txBody>
          <a:bodyPr/>
          <a:lstStyle/>
          <a:p>
            <a:fld id="{E3F8AA70-D14C-4B43-B2DB-D09A5DC98D55}" type="slidenum">
              <a:rPr lang="en-GB" smtClean="0"/>
              <a:t>108</a:t>
            </a:fld>
            <a:endParaRPr lang="en-GB" dirty="0"/>
          </a:p>
        </p:txBody>
      </p:sp>
    </p:spTree>
    <p:extLst>
      <p:ext uri="{BB962C8B-B14F-4D97-AF65-F5344CB8AC3E}">
        <p14:creationId xmlns:p14="http://schemas.microsoft.com/office/powerpoint/2010/main" val="96662825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t>Individuals should be observed for any immediate adverse effects whilst receiving any verbal post vaccination information (such as possible reactions and what, if anything, to do about these). They, or their parents/carers, should also be informed that they can obtain further advice if they require it following vaccination.</a:t>
            </a:r>
          </a:p>
          <a:p>
            <a:endParaRPr lang="en-GB" altLang="en-US" dirty="0"/>
          </a:p>
          <a:p>
            <a:r>
              <a:rPr lang="en-GB" dirty="0"/>
              <a:t>The patient should be given a copy of the patient information leaflet (PIL) and/or any other relevant written information.</a:t>
            </a:r>
          </a:p>
          <a:p>
            <a:endParaRPr lang="en-GB" altLang="en-US" dirty="0">
              <a:solidFill>
                <a:srgbClr val="FF0000"/>
              </a:solidFill>
            </a:endParaRPr>
          </a:p>
          <a:p>
            <a:r>
              <a:rPr lang="en-GB" altLang="en-US" dirty="0"/>
              <a:t>If a further dose will be required, an appointment should be made for this and the individual should be given a record card with details the first dose of vaccine and details of the appointment date and time for the second dose.</a:t>
            </a:r>
          </a:p>
          <a:p>
            <a:endParaRPr lang="en-GB" altLang="en-US" dirty="0"/>
          </a:p>
          <a:p>
            <a:r>
              <a:rPr lang="en-GB" dirty="0"/>
              <a:t>As syncope can occur following vaccination, those vaccinated should be advised to wait for 15 minutes post-vaccination before driving. There is no waiting period required for those vaccinated who are not driving</a:t>
            </a:r>
          </a:p>
        </p:txBody>
      </p:sp>
      <p:sp>
        <p:nvSpPr>
          <p:cNvPr id="4" name="Slide Number Placeholder 3"/>
          <p:cNvSpPr>
            <a:spLocks noGrp="1"/>
          </p:cNvSpPr>
          <p:nvPr>
            <p:ph type="sldNum" sz="quarter" idx="10"/>
          </p:nvPr>
        </p:nvSpPr>
        <p:spPr/>
        <p:txBody>
          <a:bodyPr/>
          <a:lstStyle/>
          <a:p>
            <a:fld id="{E3F8AA70-D14C-4B43-B2DB-D09A5DC98D55}" type="slidenum">
              <a:rPr lang="en-GB" smtClean="0"/>
              <a:t>110</a:t>
            </a:fld>
            <a:endParaRPr lang="en-GB" dirty="0"/>
          </a:p>
        </p:txBody>
      </p:sp>
    </p:spTree>
    <p:extLst>
      <p:ext uri="{BB962C8B-B14F-4D97-AF65-F5344CB8AC3E}">
        <p14:creationId xmlns:p14="http://schemas.microsoft.com/office/powerpoint/2010/main" val="296217709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Turner, P and others. COVID-19 vaccine-associated anaphylaxis: A statement of the World Allergy Organization Anaphylaxis Committee. </a:t>
            </a:r>
            <a:r>
              <a:rPr lang="en-GB" b="0" dirty="0">
                <a:hlinkClick r:id="rId3" tooltip="Go to World Allergy Organization Journal on ScienceDirect"/>
              </a:rPr>
              <a:t>World Allergy Organization Journal</a:t>
            </a:r>
            <a:r>
              <a:rPr lang="en-GB" b="0" dirty="0"/>
              <a:t> </a:t>
            </a:r>
            <a:r>
              <a:rPr lang="en-GB" b="0" dirty="0">
                <a:hlinkClick r:id="rId4" tooltip="Go to table of contents for this volume/issue"/>
              </a:rPr>
              <a:t>Volume 14, Issue 2</a:t>
            </a:r>
            <a:r>
              <a:rPr lang="en-GB" b="0" dirty="0"/>
              <a:t>, February 2021, 100517</a:t>
            </a:r>
          </a:p>
          <a:p>
            <a:endParaRPr lang="en-GB" dirty="0"/>
          </a:p>
        </p:txBody>
      </p:sp>
      <p:sp>
        <p:nvSpPr>
          <p:cNvPr id="4" name="Slide Number Placeholder 3"/>
          <p:cNvSpPr>
            <a:spLocks noGrp="1"/>
          </p:cNvSpPr>
          <p:nvPr>
            <p:ph type="sldNum" sz="quarter" idx="5"/>
          </p:nvPr>
        </p:nvSpPr>
        <p:spPr/>
        <p:txBody>
          <a:bodyPr/>
          <a:lstStyle/>
          <a:p>
            <a:fld id="{E3F8AA70-D14C-4B43-B2DB-D09A5DC98D55}" type="slidenum">
              <a:rPr lang="en-GB" smtClean="0"/>
              <a:t>114</a:t>
            </a:fld>
            <a:endParaRPr lang="en-GB" dirty="0"/>
          </a:p>
        </p:txBody>
      </p:sp>
    </p:spTree>
    <p:extLst>
      <p:ext uri="{BB962C8B-B14F-4D97-AF65-F5344CB8AC3E}">
        <p14:creationId xmlns:p14="http://schemas.microsoft.com/office/powerpoint/2010/main" val="213032049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the COVID-19 vaccines will be new vaccines, it is likely that people will have a lot of questions. Although they will be provided with patient information leaflets in advance of their immunisation appointment, many may not have read this or will want additional verbal reassurance or answers from you.</a:t>
            </a:r>
          </a:p>
          <a:p>
            <a:endParaRPr lang="en-GB" dirty="0"/>
          </a:p>
          <a:p>
            <a:r>
              <a:rPr lang="en-GB" dirty="0"/>
              <a:t>Undertaking this training should give immunisers a lot of the information they will require to answer some of the questions, for example, how the vaccine is made, whether it has been thoroughly tested, how many people it has been given to in clinical trials and the possible reactions it might cause.</a:t>
            </a:r>
          </a:p>
          <a:p>
            <a:endParaRPr lang="en-GB" dirty="0"/>
          </a:p>
          <a:p>
            <a:r>
              <a:rPr lang="en-GB" dirty="0"/>
              <a:t>It is important that immunisers read the information being made available to vaccinees so the information they give is consistent with this and so they know what information they have already had. It is also important that they know where they can direct them to for further information or know where they can obtain answers to any questions that they cannot answer. See Resources section for additional sources of information about the COVID-19 vaccine programme</a:t>
            </a:r>
          </a:p>
          <a:p>
            <a:endParaRPr lang="en-GB" dirty="0"/>
          </a:p>
        </p:txBody>
      </p:sp>
      <p:sp>
        <p:nvSpPr>
          <p:cNvPr id="4" name="Slide Number Placeholder 3"/>
          <p:cNvSpPr>
            <a:spLocks noGrp="1"/>
          </p:cNvSpPr>
          <p:nvPr>
            <p:ph type="sldNum" sz="quarter" idx="10"/>
          </p:nvPr>
        </p:nvSpPr>
        <p:spPr/>
        <p:txBody>
          <a:bodyPr/>
          <a:lstStyle/>
          <a:p>
            <a:fld id="{E3F8AA70-D14C-4B43-B2DB-D09A5DC98D55}" type="slidenum">
              <a:rPr lang="en-GB" smtClean="0"/>
              <a:t>121</a:t>
            </a:fld>
            <a:endParaRPr lang="en-GB" dirty="0"/>
          </a:p>
        </p:txBody>
      </p:sp>
    </p:spTree>
    <p:extLst>
      <p:ext uri="{BB962C8B-B14F-4D97-AF65-F5344CB8AC3E}">
        <p14:creationId xmlns:p14="http://schemas.microsoft.com/office/powerpoint/2010/main" val="15677549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12</a:t>
            </a:fld>
            <a:endParaRPr lang="en-US" dirty="0"/>
          </a:p>
        </p:txBody>
      </p:sp>
    </p:spTree>
    <p:extLst>
      <p:ext uri="{BB962C8B-B14F-4D97-AF65-F5344CB8AC3E}">
        <p14:creationId xmlns:p14="http://schemas.microsoft.com/office/powerpoint/2010/main" val="3314795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3F8AA70-D14C-4B43-B2DB-D09A5DC98D55}" type="slidenum">
              <a:rPr lang="en-GB" smtClean="0"/>
              <a:t>123</a:t>
            </a:fld>
            <a:endParaRPr lang="en-GB" dirty="0"/>
          </a:p>
        </p:txBody>
      </p:sp>
    </p:spTree>
    <p:extLst>
      <p:ext uri="{BB962C8B-B14F-4D97-AF65-F5344CB8AC3E}">
        <p14:creationId xmlns:p14="http://schemas.microsoft.com/office/powerpoint/2010/main" val="12218054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3F8AA70-D14C-4B43-B2DB-D09A5DC98D55}" type="slidenum">
              <a:rPr lang="en-GB" smtClean="0"/>
              <a:t>124</a:t>
            </a:fld>
            <a:endParaRPr lang="en-GB" dirty="0"/>
          </a:p>
        </p:txBody>
      </p:sp>
    </p:spTree>
    <p:extLst>
      <p:ext uri="{BB962C8B-B14F-4D97-AF65-F5344CB8AC3E}">
        <p14:creationId xmlns:p14="http://schemas.microsoft.com/office/powerpoint/2010/main" val="103984306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3F8AA70-D14C-4B43-B2DB-D09A5DC98D55}" type="slidenum">
              <a:rPr lang="en-GB" smtClean="0"/>
              <a:t>125</a:t>
            </a:fld>
            <a:endParaRPr lang="en-GB" dirty="0"/>
          </a:p>
        </p:txBody>
      </p:sp>
    </p:spTree>
    <p:extLst>
      <p:ext uri="{BB962C8B-B14F-4D97-AF65-F5344CB8AC3E}">
        <p14:creationId xmlns:p14="http://schemas.microsoft.com/office/powerpoint/2010/main" val="75976187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000" dirty="0"/>
          </a:p>
        </p:txBody>
      </p:sp>
      <p:sp>
        <p:nvSpPr>
          <p:cNvPr id="4" name="Slide Number Placeholder 3"/>
          <p:cNvSpPr>
            <a:spLocks noGrp="1"/>
          </p:cNvSpPr>
          <p:nvPr>
            <p:ph type="sldNum" sz="quarter" idx="10"/>
          </p:nvPr>
        </p:nvSpPr>
        <p:spPr/>
        <p:txBody>
          <a:bodyPr/>
          <a:lstStyle/>
          <a:p>
            <a:fld id="{E3F8AA70-D14C-4B43-B2DB-D09A5DC98D55}" type="slidenum">
              <a:rPr lang="en-GB" smtClean="0"/>
              <a:t>127</a:t>
            </a:fld>
            <a:endParaRPr lang="en-GB" dirty="0"/>
          </a:p>
        </p:txBody>
      </p:sp>
    </p:spTree>
    <p:extLst>
      <p:ext uri="{BB962C8B-B14F-4D97-AF65-F5344CB8AC3E}">
        <p14:creationId xmlns:p14="http://schemas.microsoft.com/office/powerpoint/2010/main" val="302156890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3F8AA70-D14C-4B43-B2DB-D09A5DC98D55}" type="slidenum">
              <a:rPr lang="en-GB" smtClean="0"/>
              <a:t>128</a:t>
            </a:fld>
            <a:endParaRPr lang="en-GB" dirty="0"/>
          </a:p>
        </p:txBody>
      </p:sp>
    </p:spTree>
    <p:extLst>
      <p:ext uri="{BB962C8B-B14F-4D97-AF65-F5344CB8AC3E}">
        <p14:creationId xmlns:p14="http://schemas.microsoft.com/office/powerpoint/2010/main" val="299117790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3F8AA70-D14C-4B43-B2DB-D09A5DC98D55}" type="slidenum">
              <a:rPr lang="en-GB" smtClean="0"/>
              <a:t>131</a:t>
            </a:fld>
            <a:endParaRPr lang="en-GB" dirty="0"/>
          </a:p>
        </p:txBody>
      </p:sp>
    </p:spTree>
    <p:extLst>
      <p:ext uri="{BB962C8B-B14F-4D97-AF65-F5344CB8AC3E}">
        <p14:creationId xmlns:p14="http://schemas.microsoft.com/office/powerpoint/2010/main" val="418175006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Specialist Pharmacy Service has put together </a:t>
            </a:r>
            <a:r>
              <a:rPr lang="en-GB" u="sng" dirty="0">
                <a:hlinkClick r:id="rId3"/>
              </a:rPr>
              <a:t>guidance on safe practice for handling multiple vaccines</a:t>
            </a:r>
            <a:r>
              <a:rPr lang="en-GB" dirty="0"/>
              <a:t> from receipt through to administration. Vaccinators are encouraged to read through this guidance in order to minimise the risk of errors where multiple vaccines are available. </a:t>
            </a:r>
          </a:p>
          <a:p>
            <a:endParaRPr lang="en-GB" dirty="0"/>
          </a:p>
        </p:txBody>
      </p:sp>
      <p:sp>
        <p:nvSpPr>
          <p:cNvPr id="4" name="Slide Number Placeholder 3"/>
          <p:cNvSpPr>
            <a:spLocks noGrp="1"/>
          </p:cNvSpPr>
          <p:nvPr>
            <p:ph type="sldNum" sz="quarter" idx="5"/>
          </p:nvPr>
        </p:nvSpPr>
        <p:spPr/>
        <p:txBody>
          <a:bodyPr/>
          <a:lstStyle/>
          <a:p>
            <a:fld id="{E3F8AA70-D14C-4B43-B2DB-D09A5DC98D55}" type="slidenum">
              <a:rPr lang="en-GB" smtClean="0"/>
              <a:t>133</a:t>
            </a:fld>
            <a:endParaRPr lang="en-GB" dirty="0"/>
          </a:p>
        </p:txBody>
      </p:sp>
    </p:spTree>
    <p:extLst>
      <p:ext uri="{BB962C8B-B14F-4D97-AF65-F5344CB8AC3E}">
        <p14:creationId xmlns:p14="http://schemas.microsoft.com/office/powerpoint/2010/main" val="151467949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3F8AA70-D14C-4B43-B2DB-D09A5DC98D55}" type="slidenum">
              <a:rPr lang="en-GB" smtClean="0"/>
              <a:t>141</a:t>
            </a:fld>
            <a:endParaRPr lang="en-GB" dirty="0"/>
          </a:p>
        </p:txBody>
      </p:sp>
    </p:spTree>
    <p:extLst>
      <p:ext uri="{BB962C8B-B14F-4D97-AF65-F5344CB8AC3E}">
        <p14:creationId xmlns:p14="http://schemas.microsoft.com/office/powerpoint/2010/main" val="311959387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3F8AA70-D14C-4B43-B2DB-D09A5DC98D55}" type="slidenum">
              <a:rPr lang="en-GB" smtClean="0"/>
              <a:t>142</a:t>
            </a:fld>
            <a:endParaRPr lang="en-GB" dirty="0"/>
          </a:p>
        </p:txBody>
      </p:sp>
    </p:spTree>
    <p:extLst>
      <p:ext uri="{BB962C8B-B14F-4D97-AF65-F5344CB8AC3E}">
        <p14:creationId xmlns:p14="http://schemas.microsoft.com/office/powerpoint/2010/main" val="326861898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3F8AA70-D14C-4B43-B2DB-D09A5DC98D55}" type="slidenum">
              <a:rPr lang="en-GB" smtClean="0"/>
              <a:t>143</a:t>
            </a:fld>
            <a:endParaRPr lang="en-GB" dirty="0"/>
          </a:p>
        </p:txBody>
      </p:sp>
    </p:spTree>
    <p:extLst>
      <p:ext uri="{BB962C8B-B14F-4D97-AF65-F5344CB8AC3E}">
        <p14:creationId xmlns:p14="http://schemas.microsoft.com/office/powerpoint/2010/main" val="3863791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14</a:t>
            </a:fld>
            <a:endParaRPr lang="en-US" dirty="0"/>
          </a:p>
        </p:txBody>
      </p:sp>
    </p:spTree>
    <p:extLst>
      <p:ext uri="{BB962C8B-B14F-4D97-AF65-F5344CB8AC3E}">
        <p14:creationId xmlns:p14="http://schemas.microsoft.com/office/powerpoint/2010/main" val="65756209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3F8AA70-D14C-4B43-B2DB-D09A5DC98D55}" type="slidenum">
              <a:rPr lang="en-GB" smtClean="0"/>
              <a:t>146</a:t>
            </a:fld>
            <a:endParaRPr lang="en-GB" dirty="0"/>
          </a:p>
        </p:txBody>
      </p:sp>
    </p:spTree>
    <p:extLst>
      <p:ext uri="{BB962C8B-B14F-4D97-AF65-F5344CB8AC3E}">
        <p14:creationId xmlns:p14="http://schemas.microsoft.com/office/powerpoint/2010/main" val="288929014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Reconstituted vaccine can be returned to the fridge/cool box and stored between 2oC and 8oC (or up to 25°C if not in fridge) but must be used within 6 hours following dilution.</a:t>
            </a:r>
          </a:p>
        </p:txBody>
      </p:sp>
      <p:sp>
        <p:nvSpPr>
          <p:cNvPr id="4" name="Slide Number Placeholder 3"/>
          <p:cNvSpPr>
            <a:spLocks noGrp="1"/>
          </p:cNvSpPr>
          <p:nvPr>
            <p:ph type="sldNum" sz="quarter" idx="10"/>
          </p:nvPr>
        </p:nvSpPr>
        <p:spPr/>
        <p:txBody>
          <a:bodyPr/>
          <a:lstStyle/>
          <a:p>
            <a:fld id="{E3F8AA70-D14C-4B43-B2DB-D09A5DC98D55}" type="slidenum">
              <a:rPr lang="en-GB" smtClean="0"/>
              <a:t>153</a:t>
            </a:fld>
            <a:endParaRPr lang="en-GB" dirty="0"/>
          </a:p>
        </p:txBody>
      </p:sp>
    </p:spTree>
    <p:extLst>
      <p:ext uri="{BB962C8B-B14F-4D97-AF65-F5344CB8AC3E}">
        <p14:creationId xmlns:p14="http://schemas.microsoft.com/office/powerpoint/2010/main" val="334620123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3F8AA70-D14C-4B43-B2DB-D09A5DC98D55}" type="slidenum">
              <a:rPr lang="en-GB" smtClean="0"/>
              <a:t>157</a:t>
            </a:fld>
            <a:endParaRPr lang="en-GB" dirty="0"/>
          </a:p>
        </p:txBody>
      </p:sp>
    </p:spTree>
    <p:extLst>
      <p:ext uri="{BB962C8B-B14F-4D97-AF65-F5344CB8AC3E}">
        <p14:creationId xmlns:p14="http://schemas.microsoft.com/office/powerpoint/2010/main" val="61182003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3F8AA70-D14C-4B43-B2DB-D09A5DC98D55}" type="slidenum">
              <a:rPr lang="en-GB" smtClean="0"/>
              <a:t>168</a:t>
            </a:fld>
            <a:endParaRPr lang="en-GB" dirty="0"/>
          </a:p>
        </p:txBody>
      </p:sp>
    </p:spTree>
    <p:extLst>
      <p:ext uri="{BB962C8B-B14F-4D97-AF65-F5344CB8AC3E}">
        <p14:creationId xmlns:p14="http://schemas.microsoft.com/office/powerpoint/2010/main" val="270064932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3F8AA70-D14C-4B43-B2DB-D09A5DC98D55}" type="slidenum">
              <a:rPr lang="en-GB" smtClean="0"/>
              <a:t>169</a:t>
            </a:fld>
            <a:endParaRPr lang="en-GB" dirty="0"/>
          </a:p>
        </p:txBody>
      </p:sp>
    </p:spTree>
    <p:extLst>
      <p:ext uri="{BB962C8B-B14F-4D97-AF65-F5344CB8AC3E}">
        <p14:creationId xmlns:p14="http://schemas.microsoft.com/office/powerpoint/2010/main" val="241384880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3F8AA70-D14C-4B43-B2DB-D09A5DC98D55}" type="slidenum">
              <a:rPr lang="en-GB" smtClean="0"/>
              <a:t>171</a:t>
            </a:fld>
            <a:endParaRPr lang="en-GB" dirty="0"/>
          </a:p>
        </p:txBody>
      </p:sp>
    </p:spTree>
    <p:extLst>
      <p:ext uri="{BB962C8B-B14F-4D97-AF65-F5344CB8AC3E}">
        <p14:creationId xmlns:p14="http://schemas.microsoft.com/office/powerpoint/2010/main" val="361653843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To note: whilst the 2.5 hours thawing advice is stated in the Moderna vaccine (</a:t>
            </a:r>
            <a:r>
              <a:rPr lang="en-GB" sz="1200" kern="1200" dirty="0" err="1">
                <a:solidFill>
                  <a:schemeClr val="tx1"/>
                </a:solidFill>
                <a:effectLst/>
                <a:latin typeface="+mn-lt"/>
                <a:ea typeface="+mn-ea"/>
                <a:cs typeface="+mn-cs"/>
              </a:rPr>
              <a:t>Spikevax</a:t>
            </a:r>
            <a:r>
              <a:rPr lang="en-GB" sz="1200" kern="1200" dirty="0">
                <a:solidFill>
                  <a:schemeClr val="tx1"/>
                </a:solidFill>
                <a:effectLst/>
                <a:latin typeface="+mn-lt"/>
                <a:ea typeface="+mn-ea"/>
                <a:cs typeface="+mn-cs"/>
              </a:rPr>
              <a:t>) vaccine’s </a:t>
            </a:r>
            <a:r>
              <a:rPr lang="en-GB" sz="1200" u="none" strike="noStrike" kern="1200" dirty="0">
                <a:solidFill>
                  <a:schemeClr val="tx1"/>
                </a:solidFill>
                <a:effectLst/>
                <a:latin typeface="+mn-lt"/>
                <a:ea typeface="+mn-ea"/>
                <a:cs typeface="+mn-cs"/>
                <a:hlinkClick r:id="rId3"/>
              </a:rPr>
              <a:t>Summary of Product Characteristics,</a:t>
            </a:r>
            <a:r>
              <a:rPr lang="en-GB" sz="1200" kern="1200" dirty="0">
                <a:solidFill>
                  <a:schemeClr val="tx1"/>
                </a:solidFill>
                <a:effectLst/>
                <a:latin typeface="+mn-lt"/>
                <a:ea typeface="+mn-ea"/>
                <a:cs typeface="+mn-cs"/>
              </a:rPr>
              <a:t> in practice it has been found to take significantly longer than this to thaw. The </a:t>
            </a:r>
            <a:r>
              <a:rPr lang="en-GB" sz="1200" u="none" strike="noStrike" kern="1200" dirty="0">
                <a:solidFill>
                  <a:schemeClr val="tx1"/>
                </a:solidFill>
                <a:effectLst/>
                <a:latin typeface="+mn-lt"/>
                <a:ea typeface="+mn-ea"/>
                <a:cs typeface="+mn-cs"/>
                <a:hlinkClick r:id="rId4"/>
              </a:rPr>
              <a:t>Specialist Pharmacy Service Standard Operating Procedure “</a:t>
            </a:r>
            <a:r>
              <a:rPr lang="en-GB" sz="1200" b="1" u="none" strike="noStrike" kern="1200" dirty="0">
                <a:solidFill>
                  <a:schemeClr val="tx1"/>
                </a:solidFill>
                <a:effectLst/>
                <a:latin typeface="+mn-lt"/>
                <a:ea typeface="+mn-ea"/>
                <a:cs typeface="+mn-cs"/>
                <a:hlinkClick r:id="rId4"/>
              </a:rPr>
              <a:t>Unpacking of frozen Moderna vaccine (</a:t>
            </a:r>
            <a:r>
              <a:rPr lang="en-GB" sz="1200" b="1" u="none" strike="noStrike" kern="1200" dirty="0" err="1">
                <a:solidFill>
                  <a:schemeClr val="tx1"/>
                </a:solidFill>
                <a:effectLst/>
                <a:latin typeface="+mn-lt"/>
                <a:ea typeface="+mn-ea"/>
                <a:cs typeface="+mn-cs"/>
                <a:hlinkClick r:id="rId4"/>
              </a:rPr>
              <a:t>Spikevax</a:t>
            </a:r>
            <a:r>
              <a:rPr lang="en-GB" sz="1200" b="1" u="none" strike="noStrike" kern="1200" dirty="0">
                <a:solidFill>
                  <a:schemeClr val="tx1"/>
                </a:solidFill>
                <a:effectLst/>
                <a:latin typeface="+mn-lt"/>
                <a:ea typeface="+mn-ea"/>
                <a:cs typeface="+mn-cs"/>
                <a:hlinkClick r:id="rId4"/>
              </a:rPr>
              <a:t>) COVID-19 Vaccine and transfer to fridges to thaw</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states that the vials may take up to 24 hours to thaw in a fridge</a:t>
            </a:r>
            <a:endParaRPr lang="en-GB" dirty="0"/>
          </a:p>
        </p:txBody>
      </p:sp>
      <p:sp>
        <p:nvSpPr>
          <p:cNvPr id="4" name="Slide Number Placeholder 3"/>
          <p:cNvSpPr>
            <a:spLocks noGrp="1"/>
          </p:cNvSpPr>
          <p:nvPr>
            <p:ph type="sldNum" sz="quarter" idx="5"/>
          </p:nvPr>
        </p:nvSpPr>
        <p:spPr/>
        <p:txBody>
          <a:bodyPr/>
          <a:lstStyle/>
          <a:p>
            <a:fld id="{E3F8AA70-D14C-4B43-B2DB-D09A5DC98D55}" type="slidenum">
              <a:rPr lang="en-GB" smtClean="0"/>
              <a:t>174</a:t>
            </a:fld>
            <a:endParaRPr lang="en-GB" dirty="0"/>
          </a:p>
        </p:txBody>
      </p:sp>
    </p:spTree>
    <p:extLst>
      <p:ext uri="{BB962C8B-B14F-4D97-AF65-F5344CB8AC3E}">
        <p14:creationId xmlns:p14="http://schemas.microsoft.com/office/powerpoint/2010/main" val="105536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ighlight>
                  <a:srgbClr val="FF0000"/>
                </a:highlight>
              </a:rPr>
              <a:t>https://www.bmj.com/content/bmj/368/bmj.m800.full.pdf</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15</a:t>
            </a:fld>
            <a:endParaRPr lang="en-US" dirty="0"/>
          </a:p>
        </p:txBody>
      </p:sp>
    </p:spTree>
    <p:extLst>
      <p:ext uri="{BB962C8B-B14F-4D97-AF65-F5344CB8AC3E}">
        <p14:creationId xmlns:p14="http://schemas.microsoft.com/office/powerpoint/2010/main" val="37000819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https://bestpractice.bmj.com/topics/en-us/3000168/complications</a:t>
            </a: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16</a:t>
            </a:fld>
            <a:endParaRPr lang="en-US" dirty="0"/>
          </a:p>
        </p:txBody>
      </p:sp>
    </p:spTree>
    <p:extLst>
      <p:ext uri="{BB962C8B-B14F-4D97-AF65-F5344CB8AC3E}">
        <p14:creationId xmlns:p14="http://schemas.microsoft.com/office/powerpoint/2010/main" val="9043453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hyperlink" Target="mailto:publications@phe.gov.uk"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mailto:publications@phe.gov.uk"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0" y="2133304"/>
            <a:ext cx="12192000" cy="472469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a:spLocks noChangeArrowheads="1"/>
          </p:cNvSpPr>
          <p:nvPr userDrawn="1"/>
        </p:nvSpPr>
        <p:spPr bwMode="auto">
          <a:xfrm>
            <a:off x="0" y="1988841"/>
            <a:ext cx="12192000" cy="144463"/>
          </a:xfrm>
          <a:prstGeom prst="rect">
            <a:avLst/>
          </a:prstGeom>
          <a:solidFill>
            <a:srgbClr val="00AE9E"/>
          </a:solidFill>
          <a:ln w="9525">
            <a:noFill/>
            <a:miter lim="800000"/>
            <a:headEnd/>
            <a:tailEnd/>
          </a:ln>
        </p:spPr>
        <p:txBody>
          <a:bodyPr anchor="ctr">
            <a:prstTxWarp prst="textNoShape">
              <a:avLst/>
            </a:prstTxWarp>
          </a:bodyPr>
          <a:lstStyle/>
          <a:p>
            <a:pPr algn="ctr" fontAlgn="auto">
              <a:spcBef>
                <a:spcPts val="0"/>
              </a:spcBef>
              <a:spcAft>
                <a:spcPts val="0"/>
              </a:spcAft>
              <a:defRPr/>
            </a:pPr>
            <a:endParaRPr lang="en-US" sz="1800" dirty="0">
              <a:solidFill>
                <a:schemeClr val="lt1"/>
              </a:solidFill>
              <a:latin typeface="+mn-lt"/>
              <a:ea typeface="+mn-ea"/>
              <a:cs typeface="+mn-cs"/>
            </a:endParaRPr>
          </a:p>
        </p:txBody>
      </p:sp>
      <p:sp>
        <p:nvSpPr>
          <p:cNvPr id="2" name="Title 1"/>
          <p:cNvSpPr>
            <a:spLocks noGrp="1"/>
          </p:cNvSpPr>
          <p:nvPr>
            <p:ph type="ctrTitle"/>
          </p:nvPr>
        </p:nvSpPr>
        <p:spPr>
          <a:xfrm>
            <a:off x="744000" y="2492897"/>
            <a:ext cx="10178197" cy="1724503"/>
          </a:xfrm>
          <a:ln>
            <a:noFill/>
          </a:ln>
        </p:spPr>
        <p:txBody>
          <a:bodyPr anchor="t">
            <a:noAutofit/>
          </a:bodyPr>
          <a:lstStyle>
            <a:lvl1pPr algn="l">
              <a:defRPr sz="4500" baseline="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744000" y="6021288"/>
            <a:ext cx="10178197" cy="338336"/>
          </a:xfrm>
        </p:spPr>
        <p:txBody>
          <a:bodyPr anchor="b">
            <a:normAutofit/>
          </a:bodyPr>
          <a:lstStyle>
            <a:lvl1pPr marL="0" indent="0" algn="l">
              <a:spcBef>
                <a:spcPts val="0"/>
              </a:spcBef>
              <a:buNone/>
              <a:defRPr sz="2000" b="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9" name="Picture 8" descr="\\colhpafil004\Colindale_Data\HQ Group and LARS\Group Data\Design\Branding and logos\PHE logos with strapline\Small without Old French text\PHE small logo for A4.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 y="0"/>
            <a:ext cx="3663905" cy="1812290"/>
          </a:xfrm>
          <a:prstGeom prst="rect">
            <a:avLst/>
          </a:prstGeom>
          <a:noFill/>
          <a:ln>
            <a:noFill/>
          </a:ln>
        </p:spPr>
      </p:pic>
    </p:spTree>
    <p:extLst>
      <p:ext uri="{BB962C8B-B14F-4D97-AF65-F5344CB8AC3E}">
        <p14:creationId xmlns:p14="http://schemas.microsoft.com/office/powerpoint/2010/main" val="236361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1 lin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50269" y="548680"/>
            <a:ext cx="10704000" cy="648072"/>
          </a:xfrm>
        </p:spPr>
        <p:txBody>
          <a:bodyPr anchor="t" anchorCtr="0"/>
          <a:lstStyle>
            <a:lvl1pPr>
              <a:defRPr sz="4000" baseline="0">
                <a:solidFill>
                  <a:srgbClr val="00AE9E"/>
                </a:solidFill>
                <a:latin typeface="Arial" pitchFamily="34" charset="0"/>
              </a:defRPr>
            </a:lvl1pPr>
          </a:lstStyle>
          <a:p>
            <a:r>
              <a:rPr lang="en-US" dirty="0"/>
              <a:t>Click to edit Master title style</a:t>
            </a:r>
          </a:p>
        </p:txBody>
      </p:sp>
      <p:sp>
        <p:nvSpPr>
          <p:cNvPr id="3" name="Content Placeholder 2"/>
          <p:cNvSpPr>
            <a:spLocks noGrp="1"/>
          </p:cNvSpPr>
          <p:nvPr>
            <p:ph idx="1" hasCustomPrompt="1"/>
          </p:nvPr>
        </p:nvSpPr>
        <p:spPr>
          <a:xfrm>
            <a:off x="744000" y="1412777"/>
            <a:ext cx="10704000" cy="4739679"/>
          </a:xfrm>
        </p:spPr>
        <p:txBody>
          <a:bodyPr/>
          <a:lstStyle>
            <a:lvl1pPr marL="4763" indent="-4763">
              <a:lnSpc>
                <a:spcPct val="114000"/>
              </a:lnSpc>
              <a:spcBef>
                <a:spcPts val="0"/>
              </a:spcBef>
              <a:defRPr sz="1800" b="0" baseline="0">
                <a:solidFill>
                  <a:schemeClr val="tx1"/>
                </a:solidFill>
              </a:defRPr>
            </a:lvl1pPr>
          </a:lstStyle>
          <a:p>
            <a:pPr lvl="0"/>
            <a:r>
              <a:rPr lang="en-US" dirty="0"/>
              <a:t>Text should be 12-18pt Arial. Do not use other fonts.</a:t>
            </a:r>
          </a:p>
          <a:p>
            <a:pPr lvl="0"/>
            <a:endParaRPr lang="en-US" b="1" dirty="0">
              <a:latin typeface="Arial" pitchFamily="84" charset="0"/>
            </a:endParaRPr>
          </a:p>
          <a:p>
            <a:pPr lvl="0"/>
            <a:r>
              <a:rPr lang="en-US" b="1" dirty="0">
                <a:latin typeface="Arial" pitchFamily="84" charset="0"/>
              </a:rPr>
              <a:t>Note</a:t>
            </a:r>
          </a:p>
          <a:p>
            <a:pPr lvl="0"/>
            <a:r>
              <a:rPr lang="en-US" dirty="0">
                <a:latin typeface="Arial" pitchFamily="84" charset="0"/>
              </a:rPr>
              <a:t>This template should NOT be used to create publications, as this may mean</a:t>
            </a:r>
          </a:p>
          <a:p>
            <a:pPr lvl="0"/>
            <a:r>
              <a:rPr lang="en-US" dirty="0">
                <a:latin typeface="Arial" pitchFamily="84" charset="0"/>
              </a:rPr>
              <a:t>publication on GOV.UK will not be possible. </a:t>
            </a:r>
          </a:p>
          <a:p>
            <a:pPr lvl="0"/>
            <a:endParaRPr lang="en-US" dirty="0">
              <a:latin typeface="Arial" pitchFamily="84" charset="0"/>
            </a:endParaRPr>
          </a:p>
          <a:p>
            <a:pPr lvl="0"/>
            <a:r>
              <a:rPr lang="en-US" dirty="0">
                <a:latin typeface="Arial" pitchFamily="84" charset="0"/>
              </a:rPr>
              <a:t>Please contact </a:t>
            </a:r>
            <a:r>
              <a:rPr lang="en-US" dirty="0">
                <a:latin typeface="Arial" pitchFamily="84" charset="0"/>
                <a:hlinkClick r:id="rId2"/>
              </a:rPr>
              <a:t>publications@phe.gov.uk</a:t>
            </a:r>
            <a:r>
              <a:rPr lang="en-US" dirty="0">
                <a:latin typeface="Arial" pitchFamily="84" charset="0"/>
              </a:rPr>
              <a:t> for more details</a:t>
            </a:r>
          </a:p>
          <a:p>
            <a:pPr lvl="0"/>
            <a:endParaRPr lang="en-US" dirty="0"/>
          </a:p>
        </p:txBody>
      </p:sp>
      <p:sp>
        <p:nvSpPr>
          <p:cNvPr id="5" name="Slide Number Placeholder 5"/>
          <p:cNvSpPr>
            <a:spLocks noGrp="1"/>
          </p:cNvSpPr>
          <p:nvPr>
            <p:ph type="sldNum" sz="quarter" idx="10"/>
          </p:nvPr>
        </p:nvSpPr>
        <p:spPr>
          <a:xfrm>
            <a:off x="0" y="6308726"/>
            <a:ext cx="12192000" cy="549275"/>
          </a:xfrm>
        </p:spPr>
        <p:txBody>
          <a:bodyPr/>
          <a:lstStyle>
            <a:lvl1pPr>
              <a:defRPr/>
            </a:lvl1pPr>
          </a:lstStyle>
          <a:p>
            <a:pPr marL="531813">
              <a:defRPr/>
            </a:pPr>
            <a:r>
              <a:rPr lang="en-US" dirty="0"/>
              <a:t>  </a:t>
            </a:r>
            <a:fld id="{2565FA6D-D4C8-4C4C-AC4B-3269734D34D8}" type="slidenum">
              <a:rPr lang="en-US" smtClean="0"/>
              <a:pPr marL="531813">
                <a:defRPr/>
              </a:pPr>
              <a:t>‹#›</a:t>
            </a:fld>
            <a:endParaRPr lang="en-US" dirty="0"/>
          </a:p>
        </p:txBody>
      </p:sp>
      <p:sp>
        <p:nvSpPr>
          <p:cNvPr id="6" name="Footer Placeholder 5"/>
          <p:cNvSpPr>
            <a:spLocks noGrp="1"/>
          </p:cNvSpPr>
          <p:nvPr>
            <p:ph type="ftr" sz="quarter" idx="11"/>
          </p:nvPr>
        </p:nvSpPr>
        <p:spPr/>
        <p:txBody>
          <a:bodyPr/>
          <a:lstStyle>
            <a:lvl1pPr marL="173038" indent="0" algn="l">
              <a:defRPr sz="1200" baseline="0">
                <a:solidFill>
                  <a:schemeClr val="bg1"/>
                </a:solidFill>
                <a:latin typeface="Arial" pitchFamily="34" charset="0"/>
              </a:defRPr>
            </a:lvl1pPr>
          </a:lstStyle>
          <a:p>
            <a:pPr>
              <a:defRPr/>
            </a:pPr>
            <a:r>
              <a:rPr lang="en-GB"/>
              <a:t>COVID-19 Vaccination programme: Core training slide set for healthcare practitioners 17 September 2021 </a:t>
            </a:r>
            <a:endParaRPr lang="en-US" dirty="0"/>
          </a:p>
        </p:txBody>
      </p:sp>
      <p:sp>
        <p:nvSpPr>
          <p:cNvPr id="7" name="Content Placeholder 6">
            <a:extLst>
              <a:ext uri="{FF2B5EF4-FFF2-40B4-BE49-F238E27FC236}">
                <a16:creationId xmlns:a16="http://schemas.microsoft.com/office/drawing/2014/main" id="{B1F2444B-46A3-4F2A-8CA0-B86F1FCAC813}"/>
              </a:ext>
            </a:extLst>
          </p:cNvPr>
          <p:cNvSpPr>
            <a:spLocks noGrp="1"/>
          </p:cNvSpPr>
          <p:nvPr>
            <p:ph sz="quarter" idx="12"/>
          </p:nvPr>
        </p:nvSpPr>
        <p:spPr>
          <a:xfrm>
            <a:off x="4233863" y="6607175"/>
            <a:ext cx="914400" cy="914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16605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Title (1 lin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50269" y="548680"/>
            <a:ext cx="10704000" cy="648072"/>
          </a:xfrm>
        </p:spPr>
        <p:txBody>
          <a:bodyPr anchor="t" anchorCtr="0"/>
          <a:lstStyle>
            <a:lvl1pPr>
              <a:defRPr sz="4000" baseline="0">
                <a:solidFill>
                  <a:srgbClr val="00AE9E"/>
                </a:solidFill>
                <a:latin typeface="Arial" pitchFamily="34" charset="0"/>
              </a:defRPr>
            </a:lvl1pPr>
          </a:lstStyle>
          <a:p>
            <a:r>
              <a:rPr lang="en-US" dirty="0"/>
              <a:t>Click to edit Master title style</a:t>
            </a:r>
          </a:p>
        </p:txBody>
      </p:sp>
      <p:sp>
        <p:nvSpPr>
          <p:cNvPr id="3" name="Content Placeholder 2"/>
          <p:cNvSpPr>
            <a:spLocks noGrp="1"/>
          </p:cNvSpPr>
          <p:nvPr>
            <p:ph idx="1" hasCustomPrompt="1"/>
          </p:nvPr>
        </p:nvSpPr>
        <p:spPr>
          <a:xfrm>
            <a:off x="744000" y="1412777"/>
            <a:ext cx="10704000" cy="4739679"/>
          </a:xfrm>
        </p:spPr>
        <p:txBody>
          <a:bodyPr/>
          <a:lstStyle>
            <a:lvl1pPr marL="4763" indent="-4763">
              <a:lnSpc>
                <a:spcPct val="114000"/>
              </a:lnSpc>
              <a:spcBef>
                <a:spcPts val="0"/>
              </a:spcBef>
              <a:defRPr sz="1800" b="0" baseline="0">
                <a:solidFill>
                  <a:schemeClr val="tx1"/>
                </a:solidFill>
              </a:defRPr>
            </a:lvl1pPr>
          </a:lstStyle>
          <a:p>
            <a:pPr lvl="0"/>
            <a:r>
              <a:rPr lang="en-US" dirty="0"/>
              <a:t>Text should be 12-18pt Arial. Do not use other fonts.</a:t>
            </a:r>
          </a:p>
          <a:p>
            <a:pPr lvl="0"/>
            <a:endParaRPr lang="en-US" b="1" dirty="0">
              <a:latin typeface="Arial" pitchFamily="84" charset="0"/>
            </a:endParaRPr>
          </a:p>
          <a:p>
            <a:pPr lvl="0"/>
            <a:r>
              <a:rPr lang="en-US" b="1" dirty="0">
                <a:latin typeface="Arial" pitchFamily="84" charset="0"/>
              </a:rPr>
              <a:t>Note</a:t>
            </a:r>
          </a:p>
          <a:p>
            <a:pPr lvl="0"/>
            <a:r>
              <a:rPr lang="en-US" dirty="0">
                <a:latin typeface="Arial" pitchFamily="84" charset="0"/>
              </a:rPr>
              <a:t>This template should NOT be used to create publications, as this may mean</a:t>
            </a:r>
          </a:p>
          <a:p>
            <a:pPr lvl="0"/>
            <a:r>
              <a:rPr lang="en-US" dirty="0">
                <a:latin typeface="Arial" pitchFamily="84" charset="0"/>
              </a:rPr>
              <a:t>publication on GOV.UK will not be possible. </a:t>
            </a:r>
          </a:p>
          <a:p>
            <a:pPr lvl="0"/>
            <a:endParaRPr lang="en-US" dirty="0">
              <a:latin typeface="Arial" pitchFamily="84" charset="0"/>
            </a:endParaRPr>
          </a:p>
          <a:p>
            <a:pPr lvl="0"/>
            <a:r>
              <a:rPr lang="en-US" dirty="0">
                <a:latin typeface="Arial" pitchFamily="84" charset="0"/>
              </a:rPr>
              <a:t>Please contact </a:t>
            </a:r>
            <a:r>
              <a:rPr lang="en-US" dirty="0">
                <a:latin typeface="Arial" pitchFamily="84" charset="0"/>
                <a:hlinkClick r:id="rId2"/>
              </a:rPr>
              <a:t>publications@phe.gov.uk</a:t>
            </a:r>
            <a:r>
              <a:rPr lang="en-US" dirty="0">
                <a:latin typeface="Arial" pitchFamily="84" charset="0"/>
              </a:rPr>
              <a:t> for more details</a:t>
            </a:r>
          </a:p>
          <a:p>
            <a:pPr lvl="0"/>
            <a:endParaRPr lang="en-US" dirty="0"/>
          </a:p>
        </p:txBody>
      </p:sp>
      <p:sp>
        <p:nvSpPr>
          <p:cNvPr id="5" name="Slide Number Placeholder 5"/>
          <p:cNvSpPr>
            <a:spLocks noGrp="1"/>
          </p:cNvSpPr>
          <p:nvPr>
            <p:ph type="sldNum" sz="quarter" idx="10"/>
          </p:nvPr>
        </p:nvSpPr>
        <p:spPr>
          <a:xfrm>
            <a:off x="0" y="6308726"/>
            <a:ext cx="12192000" cy="549275"/>
          </a:xfrm>
        </p:spPr>
        <p:txBody>
          <a:bodyPr/>
          <a:lstStyle>
            <a:lvl1pPr>
              <a:defRPr/>
            </a:lvl1pPr>
          </a:lstStyle>
          <a:p>
            <a:pPr marL="531813">
              <a:defRPr/>
            </a:pPr>
            <a:r>
              <a:rPr lang="en-US" dirty="0"/>
              <a:t>  </a:t>
            </a:r>
            <a:fld id="{2565FA6D-D4C8-4C4C-AC4B-3269734D34D8}" type="slidenum">
              <a:rPr lang="en-US" smtClean="0"/>
              <a:pPr marL="531813">
                <a:defRPr/>
              </a:pPr>
              <a:t>‹#›</a:t>
            </a:fld>
            <a:endParaRPr lang="en-US" dirty="0"/>
          </a:p>
        </p:txBody>
      </p:sp>
      <p:sp>
        <p:nvSpPr>
          <p:cNvPr id="6" name="Footer Placeholder 5"/>
          <p:cNvSpPr>
            <a:spLocks noGrp="1"/>
          </p:cNvSpPr>
          <p:nvPr>
            <p:ph type="ftr" sz="quarter" idx="11"/>
          </p:nvPr>
        </p:nvSpPr>
        <p:spPr/>
        <p:txBody>
          <a:bodyPr/>
          <a:lstStyle>
            <a:lvl1pPr marL="173038" indent="0" algn="l">
              <a:defRPr sz="1200" baseline="0">
                <a:solidFill>
                  <a:schemeClr val="bg1"/>
                </a:solidFill>
                <a:latin typeface="Arial" pitchFamily="34" charset="0"/>
              </a:defRPr>
            </a:lvl1pPr>
          </a:lstStyle>
          <a:p>
            <a:pPr>
              <a:defRPr/>
            </a:pPr>
            <a:r>
              <a:rPr lang="en-GB"/>
              <a:t>COVID-19 Vaccination programme: Core training slide set for healthcare practitioners 17 September 2021 </a:t>
            </a:r>
            <a:endParaRPr lang="en-US" dirty="0"/>
          </a:p>
        </p:txBody>
      </p:sp>
    </p:spTree>
    <p:extLst>
      <p:ext uri="{BB962C8B-B14F-4D97-AF65-F5344CB8AC3E}">
        <p14:creationId xmlns:p14="http://schemas.microsoft.com/office/powerpoint/2010/main" val="5512319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2951" y="274638"/>
            <a:ext cx="10706100" cy="1143000"/>
          </a:xfrm>
          <a:prstGeom prst="rect">
            <a:avLst/>
          </a:prstGeom>
        </p:spPr>
        <p:txBody>
          <a:bodyPr vert="horz" lIns="0" tIns="0" rIns="0" bIns="0" rtlCol="0" anchor="ctr">
            <a:normAutofit/>
          </a:bodyPr>
          <a:lstStyle/>
          <a:p>
            <a:r>
              <a:rPr lang="en-US" dirty="0"/>
              <a:t>Click to edit Master title style</a:t>
            </a:r>
          </a:p>
        </p:txBody>
      </p:sp>
      <p:sp>
        <p:nvSpPr>
          <p:cNvPr id="1027" name="Text Placeholder 2"/>
          <p:cNvSpPr>
            <a:spLocks noGrp="1"/>
          </p:cNvSpPr>
          <p:nvPr>
            <p:ph type="body" idx="1"/>
          </p:nvPr>
        </p:nvSpPr>
        <p:spPr bwMode="auto">
          <a:xfrm>
            <a:off x="742951" y="1600201"/>
            <a:ext cx="10706100"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3"/>
            <a:r>
              <a:rPr lang="en-US" dirty="0"/>
              <a:t>Third level</a:t>
            </a:r>
          </a:p>
          <a:p>
            <a:pPr lvl="4"/>
            <a:r>
              <a:rPr lang="en-US" dirty="0"/>
              <a:t>Fourth level</a:t>
            </a:r>
          </a:p>
          <a:p>
            <a:pPr lvl="5"/>
            <a:r>
              <a:rPr lang="en-US" dirty="0"/>
              <a:t>Fifth level</a:t>
            </a:r>
          </a:p>
        </p:txBody>
      </p:sp>
      <p:sp>
        <p:nvSpPr>
          <p:cNvPr id="7" name="Slide Number Placeholder 5"/>
          <p:cNvSpPr>
            <a:spLocks noGrp="1"/>
          </p:cNvSpPr>
          <p:nvPr>
            <p:ph type="sldNum" sz="quarter" idx="4"/>
          </p:nvPr>
        </p:nvSpPr>
        <p:spPr>
          <a:xfrm>
            <a:off x="0" y="6308726"/>
            <a:ext cx="12192000" cy="549275"/>
          </a:xfrm>
          <a:prstGeom prst="rect">
            <a:avLst/>
          </a:prstGeom>
          <a:solidFill>
            <a:schemeClr val="bg2"/>
          </a:solidFill>
        </p:spPr>
        <p:txBody>
          <a:bodyPr vert="horz" wrap="square" lIns="0" tIns="0" rIns="91440" bIns="0" numCol="1" anchor="ctr" anchorCtr="0" compatLnSpc="1">
            <a:prstTxWarp prst="textNoShape">
              <a:avLst/>
            </a:prstTxWarp>
          </a:bodyPr>
          <a:lstStyle>
            <a:lvl1pPr>
              <a:defRPr sz="1200">
                <a:solidFill>
                  <a:schemeClr val="bg1"/>
                </a:solidFill>
              </a:defRPr>
            </a:lvl1pPr>
          </a:lstStyle>
          <a:p>
            <a:pPr>
              <a:defRPr/>
            </a:pPr>
            <a:r>
              <a:rPr lang="en-US" dirty="0"/>
              <a:t>  </a:t>
            </a:r>
            <a:fld id="{45F8D313-CCBE-49D6-A3BC-57B1848DFB52}" type="slidenum">
              <a:rPr lang="en-US" smtClean="0"/>
              <a:pPr>
                <a:defRPr/>
              </a:pPr>
              <a:t>‹#›</a:t>
            </a:fld>
            <a:r>
              <a:rPr lang="en-US" dirty="0"/>
              <a:t> </a:t>
            </a:r>
          </a:p>
        </p:txBody>
      </p:sp>
      <p:sp>
        <p:nvSpPr>
          <p:cNvPr id="6" name="Footer Placeholder 5"/>
          <p:cNvSpPr>
            <a:spLocks noGrp="1"/>
          </p:cNvSpPr>
          <p:nvPr>
            <p:ph type="ftr" sz="quarter" idx="3"/>
          </p:nvPr>
        </p:nvSpPr>
        <p:spPr>
          <a:xfrm>
            <a:off x="1200151" y="6308726"/>
            <a:ext cx="10752500" cy="549275"/>
          </a:xfrm>
          <a:prstGeom prst="rect">
            <a:avLst/>
          </a:prstGeom>
        </p:spPr>
        <p:txBody>
          <a:bodyPr vert="horz" lIns="0" tIns="0" rIns="0" bIns="0" rtlCol="0" anchor="ctr"/>
          <a:lstStyle>
            <a:lvl1pPr algn="l" fontAlgn="auto">
              <a:spcBef>
                <a:spcPts val="0"/>
              </a:spcBef>
              <a:spcAft>
                <a:spcPts val="0"/>
              </a:spcAft>
              <a:defRPr sz="1200" baseline="0">
                <a:solidFill>
                  <a:schemeClr val="bg1"/>
                </a:solidFill>
                <a:latin typeface="Arial" pitchFamily="34" charset="0"/>
                <a:ea typeface="+mn-ea"/>
                <a:cs typeface="+mn-cs"/>
              </a:defRPr>
            </a:lvl1pPr>
          </a:lstStyle>
          <a:p>
            <a:pPr>
              <a:defRPr/>
            </a:pPr>
            <a:r>
              <a:rPr lang="en-GB"/>
              <a:t>COVID-19 Vaccination programme: Core training slide set for healthcare practitioners 17 September 2021 </a:t>
            </a:r>
            <a:endParaRPr lang="en-US" dirty="0"/>
          </a:p>
        </p:txBody>
      </p:sp>
    </p:spTree>
    <p:extLst>
      <p:ext uri="{BB962C8B-B14F-4D97-AF65-F5344CB8AC3E}">
        <p14:creationId xmlns:p14="http://schemas.microsoft.com/office/powerpoint/2010/main" val="34372488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dt="0"/>
  <p:txStyles>
    <p:titleStyle>
      <a:lvl1pPr algn="l" rtl="0" eaLnBrk="0" fontAlgn="base" hangingPunct="0">
        <a:spcBef>
          <a:spcPct val="0"/>
        </a:spcBef>
        <a:spcAft>
          <a:spcPct val="0"/>
        </a:spcAft>
        <a:defRPr sz="4000" kern="1200" spc="-150">
          <a:solidFill>
            <a:srgbClr val="00AE9E"/>
          </a:solidFill>
          <a:latin typeface="+mj-lt"/>
          <a:ea typeface="ヒラギノ角ゴ Pro W3" pitchFamily="84" charset="-128"/>
          <a:cs typeface="ヒラギノ角ゴ Pro W3" pitchFamily="84" charset="-128"/>
        </a:defRPr>
      </a:lvl1pPr>
      <a:lvl2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2pPr>
      <a:lvl3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3pPr>
      <a:lvl4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4pPr>
      <a:lvl5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5pPr>
      <a:lvl6pPr marL="4572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6pPr>
      <a:lvl7pPr marL="9144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7pPr>
      <a:lvl8pPr marL="13716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8pPr>
      <a:lvl9pPr marL="18288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9pPr>
    </p:titleStyle>
    <p:bodyStyle>
      <a:lvl1pPr marL="342900" indent="-342900" algn="l" rtl="0" eaLnBrk="0" fontAlgn="base" hangingPunct="0">
        <a:spcBef>
          <a:spcPts val="1200"/>
        </a:spcBef>
        <a:spcAft>
          <a:spcPct val="0"/>
        </a:spcAft>
        <a:buFont typeface="Arial" pitchFamily="84" charset="0"/>
        <a:defRPr kern="1200" baseline="0">
          <a:solidFill>
            <a:srgbClr val="00AE9E"/>
          </a:solidFill>
          <a:latin typeface="Arial" pitchFamily="34" charset="0"/>
          <a:ea typeface="ヒラギノ角ゴ Pro W3" pitchFamily="84" charset="-128"/>
          <a:cs typeface="ヒラギノ角ゴ Pro W3" pitchFamily="84" charset="-128"/>
        </a:defRPr>
      </a:lvl1pPr>
      <a:lvl2pPr marL="354013" indent="-176213" algn="l" rtl="0" eaLnBrk="0" fontAlgn="base" hangingPunct="0">
        <a:spcBef>
          <a:spcPts val="600"/>
        </a:spcBef>
        <a:spcAft>
          <a:spcPct val="0"/>
        </a:spcAft>
        <a:defRPr kern="1200" baseline="0">
          <a:solidFill>
            <a:schemeClr val="tx1"/>
          </a:solidFill>
          <a:latin typeface="Arial" pitchFamily="34" charset="0"/>
          <a:ea typeface="ヒラギノ角ゴ Pro W3" pitchFamily="84" charset="-128"/>
          <a:cs typeface="+mn-cs"/>
        </a:defRPr>
      </a:lvl2pPr>
      <a:lvl3pPr marL="215900" indent="-215900" algn="l" rtl="0" eaLnBrk="0" fontAlgn="base" hangingPunct="0">
        <a:spcBef>
          <a:spcPts val="600"/>
        </a:spcBef>
        <a:spcAft>
          <a:spcPct val="0"/>
        </a:spcAft>
        <a:buFont typeface="Arial" pitchFamily="84" charset="0"/>
        <a:buChar char="•"/>
        <a:defRPr kern="1200">
          <a:solidFill>
            <a:schemeClr val="tx1"/>
          </a:solidFill>
          <a:latin typeface="Arial" pitchFamily="34" charset="0"/>
          <a:ea typeface="ヒラギノ角ゴ Pro W3" pitchFamily="84" charset="-128"/>
          <a:cs typeface="+mn-cs"/>
        </a:defRPr>
      </a:lvl3pPr>
      <a:lvl4pPr marL="625475" indent="-190500" algn="l" rtl="0" eaLnBrk="0" fontAlgn="base" hangingPunct="0">
        <a:spcBef>
          <a:spcPts val="600"/>
        </a:spcBef>
        <a:spcAft>
          <a:spcPct val="0"/>
        </a:spcAft>
        <a:buFont typeface="Arial" pitchFamily="34" charset="0"/>
        <a:buChar char="•"/>
        <a:defRPr sz="1600" kern="1200">
          <a:solidFill>
            <a:schemeClr val="tx1"/>
          </a:solidFill>
          <a:latin typeface="Arial" pitchFamily="34" charset="0"/>
          <a:ea typeface="ヒラギノ角ゴ Pro W3" pitchFamily="84" charset="-128"/>
          <a:cs typeface="+mn-cs"/>
        </a:defRPr>
      </a:lvl4pPr>
      <a:lvl5pPr marL="1073150" indent="-177800" algn="l" rtl="0" eaLnBrk="0" fontAlgn="base" hangingPunct="0">
        <a:spcBef>
          <a:spcPct val="20000"/>
        </a:spcBef>
        <a:spcAft>
          <a:spcPct val="0"/>
        </a:spcAft>
        <a:buFont typeface="Arial" pitchFamily="34" charset="0"/>
        <a:buChar char="•"/>
        <a:defRPr sz="1500" kern="1200">
          <a:solidFill>
            <a:schemeClr val="tx1"/>
          </a:solidFill>
          <a:latin typeface="Arial" pitchFamily="34" charset="0"/>
          <a:ea typeface="ヒラギノ角ゴ Pro W3" pitchFamily="84" charset="-128"/>
          <a:cs typeface="+mn-cs"/>
        </a:defRPr>
      </a:lvl5pPr>
      <a:lvl6pPr marL="1520825" indent="-187325" algn="l" defTabSz="914400" rtl="0" eaLnBrk="1" latinLnBrk="0" hangingPunct="1">
        <a:spcBef>
          <a:spcPct val="20000"/>
        </a:spcBef>
        <a:buFontTx/>
        <a:buNone/>
        <a:defRPr sz="1400" kern="1200" baseline="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cdc.gov/vaccines/pubs/pinkbook/vac-admin.html" TargetMode="External"/><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eur01.safelinks.protection.outlook.com/?url=https://coronavirus-yellowcard.mhra.gov.uk/&amp;data=04|01|Laura.Craig@phe.gov.uk|d88ca91103ad4981273808d885924f23|ee4e14994a354b2ead475f3cf9de8666|0|0|637406211767076338|Unknown|TWFpbGZsb3d8eyJWIjoiMC4wLjAwMDAiLCJQIjoiV2luMzIiLCJBTiI6Ik1haWwiLCJXVCI6Mn0%3D|2000&amp;sdata=eWsZowAMP3uT91CU420YSEnBaI%2B%2By/ZTSr59kOQbaSs%3D&amp;reserved=0" TargetMode="Externa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www.england.nhs.uk/learning-disabilities/improving-health/reasonable-adjustments/" TargetMode="External"/><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3" Type="http://schemas.openxmlformats.org/officeDocument/2006/relationships/hyperlink" Target="https://www.gov.uk/government/collections/immunisation-against-infectious-disease-the-green-book" TargetMode="External"/><Relationship Id="rId2" Type="http://schemas.openxmlformats.org/officeDocument/2006/relationships/notesSlide" Target="../notesSlides/notesSlide65.xml"/><Relationship Id="rId1" Type="http://schemas.openxmlformats.org/officeDocument/2006/relationships/slideLayout" Target="../slideLayouts/slideLayout3.xml"/><Relationship Id="rId4" Type="http://schemas.openxmlformats.org/officeDocument/2006/relationships/hyperlink" Target="https://www.gov.uk/government/collections/immunisation" TargetMode="External"/></Relationships>
</file>

<file path=ppt/slides/_rels/slide132.xml.rels><?xml version="1.0" encoding="UTF-8" standalone="yes"?>
<Relationships xmlns="http://schemas.openxmlformats.org/package/2006/relationships"><Relationship Id="rId2" Type="http://schemas.openxmlformats.org/officeDocument/2006/relationships/hyperlink" Target="http://www.gov.uk/health-and-social-care/pharmacy" TargetMode="External"/><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3.xml"/><Relationship Id="rId1" Type="http://schemas.openxmlformats.org/officeDocument/2006/relationships/vmlDrawing" Target="../drawings/vmlDrawing2.vml"/><Relationship Id="rId5" Type="http://schemas.openxmlformats.org/officeDocument/2006/relationships/image" Target="../media/image24.png"/><Relationship Id="rId4" Type="http://schemas.openxmlformats.org/officeDocument/2006/relationships/oleObject" Target="../embeddings/oleObject2.bin"/></Relationships>
</file>

<file path=ppt/slides/_rels/slide134.xml.rels><?xml version="1.0" encoding="UTF-8" standalone="yes"?>
<Relationships xmlns="http://schemas.openxmlformats.org/package/2006/relationships"><Relationship Id="rId3" Type="http://schemas.openxmlformats.org/officeDocument/2006/relationships/hyperlink" Target="https://www.gov.uk/government/collections/immunisation-against-infectious-disease-the-green-book" TargetMode="External"/><Relationship Id="rId2" Type="http://schemas.openxmlformats.org/officeDocument/2006/relationships/hyperlink" Target="https://www.gov.uk/government/collections/immunisation" TargetMode="External"/><Relationship Id="rId1" Type="http://schemas.openxmlformats.org/officeDocument/2006/relationships/slideLayout" Target="../slideLayouts/slideLayout3.xml"/><Relationship Id="rId4" Type="http://schemas.openxmlformats.org/officeDocument/2006/relationships/hyperlink" Target="https://www.gov.uk/government/collections/vaccine-update" TargetMode="Externa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8" Type="http://schemas.openxmlformats.org/officeDocument/2006/relationships/hyperlink" Target="https://vk.ovg.ox.ac.uk/vk/covid-19-vaccines" TargetMode="External"/><Relationship Id="rId3" Type="http://schemas.openxmlformats.org/officeDocument/2006/relationships/hyperlink" Target="https://www.gov.uk/government/collections/immunisation" TargetMode="External"/><Relationship Id="rId7" Type="http://schemas.openxmlformats.org/officeDocument/2006/relationships/hyperlink" Target="http://www.gov.uk/government/collections/mhra-guidance-on-coronavirus-covid-19#vaccines-and-vaccine-safety" TargetMode="External"/><Relationship Id="rId2" Type="http://schemas.openxmlformats.org/officeDocument/2006/relationships/hyperlink" Target="http://www.gov.uk/government/collections/immunisation-against-infectious-disease-the-green-book" TargetMode="External"/><Relationship Id="rId1" Type="http://schemas.openxmlformats.org/officeDocument/2006/relationships/slideLayout" Target="../slideLayouts/slideLayout3.xml"/><Relationship Id="rId6" Type="http://schemas.openxmlformats.org/officeDocument/2006/relationships/hyperlink" Target="http://www.rcn.org.uk/clinical-topics/public-health/immunisation/covid-19-vaccination" TargetMode="External"/><Relationship Id="rId5" Type="http://schemas.openxmlformats.org/officeDocument/2006/relationships/hyperlink" Target="https://covid19.who.int/?gclid=EAIaIQobChMInr6P36Dc7AIVBWHmCh3IswIXEAAYASAAEgIPT_D_BwE" TargetMode="External"/><Relationship Id="rId4" Type="http://schemas.openxmlformats.org/officeDocument/2006/relationships/hyperlink" Target="https://coronavirus.data.gov.uk/" TargetMode="External"/><Relationship Id="rId9" Type="http://schemas.openxmlformats.org/officeDocument/2006/relationships/hyperlink" Target="https://www.immunology.org/public-information/guide-vaccinations-for-covid-19" TargetMode="Externa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1.xml.rels><?xml version="1.0" encoding="UTF-8" standalone="yes"?>
<Relationships xmlns="http://schemas.openxmlformats.org/package/2006/relationships"><Relationship Id="rId3" Type="http://schemas.openxmlformats.org/officeDocument/2006/relationships/hyperlink" Target="http://www.gov.uk/government/publications/regulatory-approval-of-pfizer-biontech-vaccine-for-covid-19" TargetMode="External"/><Relationship Id="rId2" Type="http://schemas.openxmlformats.org/officeDocument/2006/relationships/notesSlide" Target="../notesSlides/notesSlide67.xml"/><Relationship Id="rId1" Type="http://schemas.openxmlformats.org/officeDocument/2006/relationships/slideLayout" Target="../slideLayouts/slideLayout3.xml"/><Relationship Id="rId4" Type="http://schemas.openxmlformats.org/officeDocument/2006/relationships/hyperlink" Target="http://www.comirnatyeducation.co.uk/" TargetMode="Externa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14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5.xml.rels><?xml version="1.0" encoding="UTF-8" standalone="yes"?>
<Relationships xmlns="http://schemas.openxmlformats.org/package/2006/relationships"><Relationship Id="rId2" Type="http://schemas.openxmlformats.org/officeDocument/2006/relationships/hyperlink" Target="https://portal.immform.phe.gov.uk/Logon.aspx?returnurl=%2f" TargetMode="External"/><Relationship Id="rId1" Type="http://schemas.openxmlformats.org/officeDocument/2006/relationships/slideLayout" Target="../slideLayouts/slideLayout3.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15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60.xml.rels><?xml version="1.0" encoding="UTF-8" standalone="yes"?>
<Relationships xmlns="http://schemas.openxmlformats.org/package/2006/relationships"><Relationship Id="rId2" Type="http://schemas.openxmlformats.org/officeDocument/2006/relationships/hyperlink" Target="http://www.gov.uk/government/publications/regulatory-approval-of-covid-19-vaccine-astrazeneca" TargetMode="Externa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8.xml.rels><?xml version="1.0" encoding="UTF-8" standalone="yes"?>
<Relationships xmlns="http://schemas.openxmlformats.org/package/2006/relationships"><Relationship Id="rId3" Type="http://schemas.openxmlformats.org/officeDocument/2006/relationships/hyperlink" Target="https://www.gov.uk/government/publications/regulatory-approval-of-covid-19-vaccine-moderna" TargetMode="External"/><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172.xml.rels><?xml version="1.0" encoding="UTF-8" standalone="yes"?>
<Relationships xmlns="http://schemas.openxmlformats.org/package/2006/relationships"><Relationship Id="rId2" Type="http://schemas.openxmlformats.org/officeDocument/2006/relationships/hyperlink" Target="http://www.gov.uk/government/publications/regulatory-approval-of-covid-19-vaccine-moderna" TargetMode="Externa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17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176.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coronavirus.data.gov.uk/"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4.tmp"/></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hyperlink" Target="http://www.gov.uk/guidance/vaccination-in-pregnancy-vip"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8.emf"/><Relationship Id="rId5" Type="http://schemas.openxmlformats.org/officeDocument/2006/relationships/image" Target="../media/image7.png"/><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www.gov.uk/government/publications/covid-19-the-green-book-chapter-14a" TargetMode="External"/><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hyperlink" Target="https://immunologyanimation.phe.org.uk/" TargetMode="Externa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hyperlink" Target="http://www.gov.uk/government/collections/covid-19-vaccination-andblood-clotting" TargetMode="External"/><Relationship Id="rId2" Type="http://schemas.openxmlformats.org/officeDocument/2006/relationships/notesSlide" Target="../notesSlides/notesSlide48.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hyperlink" Target="https://www.gov.uk/government/publications/letter-from-the-health-and-social-care-secretary-on-use-of-the-moderna-vaccine" TargetMode="Externa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pc="0" dirty="0"/>
              <a:t>COVID-19 Vaccination programme</a:t>
            </a:r>
            <a:br>
              <a:rPr lang="en-GB" spc="0" dirty="0"/>
            </a:br>
            <a:br>
              <a:rPr lang="en-GB" spc="0" dirty="0"/>
            </a:br>
            <a:br>
              <a:rPr lang="en-GB" spc="0" dirty="0"/>
            </a:br>
            <a:r>
              <a:rPr lang="en-GB" sz="2000" spc="0" dirty="0"/>
              <a:t>Core training slideset for healthcare practitioners </a:t>
            </a:r>
            <a:br>
              <a:rPr lang="en-GB" sz="2000" spc="0" dirty="0"/>
            </a:br>
            <a:br>
              <a:rPr lang="en-GB" sz="2000" spc="0" dirty="0"/>
            </a:br>
            <a:r>
              <a:rPr lang="en-GB" sz="2000" spc="0" dirty="0"/>
              <a:t>Version 14</a:t>
            </a:r>
            <a:br>
              <a:rPr lang="en-GB" sz="2000" spc="0" dirty="0"/>
            </a:br>
            <a:r>
              <a:rPr lang="en-GB" sz="2000" spc="0" dirty="0"/>
              <a:t>Last update: 17 September 2021</a:t>
            </a:r>
          </a:p>
        </p:txBody>
      </p:sp>
      <p:sp>
        <p:nvSpPr>
          <p:cNvPr id="3" name="Subtitle 2"/>
          <p:cNvSpPr>
            <a:spLocks noGrp="1"/>
          </p:cNvSpPr>
          <p:nvPr>
            <p:ph type="subTitle" idx="1"/>
          </p:nvPr>
        </p:nvSpPr>
        <p:spPr>
          <a:xfrm>
            <a:off x="744000" y="6111121"/>
            <a:ext cx="7633648" cy="410344"/>
          </a:xfrm>
        </p:spPr>
        <p:txBody>
          <a:bodyPr>
            <a:normAutofit fontScale="77500" lnSpcReduction="20000"/>
          </a:bodyPr>
          <a:lstStyle/>
          <a:p>
            <a:br>
              <a:rPr lang="en-GB" dirty="0"/>
            </a:br>
            <a:endParaRPr lang="en-GB" dirty="0"/>
          </a:p>
        </p:txBody>
      </p:sp>
    </p:spTree>
    <p:extLst>
      <p:ext uri="{BB962C8B-B14F-4D97-AF65-F5344CB8AC3E}">
        <p14:creationId xmlns:p14="http://schemas.microsoft.com/office/powerpoint/2010/main" val="427812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5E19B-E5C2-47BB-AE37-5776B86351BB}"/>
              </a:ext>
            </a:extLst>
          </p:cNvPr>
          <p:cNvSpPr>
            <a:spLocks noGrp="1"/>
          </p:cNvSpPr>
          <p:nvPr>
            <p:ph type="title"/>
          </p:nvPr>
        </p:nvSpPr>
        <p:spPr/>
        <p:txBody>
          <a:bodyPr/>
          <a:lstStyle/>
          <a:p>
            <a:r>
              <a:rPr lang="en-GB" dirty="0"/>
              <a:t>Viral infection</a:t>
            </a:r>
          </a:p>
        </p:txBody>
      </p:sp>
      <p:sp>
        <p:nvSpPr>
          <p:cNvPr id="3" name="Content Placeholder 2">
            <a:extLst>
              <a:ext uri="{FF2B5EF4-FFF2-40B4-BE49-F238E27FC236}">
                <a16:creationId xmlns:a16="http://schemas.microsoft.com/office/drawing/2014/main" id="{BD83992C-0248-41ED-B871-76907FE50A7E}"/>
              </a:ext>
            </a:extLst>
          </p:cNvPr>
          <p:cNvSpPr>
            <a:spLocks noGrp="1"/>
          </p:cNvSpPr>
          <p:nvPr>
            <p:ph idx="1"/>
          </p:nvPr>
        </p:nvSpPr>
        <p:spPr/>
        <p:txBody>
          <a:bodyPr/>
          <a:lstStyle/>
          <a:p>
            <a:pPr marL="342900" indent="-342900">
              <a:buFont typeface="Arial" panose="020B0604020202020204" pitchFamily="34" charset="0"/>
              <a:buChar char="•"/>
            </a:pPr>
            <a:r>
              <a:rPr lang="en-GB" sz="2000" dirty="0"/>
              <a:t>viruses are much smaller than bacteria and consist of a small amount of either DNA or RNA surrounded by a protein coat called a capsid </a:t>
            </a:r>
          </a:p>
          <a:p>
            <a:pPr marL="0" indent="0"/>
            <a:endParaRPr lang="en-GB" sz="900" dirty="0"/>
          </a:p>
          <a:p>
            <a:pPr marL="342900" indent="-342900">
              <a:buFont typeface="Arial" panose="020B0604020202020204" pitchFamily="34" charset="0"/>
              <a:buChar char="•"/>
            </a:pPr>
            <a:r>
              <a:rPr lang="en-GB" sz="2000" dirty="0"/>
              <a:t>viruses cannot replicate themselves, but need to seek out the replication mechanism contained within a host cell </a:t>
            </a:r>
          </a:p>
          <a:p>
            <a:pPr marL="342900" indent="-342900">
              <a:buFont typeface="Arial" panose="020B0604020202020204" pitchFamily="34" charset="0"/>
              <a:buChar char="•"/>
            </a:pPr>
            <a:endParaRPr lang="en-GB" sz="900" dirty="0"/>
          </a:p>
          <a:p>
            <a:pPr marL="342900" indent="-342900">
              <a:buFont typeface="Arial" panose="020B0604020202020204" pitchFamily="34" charset="0"/>
              <a:buChar char="•"/>
            </a:pPr>
            <a:r>
              <a:rPr lang="en-GB" sz="2000" dirty="0"/>
              <a:t>examples of vaccine preventable viral diseases include measles, mumps, rubella, influenza, hepatitis A and B</a:t>
            </a:r>
          </a:p>
          <a:p>
            <a:pPr marL="0" indent="0"/>
            <a:endParaRPr lang="en-GB" sz="900" dirty="0"/>
          </a:p>
          <a:p>
            <a:pPr marL="342900" indent="-342900">
              <a:buFont typeface="Arial" panose="020B0604020202020204" pitchFamily="34" charset="0"/>
              <a:buChar char="•"/>
            </a:pPr>
            <a:r>
              <a:rPr lang="en-GB" sz="2000" dirty="0"/>
              <a:t>Influenza viruses, which are RNA viruses, are constantly mutating into slightly different forms, which is why we need to produce and give different flu vaccines every year</a:t>
            </a:r>
          </a:p>
          <a:p>
            <a:pPr marL="0" indent="0"/>
            <a:endParaRPr lang="en-GB" sz="900" dirty="0"/>
          </a:p>
          <a:p>
            <a:pPr marL="342900" indent="-342900">
              <a:buFont typeface="Arial" panose="020B0604020202020204" pitchFamily="34" charset="0"/>
              <a:buChar char="•"/>
            </a:pPr>
            <a:r>
              <a:rPr lang="en-GB" sz="2000" dirty="0"/>
              <a:t>SARS-CoV-2 is an RNA virus – this means they have RNA (ribonucleic acid) as their genetic material</a:t>
            </a:r>
          </a:p>
          <a:p>
            <a:endParaRPr lang="en-GB" dirty="0"/>
          </a:p>
          <a:p>
            <a:endParaRPr lang="en-GB" dirty="0">
              <a:solidFill>
                <a:srgbClr val="FF0000"/>
              </a:solidFill>
              <a:latin typeface="Verdana" pitchFamily="1" charset="0"/>
            </a:endParaRPr>
          </a:p>
          <a:p>
            <a:endParaRPr lang="en-GB" dirty="0"/>
          </a:p>
        </p:txBody>
      </p:sp>
      <p:sp>
        <p:nvSpPr>
          <p:cNvPr id="4" name="Slide Number Placeholder 3">
            <a:extLst>
              <a:ext uri="{FF2B5EF4-FFF2-40B4-BE49-F238E27FC236}">
                <a16:creationId xmlns:a16="http://schemas.microsoft.com/office/drawing/2014/main" id="{171A075B-46E3-4B85-87E2-E28B30BA68CD}"/>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10</a:t>
            </a:fld>
            <a:endParaRPr lang="en-US" dirty="0"/>
          </a:p>
        </p:txBody>
      </p:sp>
      <p:sp>
        <p:nvSpPr>
          <p:cNvPr id="5" name="Footer Placeholder 4">
            <a:extLst>
              <a:ext uri="{FF2B5EF4-FFF2-40B4-BE49-F238E27FC236}">
                <a16:creationId xmlns:a16="http://schemas.microsoft.com/office/drawing/2014/main" id="{E8F8842C-945F-47F1-8146-AC44957A4AFD}"/>
              </a:ext>
            </a:extLst>
          </p:cNvPr>
          <p:cNvSpPr>
            <a:spLocks noGrp="1"/>
          </p:cNvSpPr>
          <p:nvPr>
            <p:ph type="ftr" sz="quarter" idx="11"/>
          </p:nvPr>
        </p:nvSpPr>
        <p:spPr/>
        <p:txBody>
          <a:bodyPr/>
          <a:lstStyle/>
          <a:p>
            <a:pPr>
              <a:defRPr/>
            </a:pPr>
            <a:r>
              <a:rPr lang="en-GB"/>
              <a:t>COVID-19 Vaccination programme: Core training slide set for healthcare practitioners 17 September 2021 </a:t>
            </a:r>
            <a:endParaRPr lang="en-US" dirty="0"/>
          </a:p>
        </p:txBody>
      </p:sp>
    </p:spTree>
    <p:extLst>
      <p:ext uri="{BB962C8B-B14F-4D97-AF65-F5344CB8AC3E}">
        <p14:creationId xmlns:p14="http://schemas.microsoft.com/office/powerpoint/2010/main" val="310227078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4378D-E3AE-4A81-9BB5-8246C7D7A73D}"/>
              </a:ext>
            </a:extLst>
          </p:cNvPr>
          <p:cNvSpPr>
            <a:spLocks noGrp="1"/>
          </p:cNvSpPr>
          <p:nvPr>
            <p:ph type="title"/>
          </p:nvPr>
        </p:nvSpPr>
        <p:spPr/>
        <p:txBody>
          <a:bodyPr/>
          <a:lstStyle/>
          <a:p>
            <a:r>
              <a:rPr lang="en-GB" dirty="0"/>
              <a:t>Temperature monitoring systems</a:t>
            </a:r>
          </a:p>
        </p:txBody>
      </p:sp>
      <p:sp>
        <p:nvSpPr>
          <p:cNvPr id="4" name="Slide Number Placeholder 3">
            <a:extLst>
              <a:ext uri="{FF2B5EF4-FFF2-40B4-BE49-F238E27FC236}">
                <a16:creationId xmlns:a16="http://schemas.microsoft.com/office/drawing/2014/main" id="{430C7FBC-E0EA-4518-ACD0-BDAAD49D05DE}"/>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100</a:t>
            </a:fld>
            <a:endParaRPr lang="en-US" dirty="0"/>
          </a:p>
        </p:txBody>
      </p:sp>
      <p:sp>
        <p:nvSpPr>
          <p:cNvPr id="5" name="Footer Placeholder 4">
            <a:extLst>
              <a:ext uri="{FF2B5EF4-FFF2-40B4-BE49-F238E27FC236}">
                <a16:creationId xmlns:a16="http://schemas.microsoft.com/office/drawing/2014/main" id="{BB8787D6-0E0D-4BEC-952B-DDB95080D3EB}"/>
              </a:ext>
            </a:extLst>
          </p:cNvPr>
          <p:cNvSpPr>
            <a:spLocks noGrp="1"/>
          </p:cNvSpPr>
          <p:nvPr>
            <p:ph type="ftr" sz="quarter" idx="11"/>
          </p:nvPr>
        </p:nvSpPr>
        <p:spPr/>
        <p:txBody>
          <a:bodyPr/>
          <a:lstStyle/>
          <a:p>
            <a:pPr>
              <a:defRPr/>
            </a:pPr>
            <a:r>
              <a:rPr lang="en-GB"/>
              <a:t>COVID-19 Vaccination programme: Core training slide set for healthcare practitioners 17 September 2021 </a:t>
            </a:r>
            <a:endParaRPr lang="en-US" dirty="0"/>
          </a:p>
        </p:txBody>
      </p:sp>
      <p:sp>
        <p:nvSpPr>
          <p:cNvPr id="6" name="Content Placeholder 5">
            <a:extLst>
              <a:ext uri="{FF2B5EF4-FFF2-40B4-BE49-F238E27FC236}">
                <a16:creationId xmlns:a16="http://schemas.microsoft.com/office/drawing/2014/main" id="{A535B641-1143-42C1-B7B9-0BCDD81A0CDB}"/>
              </a:ext>
            </a:extLst>
          </p:cNvPr>
          <p:cNvSpPr>
            <a:spLocks noGrp="1"/>
          </p:cNvSpPr>
          <p:nvPr>
            <p:ph idx="1"/>
          </p:nvPr>
        </p:nvSpPr>
        <p:spPr>
          <a:xfrm>
            <a:off x="819642" y="1390961"/>
            <a:ext cx="10347366" cy="4531946"/>
          </a:xfrm>
          <a:prstGeom prst="rect">
            <a:avLst/>
          </a:prstGeom>
        </p:spPr>
        <p:txBody>
          <a:bodyPr wrap="square">
            <a:spAutoFit/>
          </a:bodyPr>
          <a:lstStyle/>
          <a:p>
            <a:pPr marL="342900" indent="-342900">
              <a:buFont typeface="Arial" panose="020B0604020202020204" pitchFamily="34" charset="0"/>
              <a:buChar char="•"/>
              <a:defRPr/>
            </a:pPr>
            <a:r>
              <a:rPr lang="en-GB" sz="2000" dirty="0"/>
              <a:t>there should be a named person and a deputy responsible for COVID-19 vaccine storage</a:t>
            </a:r>
          </a:p>
          <a:p>
            <a:pPr marL="342900" indent="-342900">
              <a:buFont typeface="Arial" panose="020B0604020202020204" pitchFamily="34" charset="0"/>
              <a:buChar char="•"/>
              <a:defRPr/>
            </a:pPr>
            <a:endParaRPr lang="en-GB" sz="2000" dirty="0"/>
          </a:p>
          <a:p>
            <a:pPr marL="342900" indent="-342900">
              <a:buFont typeface="Arial" panose="020B0604020202020204" pitchFamily="34" charset="0"/>
              <a:buChar char="•"/>
              <a:defRPr/>
            </a:pPr>
            <a:r>
              <a:rPr lang="en-GB" sz="2000" dirty="0"/>
              <a:t>those responsible should be familiar with the fridge digital display readings, the functioning of the thermometer reset button and the manufacturer’s user guidelines</a:t>
            </a:r>
          </a:p>
          <a:p>
            <a:pPr marL="342900" indent="-342900">
              <a:buFont typeface="Arial" panose="020B0604020202020204" pitchFamily="34" charset="0"/>
              <a:buChar char="•"/>
              <a:defRPr/>
            </a:pPr>
            <a:endParaRPr lang="en-GB" sz="2000" dirty="0"/>
          </a:p>
          <a:p>
            <a:pPr marL="342900" indent="-342900">
              <a:buFont typeface="Arial" panose="020B0604020202020204" pitchFamily="34" charset="0"/>
              <a:buChar char="•"/>
              <a:defRPr/>
            </a:pPr>
            <a:r>
              <a:rPr lang="en-GB" sz="2000" dirty="0"/>
              <a:t>data loggers can be useful in the event of a cold chain breach as the data can be used to calculate cumulative exposure to out of range temperatures. However, they should always be used in conjunction with the integral fridge thermometer and should not be used to replace the daily temperature monitoring and recording</a:t>
            </a:r>
          </a:p>
          <a:p>
            <a:pPr marL="342900" indent="-342900">
              <a:buFont typeface="Arial" panose="020B0604020202020204" pitchFamily="34" charset="0"/>
              <a:buChar char="•"/>
              <a:defRPr/>
            </a:pPr>
            <a:endParaRPr lang="en-GB" sz="2000" dirty="0"/>
          </a:p>
          <a:p>
            <a:pPr marL="342900" indent="-342900">
              <a:buFont typeface="Arial" panose="020B0604020202020204" pitchFamily="34" charset="0"/>
              <a:buChar char="•"/>
              <a:defRPr/>
            </a:pPr>
            <a:r>
              <a:rPr lang="en-GB" sz="2000" dirty="0"/>
              <a:t>a visual check of the actual temperature should also be made each time a vaccine is removed from the fridge</a:t>
            </a:r>
          </a:p>
        </p:txBody>
      </p:sp>
    </p:spTree>
    <p:extLst>
      <p:ext uri="{BB962C8B-B14F-4D97-AF65-F5344CB8AC3E}">
        <p14:creationId xmlns:p14="http://schemas.microsoft.com/office/powerpoint/2010/main" val="245832615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DAB7A-9154-4917-8B90-DDEB3EB93F5B}"/>
              </a:ext>
            </a:extLst>
          </p:cNvPr>
          <p:cNvSpPr>
            <a:spLocks noGrp="1"/>
          </p:cNvSpPr>
          <p:nvPr>
            <p:ph type="title"/>
          </p:nvPr>
        </p:nvSpPr>
        <p:spPr/>
        <p:txBody>
          <a:bodyPr/>
          <a:lstStyle/>
          <a:p>
            <a:r>
              <a:rPr lang="en-GB" dirty="0"/>
              <a:t>Temperature monitoring equipment</a:t>
            </a:r>
            <a:endParaRPr lang="en-GB" dirty="0">
              <a:solidFill>
                <a:srgbClr val="FF0000"/>
              </a:solidFill>
            </a:endParaRPr>
          </a:p>
        </p:txBody>
      </p:sp>
      <p:sp>
        <p:nvSpPr>
          <p:cNvPr id="4" name="Slide Number Placeholder 3">
            <a:extLst>
              <a:ext uri="{FF2B5EF4-FFF2-40B4-BE49-F238E27FC236}">
                <a16:creationId xmlns:a16="http://schemas.microsoft.com/office/drawing/2014/main" id="{B197D0D1-C11B-44D9-93FF-DEFC81F1DFCC}"/>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101</a:t>
            </a:fld>
            <a:endParaRPr lang="en-US" dirty="0"/>
          </a:p>
        </p:txBody>
      </p:sp>
      <p:sp>
        <p:nvSpPr>
          <p:cNvPr id="5" name="Footer Placeholder 4">
            <a:extLst>
              <a:ext uri="{FF2B5EF4-FFF2-40B4-BE49-F238E27FC236}">
                <a16:creationId xmlns:a16="http://schemas.microsoft.com/office/drawing/2014/main" id="{D54C56D5-D9C0-4B96-9FF0-89C1541444E8}"/>
              </a:ext>
            </a:extLst>
          </p:cNvPr>
          <p:cNvSpPr>
            <a:spLocks noGrp="1"/>
          </p:cNvSpPr>
          <p:nvPr>
            <p:ph type="ftr" sz="quarter" idx="11"/>
          </p:nvPr>
        </p:nvSpPr>
        <p:spPr/>
        <p:txBody>
          <a:bodyPr/>
          <a:lstStyle/>
          <a:p>
            <a:pPr>
              <a:defRPr/>
            </a:pPr>
            <a:r>
              <a:rPr lang="en-GB"/>
              <a:t>COVID-19 Vaccination programme: Core training slide set for healthcare practitioners 17 September 2021 </a:t>
            </a:r>
            <a:endParaRPr lang="en-US" dirty="0"/>
          </a:p>
        </p:txBody>
      </p:sp>
      <p:sp>
        <p:nvSpPr>
          <p:cNvPr id="6" name="Rectangle 1">
            <a:extLst>
              <a:ext uri="{FF2B5EF4-FFF2-40B4-BE49-F238E27FC236}">
                <a16:creationId xmlns:a16="http://schemas.microsoft.com/office/drawing/2014/main" id="{CFBB5637-E271-4C1F-AB61-31B24ADF210D}"/>
              </a:ext>
            </a:extLst>
          </p:cNvPr>
          <p:cNvSpPr>
            <a:spLocks noGrp="1" noChangeArrowheads="1"/>
          </p:cNvSpPr>
          <p:nvPr>
            <p:ph idx="1"/>
          </p:nvPr>
        </p:nvSpPr>
        <p:spPr bwMode="auto">
          <a:xfrm>
            <a:off x="737731" y="1482999"/>
            <a:ext cx="11095940" cy="4308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Verdana" panose="020B0604030504040204" pitchFamily="34" charset="0"/>
              </a:defRPr>
            </a:lvl1pPr>
            <a:lvl2pPr marL="742950" indent="-285750">
              <a:defRPr sz="1000">
                <a:solidFill>
                  <a:schemeClr val="tx1"/>
                </a:solidFill>
                <a:latin typeface="Verdana" panose="020B0604030504040204" pitchFamily="34" charset="0"/>
              </a:defRPr>
            </a:lvl2pPr>
            <a:lvl3pPr marL="1143000" indent="-228600">
              <a:defRPr sz="1000">
                <a:solidFill>
                  <a:schemeClr val="tx1"/>
                </a:solidFill>
                <a:latin typeface="Verdana" panose="020B0604030504040204" pitchFamily="34" charset="0"/>
              </a:defRPr>
            </a:lvl3pPr>
            <a:lvl4pPr marL="1600200" indent="-228600">
              <a:defRPr sz="1000">
                <a:solidFill>
                  <a:schemeClr val="tx1"/>
                </a:solidFill>
                <a:latin typeface="Verdana" panose="020B0604030504040204" pitchFamily="34" charset="0"/>
              </a:defRPr>
            </a:lvl4pPr>
            <a:lvl5pPr marL="2057400" indent="-228600">
              <a:defRPr sz="1000">
                <a:solidFill>
                  <a:schemeClr val="tx1"/>
                </a:solidFill>
                <a:latin typeface="Verdana" panose="020B0604030504040204" pitchFamily="34" charset="0"/>
              </a:defRPr>
            </a:lvl5pPr>
            <a:lvl6pPr marL="2514600" indent="-228600" eaLnBrk="0" fontAlgn="base" hangingPunct="0">
              <a:spcBef>
                <a:spcPct val="0"/>
              </a:spcBef>
              <a:spcAft>
                <a:spcPct val="0"/>
              </a:spcAft>
              <a:defRPr sz="1000">
                <a:solidFill>
                  <a:schemeClr val="tx1"/>
                </a:solidFill>
                <a:latin typeface="Verdana" panose="020B0604030504040204" pitchFamily="34" charset="0"/>
              </a:defRPr>
            </a:lvl6pPr>
            <a:lvl7pPr marL="2971800" indent="-228600" eaLnBrk="0" fontAlgn="base" hangingPunct="0">
              <a:spcBef>
                <a:spcPct val="0"/>
              </a:spcBef>
              <a:spcAft>
                <a:spcPct val="0"/>
              </a:spcAft>
              <a:defRPr sz="1000">
                <a:solidFill>
                  <a:schemeClr val="tx1"/>
                </a:solidFill>
                <a:latin typeface="Verdana" panose="020B0604030504040204" pitchFamily="34" charset="0"/>
              </a:defRPr>
            </a:lvl7pPr>
            <a:lvl8pPr marL="3429000" indent="-228600" eaLnBrk="0" fontAlgn="base" hangingPunct="0">
              <a:spcBef>
                <a:spcPct val="0"/>
              </a:spcBef>
              <a:spcAft>
                <a:spcPct val="0"/>
              </a:spcAft>
              <a:defRPr sz="1000">
                <a:solidFill>
                  <a:schemeClr val="tx1"/>
                </a:solidFill>
                <a:latin typeface="Verdana" panose="020B0604030504040204" pitchFamily="34" charset="0"/>
              </a:defRPr>
            </a:lvl8pPr>
            <a:lvl9pPr marL="3886200" indent="-228600" eaLnBrk="0" fontAlgn="base" hangingPunct="0">
              <a:spcBef>
                <a:spcPct val="0"/>
              </a:spcBef>
              <a:spcAft>
                <a:spcPct val="0"/>
              </a:spcAft>
              <a:defRPr sz="1000">
                <a:solidFill>
                  <a:schemeClr val="tx1"/>
                </a:solidFill>
                <a:latin typeface="Verdana" panose="020B0604030504040204" pitchFamily="34" charset="0"/>
              </a:defRPr>
            </a:lvl9pPr>
          </a:lstStyle>
          <a:p>
            <a:pPr marL="342900" indent="-342900">
              <a:lnSpc>
                <a:spcPct val="100000"/>
              </a:lnSpc>
              <a:spcAft>
                <a:spcPts val="1200"/>
              </a:spcAft>
              <a:buFont typeface="Arial" panose="020B0604020202020204" pitchFamily="34" charset="0"/>
              <a:buChar char="•"/>
            </a:pPr>
            <a:r>
              <a:rPr lang="en-GB" altLang="en-US" sz="2000" dirty="0">
                <a:latin typeface="+mn-lt"/>
              </a:rPr>
              <a:t>most vaccine and medicine fridges have integral thermometers with a digital display. Ideally, a second thermometer, independent of the main power source (for example, battery operated) should be available to monitor the temperature in the event of a power failure</a:t>
            </a:r>
          </a:p>
          <a:p>
            <a:pPr marL="342900" indent="-342900">
              <a:lnSpc>
                <a:spcPct val="100000"/>
              </a:lnSpc>
              <a:spcAft>
                <a:spcPts val="1200"/>
              </a:spcAft>
              <a:buFont typeface="Arial" panose="020B0604020202020204" pitchFamily="34" charset="0"/>
              <a:buChar char="•"/>
            </a:pPr>
            <a:r>
              <a:rPr lang="en-GB" altLang="en-US" sz="2000" dirty="0">
                <a:latin typeface="+mn-lt"/>
              </a:rPr>
              <a:t>temperature probes with cables should be correctly positioned in the fridge, ensuring that the cable does not interfere with the door seal and that the probe is not up against the back or sides of the fridge</a:t>
            </a:r>
          </a:p>
          <a:p>
            <a:pPr marL="342900" indent="-342900">
              <a:lnSpc>
                <a:spcPct val="100000"/>
              </a:lnSpc>
              <a:spcAft>
                <a:spcPts val="1200"/>
              </a:spcAft>
              <a:buFont typeface="Arial" panose="020B0604020202020204" pitchFamily="34" charset="0"/>
              <a:buChar char="•"/>
            </a:pPr>
            <a:r>
              <a:rPr lang="en-GB" altLang="en-US" sz="2000" dirty="0">
                <a:latin typeface="+mn-lt"/>
              </a:rPr>
              <a:t>data loggers are recommended as a back up to visual temperature reading from integral thermometers</a:t>
            </a:r>
          </a:p>
          <a:p>
            <a:pPr marL="342900" indent="-342900">
              <a:lnSpc>
                <a:spcPct val="100000"/>
              </a:lnSpc>
              <a:spcAft>
                <a:spcPts val="1200"/>
              </a:spcAft>
              <a:buFont typeface="Arial" panose="020B0604020202020204" pitchFamily="34" charset="0"/>
              <a:buChar char="•"/>
            </a:pPr>
            <a:r>
              <a:rPr lang="en-GB" altLang="en-US" sz="2000" dirty="0">
                <a:latin typeface="+mn-lt"/>
              </a:rPr>
              <a:t>vaccines being stored or transported in portable cool bags or refrigeration devices should be monitored to the same standard as vaccines stored in vaccine fridges</a:t>
            </a:r>
          </a:p>
          <a:p>
            <a:pPr marL="342900" indent="-342900">
              <a:lnSpc>
                <a:spcPct val="100000"/>
              </a:lnSpc>
              <a:spcAft>
                <a:spcPts val="1200"/>
              </a:spcAft>
              <a:buFont typeface="Arial" panose="020B0604020202020204" pitchFamily="34" charset="0"/>
              <a:buChar char="•"/>
            </a:pPr>
            <a:r>
              <a:rPr lang="en-GB" altLang="en-US" sz="2000" dirty="0">
                <a:latin typeface="+mn-lt"/>
              </a:rPr>
              <a:t>vaccine fridges and temperature-monitoring equipment should be regularly serviced and calibrated</a:t>
            </a:r>
          </a:p>
        </p:txBody>
      </p:sp>
    </p:spTree>
    <p:extLst>
      <p:ext uri="{BB962C8B-B14F-4D97-AF65-F5344CB8AC3E}">
        <p14:creationId xmlns:p14="http://schemas.microsoft.com/office/powerpoint/2010/main" val="119976129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8C9BE-EE67-4FC7-9C6B-E416C3FB5C95}"/>
              </a:ext>
            </a:extLst>
          </p:cNvPr>
          <p:cNvSpPr>
            <a:spLocks noGrp="1"/>
          </p:cNvSpPr>
          <p:nvPr>
            <p:ph type="title"/>
          </p:nvPr>
        </p:nvSpPr>
        <p:spPr>
          <a:xfrm>
            <a:off x="1277499" y="516312"/>
            <a:ext cx="9447328" cy="648072"/>
          </a:xfrm>
        </p:spPr>
        <p:txBody>
          <a:bodyPr>
            <a:noAutofit/>
          </a:bodyPr>
          <a:lstStyle/>
          <a:p>
            <a:r>
              <a:rPr lang="en-GB" sz="3600" dirty="0"/>
              <a:t>Action to take if vaccines are stored incorrectly</a:t>
            </a:r>
          </a:p>
        </p:txBody>
      </p:sp>
      <p:sp>
        <p:nvSpPr>
          <p:cNvPr id="3" name="Content Placeholder 2">
            <a:extLst>
              <a:ext uri="{FF2B5EF4-FFF2-40B4-BE49-F238E27FC236}">
                <a16:creationId xmlns:a16="http://schemas.microsoft.com/office/drawing/2014/main" id="{732F8FDF-F286-4BAB-866D-759D227057B0}"/>
              </a:ext>
            </a:extLst>
          </p:cNvPr>
          <p:cNvSpPr>
            <a:spLocks noGrp="1"/>
          </p:cNvSpPr>
          <p:nvPr>
            <p:ph idx="1"/>
          </p:nvPr>
        </p:nvSpPr>
        <p:spPr>
          <a:xfrm>
            <a:off x="1277499" y="1275212"/>
            <a:ext cx="9548344" cy="4739679"/>
          </a:xfrm>
        </p:spPr>
        <p:txBody>
          <a:bodyPr/>
          <a:lstStyle/>
          <a:p>
            <a:r>
              <a:rPr lang="en-GB" sz="2000" dirty="0"/>
              <a:t>If COVID-19 vaccines are stored incorrectly:</a:t>
            </a:r>
          </a:p>
          <a:p>
            <a:endParaRPr lang="en-GB" sz="2000" dirty="0"/>
          </a:p>
          <a:p>
            <a:pPr marL="285750" indent="-285750">
              <a:buFont typeface="Arial" panose="020B0604020202020204" pitchFamily="34" charset="0"/>
              <a:buChar char="•"/>
            </a:pPr>
            <a:r>
              <a:rPr lang="en-GB" altLang="en-US" sz="2000" dirty="0">
                <a:ea typeface="ヒラギノ角ゴ Pro W3"/>
                <a:cs typeface="ヒラギノ角ゴ Pro W3"/>
              </a:rPr>
              <a:t>label and isolate affected vaccines and do not use </a:t>
            </a:r>
            <a:r>
              <a:rPr lang="en-US" altLang="en-US" sz="2000" dirty="0">
                <a:ea typeface="ヒラギノ角ゴ Pro W3"/>
                <a:cs typeface="ヒラギノ角ゴ Pro W3"/>
              </a:rPr>
              <a:t>until further notice</a:t>
            </a:r>
            <a:endParaRPr lang="en-GB" sz="2000" dirty="0"/>
          </a:p>
          <a:p>
            <a:pPr marL="285750" indent="-285750">
              <a:buFont typeface="Arial" panose="020B0604020202020204" pitchFamily="34" charset="0"/>
              <a:buChar char="•"/>
            </a:pPr>
            <a:r>
              <a:rPr lang="en-GB" sz="2000" dirty="0"/>
              <a:t>inform your team leader / manager and other vaccinators in the clinic</a:t>
            </a:r>
          </a:p>
          <a:p>
            <a:pPr marL="285750" indent="-285750">
              <a:buFont typeface="Arial" panose="020B0604020202020204" pitchFamily="34" charset="0"/>
              <a:buChar char="•"/>
            </a:pPr>
            <a:r>
              <a:rPr lang="en-US" altLang="en-US" sz="2000" dirty="0">
                <a:ea typeface="ヒラギノ角ゴ Pro W3"/>
                <a:cs typeface="ヒラギノ角ゴ Pro W3"/>
              </a:rPr>
              <a:t>make alternative arrangements for immunisation clinics until resolved</a:t>
            </a:r>
          </a:p>
          <a:p>
            <a:pPr marL="285750" indent="-285750">
              <a:buFont typeface="Arial" panose="020B0604020202020204" pitchFamily="34" charset="0"/>
              <a:buChar char="•"/>
            </a:pPr>
            <a:r>
              <a:rPr lang="en-GB" sz="2000" dirty="0"/>
              <a:t>seek advice from the manufacturer or a source of expert advice </a:t>
            </a:r>
          </a:p>
          <a:p>
            <a:pPr marL="285750" indent="-285750">
              <a:buFont typeface="Arial" panose="020B0604020202020204" pitchFamily="34" charset="0"/>
              <a:buChar char="•"/>
            </a:pPr>
            <a:r>
              <a:rPr lang="en-US" altLang="en-US" sz="2000" dirty="0">
                <a:ea typeface="ヒラギノ角ゴ Pro W3"/>
                <a:cs typeface="ヒラギノ角ゴ Pro W3"/>
              </a:rPr>
              <a:t>be able to provide them with the following information:</a:t>
            </a:r>
            <a:endParaRPr lang="en-GB" sz="2000" dirty="0"/>
          </a:p>
          <a:p>
            <a:pPr marL="896938" lvl="4" indent="-166688" eaLnBrk="1" hangingPunct="1">
              <a:buNone/>
            </a:pPr>
            <a:r>
              <a:rPr lang="en-US" altLang="en-US" sz="2000" dirty="0">
                <a:ea typeface="ヒラギノ角ゴ Pro W3"/>
              </a:rPr>
              <a:t>-	</a:t>
            </a:r>
            <a:r>
              <a:rPr lang="en-GB" altLang="en-US" sz="2000" dirty="0">
                <a:ea typeface="ヒラギノ角ゴ Pro W3"/>
              </a:rPr>
              <a:t>what monitoring has taken place (max/min/current thermometer readings)</a:t>
            </a:r>
          </a:p>
          <a:p>
            <a:pPr marL="896938" lvl="4" indent="-166688" eaLnBrk="1" hangingPunct="1">
              <a:buNone/>
            </a:pPr>
            <a:r>
              <a:rPr lang="en-GB" altLang="en-US" sz="2000" dirty="0">
                <a:ea typeface="ヒラギノ角ゴ Pro W3"/>
              </a:rPr>
              <a:t>-	when the cold chain was last guaranteed</a:t>
            </a:r>
          </a:p>
          <a:p>
            <a:pPr marL="896938" lvl="4" indent="-166688" eaLnBrk="1" hangingPunct="1">
              <a:buNone/>
            </a:pPr>
            <a:r>
              <a:rPr lang="en-GB" altLang="en-US" sz="2000" dirty="0">
                <a:ea typeface="ヒラギノ角ゴ Pro W3"/>
              </a:rPr>
              <a:t>-	what time period/s are involved (hours/days)</a:t>
            </a:r>
          </a:p>
          <a:p>
            <a:pPr marL="896938" lvl="4" indent="-166688" eaLnBrk="1" hangingPunct="1">
              <a:buNone/>
            </a:pPr>
            <a:r>
              <a:rPr lang="en-GB" altLang="en-US" sz="2000" dirty="0">
                <a:ea typeface="ヒラギノ角ゴ Pro W3"/>
              </a:rPr>
              <a:t>-	what the temperature range has been during this period</a:t>
            </a:r>
          </a:p>
          <a:p>
            <a:pPr marL="896938" lvl="4" indent="-166688" eaLnBrk="1" hangingPunct="1">
              <a:buNone/>
            </a:pPr>
            <a:r>
              <a:rPr lang="en-GB" altLang="en-US" sz="2000" dirty="0">
                <a:ea typeface="ヒラギノ角ゴ Pro W3"/>
              </a:rPr>
              <a:t>-	identify all vaccines stored in the fridge, the time they have been stored there and expiry dates</a:t>
            </a:r>
          </a:p>
          <a:p>
            <a:pPr marL="285750" indent="-285750">
              <a:buFont typeface="Arial" panose="020B0604020202020204" pitchFamily="34" charset="0"/>
              <a:buChar char="•"/>
            </a:pPr>
            <a:endParaRPr lang="en-GB" dirty="0">
              <a:solidFill>
                <a:srgbClr val="FF0000"/>
              </a:solidFill>
            </a:endParaRPr>
          </a:p>
          <a:p>
            <a:endParaRPr lang="en-GB" dirty="0">
              <a:solidFill>
                <a:schemeClr val="bg1">
                  <a:lumMod val="75000"/>
                </a:schemeClr>
              </a:solidFill>
            </a:endParaRPr>
          </a:p>
          <a:p>
            <a:pPr eaLnBrk="1" hangingPunct="1"/>
            <a:r>
              <a:rPr lang="en-GB" altLang="en-US" dirty="0"/>
              <a:t> </a:t>
            </a:r>
          </a:p>
          <a:p>
            <a:endParaRPr lang="en-GB" dirty="0"/>
          </a:p>
        </p:txBody>
      </p:sp>
      <p:sp>
        <p:nvSpPr>
          <p:cNvPr id="4" name="Slide Number Placeholder 3">
            <a:extLst>
              <a:ext uri="{FF2B5EF4-FFF2-40B4-BE49-F238E27FC236}">
                <a16:creationId xmlns:a16="http://schemas.microsoft.com/office/drawing/2014/main" id="{0A9E60F4-FD77-43D0-A63B-6C26BCC933C4}"/>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102</a:t>
            </a:fld>
            <a:endParaRPr lang="en-US" dirty="0"/>
          </a:p>
        </p:txBody>
      </p:sp>
      <p:sp>
        <p:nvSpPr>
          <p:cNvPr id="5" name="Footer Placeholder 4">
            <a:extLst>
              <a:ext uri="{FF2B5EF4-FFF2-40B4-BE49-F238E27FC236}">
                <a16:creationId xmlns:a16="http://schemas.microsoft.com/office/drawing/2014/main" id="{9D57E91B-B968-47FE-9F33-63AC981D4AB3}"/>
              </a:ext>
            </a:extLst>
          </p:cNvPr>
          <p:cNvSpPr>
            <a:spLocks noGrp="1"/>
          </p:cNvSpPr>
          <p:nvPr>
            <p:ph type="ftr" sz="quarter" idx="11"/>
          </p:nvPr>
        </p:nvSpPr>
        <p:spPr/>
        <p:txBody>
          <a:bodyPr/>
          <a:lstStyle/>
          <a:p>
            <a:pPr>
              <a:defRPr/>
            </a:pPr>
            <a:r>
              <a:rPr lang="en-GB"/>
              <a:t>COVID-19 Vaccination programme: Core training slide set for healthcare practitioners 17 September 2021 </a:t>
            </a:r>
            <a:endParaRPr lang="en-US" dirty="0"/>
          </a:p>
        </p:txBody>
      </p:sp>
    </p:spTree>
    <p:extLst>
      <p:ext uri="{BB962C8B-B14F-4D97-AF65-F5344CB8AC3E}">
        <p14:creationId xmlns:p14="http://schemas.microsoft.com/office/powerpoint/2010/main" val="234266455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92626-51BD-42EF-B836-2AF7699595D4}"/>
              </a:ext>
            </a:extLst>
          </p:cNvPr>
          <p:cNvSpPr>
            <a:spLocks noGrp="1"/>
          </p:cNvSpPr>
          <p:nvPr>
            <p:ph type="title"/>
          </p:nvPr>
        </p:nvSpPr>
        <p:spPr/>
        <p:txBody>
          <a:bodyPr/>
          <a:lstStyle/>
          <a:p>
            <a:r>
              <a:rPr lang="en-GB" dirty="0"/>
              <a:t>Portable refrigeration</a:t>
            </a:r>
          </a:p>
        </p:txBody>
      </p:sp>
      <p:sp>
        <p:nvSpPr>
          <p:cNvPr id="4" name="Slide Number Placeholder 3">
            <a:extLst>
              <a:ext uri="{FF2B5EF4-FFF2-40B4-BE49-F238E27FC236}">
                <a16:creationId xmlns:a16="http://schemas.microsoft.com/office/drawing/2014/main" id="{9D0E23E4-4307-4AF8-AFE5-70C3F168D795}"/>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103</a:t>
            </a:fld>
            <a:endParaRPr lang="en-US" dirty="0"/>
          </a:p>
        </p:txBody>
      </p:sp>
      <p:sp>
        <p:nvSpPr>
          <p:cNvPr id="5" name="Footer Placeholder 4">
            <a:extLst>
              <a:ext uri="{FF2B5EF4-FFF2-40B4-BE49-F238E27FC236}">
                <a16:creationId xmlns:a16="http://schemas.microsoft.com/office/drawing/2014/main" id="{46376F9D-1EF1-45CE-BA06-360643BB52C9}"/>
              </a:ext>
            </a:extLst>
          </p:cNvPr>
          <p:cNvSpPr>
            <a:spLocks noGrp="1"/>
          </p:cNvSpPr>
          <p:nvPr>
            <p:ph type="ftr" sz="quarter" idx="11"/>
          </p:nvPr>
        </p:nvSpPr>
        <p:spPr/>
        <p:txBody>
          <a:bodyPr/>
          <a:lstStyle/>
          <a:p>
            <a:pPr>
              <a:defRPr/>
            </a:pPr>
            <a:r>
              <a:rPr lang="en-GB"/>
              <a:t>COVID-19 Vaccination programme: Core training slide set for healthcare practitioners 17 September 2021 </a:t>
            </a:r>
            <a:endParaRPr lang="en-US" dirty="0"/>
          </a:p>
        </p:txBody>
      </p:sp>
      <p:sp>
        <p:nvSpPr>
          <p:cNvPr id="6" name="Rectangle 1">
            <a:extLst>
              <a:ext uri="{FF2B5EF4-FFF2-40B4-BE49-F238E27FC236}">
                <a16:creationId xmlns:a16="http://schemas.microsoft.com/office/drawing/2014/main" id="{7F5F88BB-F40F-4E64-B45F-9676AF423B35}"/>
              </a:ext>
            </a:extLst>
          </p:cNvPr>
          <p:cNvSpPr>
            <a:spLocks noGrp="1" noChangeArrowheads="1"/>
          </p:cNvSpPr>
          <p:nvPr>
            <p:ph idx="1"/>
          </p:nvPr>
        </p:nvSpPr>
        <p:spPr bwMode="auto">
          <a:xfrm>
            <a:off x="750268" y="1339948"/>
            <a:ext cx="10501501" cy="288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Verdana" panose="020B0604030504040204" pitchFamily="34" charset="0"/>
              </a:defRPr>
            </a:lvl1pPr>
            <a:lvl2pPr marL="742950" indent="-285750">
              <a:defRPr sz="1000">
                <a:solidFill>
                  <a:schemeClr val="tx1"/>
                </a:solidFill>
                <a:latin typeface="Verdana" panose="020B0604030504040204" pitchFamily="34" charset="0"/>
              </a:defRPr>
            </a:lvl2pPr>
            <a:lvl3pPr marL="1143000" indent="-228600">
              <a:defRPr sz="1000">
                <a:solidFill>
                  <a:schemeClr val="tx1"/>
                </a:solidFill>
                <a:latin typeface="Verdana" panose="020B0604030504040204" pitchFamily="34" charset="0"/>
              </a:defRPr>
            </a:lvl3pPr>
            <a:lvl4pPr marL="1600200" indent="-228600">
              <a:defRPr sz="1000">
                <a:solidFill>
                  <a:schemeClr val="tx1"/>
                </a:solidFill>
                <a:latin typeface="Verdana" panose="020B0604030504040204" pitchFamily="34" charset="0"/>
              </a:defRPr>
            </a:lvl4pPr>
            <a:lvl5pPr marL="2057400" indent="-228600">
              <a:defRPr sz="1000">
                <a:solidFill>
                  <a:schemeClr val="tx1"/>
                </a:solidFill>
                <a:latin typeface="Verdana" panose="020B0604030504040204" pitchFamily="34" charset="0"/>
              </a:defRPr>
            </a:lvl5pPr>
            <a:lvl6pPr marL="2514600" indent="-228600" eaLnBrk="0" fontAlgn="base" hangingPunct="0">
              <a:spcBef>
                <a:spcPct val="0"/>
              </a:spcBef>
              <a:spcAft>
                <a:spcPct val="0"/>
              </a:spcAft>
              <a:defRPr sz="1000">
                <a:solidFill>
                  <a:schemeClr val="tx1"/>
                </a:solidFill>
                <a:latin typeface="Verdana" panose="020B0604030504040204" pitchFamily="34" charset="0"/>
              </a:defRPr>
            </a:lvl6pPr>
            <a:lvl7pPr marL="2971800" indent="-228600" eaLnBrk="0" fontAlgn="base" hangingPunct="0">
              <a:spcBef>
                <a:spcPct val="0"/>
              </a:spcBef>
              <a:spcAft>
                <a:spcPct val="0"/>
              </a:spcAft>
              <a:defRPr sz="1000">
                <a:solidFill>
                  <a:schemeClr val="tx1"/>
                </a:solidFill>
                <a:latin typeface="Verdana" panose="020B0604030504040204" pitchFamily="34" charset="0"/>
              </a:defRPr>
            </a:lvl7pPr>
            <a:lvl8pPr marL="3429000" indent="-228600" eaLnBrk="0" fontAlgn="base" hangingPunct="0">
              <a:spcBef>
                <a:spcPct val="0"/>
              </a:spcBef>
              <a:spcAft>
                <a:spcPct val="0"/>
              </a:spcAft>
              <a:defRPr sz="1000">
                <a:solidFill>
                  <a:schemeClr val="tx1"/>
                </a:solidFill>
                <a:latin typeface="Verdana" panose="020B0604030504040204" pitchFamily="34" charset="0"/>
              </a:defRPr>
            </a:lvl8pPr>
            <a:lvl9pPr marL="3886200" indent="-228600" eaLnBrk="0" fontAlgn="base" hangingPunct="0">
              <a:spcBef>
                <a:spcPct val="0"/>
              </a:spcBef>
              <a:spcAft>
                <a:spcPct val="0"/>
              </a:spcAft>
              <a:defRPr sz="1000">
                <a:solidFill>
                  <a:schemeClr val="tx1"/>
                </a:solidFill>
                <a:latin typeface="Verdana" panose="020B0604030504040204" pitchFamily="34" charset="0"/>
              </a:defRPr>
            </a:lvl9pPr>
          </a:lstStyle>
          <a:p>
            <a:pPr marL="342900" indent="-342900">
              <a:spcAft>
                <a:spcPts val="1200"/>
              </a:spcAft>
              <a:buFont typeface="Arial" panose="020B0604020202020204" pitchFamily="34" charset="0"/>
              <a:buChar char="•"/>
            </a:pPr>
            <a:r>
              <a:rPr lang="en-GB" altLang="en-US" sz="2000" dirty="0">
                <a:latin typeface="+mn-lt"/>
              </a:rPr>
              <a:t>a medical grade cool box or bag purchased from a medical supplier must be used for storage and transportation of vaccines being used for home visits or community clinics</a:t>
            </a:r>
          </a:p>
          <a:p>
            <a:pPr marL="342900" indent="-342900">
              <a:spcAft>
                <a:spcPts val="1200"/>
              </a:spcAft>
              <a:buFont typeface="Arial" panose="020B0604020202020204" pitchFamily="34" charset="0"/>
              <a:buChar char="•"/>
            </a:pPr>
            <a:r>
              <a:rPr lang="en-GB" altLang="en-US" sz="2000" dirty="0">
                <a:latin typeface="+mn-lt"/>
              </a:rPr>
              <a:t>all vaccines should be kept in their original packaging until use and the cool box or bag should be packed following the manufacturer’s instructions and not overfilled</a:t>
            </a:r>
          </a:p>
          <a:p>
            <a:pPr marL="342900" indent="-342900">
              <a:spcAft>
                <a:spcPts val="1200"/>
              </a:spcAft>
              <a:buFont typeface="Arial" panose="020B0604020202020204" pitchFamily="34" charset="0"/>
              <a:buChar char="•"/>
            </a:pPr>
            <a:r>
              <a:rPr lang="en-GB" altLang="en-US" sz="2000" dirty="0">
                <a:latin typeface="+mn-lt"/>
              </a:rPr>
              <a:t>the minimum and maximum temperatures in the cool box or bag should be recorded</a:t>
            </a:r>
          </a:p>
          <a:p>
            <a:pPr marL="342900" indent="-342900">
              <a:spcAft>
                <a:spcPts val="1200"/>
              </a:spcAft>
              <a:buFont typeface="Arial" panose="020B0604020202020204" pitchFamily="34" charset="0"/>
              <a:buChar char="•"/>
            </a:pPr>
            <a:r>
              <a:rPr lang="en-GB" altLang="en-US" sz="2000" dirty="0">
                <a:latin typeface="+mn-lt"/>
              </a:rPr>
              <a:t>if the temperature has gone out of range, a risk assessment should be conducted before using or disposing of the vaccines</a:t>
            </a:r>
          </a:p>
        </p:txBody>
      </p:sp>
    </p:spTree>
    <p:extLst>
      <p:ext uri="{BB962C8B-B14F-4D97-AF65-F5344CB8AC3E}">
        <p14:creationId xmlns:p14="http://schemas.microsoft.com/office/powerpoint/2010/main" val="92495445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829F0-2D3C-4D9B-B38C-A0366AC3FD88}"/>
              </a:ext>
            </a:extLst>
          </p:cNvPr>
          <p:cNvSpPr>
            <a:spLocks noGrp="1"/>
          </p:cNvSpPr>
          <p:nvPr>
            <p:ph type="title"/>
          </p:nvPr>
        </p:nvSpPr>
        <p:spPr/>
        <p:txBody>
          <a:bodyPr/>
          <a:lstStyle/>
          <a:p>
            <a:r>
              <a:rPr lang="en-GB" dirty="0"/>
              <a:t>Drawing up vaccine</a:t>
            </a:r>
          </a:p>
        </p:txBody>
      </p:sp>
      <p:sp>
        <p:nvSpPr>
          <p:cNvPr id="3" name="Content Placeholder 2">
            <a:extLst>
              <a:ext uri="{FF2B5EF4-FFF2-40B4-BE49-F238E27FC236}">
                <a16:creationId xmlns:a16="http://schemas.microsoft.com/office/drawing/2014/main" id="{F88843D1-AA40-41A2-977D-7579562880C7}"/>
              </a:ext>
            </a:extLst>
          </p:cNvPr>
          <p:cNvSpPr>
            <a:spLocks noGrp="1"/>
          </p:cNvSpPr>
          <p:nvPr>
            <p:ph idx="1"/>
          </p:nvPr>
        </p:nvSpPr>
        <p:spPr/>
        <p:txBody>
          <a:bodyPr/>
          <a:lstStyle/>
          <a:p>
            <a:r>
              <a:rPr lang="en-GB" dirty="0"/>
              <a:t>Specific instructions for drawing up each vaccine are provided in the vaccine-specific slides</a:t>
            </a:r>
          </a:p>
          <a:p>
            <a:endParaRPr lang="en-GB" dirty="0"/>
          </a:p>
          <a:p>
            <a:r>
              <a:rPr lang="en-GB" dirty="0"/>
              <a:t>When drawing up the COVID-19 vaccines, it is important to follow the instructions below to minimise the risk of particles breaking off from the rubber stopper and entering the vial: </a:t>
            </a:r>
          </a:p>
          <a:p>
            <a:endParaRPr lang="en-GB" sz="1000" dirty="0"/>
          </a:p>
          <a:p>
            <a:pPr marL="285750" indent="-285750">
              <a:buFont typeface="Arial" panose="020B0604020202020204" pitchFamily="34" charset="0"/>
              <a:buChar char="•"/>
            </a:pPr>
            <a:r>
              <a:rPr lang="en-GB" dirty="0"/>
              <a:t>insert the needle vertically through the centre ring of the vaccine vial stopper </a:t>
            </a:r>
          </a:p>
          <a:p>
            <a:pPr marL="285750" lvl="0" indent="-285750">
              <a:buFont typeface="Arial" panose="020B0604020202020204" pitchFamily="34" charset="0"/>
              <a:buChar char="•"/>
            </a:pPr>
            <a:r>
              <a:rPr lang="en-GB" dirty="0"/>
              <a:t>if the needle is not inserted vertically into the centre ring, it can result in the needle scraping rubber off the inner wall of the small channel of the stopper</a:t>
            </a:r>
          </a:p>
          <a:p>
            <a:pPr marL="285750" lvl="0" indent="-285750">
              <a:buFont typeface="Arial" panose="020B0604020202020204" pitchFamily="34" charset="0"/>
              <a:buChar char="•"/>
            </a:pPr>
            <a:r>
              <a:rPr lang="en-GB" dirty="0"/>
              <a:t>do not twist or rotate the needle once inserted. If the needle is rotated or twisted during the piercing of the stopper, a particle may be cored out of the stopper</a:t>
            </a:r>
          </a:p>
          <a:p>
            <a:endParaRPr lang="en-GB" dirty="0"/>
          </a:p>
          <a:p>
            <a:r>
              <a:rPr lang="en-GB" dirty="0"/>
              <a:t>Vials must be visually inspected for appearance and particles before and after dilution and each time a dose is drawn up</a:t>
            </a:r>
          </a:p>
        </p:txBody>
      </p:sp>
      <p:sp>
        <p:nvSpPr>
          <p:cNvPr id="4" name="Slide Number Placeholder 3">
            <a:extLst>
              <a:ext uri="{FF2B5EF4-FFF2-40B4-BE49-F238E27FC236}">
                <a16:creationId xmlns:a16="http://schemas.microsoft.com/office/drawing/2014/main" id="{DF116315-5F27-42CF-8BD0-FACC3CD95979}"/>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104</a:t>
            </a:fld>
            <a:endParaRPr lang="en-US" dirty="0"/>
          </a:p>
        </p:txBody>
      </p:sp>
      <p:sp>
        <p:nvSpPr>
          <p:cNvPr id="5" name="Footer Placeholder 4">
            <a:extLst>
              <a:ext uri="{FF2B5EF4-FFF2-40B4-BE49-F238E27FC236}">
                <a16:creationId xmlns:a16="http://schemas.microsoft.com/office/drawing/2014/main" id="{97E7644A-281A-4DA9-96EA-3D0633EE4459}"/>
              </a:ext>
            </a:extLst>
          </p:cNvPr>
          <p:cNvSpPr>
            <a:spLocks noGrp="1"/>
          </p:cNvSpPr>
          <p:nvPr>
            <p:ph type="ftr" sz="quarter" idx="11"/>
          </p:nvPr>
        </p:nvSpPr>
        <p:spPr/>
        <p:txBody>
          <a:bodyPr/>
          <a:lstStyle/>
          <a:p>
            <a:pPr>
              <a:defRPr/>
            </a:pPr>
            <a:r>
              <a:rPr lang="en-GB"/>
              <a:t>COVID-19 Vaccination programme: Core training slide set for healthcare practitioners 17 September 2021 </a:t>
            </a:r>
            <a:endParaRPr lang="en-US" dirty="0"/>
          </a:p>
        </p:txBody>
      </p:sp>
    </p:spTree>
    <p:extLst>
      <p:ext uri="{BB962C8B-B14F-4D97-AF65-F5344CB8AC3E}">
        <p14:creationId xmlns:p14="http://schemas.microsoft.com/office/powerpoint/2010/main" val="62956005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823F3-5C0E-4D98-8CF6-89996C7D11A2}"/>
              </a:ext>
            </a:extLst>
          </p:cNvPr>
          <p:cNvSpPr>
            <a:spLocks noGrp="1"/>
          </p:cNvSpPr>
          <p:nvPr>
            <p:ph type="title"/>
          </p:nvPr>
        </p:nvSpPr>
        <p:spPr/>
        <p:txBody>
          <a:bodyPr/>
          <a:lstStyle/>
          <a:p>
            <a:r>
              <a:rPr lang="en-GB" dirty="0"/>
              <a:t>Vaccination site</a:t>
            </a:r>
          </a:p>
        </p:txBody>
      </p:sp>
      <p:sp>
        <p:nvSpPr>
          <p:cNvPr id="3" name="Content Placeholder 2">
            <a:extLst>
              <a:ext uri="{FF2B5EF4-FFF2-40B4-BE49-F238E27FC236}">
                <a16:creationId xmlns:a16="http://schemas.microsoft.com/office/drawing/2014/main" id="{5C235540-5C95-4024-9FD7-65C46A68D1A5}"/>
              </a:ext>
            </a:extLst>
          </p:cNvPr>
          <p:cNvSpPr>
            <a:spLocks noGrp="1"/>
          </p:cNvSpPr>
          <p:nvPr>
            <p:ph idx="1"/>
          </p:nvPr>
        </p:nvSpPr>
        <p:spPr>
          <a:xfrm>
            <a:off x="811549" y="1382899"/>
            <a:ext cx="10642720" cy="4835021"/>
          </a:xfrm>
        </p:spPr>
        <p:txBody>
          <a:bodyPr/>
          <a:lstStyle/>
          <a:p>
            <a:pPr marL="0" indent="0">
              <a:spcAft>
                <a:spcPts val="900"/>
              </a:spcAft>
            </a:pPr>
            <a:r>
              <a:rPr lang="en-GB" sz="2000" dirty="0"/>
              <a:t>Giving vaccine into the muscle: </a:t>
            </a:r>
          </a:p>
          <a:p>
            <a:pPr marL="342900" indent="-342900">
              <a:spcAft>
                <a:spcPts val="900"/>
              </a:spcAft>
              <a:buFont typeface="+mj-lt"/>
              <a:buAutoNum type="arabicPeriod"/>
            </a:pPr>
            <a:r>
              <a:rPr lang="en-GB" sz="2000" dirty="0"/>
              <a:t>Leads to a better immune response to the vaccine (as the muscle contains the </a:t>
            </a:r>
            <a:r>
              <a:rPr lang="en-GB" altLang="en-US" sz="2000" dirty="0"/>
              <a:t>appropriate cells necessary to initiate the immune response). </a:t>
            </a:r>
          </a:p>
          <a:p>
            <a:pPr marL="342900" indent="-342900">
              <a:spcAft>
                <a:spcPts val="900"/>
              </a:spcAft>
              <a:buFont typeface="+mj-lt"/>
              <a:buAutoNum type="arabicPeriod"/>
            </a:pPr>
            <a:r>
              <a:rPr lang="en-GB" sz="2000" dirty="0"/>
              <a:t>Is less likely to cause local reactions than if the vaccine is given into the skin (subcutaneously).</a:t>
            </a:r>
          </a:p>
          <a:p>
            <a:pPr marL="0" indent="0" eaLnBrk="1" hangingPunct="1">
              <a:spcAft>
                <a:spcPts val="900"/>
              </a:spcAft>
            </a:pPr>
            <a:r>
              <a:rPr lang="en-GB" altLang="en-US" sz="2000" dirty="0"/>
              <a:t>The needle needs to be long enough to ensure vaccine is injected into the muscle. For this reason, a 25mm needle is being provided for administration of the COVID-19 vaccine. A 38mm length needle is available if required for adults who have more fat covering their muscles.</a:t>
            </a:r>
          </a:p>
          <a:p>
            <a:pPr marL="0" indent="0" eaLnBrk="1" hangingPunct="1">
              <a:spcAft>
                <a:spcPts val="900"/>
              </a:spcAft>
            </a:pPr>
            <a:endParaRPr lang="en-GB" sz="1000" dirty="0"/>
          </a:p>
          <a:p>
            <a:pPr>
              <a:spcAft>
                <a:spcPts val="900"/>
              </a:spcAft>
            </a:pPr>
            <a:r>
              <a:rPr lang="en-GB" sz="2000" dirty="0"/>
              <a:t>The COVID-19 vaccine should be injected into the deltoid muscle in the upper arm or, if there is insufficient muscle mass in the area of the deltoid or a particular reason the deltoid muscle is otherwise unsuitable, into the vastus lateralis muscle in the anterolateral aspect of the thigh. </a:t>
            </a:r>
          </a:p>
        </p:txBody>
      </p:sp>
      <p:sp>
        <p:nvSpPr>
          <p:cNvPr id="4" name="Slide Number Placeholder 3">
            <a:extLst>
              <a:ext uri="{FF2B5EF4-FFF2-40B4-BE49-F238E27FC236}">
                <a16:creationId xmlns:a16="http://schemas.microsoft.com/office/drawing/2014/main" id="{4DF5EA42-4A8E-44FE-8048-A44332EE33F3}"/>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105</a:t>
            </a:fld>
            <a:endParaRPr lang="en-US" dirty="0"/>
          </a:p>
        </p:txBody>
      </p:sp>
      <p:sp>
        <p:nvSpPr>
          <p:cNvPr id="5" name="Footer Placeholder 4">
            <a:extLst>
              <a:ext uri="{FF2B5EF4-FFF2-40B4-BE49-F238E27FC236}">
                <a16:creationId xmlns:a16="http://schemas.microsoft.com/office/drawing/2014/main" id="{B1477F0B-6EEC-4BC5-9FE3-94C849975C93}"/>
              </a:ext>
            </a:extLst>
          </p:cNvPr>
          <p:cNvSpPr>
            <a:spLocks noGrp="1"/>
          </p:cNvSpPr>
          <p:nvPr>
            <p:ph type="ftr" sz="quarter" idx="11"/>
          </p:nvPr>
        </p:nvSpPr>
        <p:spPr/>
        <p:txBody>
          <a:bodyPr/>
          <a:lstStyle/>
          <a:p>
            <a:pPr>
              <a:defRPr/>
            </a:pPr>
            <a:r>
              <a:rPr lang="en-GB"/>
              <a:t>COVID-19 Vaccination programme: Core training slide set for healthcare practitioners 17 September 2021 </a:t>
            </a:r>
            <a:endParaRPr lang="en-US" dirty="0"/>
          </a:p>
        </p:txBody>
      </p:sp>
    </p:spTree>
    <p:extLst>
      <p:ext uri="{BB962C8B-B14F-4D97-AF65-F5344CB8AC3E}">
        <p14:creationId xmlns:p14="http://schemas.microsoft.com/office/powerpoint/2010/main" val="174042000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39590-7A69-468E-9563-4FE9B6E66FA0}"/>
              </a:ext>
            </a:extLst>
          </p:cNvPr>
          <p:cNvSpPr>
            <a:spLocks noGrp="1"/>
          </p:cNvSpPr>
          <p:nvPr>
            <p:ph type="title"/>
          </p:nvPr>
        </p:nvSpPr>
        <p:spPr>
          <a:xfrm>
            <a:off x="605136" y="351315"/>
            <a:ext cx="10894437" cy="648072"/>
          </a:xfrm>
        </p:spPr>
        <p:txBody>
          <a:bodyPr>
            <a:normAutofit fontScale="90000"/>
          </a:bodyPr>
          <a:lstStyle/>
          <a:p>
            <a:r>
              <a:rPr lang="en-GB" dirty="0"/>
              <a:t>Administering vaccine into the deltoid muscle (upper arm)</a:t>
            </a:r>
          </a:p>
        </p:txBody>
      </p:sp>
      <p:sp>
        <p:nvSpPr>
          <p:cNvPr id="4" name="Slide Number Placeholder 3">
            <a:extLst>
              <a:ext uri="{FF2B5EF4-FFF2-40B4-BE49-F238E27FC236}">
                <a16:creationId xmlns:a16="http://schemas.microsoft.com/office/drawing/2014/main" id="{1C30412C-8536-467F-9C74-7874876FB3E6}"/>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106</a:t>
            </a:fld>
            <a:endParaRPr lang="en-US" dirty="0"/>
          </a:p>
        </p:txBody>
      </p:sp>
      <p:sp>
        <p:nvSpPr>
          <p:cNvPr id="5" name="Footer Placeholder 4">
            <a:extLst>
              <a:ext uri="{FF2B5EF4-FFF2-40B4-BE49-F238E27FC236}">
                <a16:creationId xmlns:a16="http://schemas.microsoft.com/office/drawing/2014/main" id="{CA3DA298-131B-4DE0-9B76-A632E2147047}"/>
              </a:ext>
            </a:extLst>
          </p:cNvPr>
          <p:cNvSpPr>
            <a:spLocks noGrp="1"/>
          </p:cNvSpPr>
          <p:nvPr>
            <p:ph type="ftr" sz="quarter" idx="11"/>
          </p:nvPr>
        </p:nvSpPr>
        <p:spPr/>
        <p:txBody>
          <a:bodyPr/>
          <a:lstStyle/>
          <a:p>
            <a:pPr>
              <a:defRPr/>
            </a:pPr>
            <a:r>
              <a:rPr lang="en-GB"/>
              <a:t>COVID-19 Vaccination programme: Core training slide set for healthcare practitioners 17 September 2021 </a:t>
            </a:r>
            <a:endParaRPr lang="en-US" dirty="0"/>
          </a:p>
        </p:txBody>
      </p:sp>
      <p:pic>
        <p:nvPicPr>
          <p:cNvPr id="3074" name="Picture 3">
            <a:extLst>
              <a:ext uri="{FF2B5EF4-FFF2-40B4-BE49-F238E27FC236}">
                <a16:creationId xmlns:a16="http://schemas.microsoft.com/office/drawing/2014/main" id="{2DFED5C5-EE45-4C91-A197-05048D995C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564" y="1344323"/>
            <a:ext cx="4343436" cy="4326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308A4FA9-2736-43E2-ADA9-592391F1E73D}"/>
              </a:ext>
            </a:extLst>
          </p:cNvPr>
          <p:cNvSpPr txBox="1"/>
          <p:nvPr/>
        </p:nvSpPr>
        <p:spPr>
          <a:xfrm>
            <a:off x="6778214" y="1188613"/>
            <a:ext cx="5154687" cy="4801314"/>
          </a:xfrm>
          <a:prstGeom prst="rect">
            <a:avLst/>
          </a:prstGeom>
          <a:noFill/>
        </p:spPr>
        <p:txBody>
          <a:bodyPr wrap="square" rtlCol="0">
            <a:spAutoFit/>
          </a:bodyPr>
          <a:lstStyle/>
          <a:p>
            <a:pPr marL="342900" indent="-342900">
              <a:buFont typeface="Arial" panose="020B0604020202020204" pitchFamily="34" charset="0"/>
              <a:buChar char="•"/>
            </a:pPr>
            <a:r>
              <a:rPr lang="en-GB" dirty="0"/>
              <a:t>it is essential that the correct site and injection technique is used to administer vaccines</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injecting too high into the upper arm might result in a shoulder injury or a frozen shoulder. This leads to pain, weakness and a limited range of motion that can last for months</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injecting too low or too far to the side of the arm risks injecting into the axillary nerve or the radial nerve </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to avoid shoulder injury, always assess the limb before administering the vaccine to identify the correct site for injection</a:t>
            </a:r>
            <a:endParaRPr lang="en-GB" dirty="0">
              <a:solidFill>
                <a:srgbClr val="FF0000"/>
              </a:solidFill>
            </a:endParaRPr>
          </a:p>
        </p:txBody>
      </p:sp>
      <p:sp>
        <p:nvSpPr>
          <p:cNvPr id="6" name="TextBox 5">
            <a:extLst>
              <a:ext uri="{FF2B5EF4-FFF2-40B4-BE49-F238E27FC236}">
                <a16:creationId xmlns:a16="http://schemas.microsoft.com/office/drawing/2014/main" id="{838F1C7B-3F63-429B-A18A-A8AD7F986267}"/>
              </a:ext>
            </a:extLst>
          </p:cNvPr>
          <p:cNvSpPr txBox="1"/>
          <p:nvPr/>
        </p:nvSpPr>
        <p:spPr>
          <a:xfrm>
            <a:off x="1685365" y="5989927"/>
            <a:ext cx="4270272" cy="276999"/>
          </a:xfrm>
          <a:prstGeom prst="rect">
            <a:avLst/>
          </a:prstGeom>
          <a:noFill/>
        </p:spPr>
        <p:txBody>
          <a:bodyPr wrap="none" rtlCol="0">
            <a:spAutoFit/>
          </a:bodyPr>
          <a:lstStyle/>
          <a:p>
            <a:r>
              <a:rPr lang="en-GB" sz="1200" dirty="0"/>
              <a:t>Image adapted from the Australian Immunisation Handbook </a:t>
            </a:r>
          </a:p>
        </p:txBody>
      </p:sp>
    </p:spTree>
    <p:extLst>
      <p:ext uri="{BB962C8B-B14F-4D97-AF65-F5344CB8AC3E}">
        <p14:creationId xmlns:p14="http://schemas.microsoft.com/office/powerpoint/2010/main" val="197696372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2A5EE-36F3-46E0-9773-503C24BEC270}"/>
              </a:ext>
            </a:extLst>
          </p:cNvPr>
          <p:cNvSpPr>
            <a:spLocks noGrp="1"/>
          </p:cNvSpPr>
          <p:nvPr>
            <p:ph type="title"/>
          </p:nvPr>
        </p:nvSpPr>
        <p:spPr>
          <a:xfrm>
            <a:off x="674047" y="454618"/>
            <a:ext cx="11278603" cy="1102767"/>
          </a:xfrm>
        </p:spPr>
        <p:txBody>
          <a:bodyPr>
            <a:normAutofit fontScale="90000"/>
          </a:bodyPr>
          <a:lstStyle/>
          <a:p>
            <a:r>
              <a:rPr lang="en-GB" dirty="0"/>
              <a:t>The vastus lateralis muscle (anterolateral aspect of the thigh)</a:t>
            </a:r>
          </a:p>
        </p:txBody>
      </p:sp>
      <p:sp>
        <p:nvSpPr>
          <p:cNvPr id="4" name="Slide Number Placeholder 3">
            <a:extLst>
              <a:ext uri="{FF2B5EF4-FFF2-40B4-BE49-F238E27FC236}">
                <a16:creationId xmlns:a16="http://schemas.microsoft.com/office/drawing/2014/main" id="{50FB6809-86E8-4D90-87AF-0BE8FD64BC58}"/>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107</a:t>
            </a:fld>
            <a:endParaRPr lang="en-US" dirty="0"/>
          </a:p>
        </p:txBody>
      </p:sp>
      <p:sp>
        <p:nvSpPr>
          <p:cNvPr id="5" name="Footer Placeholder 4">
            <a:extLst>
              <a:ext uri="{FF2B5EF4-FFF2-40B4-BE49-F238E27FC236}">
                <a16:creationId xmlns:a16="http://schemas.microsoft.com/office/drawing/2014/main" id="{85DD4A1F-7553-4EC8-92E2-E0DB674F0E33}"/>
              </a:ext>
            </a:extLst>
          </p:cNvPr>
          <p:cNvSpPr>
            <a:spLocks noGrp="1"/>
          </p:cNvSpPr>
          <p:nvPr>
            <p:ph type="ftr" sz="quarter" idx="11"/>
          </p:nvPr>
        </p:nvSpPr>
        <p:spPr/>
        <p:txBody>
          <a:bodyPr/>
          <a:lstStyle/>
          <a:p>
            <a:pPr>
              <a:defRPr/>
            </a:pPr>
            <a:r>
              <a:rPr lang="en-GB"/>
              <a:t>COVID-19 Vaccination programme: Core training slide set for healthcare practitioners 17 September 2021 </a:t>
            </a:r>
            <a:endParaRPr lang="en-US" dirty="0"/>
          </a:p>
        </p:txBody>
      </p:sp>
      <p:sp>
        <p:nvSpPr>
          <p:cNvPr id="7" name="Rectangle 6">
            <a:extLst>
              <a:ext uri="{FF2B5EF4-FFF2-40B4-BE49-F238E27FC236}">
                <a16:creationId xmlns:a16="http://schemas.microsoft.com/office/drawing/2014/main" id="{84CFD21A-199D-4EF1-B93E-DD6733499121}"/>
              </a:ext>
            </a:extLst>
          </p:cNvPr>
          <p:cNvSpPr/>
          <p:nvPr/>
        </p:nvSpPr>
        <p:spPr>
          <a:xfrm>
            <a:off x="1200151" y="5506145"/>
            <a:ext cx="3987294" cy="707886"/>
          </a:xfrm>
          <a:prstGeom prst="rect">
            <a:avLst/>
          </a:prstGeom>
        </p:spPr>
        <p:txBody>
          <a:bodyPr wrap="square">
            <a:spAutoFit/>
          </a:bodyPr>
          <a:lstStyle/>
          <a:p>
            <a:pPr eaLnBrk="1" hangingPunct="1"/>
            <a:endParaRPr lang="en-GB" altLang="en-US" sz="1600" dirty="0"/>
          </a:p>
          <a:p>
            <a:pPr eaLnBrk="1" hangingPunct="1"/>
            <a:r>
              <a:rPr lang="en-GB" sz="1200" u="sng" dirty="0">
                <a:hlinkClick r:id="rId2"/>
              </a:rPr>
              <a:t>www.cdc.gov/vaccines/pubs/pinkbook/vac-admin.html</a:t>
            </a:r>
            <a:endParaRPr lang="en-GB" sz="1200" u="sng" dirty="0"/>
          </a:p>
          <a:p>
            <a:pPr eaLnBrk="1" hangingPunct="1"/>
            <a:endParaRPr lang="en-GB" altLang="en-US" sz="1200" u="sng" dirty="0"/>
          </a:p>
        </p:txBody>
      </p:sp>
      <p:pic>
        <p:nvPicPr>
          <p:cNvPr id="8" name="Content Placeholder 7">
            <a:extLst>
              <a:ext uri="{FF2B5EF4-FFF2-40B4-BE49-F238E27FC236}">
                <a16:creationId xmlns:a16="http://schemas.microsoft.com/office/drawing/2014/main" id="{C85B9164-B311-437F-87D8-8D0103FB5093}"/>
              </a:ext>
            </a:extLst>
          </p:cNvPr>
          <p:cNvPicPr>
            <a:picLocks noGrp="1" noChangeAspect="1"/>
          </p:cNvPicPr>
          <p:nvPr>
            <p:ph idx="1"/>
          </p:nvPr>
        </p:nvPicPr>
        <p:blipFill>
          <a:blip r:embed="rId3"/>
          <a:stretch>
            <a:fillRect/>
          </a:stretch>
        </p:blipFill>
        <p:spPr>
          <a:xfrm>
            <a:off x="1844170" y="1210450"/>
            <a:ext cx="3343275" cy="4619625"/>
          </a:xfrm>
          <a:prstGeom prst="rect">
            <a:avLst/>
          </a:prstGeom>
        </p:spPr>
      </p:pic>
      <p:sp>
        <p:nvSpPr>
          <p:cNvPr id="9" name="Oval 8">
            <a:extLst>
              <a:ext uri="{FF2B5EF4-FFF2-40B4-BE49-F238E27FC236}">
                <a16:creationId xmlns:a16="http://schemas.microsoft.com/office/drawing/2014/main" id="{B36105AB-52B2-43B7-B92C-9C2235FC4CAE}"/>
              </a:ext>
            </a:extLst>
          </p:cNvPr>
          <p:cNvSpPr/>
          <p:nvPr/>
        </p:nvSpPr>
        <p:spPr>
          <a:xfrm>
            <a:off x="2079913" y="3268234"/>
            <a:ext cx="1235837"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2">
            <a:extLst>
              <a:ext uri="{FF2B5EF4-FFF2-40B4-BE49-F238E27FC236}">
                <a16:creationId xmlns:a16="http://schemas.microsoft.com/office/drawing/2014/main" id="{8F35AF27-4233-4303-8D9C-6E4BF3271AA5}"/>
              </a:ext>
            </a:extLst>
          </p:cNvPr>
          <p:cNvSpPr/>
          <p:nvPr/>
        </p:nvSpPr>
        <p:spPr>
          <a:xfrm>
            <a:off x="5522047" y="2124069"/>
            <a:ext cx="6096000" cy="3139321"/>
          </a:xfrm>
          <a:prstGeom prst="rect">
            <a:avLst/>
          </a:prstGeom>
        </p:spPr>
        <p:txBody>
          <a:bodyPr>
            <a:spAutoFit/>
          </a:bodyPr>
          <a:lstStyle/>
          <a:p>
            <a:r>
              <a:rPr lang="en-GB" sz="2000" dirty="0"/>
              <a:t>Infants under one year receive their immunisations into the anterolateral aspect of the thigh because the deltoid muscle is not sufficiently well enough developed at this age.</a:t>
            </a:r>
          </a:p>
          <a:p>
            <a:endParaRPr lang="en-GB" sz="2000" dirty="0"/>
          </a:p>
          <a:p>
            <a:r>
              <a:rPr lang="en-GB" sz="2000" dirty="0"/>
              <a:t>Although the deltoid muscle is more commonly used in older children and adults as it is quicker and easier to access, the vastus lateralis muscle in the thigh can be used in these age groups if necessary. </a:t>
            </a:r>
          </a:p>
          <a:p>
            <a:endParaRPr lang="en-GB" dirty="0"/>
          </a:p>
        </p:txBody>
      </p:sp>
    </p:spTree>
    <p:extLst>
      <p:ext uri="{BB962C8B-B14F-4D97-AF65-F5344CB8AC3E}">
        <p14:creationId xmlns:p14="http://schemas.microsoft.com/office/powerpoint/2010/main" val="364004389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31236-253C-4228-9C20-E9CC14039BEA}"/>
              </a:ext>
            </a:extLst>
          </p:cNvPr>
          <p:cNvSpPr>
            <a:spLocks noGrp="1"/>
          </p:cNvSpPr>
          <p:nvPr>
            <p:ph type="title"/>
          </p:nvPr>
        </p:nvSpPr>
        <p:spPr/>
        <p:txBody>
          <a:bodyPr/>
          <a:lstStyle/>
          <a:p>
            <a:r>
              <a:rPr lang="en-GB" dirty="0"/>
              <a:t>Vaccine administration continued</a:t>
            </a:r>
          </a:p>
        </p:txBody>
      </p:sp>
      <p:sp>
        <p:nvSpPr>
          <p:cNvPr id="3" name="Content Placeholder 2">
            <a:extLst>
              <a:ext uri="{FF2B5EF4-FFF2-40B4-BE49-F238E27FC236}">
                <a16:creationId xmlns:a16="http://schemas.microsoft.com/office/drawing/2014/main" id="{D041D3DB-747A-4455-B27A-D2BCD30517CB}"/>
              </a:ext>
            </a:extLst>
          </p:cNvPr>
          <p:cNvSpPr>
            <a:spLocks noGrp="1"/>
          </p:cNvSpPr>
          <p:nvPr>
            <p:ph idx="1"/>
          </p:nvPr>
        </p:nvSpPr>
        <p:spPr>
          <a:xfrm>
            <a:off x="561120" y="1382900"/>
            <a:ext cx="10704000" cy="782232"/>
          </a:xfrm>
        </p:spPr>
        <p:txBody>
          <a:bodyPr/>
          <a:lstStyle/>
          <a:p>
            <a:r>
              <a:rPr lang="en-GB" sz="2000" dirty="0"/>
              <a:t>Skin does not need to be specially cleaned prior to vaccination. If it is visibly dirty then water is sufficient to clean it.</a:t>
            </a:r>
          </a:p>
          <a:p>
            <a:endParaRPr lang="en-GB" sz="2000" dirty="0"/>
          </a:p>
          <a:p>
            <a:endParaRPr lang="en-GB" dirty="0"/>
          </a:p>
        </p:txBody>
      </p:sp>
      <p:sp>
        <p:nvSpPr>
          <p:cNvPr id="4" name="Slide Number Placeholder 3">
            <a:extLst>
              <a:ext uri="{FF2B5EF4-FFF2-40B4-BE49-F238E27FC236}">
                <a16:creationId xmlns:a16="http://schemas.microsoft.com/office/drawing/2014/main" id="{09EA645A-757C-4B44-9B33-627A2FF31BB3}"/>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108</a:t>
            </a:fld>
            <a:endParaRPr lang="en-US" dirty="0"/>
          </a:p>
        </p:txBody>
      </p:sp>
      <p:sp>
        <p:nvSpPr>
          <p:cNvPr id="5" name="Footer Placeholder 4">
            <a:extLst>
              <a:ext uri="{FF2B5EF4-FFF2-40B4-BE49-F238E27FC236}">
                <a16:creationId xmlns:a16="http://schemas.microsoft.com/office/drawing/2014/main" id="{D51CEB5E-044C-4523-8293-FE8C14D14695}"/>
              </a:ext>
            </a:extLst>
          </p:cNvPr>
          <p:cNvSpPr>
            <a:spLocks noGrp="1"/>
          </p:cNvSpPr>
          <p:nvPr>
            <p:ph type="ftr" sz="quarter" idx="11"/>
          </p:nvPr>
        </p:nvSpPr>
        <p:spPr/>
        <p:txBody>
          <a:bodyPr/>
          <a:lstStyle/>
          <a:p>
            <a:pPr>
              <a:defRPr/>
            </a:pPr>
            <a:r>
              <a:rPr lang="en-GB"/>
              <a:t>COVID-19 Vaccination programme: Core training slide set for healthcare practitioners 17 September 2021 </a:t>
            </a:r>
            <a:endParaRPr lang="en-US" dirty="0"/>
          </a:p>
        </p:txBody>
      </p:sp>
      <p:sp>
        <p:nvSpPr>
          <p:cNvPr id="6" name="TextBox 5">
            <a:extLst>
              <a:ext uri="{FF2B5EF4-FFF2-40B4-BE49-F238E27FC236}">
                <a16:creationId xmlns:a16="http://schemas.microsoft.com/office/drawing/2014/main" id="{C5BE5F29-83A9-4A9D-80B3-4B03C0A07606}"/>
              </a:ext>
            </a:extLst>
          </p:cNvPr>
          <p:cNvSpPr txBox="1"/>
          <p:nvPr/>
        </p:nvSpPr>
        <p:spPr>
          <a:xfrm>
            <a:off x="561120" y="2518970"/>
            <a:ext cx="7916036" cy="3099695"/>
          </a:xfrm>
          <a:prstGeom prst="rect">
            <a:avLst/>
          </a:prstGeom>
          <a:noFill/>
        </p:spPr>
        <p:txBody>
          <a:bodyPr wrap="square" rtlCol="0">
            <a:spAutoFit/>
          </a:bodyPr>
          <a:lstStyle/>
          <a:p>
            <a:pPr marL="4763" lvl="0" indent="-4763" eaLnBrk="0" fontAlgn="base" hangingPunct="0">
              <a:lnSpc>
                <a:spcPct val="114000"/>
              </a:lnSpc>
              <a:spcAft>
                <a:spcPct val="0"/>
              </a:spcAft>
            </a:pPr>
            <a:r>
              <a:rPr lang="en-GB" sz="2000" b="1" dirty="0">
                <a:solidFill>
                  <a:prstClr val="black"/>
                </a:solidFill>
                <a:latin typeface="Arial" pitchFamily="34" charset="0"/>
                <a:ea typeface="ヒラギノ角ゴ Pro W3" pitchFamily="84" charset="-128"/>
              </a:rPr>
              <a:t>Intramuscular process:</a:t>
            </a:r>
          </a:p>
          <a:p>
            <a:pPr marL="4763" lvl="0" indent="-4763" eaLnBrk="0" fontAlgn="base" hangingPunct="0">
              <a:lnSpc>
                <a:spcPct val="114000"/>
              </a:lnSpc>
              <a:spcAft>
                <a:spcPct val="0"/>
              </a:spcAft>
            </a:pPr>
            <a:endParaRPr lang="en-GB" sz="1400" dirty="0">
              <a:solidFill>
                <a:prstClr val="black"/>
              </a:solidFill>
              <a:latin typeface="Arial" pitchFamily="34" charset="0"/>
              <a:ea typeface="ヒラギノ角ゴ Pro W3" pitchFamily="84" charset="-128"/>
            </a:endParaRPr>
          </a:p>
          <a:p>
            <a:pPr marL="342900" lvl="0" indent="-342900" eaLnBrk="0" fontAlgn="base" hangingPunct="0">
              <a:spcAft>
                <a:spcPts val="400"/>
              </a:spcAft>
              <a:buFont typeface="Arial" panose="020B0604020202020204" pitchFamily="34" charset="0"/>
              <a:buChar char="•"/>
            </a:pPr>
            <a:r>
              <a:rPr lang="en-GB" sz="2000" dirty="0">
                <a:solidFill>
                  <a:prstClr val="black"/>
                </a:solidFill>
                <a:latin typeface="Arial" pitchFamily="34" charset="0"/>
                <a:ea typeface="ヒラギノ角ゴ Pro W3" pitchFamily="84" charset="-128"/>
              </a:rPr>
              <a:t>identify the correct site for IM injection</a:t>
            </a:r>
          </a:p>
          <a:p>
            <a:pPr marL="342900" lvl="0" indent="-342900" eaLnBrk="0" fontAlgn="base" hangingPunct="0">
              <a:spcAft>
                <a:spcPts val="400"/>
              </a:spcAft>
              <a:buFont typeface="Arial" panose="020B0604020202020204" pitchFamily="34" charset="0"/>
              <a:buChar char="•"/>
            </a:pPr>
            <a:r>
              <a:rPr lang="en-GB" sz="2000" dirty="0">
                <a:solidFill>
                  <a:prstClr val="black"/>
                </a:solidFill>
                <a:latin typeface="Arial" pitchFamily="34" charset="0"/>
                <a:ea typeface="ヒラギノ角ゴ Pro W3" pitchFamily="84" charset="-128"/>
              </a:rPr>
              <a:t>stretch the skin at the site</a:t>
            </a:r>
          </a:p>
          <a:p>
            <a:pPr marL="342900" lvl="0" indent="-342900" eaLnBrk="0" fontAlgn="base" hangingPunct="0">
              <a:spcAft>
                <a:spcPts val="400"/>
              </a:spcAft>
              <a:buFont typeface="Arial" panose="020B0604020202020204" pitchFamily="34" charset="0"/>
              <a:buChar char="•"/>
            </a:pPr>
            <a:r>
              <a:rPr lang="en-GB" sz="2000" dirty="0">
                <a:solidFill>
                  <a:prstClr val="black"/>
                </a:solidFill>
                <a:latin typeface="Arial" pitchFamily="34" charset="0"/>
                <a:ea typeface="ヒラギノ角ゴ Pro W3" pitchFamily="84" charset="-128"/>
              </a:rPr>
              <a:t>insert the needle at a 90 degree angle </a:t>
            </a:r>
            <a:r>
              <a:rPr lang="en-GB" sz="2000" b="1" dirty="0">
                <a:solidFill>
                  <a:prstClr val="black"/>
                </a:solidFill>
                <a:latin typeface="Arial" pitchFamily="34" charset="0"/>
                <a:ea typeface="ヒラギノ角ゴ Pro W3" pitchFamily="84" charset="-128"/>
              </a:rPr>
              <a:t>far enough to ensure vaccine is delivered into muscle</a:t>
            </a:r>
          </a:p>
          <a:p>
            <a:pPr marL="342900" lvl="0" indent="-342900" eaLnBrk="0" fontAlgn="base" hangingPunct="0">
              <a:spcAft>
                <a:spcPts val="400"/>
              </a:spcAft>
              <a:buFont typeface="Arial" panose="020B0604020202020204" pitchFamily="34" charset="0"/>
              <a:buChar char="•"/>
            </a:pPr>
            <a:r>
              <a:rPr lang="en-GB" sz="2000" dirty="0">
                <a:solidFill>
                  <a:prstClr val="black"/>
                </a:solidFill>
                <a:latin typeface="Arial" pitchFamily="34" charset="0"/>
                <a:ea typeface="ヒラギノ角ゴ Pro W3" pitchFamily="84" charset="-128"/>
              </a:rPr>
              <a:t>depress the plunger</a:t>
            </a:r>
          </a:p>
          <a:p>
            <a:pPr marL="342900" lvl="0" indent="-342900" eaLnBrk="0" fontAlgn="base" hangingPunct="0">
              <a:spcAft>
                <a:spcPts val="400"/>
              </a:spcAft>
              <a:buFont typeface="Arial" panose="020B0604020202020204" pitchFamily="34" charset="0"/>
              <a:buChar char="•"/>
            </a:pPr>
            <a:r>
              <a:rPr lang="en-GB" sz="2000" dirty="0">
                <a:solidFill>
                  <a:prstClr val="black"/>
                </a:solidFill>
                <a:latin typeface="Arial" pitchFamily="34" charset="0"/>
                <a:ea typeface="ヒラギノ角ゴ Pro W3" pitchFamily="84" charset="-128"/>
              </a:rPr>
              <a:t>gently remove the needle</a:t>
            </a:r>
          </a:p>
          <a:p>
            <a:pPr marL="342900" lvl="0" indent="-342900" eaLnBrk="0" fontAlgn="base" hangingPunct="0">
              <a:spcAft>
                <a:spcPts val="400"/>
              </a:spcAft>
              <a:buFont typeface="Arial" panose="020B0604020202020204" pitchFamily="34" charset="0"/>
              <a:buChar char="•"/>
            </a:pPr>
            <a:r>
              <a:rPr lang="en-GB" sz="2000" dirty="0">
                <a:solidFill>
                  <a:prstClr val="black"/>
                </a:solidFill>
                <a:latin typeface="Arial" pitchFamily="34" charset="0"/>
                <a:ea typeface="ヒラギノ角ゴ Pro W3" pitchFamily="84" charset="-128"/>
              </a:rPr>
              <a:t>apply light pressure using gauze or cotton wool if bleeding occurs</a:t>
            </a:r>
          </a:p>
        </p:txBody>
      </p:sp>
      <p:pic>
        <p:nvPicPr>
          <p:cNvPr id="7" name="Picture 6">
            <a:extLst>
              <a:ext uri="{FF2B5EF4-FFF2-40B4-BE49-F238E27FC236}">
                <a16:creationId xmlns:a16="http://schemas.microsoft.com/office/drawing/2014/main" id="{69D11B92-7586-4103-B39B-D2C79B531DE3}"/>
              </a:ext>
            </a:extLst>
          </p:cNvPr>
          <p:cNvPicPr>
            <a:picLocks noChangeAspect="1"/>
          </p:cNvPicPr>
          <p:nvPr/>
        </p:nvPicPr>
        <p:blipFill>
          <a:blip r:embed="rId3"/>
          <a:stretch>
            <a:fillRect/>
          </a:stretch>
        </p:blipFill>
        <p:spPr>
          <a:xfrm>
            <a:off x="8272196" y="2120196"/>
            <a:ext cx="3358684" cy="3052793"/>
          </a:xfrm>
          <a:prstGeom prst="rect">
            <a:avLst/>
          </a:prstGeom>
        </p:spPr>
      </p:pic>
    </p:spTree>
    <p:extLst>
      <p:ext uri="{BB962C8B-B14F-4D97-AF65-F5344CB8AC3E}">
        <p14:creationId xmlns:p14="http://schemas.microsoft.com/office/powerpoint/2010/main" val="230583808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23E16-F3DC-43C1-B8E3-0E0D228694A8}"/>
              </a:ext>
            </a:extLst>
          </p:cNvPr>
          <p:cNvSpPr>
            <a:spLocks noGrp="1"/>
          </p:cNvSpPr>
          <p:nvPr>
            <p:ph type="title"/>
          </p:nvPr>
        </p:nvSpPr>
        <p:spPr>
          <a:xfrm>
            <a:off x="750269" y="548680"/>
            <a:ext cx="10877158" cy="648072"/>
          </a:xfrm>
        </p:spPr>
        <p:txBody>
          <a:bodyPr>
            <a:noAutofit/>
          </a:bodyPr>
          <a:lstStyle/>
          <a:p>
            <a:r>
              <a:rPr lang="en-GB" sz="3200" dirty="0"/>
              <a:t>Individuals with bleeding disorders or taking anticoagulation therapy</a:t>
            </a:r>
          </a:p>
        </p:txBody>
      </p:sp>
      <p:sp>
        <p:nvSpPr>
          <p:cNvPr id="3" name="Content Placeholder 2">
            <a:extLst>
              <a:ext uri="{FF2B5EF4-FFF2-40B4-BE49-F238E27FC236}">
                <a16:creationId xmlns:a16="http://schemas.microsoft.com/office/drawing/2014/main" id="{E560465E-AD01-47F3-B485-4184757D62CE}"/>
              </a:ext>
            </a:extLst>
          </p:cNvPr>
          <p:cNvSpPr>
            <a:spLocks noGrp="1"/>
          </p:cNvSpPr>
          <p:nvPr>
            <p:ph idx="1"/>
          </p:nvPr>
        </p:nvSpPr>
        <p:spPr>
          <a:xfrm>
            <a:off x="750268" y="1412777"/>
            <a:ext cx="10697731" cy="4739679"/>
          </a:xfrm>
        </p:spPr>
        <p:txBody>
          <a:bodyPr/>
          <a:lstStyle/>
          <a:p>
            <a:pPr marL="285750" indent="-285750">
              <a:buFont typeface="Arial" panose="020B0604020202020204" pitchFamily="34" charset="0"/>
              <a:buChar char="•"/>
            </a:pPr>
            <a:r>
              <a:rPr lang="en-GB" dirty="0"/>
              <a:t>individuals with bleeding disorders may be vaccinated intramuscularly if, in the opinion of a doctor familiar with the individual’s bleeding risk, vaccines or similar small volume intramuscular injections can be administered with reasonable safety by this route </a:t>
            </a:r>
          </a:p>
          <a:p>
            <a:pPr marL="285750" indent="-285750">
              <a:buFont typeface="Arial" panose="020B0604020202020204" pitchFamily="34" charset="0"/>
              <a:buChar char="•"/>
            </a:pPr>
            <a:endParaRPr lang="en-GB" sz="1200" dirty="0"/>
          </a:p>
          <a:p>
            <a:pPr marL="285750" indent="-285750">
              <a:buFont typeface="Arial" panose="020B0604020202020204" pitchFamily="34" charset="0"/>
              <a:buChar char="•"/>
            </a:pPr>
            <a:r>
              <a:rPr lang="en-GB" dirty="0"/>
              <a:t>if the individual receives medication/ treatment to reduce bleeding, e.g. treatment for haemophilia, intramuscular vaccination can be scheduled shortly after such medication/ treatment is administered</a:t>
            </a:r>
          </a:p>
          <a:p>
            <a:pPr marL="285750" indent="-285750">
              <a:buFont typeface="Arial" panose="020B0604020202020204" pitchFamily="34" charset="0"/>
              <a:buChar char="•"/>
            </a:pPr>
            <a:endParaRPr lang="en-GB" sz="1200" dirty="0"/>
          </a:p>
          <a:p>
            <a:pPr marL="285750" indent="-285750">
              <a:buFont typeface="Arial" panose="020B0604020202020204" pitchFamily="34" charset="0"/>
              <a:buChar char="•"/>
            </a:pPr>
            <a:r>
              <a:rPr lang="en-GB" dirty="0"/>
              <a:t>individuals on stable anticoagulation therapy, including individuals on warfarin who are up-to-date with their scheduled INR testing and whose latest INR is below the upper level of the therapeutic range, can receive intramuscular vaccination</a:t>
            </a:r>
          </a:p>
          <a:p>
            <a:pPr marL="285750" indent="-285750">
              <a:buFont typeface="Arial" panose="020B0604020202020204" pitchFamily="34" charset="0"/>
              <a:buChar char="•"/>
            </a:pPr>
            <a:endParaRPr lang="en-GB" sz="1200" dirty="0"/>
          </a:p>
          <a:p>
            <a:pPr marL="285750" indent="-285750">
              <a:buFont typeface="Arial" panose="020B0604020202020204" pitchFamily="34" charset="0"/>
              <a:buChar char="•"/>
            </a:pPr>
            <a:r>
              <a:rPr lang="en-GB" dirty="0"/>
              <a:t>a fine needle (23 or 25 gauge) should be used for the vaccination, followed by firm pressure applied to the site without rubbing for at least 2 minutes </a:t>
            </a:r>
          </a:p>
          <a:p>
            <a:pPr marL="285750" indent="-285750">
              <a:buFont typeface="Arial" panose="020B0604020202020204" pitchFamily="34" charset="0"/>
              <a:buChar char="•"/>
            </a:pPr>
            <a:endParaRPr lang="en-GB" sz="1200" dirty="0"/>
          </a:p>
          <a:p>
            <a:pPr marL="285750" indent="-285750">
              <a:buFont typeface="Arial" panose="020B0604020202020204" pitchFamily="34" charset="0"/>
              <a:buChar char="•"/>
            </a:pPr>
            <a:r>
              <a:rPr lang="en-GB" dirty="0"/>
              <a:t>the individual/parent/ carer should be informed about the risk of haematoma from the injection</a:t>
            </a:r>
          </a:p>
        </p:txBody>
      </p:sp>
      <p:sp>
        <p:nvSpPr>
          <p:cNvPr id="4" name="Slide Number Placeholder 3">
            <a:extLst>
              <a:ext uri="{FF2B5EF4-FFF2-40B4-BE49-F238E27FC236}">
                <a16:creationId xmlns:a16="http://schemas.microsoft.com/office/drawing/2014/main" id="{71844E0D-47B3-4F95-A7CF-59FE4507584C}"/>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109</a:t>
            </a:fld>
            <a:endParaRPr lang="en-US" dirty="0"/>
          </a:p>
        </p:txBody>
      </p:sp>
      <p:sp>
        <p:nvSpPr>
          <p:cNvPr id="5" name="Footer Placeholder 4">
            <a:extLst>
              <a:ext uri="{FF2B5EF4-FFF2-40B4-BE49-F238E27FC236}">
                <a16:creationId xmlns:a16="http://schemas.microsoft.com/office/drawing/2014/main" id="{AF3E4B6F-B9C4-47F1-989F-F2FC439E8B61}"/>
              </a:ext>
            </a:extLst>
          </p:cNvPr>
          <p:cNvSpPr>
            <a:spLocks noGrp="1"/>
          </p:cNvSpPr>
          <p:nvPr>
            <p:ph type="ftr" sz="quarter" idx="11"/>
          </p:nvPr>
        </p:nvSpPr>
        <p:spPr/>
        <p:txBody>
          <a:bodyPr/>
          <a:lstStyle/>
          <a:p>
            <a:pPr>
              <a:defRPr/>
            </a:pPr>
            <a:r>
              <a:rPr lang="en-GB"/>
              <a:t>COVID-19 Vaccination programme: Core training slide set for healthcare practitioners 17 September 2021 </a:t>
            </a:r>
            <a:endParaRPr lang="en-US" dirty="0"/>
          </a:p>
        </p:txBody>
      </p:sp>
    </p:spTree>
    <p:extLst>
      <p:ext uri="{BB962C8B-B14F-4D97-AF65-F5344CB8AC3E}">
        <p14:creationId xmlns:p14="http://schemas.microsoft.com/office/powerpoint/2010/main" val="3425263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F0268-F6C0-4790-B185-25982D55C0BD}"/>
              </a:ext>
            </a:extLst>
          </p:cNvPr>
          <p:cNvSpPr>
            <a:spLocks noGrp="1"/>
          </p:cNvSpPr>
          <p:nvPr>
            <p:ph type="title"/>
          </p:nvPr>
        </p:nvSpPr>
        <p:spPr/>
        <p:txBody>
          <a:bodyPr>
            <a:normAutofit/>
          </a:bodyPr>
          <a:lstStyle/>
          <a:p>
            <a:r>
              <a:rPr lang="en-GB" dirty="0"/>
              <a:t>Coronavirus structure</a:t>
            </a:r>
          </a:p>
        </p:txBody>
      </p:sp>
      <p:sp>
        <p:nvSpPr>
          <p:cNvPr id="4" name="Slide Number Placeholder 3">
            <a:extLst>
              <a:ext uri="{FF2B5EF4-FFF2-40B4-BE49-F238E27FC236}">
                <a16:creationId xmlns:a16="http://schemas.microsoft.com/office/drawing/2014/main" id="{EB086DA2-8AF3-4540-84F6-D5127D74A9AA}"/>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11</a:t>
            </a:fld>
            <a:endParaRPr lang="en-US" dirty="0"/>
          </a:p>
        </p:txBody>
      </p:sp>
      <p:sp>
        <p:nvSpPr>
          <p:cNvPr id="5" name="Footer Placeholder 4">
            <a:extLst>
              <a:ext uri="{FF2B5EF4-FFF2-40B4-BE49-F238E27FC236}">
                <a16:creationId xmlns:a16="http://schemas.microsoft.com/office/drawing/2014/main" id="{DE67E8A6-27E0-44A6-A102-837899B58AC9}"/>
              </a:ext>
            </a:extLst>
          </p:cNvPr>
          <p:cNvSpPr>
            <a:spLocks noGrp="1"/>
          </p:cNvSpPr>
          <p:nvPr>
            <p:ph type="ftr" sz="quarter" idx="11"/>
          </p:nvPr>
        </p:nvSpPr>
        <p:spPr/>
        <p:txBody>
          <a:bodyPr/>
          <a:lstStyle/>
          <a:p>
            <a:pPr>
              <a:defRPr/>
            </a:pPr>
            <a:r>
              <a:rPr lang="en-GB"/>
              <a:t>COVID-19 Vaccination programme: Core training slide set for healthcare practitioners 17 September 2021 </a:t>
            </a:r>
            <a:endParaRPr lang="en-US" dirty="0"/>
          </a:p>
        </p:txBody>
      </p:sp>
      <p:sp>
        <p:nvSpPr>
          <p:cNvPr id="8" name="Rectangle 7">
            <a:extLst>
              <a:ext uri="{FF2B5EF4-FFF2-40B4-BE49-F238E27FC236}">
                <a16:creationId xmlns:a16="http://schemas.microsoft.com/office/drawing/2014/main" id="{E95D8D4F-5749-427F-B843-2F9F651D26F8}"/>
              </a:ext>
            </a:extLst>
          </p:cNvPr>
          <p:cNvSpPr/>
          <p:nvPr/>
        </p:nvSpPr>
        <p:spPr>
          <a:xfrm>
            <a:off x="5567321" y="1213582"/>
            <a:ext cx="6085210" cy="5078313"/>
          </a:xfrm>
          <a:prstGeom prst="rect">
            <a:avLst/>
          </a:prstGeom>
        </p:spPr>
        <p:txBody>
          <a:bodyPr wrap="square">
            <a:spAutoFit/>
          </a:bodyPr>
          <a:lstStyle/>
          <a:p>
            <a:endParaRPr lang="en-GB" sz="600" dirty="0">
              <a:highlight>
                <a:srgbClr val="FFFF00"/>
              </a:highlight>
            </a:endParaRPr>
          </a:p>
          <a:p>
            <a:pPr marL="285750" indent="-285750">
              <a:buFont typeface="Arial" panose="020B0604020202020204" pitchFamily="34" charset="0"/>
              <a:buChar char="•"/>
            </a:pPr>
            <a:r>
              <a:rPr lang="en-GB" sz="1600" dirty="0"/>
              <a:t>the key parts of the coronavirus are the RNA and the spike proteins</a:t>
            </a:r>
          </a:p>
          <a:p>
            <a:endParaRPr lang="en-GB" sz="1600" dirty="0"/>
          </a:p>
          <a:p>
            <a:pPr marL="285750" indent="-285750">
              <a:buFont typeface="Arial" panose="020B0604020202020204" pitchFamily="34" charset="0"/>
              <a:buChar char="•"/>
            </a:pPr>
            <a:r>
              <a:rPr lang="en-GB" sz="1600" dirty="0"/>
              <a:t>the RNA is surrounded by an </a:t>
            </a:r>
            <a:r>
              <a:rPr lang="en-GB" sz="1600" b="1" dirty="0"/>
              <a:t>envelope</a:t>
            </a:r>
            <a:r>
              <a:rPr lang="en-GB" sz="1600" dirty="0"/>
              <a:t> which has different roles in the life cycle of the virus. These may include the assembly of new virus and helping new virus to leave the infected cell</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the </a:t>
            </a:r>
            <a:r>
              <a:rPr lang="en-GB" sz="1600" b="1" dirty="0"/>
              <a:t>spike proteins </a:t>
            </a:r>
            <a:r>
              <a:rPr lang="en-GB" sz="1600" dirty="0"/>
              <a:t>(S) are anchored into the viral </a:t>
            </a:r>
            <a:r>
              <a:rPr lang="en-GB" sz="1600" b="1" dirty="0"/>
              <a:t>envelope </a:t>
            </a:r>
            <a:r>
              <a:rPr lang="en-GB" sz="1600" dirty="0"/>
              <a:t>and form a crown like appearance, like the solar corona, hence the name coronavirus. The spike proteins attach to the target cell and allow the virus to enter it</a:t>
            </a:r>
          </a:p>
          <a:p>
            <a:endParaRPr lang="en-GB" sz="1600" dirty="0"/>
          </a:p>
          <a:p>
            <a:pPr marL="285750" indent="-285750">
              <a:buFont typeface="Arial" panose="020B0604020202020204" pitchFamily="34" charset="0"/>
              <a:buChar char="•"/>
            </a:pPr>
            <a:r>
              <a:rPr lang="en-GB" sz="1600" dirty="0"/>
              <a:t>the </a:t>
            </a:r>
            <a:r>
              <a:rPr lang="en-GB" sz="1600" b="1" dirty="0"/>
              <a:t>RNA </a:t>
            </a:r>
            <a:r>
              <a:rPr lang="en-GB" sz="1600" dirty="0"/>
              <a:t>is inside the envelope and acts as a template so that once it is inside the host cell, the coronavirus can replicate itself and be released into the body</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the spike protein and the RNA have been used to develop and make different vaccines to protect against SARS-CoV-2</a:t>
            </a:r>
          </a:p>
          <a:p>
            <a:pPr marL="285750" indent="-285750">
              <a:buFont typeface="Arial" panose="020B0604020202020204" pitchFamily="34" charset="0"/>
              <a:buChar char="•"/>
            </a:pPr>
            <a:endParaRPr lang="en-GB" sz="1400" dirty="0"/>
          </a:p>
        </p:txBody>
      </p:sp>
      <p:pic>
        <p:nvPicPr>
          <p:cNvPr id="10" name="Picture 9">
            <a:extLst>
              <a:ext uri="{FF2B5EF4-FFF2-40B4-BE49-F238E27FC236}">
                <a16:creationId xmlns:a16="http://schemas.microsoft.com/office/drawing/2014/main" id="{F5ED8853-5D6E-4326-8739-4FFB41859B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469" y="1592580"/>
            <a:ext cx="5068117" cy="2645465"/>
          </a:xfrm>
          <a:prstGeom prst="rect">
            <a:avLst/>
          </a:prstGeom>
        </p:spPr>
      </p:pic>
    </p:spTree>
    <p:extLst>
      <p:ext uri="{BB962C8B-B14F-4D97-AF65-F5344CB8AC3E}">
        <p14:creationId xmlns:p14="http://schemas.microsoft.com/office/powerpoint/2010/main" val="362128901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08D4F-08B3-4661-AF9C-136268A0C557}"/>
              </a:ext>
            </a:extLst>
          </p:cNvPr>
          <p:cNvSpPr>
            <a:spLocks noGrp="1"/>
          </p:cNvSpPr>
          <p:nvPr>
            <p:ph type="title"/>
          </p:nvPr>
        </p:nvSpPr>
        <p:spPr/>
        <p:txBody>
          <a:bodyPr/>
          <a:lstStyle/>
          <a:p>
            <a:r>
              <a:rPr lang="en-GB" dirty="0"/>
              <a:t>Post vaccination advice and observation</a:t>
            </a:r>
          </a:p>
        </p:txBody>
      </p:sp>
      <p:sp>
        <p:nvSpPr>
          <p:cNvPr id="3" name="Content Placeholder 2">
            <a:extLst>
              <a:ext uri="{FF2B5EF4-FFF2-40B4-BE49-F238E27FC236}">
                <a16:creationId xmlns:a16="http://schemas.microsoft.com/office/drawing/2014/main" id="{EE1276A8-C6A8-4ECC-9B4B-23E697FAA0EC}"/>
              </a:ext>
            </a:extLst>
          </p:cNvPr>
          <p:cNvSpPr>
            <a:spLocks noGrp="1"/>
          </p:cNvSpPr>
          <p:nvPr>
            <p:ph idx="1"/>
          </p:nvPr>
        </p:nvSpPr>
        <p:spPr>
          <a:xfrm>
            <a:off x="676770" y="1311965"/>
            <a:ext cx="11159630" cy="5054640"/>
          </a:xfrm>
        </p:spPr>
        <p:txBody>
          <a:bodyPr/>
          <a:lstStyle/>
          <a:p>
            <a:pPr marL="342900" indent="-342900">
              <a:lnSpc>
                <a:spcPct val="100000"/>
              </a:lnSpc>
              <a:buFont typeface="Arial" panose="020B0604020202020204" pitchFamily="34" charset="0"/>
              <a:buChar char="•"/>
            </a:pPr>
            <a:r>
              <a:rPr lang="en-GB" altLang="en-US" sz="2000" dirty="0"/>
              <a:t>those vaccinated should be observed for any immediate adverse effects for a minimum of 15 minutes following immunisation with the Pfizer BioNTech and Moderna vaccines (longer if deemed necessary after clinical assessment)</a:t>
            </a:r>
          </a:p>
          <a:p>
            <a:pPr marL="0" indent="0">
              <a:lnSpc>
                <a:spcPct val="100000"/>
              </a:lnSpc>
            </a:pPr>
            <a:endParaRPr lang="en-GB" altLang="en-US" sz="2000" dirty="0"/>
          </a:p>
          <a:p>
            <a:pPr marL="342900" indent="-342900">
              <a:lnSpc>
                <a:spcPct val="100000"/>
              </a:lnSpc>
              <a:buFont typeface="Arial" panose="020B0604020202020204" pitchFamily="34" charset="0"/>
              <a:buChar char="•"/>
            </a:pPr>
            <a:r>
              <a:rPr lang="en-GB" sz="2000" dirty="0"/>
              <a:t>there is no requirement for 15 minutes observation following the AstraZeneca COVID-19 vaccine. However, vaccinees should be advised not to drive for 15 minutes following vaccination</a:t>
            </a:r>
          </a:p>
          <a:p>
            <a:pPr marL="0" indent="0">
              <a:lnSpc>
                <a:spcPct val="100000"/>
              </a:lnSpc>
            </a:pPr>
            <a:endParaRPr lang="en-GB" sz="2000" dirty="0"/>
          </a:p>
          <a:p>
            <a:pPr marL="342900" indent="-342900">
              <a:lnSpc>
                <a:spcPct val="100000"/>
              </a:lnSpc>
              <a:buFont typeface="Arial" panose="020B0604020202020204" pitchFamily="34" charset="0"/>
              <a:buChar char="•"/>
            </a:pPr>
            <a:r>
              <a:rPr lang="en-GB" sz="2000" dirty="0"/>
              <a:t>vaccinees should be given a copy of the patient information leaflet and any other relevant written information and informed how that they can obtain further advice if required</a:t>
            </a:r>
          </a:p>
          <a:p>
            <a:pPr marL="0" indent="0">
              <a:lnSpc>
                <a:spcPct val="100000"/>
              </a:lnSpc>
            </a:pPr>
            <a:endParaRPr lang="en-GB" altLang="en-US" sz="2000" dirty="0">
              <a:solidFill>
                <a:srgbClr val="FF0000"/>
              </a:solidFill>
            </a:endParaRPr>
          </a:p>
          <a:p>
            <a:pPr marL="342900" indent="-342900">
              <a:lnSpc>
                <a:spcPct val="100000"/>
              </a:lnSpc>
              <a:buFont typeface="Arial" panose="020B0604020202020204" pitchFamily="34" charset="0"/>
              <a:buChar char="•"/>
            </a:pPr>
            <a:r>
              <a:rPr lang="en-GB" altLang="en-US" sz="2000" dirty="0"/>
              <a:t>they should also be given a vaccination record card and an appointment for any further dose required</a:t>
            </a:r>
          </a:p>
          <a:p>
            <a:pPr marL="0" indent="0">
              <a:lnSpc>
                <a:spcPct val="100000"/>
              </a:lnSpc>
            </a:pPr>
            <a:endParaRPr lang="en-GB" sz="2000" dirty="0"/>
          </a:p>
          <a:p>
            <a:pPr>
              <a:lnSpc>
                <a:spcPct val="100000"/>
              </a:lnSpc>
            </a:pPr>
            <a:endParaRPr lang="en-GB" altLang="en-US" dirty="0">
              <a:solidFill>
                <a:srgbClr val="FF0000"/>
              </a:solidFill>
            </a:endParaRPr>
          </a:p>
          <a:p>
            <a:pPr>
              <a:lnSpc>
                <a:spcPct val="100000"/>
              </a:lnSpc>
            </a:pPr>
            <a:endParaRPr lang="en-GB" altLang="en-US" dirty="0">
              <a:solidFill>
                <a:srgbClr val="FF0000"/>
              </a:solidFill>
            </a:endParaRPr>
          </a:p>
          <a:p>
            <a:pPr>
              <a:lnSpc>
                <a:spcPct val="100000"/>
              </a:lnSpc>
            </a:pPr>
            <a:endParaRPr lang="en-GB" dirty="0"/>
          </a:p>
        </p:txBody>
      </p:sp>
      <p:sp>
        <p:nvSpPr>
          <p:cNvPr id="4" name="Slide Number Placeholder 3">
            <a:extLst>
              <a:ext uri="{FF2B5EF4-FFF2-40B4-BE49-F238E27FC236}">
                <a16:creationId xmlns:a16="http://schemas.microsoft.com/office/drawing/2014/main" id="{B42FC362-F923-4A1E-80BE-8560F8EA2C6A}"/>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110</a:t>
            </a:fld>
            <a:endParaRPr lang="en-US" dirty="0"/>
          </a:p>
        </p:txBody>
      </p:sp>
      <p:sp>
        <p:nvSpPr>
          <p:cNvPr id="5" name="Footer Placeholder 4">
            <a:extLst>
              <a:ext uri="{FF2B5EF4-FFF2-40B4-BE49-F238E27FC236}">
                <a16:creationId xmlns:a16="http://schemas.microsoft.com/office/drawing/2014/main" id="{AA32A491-0523-47ED-BCBF-4C5DEED7D531}"/>
              </a:ext>
            </a:extLst>
          </p:cNvPr>
          <p:cNvSpPr>
            <a:spLocks noGrp="1"/>
          </p:cNvSpPr>
          <p:nvPr>
            <p:ph type="ftr" sz="quarter" idx="11"/>
          </p:nvPr>
        </p:nvSpPr>
        <p:spPr/>
        <p:txBody>
          <a:bodyPr/>
          <a:lstStyle/>
          <a:p>
            <a:pPr>
              <a:defRPr/>
            </a:pPr>
            <a:r>
              <a:rPr lang="en-GB"/>
              <a:t>COVID-19 Vaccination programme: Core training slide set for healthcare practitioners 17 September 2021 </a:t>
            </a:r>
            <a:endParaRPr lang="en-US" dirty="0"/>
          </a:p>
        </p:txBody>
      </p:sp>
    </p:spTree>
    <p:extLst>
      <p:ext uri="{BB962C8B-B14F-4D97-AF65-F5344CB8AC3E}">
        <p14:creationId xmlns:p14="http://schemas.microsoft.com/office/powerpoint/2010/main" val="317876713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E5782-89AC-414E-8B9A-54A9F0BA4859}"/>
              </a:ext>
            </a:extLst>
          </p:cNvPr>
          <p:cNvSpPr>
            <a:spLocks noGrp="1"/>
          </p:cNvSpPr>
          <p:nvPr>
            <p:ph type="title"/>
          </p:nvPr>
        </p:nvSpPr>
        <p:spPr/>
        <p:txBody>
          <a:bodyPr/>
          <a:lstStyle/>
          <a:p>
            <a:r>
              <a:rPr lang="en-GB" dirty="0"/>
              <a:t>Disposal of consumables</a:t>
            </a:r>
          </a:p>
        </p:txBody>
      </p:sp>
      <p:sp>
        <p:nvSpPr>
          <p:cNvPr id="3" name="Content Placeholder 2">
            <a:extLst>
              <a:ext uri="{FF2B5EF4-FFF2-40B4-BE49-F238E27FC236}">
                <a16:creationId xmlns:a16="http://schemas.microsoft.com/office/drawing/2014/main" id="{EAC77D0C-C072-4E1D-A3A6-2592414028DE}"/>
              </a:ext>
            </a:extLst>
          </p:cNvPr>
          <p:cNvSpPr>
            <a:spLocks noGrp="1"/>
          </p:cNvSpPr>
          <p:nvPr>
            <p:ph idx="1"/>
          </p:nvPr>
        </p:nvSpPr>
        <p:spPr/>
        <p:txBody>
          <a:bodyPr/>
          <a:lstStyle/>
          <a:p>
            <a:pPr marL="342900" indent="-342900">
              <a:buFont typeface="Arial" panose="020B0604020202020204" pitchFamily="34" charset="0"/>
              <a:buChar char="•"/>
            </a:pPr>
            <a:r>
              <a:rPr lang="en-GB" sz="2000" b="1" dirty="0"/>
              <a:t>needles should not be re-sheathed following vaccination under any circumstances </a:t>
            </a:r>
            <a:r>
              <a:rPr lang="en-GB" b="1" dirty="0"/>
              <a:t>because of the risk of sustaining a needlestick injury</a:t>
            </a:r>
            <a:endParaRPr lang="en-GB" sz="2000" b="1" dirty="0"/>
          </a:p>
          <a:p>
            <a:pPr marL="0" indent="0"/>
            <a:endParaRPr lang="en-GB" sz="2000" b="1" dirty="0"/>
          </a:p>
          <a:p>
            <a:pPr marL="342900" indent="-342900">
              <a:buFont typeface="Arial" panose="020B0604020202020204" pitchFamily="34" charset="0"/>
              <a:buChar char="•"/>
            </a:pPr>
            <a:r>
              <a:rPr lang="en-GB" sz="2000" dirty="0"/>
              <a:t>the needle and syringe should be disposed of immediately after use in a puncture resistant yellow sharps bin</a:t>
            </a:r>
          </a:p>
          <a:p>
            <a:pPr marL="0" indent="0"/>
            <a:endParaRPr lang="en-GB" sz="2000" dirty="0"/>
          </a:p>
          <a:p>
            <a:pPr marL="285750" indent="-285750">
              <a:buFont typeface="Arial" panose="020B0604020202020204" pitchFamily="34" charset="0"/>
              <a:buChar char="•"/>
            </a:pPr>
            <a:r>
              <a:rPr lang="en-GB" sz="2000" dirty="0"/>
              <a:t>the yellow sharps bin should be sealed when it is two thirds full and replaced with a new one</a:t>
            </a:r>
          </a:p>
          <a:p>
            <a:pPr marL="0" indent="0"/>
            <a:endParaRPr lang="en-GB" sz="2000" dirty="0"/>
          </a:p>
          <a:p>
            <a:pPr marL="285750" indent="-285750">
              <a:buFont typeface="Arial" panose="020B0604020202020204" pitchFamily="34" charset="0"/>
              <a:buChar char="•"/>
            </a:pPr>
            <a:r>
              <a:rPr lang="en-GB" sz="2000" dirty="0"/>
              <a:t>vaccine cardboard packaging should be placed in a confidential waste bag for incineration</a:t>
            </a:r>
          </a:p>
          <a:p>
            <a:pPr marL="0" indent="0"/>
            <a:endParaRPr lang="en-GB" sz="2000" dirty="0"/>
          </a:p>
          <a:p>
            <a:pPr marL="285750" indent="-285750">
              <a:buFont typeface="Arial" panose="020B0604020202020204" pitchFamily="34" charset="0"/>
              <a:buChar char="•"/>
            </a:pPr>
            <a:r>
              <a:rPr lang="en-GB" sz="2000" dirty="0"/>
              <a:t>any blood stained gauze or cotton wool should be placed in a bin for healthcare waste</a:t>
            </a:r>
          </a:p>
          <a:p>
            <a:pPr marL="0" indent="0"/>
            <a:endParaRPr lang="en-GB" sz="2000" dirty="0"/>
          </a:p>
          <a:p>
            <a:pPr marL="285750" indent="-285750">
              <a:buFont typeface="Arial" panose="020B0604020202020204" pitchFamily="34" charset="0"/>
              <a:buChar char="•"/>
            </a:pPr>
            <a:r>
              <a:rPr lang="en-GB" sz="2000" dirty="0"/>
              <a:t>local policy should be followed for the disposal of PPE</a:t>
            </a:r>
          </a:p>
          <a:p>
            <a:pPr marL="285750" indent="-285750">
              <a:buFont typeface="Arial" panose="020B0604020202020204" pitchFamily="34" charset="0"/>
              <a:buChar char="•"/>
            </a:pPr>
            <a:endParaRPr lang="en-GB" sz="2000" dirty="0"/>
          </a:p>
        </p:txBody>
      </p:sp>
      <p:sp>
        <p:nvSpPr>
          <p:cNvPr id="4" name="Slide Number Placeholder 3">
            <a:extLst>
              <a:ext uri="{FF2B5EF4-FFF2-40B4-BE49-F238E27FC236}">
                <a16:creationId xmlns:a16="http://schemas.microsoft.com/office/drawing/2014/main" id="{D7C5E097-C455-41A2-984A-5BB61FA69623}"/>
              </a:ext>
            </a:extLst>
          </p:cNvPr>
          <p:cNvSpPr>
            <a:spLocks noGrp="1"/>
          </p:cNvSpPr>
          <p:nvPr>
            <p:ph type="sldNum" sz="quarter" idx="10"/>
          </p:nvPr>
        </p:nvSpPr>
        <p:spPr/>
        <p:txBody>
          <a:bodyPr/>
          <a:lstStyle/>
          <a:p>
            <a:pPr marL="531813"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mn-cs"/>
              </a:rPr>
              <a:t>  </a:t>
            </a:r>
            <a:fld id="{2565FA6D-D4C8-4C4C-AC4B-3269734D34D8}" type="slidenum">
              <a:rPr kumimoji="0" lang="en-US" sz="1200" b="0" i="0" u="none" strike="noStrike" kern="1200" cap="none" spc="0" normalizeH="0" baseline="0" noProof="0" smtClean="0">
                <a:ln>
                  <a:noFill/>
                </a:ln>
                <a:solidFill>
                  <a:prstClr val="white"/>
                </a:solidFill>
                <a:effectLst/>
                <a:uLnTx/>
                <a:uFillTx/>
                <a:latin typeface="Arial"/>
                <a:ea typeface="+mn-ea"/>
                <a:cs typeface="+mn-cs"/>
              </a:rPr>
              <a:pPr marL="531813" marR="0" lvl="0" indent="0" algn="l" defTabSz="914400" rtl="0" eaLnBrk="1" fontAlgn="auto" latinLnBrk="0" hangingPunct="1">
                <a:lnSpc>
                  <a:spcPct val="100000"/>
                </a:lnSpc>
                <a:spcBef>
                  <a:spcPts val="0"/>
                </a:spcBef>
                <a:spcAft>
                  <a:spcPts val="0"/>
                </a:spcAft>
                <a:buClrTx/>
                <a:buSzTx/>
                <a:buFontTx/>
                <a:buNone/>
                <a:tabLst/>
                <a:defRPr/>
              </a:pPr>
              <a:t>111</a:t>
            </a:fld>
            <a:endParaRPr kumimoji="0" lang="en-US" sz="1200" b="0" i="0" u="none" strike="noStrike" kern="1200" cap="none" spc="0" normalizeH="0" baseline="0" noProof="0" dirty="0">
              <a:ln>
                <a:noFill/>
              </a:ln>
              <a:solidFill>
                <a:prstClr val="white"/>
              </a:solidFill>
              <a:effectLst/>
              <a:uLnTx/>
              <a:uFillTx/>
              <a:latin typeface="Arial"/>
              <a:ea typeface="+mn-ea"/>
              <a:cs typeface="+mn-cs"/>
            </a:endParaRPr>
          </a:p>
        </p:txBody>
      </p:sp>
      <p:sp>
        <p:nvSpPr>
          <p:cNvPr id="5" name="Footer Placeholder 4">
            <a:extLst>
              <a:ext uri="{FF2B5EF4-FFF2-40B4-BE49-F238E27FC236}">
                <a16:creationId xmlns:a16="http://schemas.microsoft.com/office/drawing/2014/main" id="{3778D194-D75F-4769-9BFF-F8AAF10B2863}"/>
              </a:ext>
            </a:extLst>
          </p:cNvPr>
          <p:cNvSpPr>
            <a:spLocks noGrp="1"/>
          </p:cNvSpPr>
          <p:nvPr>
            <p:ph type="ftr" sz="quarter" idx="11"/>
          </p:nvPr>
        </p:nvSpPr>
        <p:spPr/>
        <p:txBody>
          <a:bodyPr/>
          <a:lstStyle/>
          <a:p>
            <a:pPr marL="173038"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solidFill>
                <a:effectLst/>
                <a:uLnTx/>
                <a:uFillTx/>
                <a:latin typeface="Arial" pitchFamily="34" charset="0"/>
                <a:ea typeface="+mn-ea"/>
                <a:cs typeface="+mn-cs"/>
              </a:rPr>
              <a:t>COVID-19 Vaccination programme: Core training slide set for healthcare practitioners 17 September 2021 </a:t>
            </a:r>
            <a:endParaRPr kumimoji="0" lang="en-US" sz="1200" b="0" i="0" u="none" strike="noStrike" kern="1200" cap="none" spc="0" normalizeH="0" baseline="0" noProof="0" dirty="0">
              <a:ln>
                <a:noFill/>
              </a:ln>
              <a:solidFill>
                <a:prstClr val="white"/>
              </a:solidFill>
              <a:effectLst/>
              <a:uLnTx/>
              <a:uFillTx/>
              <a:latin typeface="Arial" pitchFamily="34" charset="0"/>
              <a:ea typeface="+mn-ea"/>
              <a:cs typeface="+mn-cs"/>
            </a:endParaRPr>
          </a:p>
        </p:txBody>
      </p:sp>
    </p:spTree>
    <p:extLst>
      <p:ext uri="{BB962C8B-B14F-4D97-AF65-F5344CB8AC3E}">
        <p14:creationId xmlns:p14="http://schemas.microsoft.com/office/powerpoint/2010/main" val="365741985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20957-BF7C-4DF6-A7E6-A09B430B3981}"/>
              </a:ext>
            </a:extLst>
          </p:cNvPr>
          <p:cNvSpPr>
            <a:spLocks noGrp="1"/>
          </p:cNvSpPr>
          <p:nvPr>
            <p:ph type="title"/>
          </p:nvPr>
        </p:nvSpPr>
        <p:spPr>
          <a:xfrm>
            <a:off x="686780" y="601880"/>
            <a:ext cx="8401786" cy="648072"/>
          </a:xfrm>
        </p:spPr>
        <p:txBody>
          <a:bodyPr>
            <a:normAutofit/>
          </a:bodyPr>
          <a:lstStyle/>
          <a:p>
            <a:r>
              <a:rPr lang="en-GB" dirty="0"/>
              <a:t>Adverse reactions following vaccination </a:t>
            </a:r>
          </a:p>
        </p:txBody>
      </p:sp>
      <p:sp>
        <p:nvSpPr>
          <p:cNvPr id="4" name="Slide Number Placeholder 3">
            <a:extLst>
              <a:ext uri="{FF2B5EF4-FFF2-40B4-BE49-F238E27FC236}">
                <a16:creationId xmlns:a16="http://schemas.microsoft.com/office/drawing/2014/main" id="{268B1176-F3E0-44A8-9077-FA40AFE80971}"/>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112</a:t>
            </a:fld>
            <a:endParaRPr lang="en-US" dirty="0"/>
          </a:p>
        </p:txBody>
      </p:sp>
      <p:sp>
        <p:nvSpPr>
          <p:cNvPr id="5" name="Footer Placeholder 4">
            <a:extLst>
              <a:ext uri="{FF2B5EF4-FFF2-40B4-BE49-F238E27FC236}">
                <a16:creationId xmlns:a16="http://schemas.microsoft.com/office/drawing/2014/main" id="{55032D31-7984-46D6-A816-3D597DB4F762}"/>
              </a:ext>
            </a:extLst>
          </p:cNvPr>
          <p:cNvSpPr>
            <a:spLocks noGrp="1"/>
          </p:cNvSpPr>
          <p:nvPr>
            <p:ph type="ftr" sz="quarter" idx="11"/>
          </p:nvPr>
        </p:nvSpPr>
        <p:spPr/>
        <p:txBody>
          <a:bodyPr/>
          <a:lstStyle/>
          <a:p>
            <a:pPr>
              <a:defRPr/>
            </a:pPr>
            <a:r>
              <a:rPr lang="en-GB"/>
              <a:t>COVID-19 Vaccination programme: Core training slide set for healthcare practitioners 17 September 2021 </a:t>
            </a:r>
            <a:endParaRPr lang="en-US" dirty="0"/>
          </a:p>
        </p:txBody>
      </p:sp>
      <p:sp>
        <p:nvSpPr>
          <p:cNvPr id="6" name="Content Placeholder 5">
            <a:extLst>
              <a:ext uri="{FF2B5EF4-FFF2-40B4-BE49-F238E27FC236}">
                <a16:creationId xmlns:a16="http://schemas.microsoft.com/office/drawing/2014/main" id="{B11C5FC2-992B-4F58-932C-E02011F5B5A3}"/>
              </a:ext>
            </a:extLst>
          </p:cNvPr>
          <p:cNvSpPr>
            <a:spLocks noGrp="1"/>
          </p:cNvSpPr>
          <p:nvPr>
            <p:ph idx="1"/>
          </p:nvPr>
        </p:nvSpPr>
        <p:spPr>
          <a:xfrm>
            <a:off x="743999" y="1412777"/>
            <a:ext cx="10881943" cy="4739679"/>
          </a:xfrm>
        </p:spPr>
        <p:txBody>
          <a:bodyPr/>
          <a:lstStyle/>
          <a:p>
            <a:pPr marL="0" indent="0" defTabSz="762000">
              <a:defRPr/>
            </a:pPr>
            <a:r>
              <a:rPr lang="en-GB" sz="2000" dirty="0"/>
              <a:t>Some people can feel unwell following an injection and some people may experience an adverse reaction.</a:t>
            </a:r>
          </a:p>
          <a:p>
            <a:pPr marL="0" indent="0" defTabSz="762000">
              <a:defRPr/>
            </a:pPr>
            <a:endParaRPr lang="en-GB" sz="2000" dirty="0"/>
          </a:p>
          <a:p>
            <a:pPr marL="0" indent="0" defTabSz="762000">
              <a:defRPr/>
            </a:pPr>
            <a:r>
              <a:rPr lang="en-GB" sz="2000" dirty="0"/>
              <a:t>Vaccinees should be informed of the potential expected reactions to COVID-19 vaccines.</a:t>
            </a:r>
          </a:p>
          <a:p>
            <a:pPr marL="0" indent="0" defTabSz="762000">
              <a:defRPr/>
            </a:pPr>
            <a:endParaRPr lang="en-GB" altLang="en-US" sz="2000" dirty="0">
              <a:latin typeface="+mn-lt"/>
              <a:ea typeface="Verdana" panose="020B0604030504040204" pitchFamily="34" charset="0"/>
              <a:cs typeface="Verdana" panose="020B0604030504040204" pitchFamily="34" charset="0"/>
            </a:endParaRPr>
          </a:p>
          <a:p>
            <a:pPr marL="0" indent="0" defTabSz="762000">
              <a:defRPr/>
            </a:pPr>
            <a:r>
              <a:rPr lang="en-GB" altLang="en-US" sz="2000" dirty="0">
                <a:latin typeface="+mn-lt"/>
                <a:ea typeface="Verdana" panose="020B0604030504040204" pitchFamily="34" charset="0"/>
                <a:cs typeface="Verdana" panose="020B0604030504040204" pitchFamily="34" charset="0"/>
              </a:rPr>
              <a:t>There are three main types of adverse reaction following immunisation:</a:t>
            </a:r>
          </a:p>
          <a:p>
            <a:pPr marL="1411287" lvl="4" indent="-342900" defTabSz="762000">
              <a:buFont typeface="+mj-lt"/>
              <a:buAutoNum type="arabicPeriod"/>
              <a:defRPr/>
            </a:pPr>
            <a:r>
              <a:rPr lang="en-GB" altLang="en-US" sz="1800" dirty="0">
                <a:latin typeface="+mn-lt"/>
                <a:ea typeface="Verdana" panose="020B0604030504040204" pitchFamily="34" charset="0"/>
                <a:cs typeface="Verdana" panose="020B0604030504040204" pitchFamily="34" charset="0"/>
              </a:rPr>
              <a:t>Local reactions at the injection site such as redness, swelling or pain at the injection site.</a:t>
            </a:r>
          </a:p>
          <a:p>
            <a:pPr marL="1411287" lvl="4" indent="-342900" defTabSz="762000">
              <a:buFont typeface="+mj-lt"/>
              <a:buAutoNum type="arabicPeriod"/>
              <a:defRPr/>
            </a:pPr>
            <a:r>
              <a:rPr lang="en-GB" altLang="en-US" sz="1800" dirty="0">
                <a:latin typeface="+mn-lt"/>
                <a:ea typeface="Verdana" panose="020B0604030504040204" pitchFamily="34" charset="0"/>
                <a:cs typeface="Verdana" panose="020B0604030504040204" pitchFamily="34" charset="0"/>
              </a:rPr>
              <a:t>Systemic reactions (reaction affecting the whole body) such as fever, headache, loss of appetite.</a:t>
            </a:r>
          </a:p>
          <a:p>
            <a:pPr marL="1411287" lvl="4" indent="-342900" defTabSz="762000">
              <a:buFont typeface="+mj-lt"/>
              <a:buAutoNum type="arabicPeriod"/>
              <a:defRPr/>
            </a:pPr>
            <a:r>
              <a:rPr lang="en-GB" altLang="en-US" sz="1800" dirty="0">
                <a:latin typeface="+mn-lt"/>
                <a:ea typeface="Verdana" panose="020B0604030504040204" pitchFamily="34" charset="0"/>
                <a:cs typeface="Verdana" panose="020B0604030504040204" pitchFamily="34" charset="0"/>
              </a:rPr>
              <a:t>Allergic reaction such as anaphylaxis or a severe systemic allergic reaction.</a:t>
            </a:r>
          </a:p>
          <a:p>
            <a:pPr marL="0" indent="0" defTabSz="762000">
              <a:defRPr/>
            </a:pPr>
            <a:endParaRPr lang="en-GB" altLang="en-US" sz="2000" dirty="0">
              <a:latin typeface="+mn-lt"/>
              <a:ea typeface="Verdana" panose="020B0604030504040204" pitchFamily="34" charset="0"/>
              <a:cs typeface="Verdana" panose="020B0604030504040204" pitchFamily="34" charset="0"/>
            </a:endParaRPr>
          </a:p>
          <a:p>
            <a:pPr marL="0" indent="0">
              <a:defRPr/>
            </a:pPr>
            <a:endParaRPr lang="en-GB" sz="1600" dirty="0"/>
          </a:p>
          <a:p>
            <a:pPr marL="0" indent="0">
              <a:defRPr/>
            </a:pPr>
            <a:endParaRPr lang="en-GB" altLang="en-US" sz="1600" dirty="0">
              <a:latin typeface="+mn-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71792601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5E1F6-2D53-4615-AAD0-BF2C11621241}"/>
              </a:ext>
            </a:extLst>
          </p:cNvPr>
          <p:cNvSpPr>
            <a:spLocks noGrp="1"/>
          </p:cNvSpPr>
          <p:nvPr>
            <p:ph type="title"/>
          </p:nvPr>
        </p:nvSpPr>
        <p:spPr/>
        <p:txBody>
          <a:bodyPr>
            <a:normAutofit/>
          </a:bodyPr>
          <a:lstStyle/>
          <a:p>
            <a:r>
              <a:rPr lang="en-GB" dirty="0"/>
              <a:t>Adverse reactions following vaccination</a:t>
            </a:r>
          </a:p>
        </p:txBody>
      </p:sp>
      <p:sp>
        <p:nvSpPr>
          <p:cNvPr id="4" name="Slide Number Placeholder 3">
            <a:extLst>
              <a:ext uri="{FF2B5EF4-FFF2-40B4-BE49-F238E27FC236}">
                <a16:creationId xmlns:a16="http://schemas.microsoft.com/office/drawing/2014/main" id="{6A38621D-2D8E-47C4-B890-5849DF68CCF4}"/>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113</a:t>
            </a:fld>
            <a:endParaRPr lang="en-US" dirty="0"/>
          </a:p>
        </p:txBody>
      </p:sp>
      <p:sp>
        <p:nvSpPr>
          <p:cNvPr id="5" name="Footer Placeholder 4">
            <a:extLst>
              <a:ext uri="{FF2B5EF4-FFF2-40B4-BE49-F238E27FC236}">
                <a16:creationId xmlns:a16="http://schemas.microsoft.com/office/drawing/2014/main" id="{C7CDD1C4-254A-48EF-BE08-933DA45BBF46}"/>
              </a:ext>
            </a:extLst>
          </p:cNvPr>
          <p:cNvSpPr>
            <a:spLocks noGrp="1"/>
          </p:cNvSpPr>
          <p:nvPr>
            <p:ph type="ftr" sz="quarter" idx="11"/>
          </p:nvPr>
        </p:nvSpPr>
        <p:spPr/>
        <p:txBody>
          <a:bodyPr/>
          <a:lstStyle/>
          <a:p>
            <a:pPr>
              <a:defRPr/>
            </a:pPr>
            <a:r>
              <a:rPr lang="en-GB"/>
              <a:t>COVID-19 Vaccination programme: Core training slide set for healthcare practitioners 17 September 2021 </a:t>
            </a:r>
            <a:endParaRPr lang="en-US" dirty="0"/>
          </a:p>
        </p:txBody>
      </p:sp>
      <p:sp>
        <p:nvSpPr>
          <p:cNvPr id="6" name="Content Placeholder 5">
            <a:extLst>
              <a:ext uri="{FF2B5EF4-FFF2-40B4-BE49-F238E27FC236}">
                <a16:creationId xmlns:a16="http://schemas.microsoft.com/office/drawing/2014/main" id="{7D81B3A1-8B7F-4D1C-BD2D-3384B316D41C}"/>
              </a:ext>
            </a:extLst>
          </p:cNvPr>
          <p:cNvSpPr txBox="1">
            <a:spLocks noGrp="1"/>
          </p:cNvSpPr>
          <p:nvPr>
            <p:ph idx="1"/>
          </p:nvPr>
        </p:nvSpPr>
        <p:spPr>
          <a:xfrm>
            <a:off x="827735" y="1550340"/>
            <a:ext cx="9837568" cy="4499822"/>
          </a:xfrm>
          <a:prstGeom prst="rect">
            <a:avLst/>
          </a:prstGeom>
          <a:noFill/>
        </p:spPr>
        <p:txBody>
          <a:bodyPr wrap="square">
            <a:spAutoFit/>
          </a:bodyPr>
          <a:lstStyle/>
          <a:p>
            <a:pPr>
              <a:defRPr/>
            </a:pPr>
            <a:r>
              <a:rPr lang="en-GB" sz="2000" dirty="0"/>
              <a:t>Adverse events following vaccination may occur for various reasons. These include:</a:t>
            </a:r>
          </a:p>
          <a:p>
            <a:pPr>
              <a:defRPr/>
            </a:pPr>
            <a:endParaRPr lang="en-GB" sz="2000" dirty="0"/>
          </a:p>
          <a:p>
            <a:pPr marL="285750" indent="-285750">
              <a:buFont typeface="Arial" panose="020B0604020202020204" pitchFamily="34" charset="0"/>
              <a:buChar char="•"/>
              <a:defRPr/>
            </a:pPr>
            <a:r>
              <a:rPr lang="en-GB" sz="2000" dirty="0"/>
              <a:t>inappropriate practices in the provision of vaccinations such as giving the wrong dose of vaccine or poor injection technique</a:t>
            </a:r>
          </a:p>
          <a:p>
            <a:pPr marL="0" indent="0">
              <a:defRPr/>
            </a:pPr>
            <a:endParaRPr lang="en-GB" sz="2000" dirty="0"/>
          </a:p>
          <a:p>
            <a:pPr marL="285750" indent="-285750">
              <a:buFont typeface="Arial" panose="020B0604020202020204" pitchFamily="34" charset="0"/>
              <a:buChar char="•"/>
              <a:defRPr/>
            </a:pPr>
            <a:r>
              <a:rPr lang="en-GB" sz="2000" dirty="0"/>
              <a:t>reactions caused by the vaccine or its component parts. These may be a direct effect of the vaccine or due to an underlying medical condition in the individual</a:t>
            </a:r>
          </a:p>
          <a:p>
            <a:pPr marL="0" indent="0">
              <a:defRPr/>
            </a:pPr>
            <a:endParaRPr lang="en-GB" sz="2000" dirty="0"/>
          </a:p>
          <a:p>
            <a:pPr marL="0" indent="0">
              <a:defRPr/>
            </a:pPr>
            <a:r>
              <a:rPr lang="en-GB" sz="2000" dirty="0"/>
              <a:t>An individual may report an event following vaccination that may be coincidental rather than a true adverse event, for example when a vaccinee develops cold or flu-like symptoms after receiving the flu vaccine. The vaccination and the symptoms are linked because of the timing, but the vaccine did not cause the symptoms.</a:t>
            </a:r>
          </a:p>
          <a:p>
            <a:pPr marL="171450" indent="-171450">
              <a:buFont typeface="Arial" panose="020B0604020202020204" pitchFamily="34" charset="0"/>
              <a:buChar char="•"/>
              <a:defRPr/>
            </a:pPr>
            <a:endParaRPr lang="en-GB" dirty="0"/>
          </a:p>
        </p:txBody>
      </p:sp>
    </p:spTree>
    <p:extLst>
      <p:ext uri="{BB962C8B-B14F-4D97-AF65-F5344CB8AC3E}">
        <p14:creationId xmlns:p14="http://schemas.microsoft.com/office/powerpoint/2010/main" val="143017834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4D411-E566-424B-B6AE-81C0E2D39B14}"/>
              </a:ext>
            </a:extLst>
          </p:cNvPr>
          <p:cNvSpPr>
            <a:spLocks noGrp="1"/>
          </p:cNvSpPr>
          <p:nvPr>
            <p:ph type="title"/>
          </p:nvPr>
        </p:nvSpPr>
        <p:spPr/>
        <p:txBody>
          <a:bodyPr/>
          <a:lstStyle/>
          <a:p>
            <a:r>
              <a:rPr lang="en-GB" dirty="0"/>
              <a:t>Anaphylaxis </a:t>
            </a:r>
          </a:p>
        </p:txBody>
      </p:sp>
      <p:sp>
        <p:nvSpPr>
          <p:cNvPr id="3" name="Content Placeholder 2">
            <a:extLst>
              <a:ext uri="{FF2B5EF4-FFF2-40B4-BE49-F238E27FC236}">
                <a16:creationId xmlns:a16="http://schemas.microsoft.com/office/drawing/2014/main" id="{E94D6894-22E4-48D8-A52D-4BC543813B89}"/>
              </a:ext>
            </a:extLst>
          </p:cNvPr>
          <p:cNvSpPr>
            <a:spLocks noGrp="1"/>
          </p:cNvSpPr>
          <p:nvPr>
            <p:ph idx="1"/>
          </p:nvPr>
        </p:nvSpPr>
        <p:spPr>
          <a:xfrm>
            <a:off x="737731" y="1327536"/>
            <a:ext cx="10855001" cy="4981190"/>
          </a:xfrm>
        </p:spPr>
        <p:txBody>
          <a:bodyPr/>
          <a:lstStyle/>
          <a:p>
            <a:pPr marL="342900" indent="-342900">
              <a:lnSpc>
                <a:spcPct val="100000"/>
              </a:lnSpc>
              <a:spcAft>
                <a:spcPts val="600"/>
              </a:spcAft>
              <a:buFont typeface="Arial" panose="020B0604020202020204" pitchFamily="34" charset="0"/>
              <a:buChar char="•"/>
            </a:pPr>
            <a:r>
              <a:rPr lang="en-GB" sz="2000" dirty="0"/>
              <a:t>common causes of anaphylaxis include food, eggs, and nuts but it can also be caused by medicines or vaccines </a:t>
            </a:r>
          </a:p>
          <a:p>
            <a:pPr marL="342900" indent="-342900">
              <a:lnSpc>
                <a:spcPct val="100000"/>
              </a:lnSpc>
              <a:spcAft>
                <a:spcPts val="600"/>
              </a:spcAft>
              <a:buFont typeface="Arial" panose="020B0604020202020204" pitchFamily="34" charset="0"/>
              <a:buChar char="•"/>
            </a:pPr>
            <a:r>
              <a:rPr lang="en-GB" sz="2000" dirty="0"/>
              <a:t>anaphylaxis is a rare, potentially life-threatening event </a:t>
            </a:r>
          </a:p>
          <a:p>
            <a:pPr marL="342900" indent="-342900">
              <a:lnSpc>
                <a:spcPct val="100000"/>
              </a:lnSpc>
              <a:spcAft>
                <a:spcPts val="600"/>
              </a:spcAft>
              <a:buFont typeface="Arial" panose="020B0604020202020204" pitchFamily="34" charset="0"/>
              <a:buChar char="•"/>
            </a:pPr>
            <a:r>
              <a:rPr lang="en-GB" sz="2000" dirty="0"/>
              <a:t>data from the US indicates anaphylaxis rates of 1 per every 200,000 doses of the Pfizer BioNTech vaccine administered and 1 per 360,000 doses of the Moderna vaccine given </a:t>
            </a:r>
          </a:p>
          <a:p>
            <a:pPr marL="342900" indent="-342900">
              <a:lnSpc>
                <a:spcPct val="100000"/>
              </a:lnSpc>
              <a:spcAft>
                <a:spcPts val="600"/>
              </a:spcAft>
              <a:buFont typeface="Arial" panose="020B0604020202020204" pitchFamily="34" charset="0"/>
              <a:buChar char="•"/>
            </a:pPr>
            <a:r>
              <a:rPr lang="en-GB" sz="2000" dirty="0"/>
              <a:t>rate of anaphylaxis reported to date to the AstraZeneca vaccine is in line with the expected rate of anaphylaxis to non-COVID vaccines (less than 1 per million doses of vaccine given) </a:t>
            </a:r>
          </a:p>
          <a:p>
            <a:pPr marL="342900" indent="-342900">
              <a:lnSpc>
                <a:spcPct val="100000"/>
              </a:lnSpc>
              <a:spcAft>
                <a:spcPts val="600"/>
              </a:spcAft>
              <a:buFont typeface="Arial" panose="020B0604020202020204" pitchFamily="34" charset="0"/>
              <a:buChar char="•"/>
            </a:pPr>
            <a:r>
              <a:rPr lang="en-GB" sz="2000" dirty="0"/>
              <a:t>onset is typically rapid, within minutes, with variable severity</a:t>
            </a:r>
          </a:p>
          <a:p>
            <a:pPr marL="342900" indent="-342900">
              <a:lnSpc>
                <a:spcPct val="100000"/>
              </a:lnSpc>
              <a:spcAft>
                <a:spcPts val="600"/>
              </a:spcAft>
              <a:buFont typeface="Arial" panose="020B0604020202020204" pitchFamily="34" charset="0"/>
              <a:buChar char="•"/>
            </a:pPr>
            <a:r>
              <a:rPr lang="en-GB" sz="2000" dirty="0"/>
              <a:t>it is critically important that immunisers know how to treat anaphylaxis should it occur and equipment for treating anaphylaxis must always be available in all vaccination settings</a:t>
            </a:r>
          </a:p>
          <a:p>
            <a:pPr marL="342900" indent="-342900">
              <a:lnSpc>
                <a:spcPct val="100000"/>
              </a:lnSpc>
              <a:spcAft>
                <a:spcPts val="600"/>
              </a:spcAft>
              <a:buFont typeface="Arial" panose="020B0604020202020204" pitchFamily="34" charset="0"/>
              <a:buChar char="•"/>
            </a:pPr>
            <a:r>
              <a:rPr lang="en-GB" sz="2000" b="1" dirty="0"/>
              <a:t>you must have completed Basic Life Support and anaphylaxis training prior to giving any vaccinations</a:t>
            </a:r>
          </a:p>
        </p:txBody>
      </p:sp>
      <p:sp>
        <p:nvSpPr>
          <p:cNvPr id="4" name="Slide Number Placeholder 3">
            <a:extLst>
              <a:ext uri="{FF2B5EF4-FFF2-40B4-BE49-F238E27FC236}">
                <a16:creationId xmlns:a16="http://schemas.microsoft.com/office/drawing/2014/main" id="{8005FB71-C02D-4BF3-AE4C-DF6B2F9F127A}"/>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114</a:t>
            </a:fld>
            <a:endParaRPr lang="en-US" dirty="0"/>
          </a:p>
        </p:txBody>
      </p:sp>
      <p:sp>
        <p:nvSpPr>
          <p:cNvPr id="5" name="Footer Placeholder 4">
            <a:extLst>
              <a:ext uri="{FF2B5EF4-FFF2-40B4-BE49-F238E27FC236}">
                <a16:creationId xmlns:a16="http://schemas.microsoft.com/office/drawing/2014/main" id="{A47D975A-B493-417B-99A7-2287DBD03D89}"/>
              </a:ext>
            </a:extLst>
          </p:cNvPr>
          <p:cNvSpPr>
            <a:spLocks noGrp="1"/>
          </p:cNvSpPr>
          <p:nvPr>
            <p:ph type="ftr" sz="quarter" idx="11"/>
          </p:nvPr>
        </p:nvSpPr>
        <p:spPr/>
        <p:txBody>
          <a:bodyPr/>
          <a:lstStyle/>
          <a:p>
            <a:pPr>
              <a:defRPr/>
            </a:pPr>
            <a:r>
              <a:rPr lang="en-GB"/>
              <a:t>COVID-19 Vaccination programme: Core training slide set for healthcare practitioners 17 September 2021 </a:t>
            </a:r>
            <a:endParaRPr lang="en-US" dirty="0"/>
          </a:p>
        </p:txBody>
      </p:sp>
    </p:spTree>
    <p:extLst>
      <p:ext uri="{BB962C8B-B14F-4D97-AF65-F5344CB8AC3E}">
        <p14:creationId xmlns:p14="http://schemas.microsoft.com/office/powerpoint/2010/main" val="54241900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D5259-80C0-4AE4-BAE7-58EF28706615}"/>
              </a:ext>
            </a:extLst>
          </p:cNvPr>
          <p:cNvSpPr>
            <a:spLocks noGrp="1"/>
          </p:cNvSpPr>
          <p:nvPr>
            <p:ph type="title"/>
          </p:nvPr>
        </p:nvSpPr>
        <p:spPr/>
        <p:txBody>
          <a:bodyPr/>
          <a:lstStyle/>
          <a:p>
            <a:r>
              <a:rPr lang="en-GB" dirty="0"/>
              <a:t>Anaphylaxis</a:t>
            </a:r>
          </a:p>
        </p:txBody>
      </p:sp>
      <p:sp>
        <p:nvSpPr>
          <p:cNvPr id="3" name="Content Placeholder 2">
            <a:extLst>
              <a:ext uri="{FF2B5EF4-FFF2-40B4-BE49-F238E27FC236}">
                <a16:creationId xmlns:a16="http://schemas.microsoft.com/office/drawing/2014/main" id="{E420D68E-3717-436E-A409-9593431C3447}"/>
              </a:ext>
            </a:extLst>
          </p:cNvPr>
          <p:cNvSpPr>
            <a:spLocks noGrp="1"/>
          </p:cNvSpPr>
          <p:nvPr>
            <p:ph idx="1"/>
          </p:nvPr>
        </p:nvSpPr>
        <p:spPr>
          <a:xfrm>
            <a:off x="743999" y="1412777"/>
            <a:ext cx="5049897" cy="4739679"/>
          </a:xfrm>
        </p:spPr>
        <p:txBody>
          <a:bodyPr/>
          <a:lstStyle/>
          <a:p>
            <a:r>
              <a:rPr lang="en-GB" sz="2000" dirty="0"/>
              <a:t>Anaphylaxis occurs as a result of exposure to an allergen to which a person has been sensitised and previously made specific immunoglobulin E (IgE). </a:t>
            </a:r>
          </a:p>
          <a:p>
            <a:endParaRPr lang="en-GB" sz="2000" dirty="0"/>
          </a:p>
          <a:p>
            <a:r>
              <a:rPr lang="en-GB" sz="2000" dirty="0"/>
              <a:t>On re-exposure to the antigen, explosive amounts of histamine and other chemical mediators are released following the binding of the antigen to IgE coated mast cells.</a:t>
            </a:r>
          </a:p>
          <a:p>
            <a:endParaRPr lang="en-GB" sz="2000" dirty="0"/>
          </a:p>
          <a:p>
            <a:r>
              <a:rPr lang="en-GB" sz="2000" dirty="0"/>
              <a:t>This causes bronchospasm, angioedema, pulmonary oedema, cardiovascular collapse, and loss of consciousness. </a:t>
            </a:r>
            <a:endParaRPr lang="en-GB" sz="2000" dirty="0">
              <a:solidFill>
                <a:srgbClr val="FF0000"/>
              </a:solidFill>
            </a:endParaRPr>
          </a:p>
        </p:txBody>
      </p:sp>
      <p:sp>
        <p:nvSpPr>
          <p:cNvPr id="4" name="Slide Number Placeholder 3">
            <a:extLst>
              <a:ext uri="{FF2B5EF4-FFF2-40B4-BE49-F238E27FC236}">
                <a16:creationId xmlns:a16="http://schemas.microsoft.com/office/drawing/2014/main" id="{8FD8D908-91A5-43B7-8095-F10E09DD51BA}"/>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115</a:t>
            </a:fld>
            <a:endParaRPr lang="en-US" dirty="0"/>
          </a:p>
        </p:txBody>
      </p:sp>
      <p:sp>
        <p:nvSpPr>
          <p:cNvPr id="5" name="Footer Placeholder 4">
            <a:extLst>
              <a:ext uri="{FF2B5EF4-FFF2-40B4-BE49-F238E27FC236}">
                <a16:creationId xmlns:a16="http://schemas.microsoft.com/office/drawing/2014/main" id="{3E979F21-C0F7-4BB7-9931-AE86A3F033F5}"/>
              </a:ext>
            </a:extLst>
          </p:cNvPr>
          <p:cNvSpPr>
            <a:spLocks noGrp="1"/>
          </p:cNvSpPr>
          <p:nvPr>
            <p:ph type="ftr" sz="quarter" idx="11"/>
          </p:nvPr>
        </p:nvSpPr>
        <p:spPr/>
        <p:txBody>
          <a:bodyPr/>
          <a:lstStyle/>
          <a:p>
            <a:pPr>
              <a:defRPr/>
            </a:pPr>
            <a:r>
              <a:rPr lang="en-GB"/>
              <a:t>COVID-19 Vaccination programme: Core training slide set for healthcare practitioners 17 September 2021 </a:t>
            </a:r>
            <a:endParaRPr lang="en-US" dirty="0"/>
          </a:p>
        </p:txBody>
      </p:sp>
      <p:pic>
        <p:nvPicPr>
          <p:cNvPr id="6" name="Content Placeholder 5">
            <a:extLst>
              <a:ext uri="{FF2B5EF4-FFF2-40B4-BE49-F238E27FC236}">
                <a16:creationId xmlns:a16="http://schemas.microsoft.com/office/drawing/2014/main" id="{F69460FD-66B7-431A-95FC-6E5AE5E798B4}"/>
              </a:ext>
            </a:extLst>
          </p:cNvPr>
          <p:cNvPicPr>
            <a:picLocks noChangeAspect="1"/>
          </p:cNvPicPr>
          <p:nvPr/>
        </p:nvPicPr>
        <p:blipFill>
          <a:blip r:embed="rId2"/>
          <a:stretch>
            <a:fillRect/>
          </a:stretch>
        </p:blipFill>
        <p:spPr bwMode="auto">
          <a:xfrm>
            <a:off x="5716987" y="872716"/>
            <a:ext cx="6321287" cy="4957723"/>
          </a:xfrm>
          <a:prstGeom prst="rect">
            <a:avLst/>
          </a:prstGeom>
          <a:noFill/>
          <a:ln w="9525">
            <a:noFill/>
            <a:miter lim="800000"/>
            <a:headEnd/>
            <a:tailEnd/>
          </a:ln>
        </p:spPr>
      </p:pic>
    </p:spTree>
    <p:extLst>
      <p:ext uri="{BB962C8B-B14F-4D97-AF65-F5344CB8AC3E}">
        <p14:creationId xmlns:p14="http://schemas.microsoft.com/office/powerpoint/2010/main" val="319671910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F9C30-B5A9-4E02-BC61-2AA113F645F9}"/>
              </a:ext>
            </a:extLst>
          </p:cNvPr>
          <p:cNvSpPr>
            <a:spLocks noGrp="1"/>
          </p:cNvSpPr>
          <p:nvPr>
            <p:ph type="title"/>
          </p:nvPr>
        </p:nvSpPr>
        <p:spPr>
          <a:xfrm>
            <a:off x="504650" y="449018"/>
            <a:ext cx="5591350" cy="648072"/>
          </a:xfrm>
        </p:spPr>
        <p:txBody>
          <a:bodyPr/>
          <a:lstStyle/>
          <a:p>
            <a:r>
              <a:rPr lang="en-GB" dirty="0"/>
              <a:t>Fainting</a:t>
            </a:r>
          </a:p>
        </p:txBody>
      </p:sp>
      <p:sp>
        <p:nvSpPr>
          <p:cNvPr id="3" name="Content Placeholder 2">
            <a:extLst>
              <a:ext uri="{FF2B5EF4-FFF2-40B4-BE49-F238E27FC236}">
                <a16:creationId xmlns:a16="http://schemas.microsoft.com/office/drawing/2014/main" id="{0C986210-EBC8-45F3-BB1C-66BEC2E3973D}"/>
              </a:ext>
            </a:extLst>
          </p:cNvPr>
          <p:cNvSpPr>
            <a:spLocks noGrp="1"/>
          </p:cNvSpPr>
          <p:nvPr>
            <p:ph idx="1"/>
          </p:nvPr>
        </p:nvSpPr>
        <p:spPr>
          <a:xfrm>
            <a:off x="504650" y="1097090"/>
            <a:ext cx="5765659" cy="5169663"/>
          </a:xfrm>
        </p:spPr>
        <p:txBody>
          <a:bodyPr/>
          <a:lstStyle/>
          <a:p>
            <a:r>
              <a:rPr lang="en-GB" dirty="0"/>
              <a:t>All staff involved in vaccination should be able to distinguish an anaphylactic reaction from fainting and panic attacks.</a:t>
            </a:r>
          </a:p>
          <a:p>
            <a:endParaRPr lang="en-GB" sz="1000" dirty="0"/>
          </a:p>
          <a:p>
            <a:r>
              <a:rPr lang="en-GB" dirty="0"/>
              <a:t>The features listed in the table differentiate between anaphylaxis and fainting. If the diagnosis is unclear, anaphylaxis should be presumed and appropriate management given. </a:t>
            </a:r>
          </a:p>
          <a:p>
            <a:endParaRPr lang="en-GB" sz="1000" dirty="0"/>
          </a:p>
          <a:p>
            <a:r>
              <a:rPr lang="en-GB" dirty="0"/>
              <a:t>There should be rapid recovery from fainting. Although symptoms of malaise may persist, the patient should recover consciousness within a few minutes.</a:t>
            </a:r>
          </a:p>
          <a:p>
            <a:endParaRPr lang="en-GB" sz="1000" dirty="0"/>
          </a:p>
          <a:p>
            <a:r>
              <a:rPr lang="en-GB" dirty="0"/>
              <a:t>Some individuals may suffer panic attacks even before immunisation is undertaken. Symptoms include hyperventilation that may lead to numbness and tingling in the arms and legs but hypotension, pallor or wheezing should not occur in a panic attack.</a:t>
            </a:r>
          </a:p>
        </p:txBody>
      </p:sp>
      <p:sp>
        <p:nvSpPr>
          <p:cNvPr id="4" name="Slide Number Placeholder 3">
            <a:extLst>
              <a:ext uri="{FF2B5EF4-FFF2-40B4-BE49-F238E27FC236}">
                <a16:creationId xmlns:a16="http://schemas.microsoft.com/office/drawing/2014/main" id="{593AD110-498E-4AE4-BFED-B5CE5C050F91}"/>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116</a:t>
            </a:fld>
            <a:endParaRPr lang="en-US" dirty="0"/>
          </a:p>
        </p:txBody>
      </p:sp>
      <p:sp>
        <p:nvSpPr>
          <p:cNvPr id="5" name="Footer Placeholder 4">
            <a:extLst>
              <a:ext uri="{FF2B5EF4-FFF2-40B4-BE49-F238E27FC236}">
                <a16:creationId xmlns:a16="http://schemas.microsoft.com/office/drawing/2014/main" id="{9B226AE6-1362-435C-80AA-C62D036A5A2D}"/>
              </a:ext>
            </a:extLst>
          </p:cNvPr>
          <p:cNvSpPr>
            <a:spLocks noGrp="1"/>
          </p:cNvSpPr>
          <p:nvPr>
            <p:ph type="ftr" sz="quarter" idx="11"/>
          </p:nvPr>
        </p:nvSpPr>
        <p:spPr/>
        <p:txBody>
          <a:bodyPr/>
          <a:lstStyle/>
          <a:p>
            <a:pPr>
              <a:defRPr/>
            </a:pPr>
            <a:r>
              <a:rPr lang="en-GB"/>
              <a:t>COVID-19 Vaccination programme: Core training slide set for healthcare practitioners 17 September 2021 </a:t>
            </a:r>
            <a:endParaRPr lang="en-US" dirty="0"/>
          </a:p>
        </p:txBody>
      </p:sp>
      <p:pic>
        <p:nvPicPr>
          <p:cNvPr id="7" name="Picture 6">
            <a:extLst>
              <a:ext uri="{FF2B5EF4-FFF2-40B4-BE49-F238E27FC236}">
                <a16:creationId xmlns:a16="http://schemas.microsoft.com/office/drawing/2014/main" id="{EBBA36BF-5DB8-4531-8B76-C3910265CA64}"/>
              </a:ext>
            </a:extLst>
          </p:cNvPr>
          <p:cNvPicPr>
            <a:picLocks noChangeAspect="1"/>
          </p:cNvPicPr>
          <p:nvPr/>
        </p:nvPicPr>
        <p:blipFill>
          <a:blip r:embed="rId2"/>
          <a:stretch>
            <a:fillRect/>
          </a:stretch>
        </p:blipFill>
        <p:spPr>
          <a:xfrm>
            <a:off x="6456086" y="61239"/>
            <a:ext cx="5616240" cy="6247487"/>
          </a:xfrm>
          <a:prstGeom prst="rect">
            <a:avLst/>
          </a:prstGeom>
        </p:spPr>
      </p:pic>
    </p:spTree>
    <p:extLst>
      <p:ext uri="{BB962C8B-B14F-4D97-AF65-F5344CB8AC3E}">
        <p14:creationId xmlns:p14="http://schemas.microsoft.com/office/powerpoint/2010/main" val="165627083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7E8A6-F660-479A-8BFE-C13637F726A8}"/>
              </a:ext>
            </a:extLst>
          </p:cNvPr>
          <p:cNvSpPr>
            <a:spLocks noGrp="1"/>
          </p:cNvSpPr>
          <p:nvPr>
            <p:ph type="title"/>
          </p:nvPr>
        </p:nvSpPr>
        <p:spPr>
          <a:xfrm>
            <a:off x="750269" y="548680"/>
            <a:ext cx="10697731" cy="1138606"/>
          </a:xfrm>
        </p:spPr>
        <p:txBody>
          <a:bodyPr>
            <a:normAutofit fontScale="90000"/>
          </a:bodyPr>
          <a:lstStyle/>
          <a:p>
            <a:r>
              <a:rPr lang="en-GB" dirty="0"/>
              <a:t>Preparing for and minimising faints associated with vaccination </a:t>
            </a:r>
            <a:br>
              <a:rPr lang="en-GB" dirty="0"/>
            </a:br>
            <a:endParaRPr lang="en-GB" dirty="0"/>
          </a:p>
        </p:txBody>
      </p:sp>
      <p:sp>
        <p:nvSpPr>
          <p:cNvPr id="3" name="Content Placeholder 2">
            <a:extLst>
              <a:ext uri="{FF2B5EF4-FFF2-40B4-BE49-F238E27FC236}">
                <a16:creationId xmlns:a16="http://schemas.microsoft.com/office/drawing/2014/main" id="{B28D9DCF-B974-49EA-B2EC-03CCA4E55551}"/>
              </a:ext>
            </a:extLst>
          </p:cNvPr>
          <p:cNvSpPr>
            <a:spLocks noGrp="1"/>
          </p:cNvSpPr>
          <p:nvPr>
            <p:ph idx="1"/>
          </p:nvPr>
        </p:nvSpPr>
        <p:spPr>
          <a:xfrm>
            <a:off x="744000" y="1687286"/>
            <a:ext cx="10704000" cy="4465170"/>
          </a:xfrm>
        </p:spPr>
        <p:txBody>
          <a:bodyPr/>
          <a:lstStyle/>
          <a:p>
            <a:pPr marL="285750" indent="-285750">
              <a:buFont typeface="Arial" panose="020B0604020202020204" pitchFamily="34" charset="0"/>
              <a:buChar char="•"/>
            </a:pPr>
            <a:r>
              <a:rPr lang="en-GB" dirty="0"/>
              <a:t>fainting is a common event associated with the vaccination process, as are dizziness and nausea which may also follow vaccination due to ‘immunisation anxiety’</a:t>
            </a:r>
          </a:p>
          <a:p>
            <a:pPr marL="285750" indent="-285750">
              <a:buFont typeface="Arial" panose="020B0604020202020204" pitchFamily="34" charset="0"/>
              <a:buChar char="•"/>
            </a:pPr>
            <a:endParaRPr lang="en-GB" sz="1000" dirty="0"/>
          </a:p>
          <a:p>
            <a:pPr marL="285750" indent="-285750">
              <a:buFont typeface="Arial" panose="020B0604020202020204" pitchFamily="34" charset="0"/>
              <a:buChar char="•"/>
            </a:pPr>
            <a:r>
              <a:rPr lang="en-GB" dirty="0"/>
              <a:t>fainting tends to be more common in younger people, in warm weather, after queueing and where the situation is perceived as stressful</a:t>
            </a:r>
          </a:p>
          <a:p>
            <a:pPr marL="285750" indent="-285750">
              <a:buFont typeface="Arial" panose="020B0604020202020204" pitchFamily="34" charset="0"/>
              <a:buChar char="•"/>
            </a:pPr>
            <a:endParaRPr lang="en-GB" sz="1000" dirty="0"/>
          </a:p>
          <a:p>
            <a:pPr marL="285750" indent="-285750">
              <a:buFont typeface="Arial" panose="020B0604020202020204" pitchFamily="34" charset="0"/>
              <a:buChar char="•"/>
            </a:pPr>
            <a:r>
              <a:rPr lang="en-GB" dirty="0"/>
              <a:t>vaccinators need to consider the situations that make fainting more likely e.g. queuing, seeing others being vaccinated etc, and how they can reduce anxiety e.g. distraction techniques, chatting, encouraging deep breaths, drinking water, etc</a:t>
            </a:r>
          </a:p>
          <a:p>
            <a:pPr marL="285750" indent="-285750">
              <a:buFont typeface="Arial" panose="020B0604020202020204" pitchFamily="34" charset="0"/>
              <a:buChar char="•"/>
            </a:pPr>
            <a:endParaRPr lang="en-GB" sz="1000" dirty="0"/>
          </a:p>
          <a:p>
            <a:pPr marL="285750" indent="-285750">
              <a:buFont typeface="Arial" panose="020B0604020202020204" pitchFamily="34" charset="0"/>
              <a:buChar char="•"/>
            </a:pPr>
            <a:r>
              <a:rPr lang="en-GB" dirty="0"/>
              <a:t>ensure people are seated whilst having the vaccination or offer a couch to people who say they are prone to fainting when having injections </a:t>
            </a:r>
          </a:p>
          <a:p>
            <a:pPr marL="285750" indent="-285750">
              <a:buFont typeface="Arial" panose="020B0604020202020204" pitchFamily="34" charset="0"/>
              <a:buChar char="•"/>
            </a:pPr>
            <a:endParaRPr lang="en-GB" sz="1000" dirty="0"/>
          </a:p>
          <a:p>
            <a:pPr marL="285750" indent="-285750">
              <a:buFont typeface="Arial" panose="020B0604020202020204" pitchFamily="34" charset="0"/>
              <a:buChar char="•"/>
            </a:pPr>
            <a:r>
              <a:rPr lang="en-GB" dirty="0"/>
              <a:t>people who faint usually regain consciousness within a few seconds so lie them down and raise their legs which improves blood pressure almost immediately. They should not stand up too soon since being active can lead to another episode</a:t>
            </a:r>
          </a:p>
          <a:p>
            <a:endParaRPr lang="en-GB" dirty="0"/>
          </a:p>
        </p:txBody>
      </p:sp>
      <p:sp>
        <p:nvSpPr>
          <p:cNvPr id="4" name="Slide Number Placeholder 3">
            <a:extLst>
              <a:ext uri="{FF2B5EF4-FFF2-40B4-BE49-F238E27FC236}">
                <a16:creationId xmlns:a16="http://schemas.microsoft.com/office/drawing/2014/main" id="{4C2C41E6-9B5B-48ED-AE7F-47E6E7E85492}"/>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117</a:t>
            </a:fld>
            <a:endParaRPr lang="en-US" dirty="0"/>
          </a:p>
        </p:txBody>
      </p:sp>
      <p:sp>
        <p:nvSpPr>
          <p:cNvPr id="5" name="Footer Placeholder 4">
            <a:extLst>
              <a:ext uri="{FF2B5EF4-FFF2-40B4-BE49-F238E27FC236}">
                <a16:creationId xmlns:a16="http://schemas.microsoft.com/office/drawing/2014/main" id="{E5CBB6F9-D9DC-4297-8AE9-42BCC367FC1A}"/>
              </a:ext>
            </a:extLst>
          </p:cNvPr>
          <p:cNvSpPr>
            <a:spLocks noGrp="1"/>
          </p:cNvSpPr>
          <p:nvPr>
            <p:ph type="ftr" sz="quarter" idx="11"/>
          </p:nvPr>
        </p:nvSpPr>
        <p:spPr/>
        <p:txBody>
          <a:bodyPr/>
          <a:lstStyle/>
          <a:p>
            <a:pPr>
              <a:defRPr/>
            </a:pPr>
            <a:r>
              <a:rPr lang="en-GB"/>
              <a:t>COVID-19 Vaccination programme: Core training slide set for healthcare practitioners 17 September 2021 </a:t>
            </a:r>
            <a:endParaRPr lang="en-US" dirty="0"/>
          </a:p>
        </p:txBody>
      </p:sp>
    </p:spTree>
    <p:extLst>
      <p:ext uri="{BB962C8B-B14F-4D97-AF65-F5344CB8AC3E}">
        <p14:creationId xmlns:p14="http://schemas.microsoft.com/office/powerpoint/2010/main" val="162640412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B0D4E-93A3-4B18-8B5E-8D1189BA3D7E}"/>
              </a:ext>
            </a:extLst>
          </p:cNvPr>
          <p:cNvSpPr>
            <a:spLocks noGrp="1"/>
          </p:cNvSpPr>
          <p:nvPr>
            <p:ph type="title"/>
          </p:nvPr>
        </p:nvSpPr>
        <p:spPr/>
        <p:txBody>
          <a:bodyPr/>
          <a:lstStyle/>
          <a:p>
            <a:r>
              <a:rPr lang="en-GB" dirty="0"/>
              <a:t>Reporting adverse reactions</a:t>
            </a:r>
          </a:p>
        </p:txBody>
      </p:sp>
      <p:sp>
        <p:nvSpPr>
          <p:cNvPr id="3" name="Content Placeholder 2">
            <a:extLst>
              <a:ext uri="{FF2B5EF4-FFF2-40B4-BE49-F238E27FC236}">
                <a16:creationId xmlns:a16="http://schemas.microsoft.com/office/drawing/2014/main" id="{A619DAD0-6360-4825-8FBD-4314CD82DFDC}"/>
              </a:ext>
            </a:extLst>
          </p:cNvPr>
          <p:cNvSpPr>
            <a:spLocks noGrp="1"/>
          </p:cNvSpPr>
          <p:nvPr>
            <p:ph idx="1"/>
          </p:nvPr>
        </p:nvSpPr>
        <p:spPr>
          <a:xfrm>
            <a:off x="744000" y="1265544"/>
            <a:ext cx="10704000" cy="5043182"/>
          </a:xfrm>
        </p:spPr>
        <p:txBody>
          <a:bodyPr/>
          <a:lstStyle/>
          <a:p>
            <a:r>
              <a:rPr lang="en-GB" sz="2000" dirty="0"/>
              <a:t>Suspected adverse reactions following administration of COVID-19 vaccine should be reported to the MHRA using the specific Coronavirus Yellow Card reporting scheme (</a:t>
            </a:r>
            <a:r>
              <a:rPr lang="en-GB" sz="2000" dirty="0">
                <a:hlinkClick r:id="rId2"/>
              </a:rPr>
              <a:t>coronavirus-yellowcard.mhra.gov.uk/</a:t>
            </a:r>
            <a:r>
              <a:rPr lang="en-GB" sz="2000" dirty="0"/>
              <a:t> or call 0800 731 6789). As new vaccines, MHRA have a specific interest in the reporting of adverse drug reactions for these vaccines.</a:t>
            </a:r>
          </a:p>
          <a:p>
            <a:endParaRPr lang="en-GB" dirty="0"/>
          </a:p>
          <a:p>
            <a:endParaRPr lang="en-GB" dirty="0"/>
          </a:p>
          <a:p>
            <a:endParaRPr lang="en-GB" dirty="0"/>
          </a:p>
          <a:p>
            <a:endParaRPr lang="en-GB" dirty="0"/>
          </a:p>
          <a:p>
            <a:endParaRPr lang="en-GB" dirty="0"/>
          </a:p>
          <a:p>
            <a:endParaRPr lang="en-GB" dirty="0"/>
          </a:p>
        </p:txBody>
      </p:sp>
      <p:sp>
        <p:nvSpPr>
          <p:cNvPr id="4" name="Slide Number Placeholder 3">
            <a:extLst>
              <a:ext uri="{FF2B5EF4-FFF2-40B4-BE49-F238E27FC236}">
                <a16:creationId xmlns:a16="http://schemas.microsoft.com/office/drawing/2014/main" id="{761FC523-B8C1-4D89-8CEC-DBBDFD07512F}"/>
              </a:ext>
            </a:extLst>
          </p:cNvPr>
          <p:cNvSpPr>
            <a:spLocks noGrp="1"/>
          </p:cNvSpPr>
          <p:nvPr>
            <p:ph type="sldNum" sz="quarter" idx="10"/>
          </p:nvPr>
        </p:nvSpPr>
        <p:spPr/>
        <p:txBody>
          <a:bodyPr/>
          <a:lstStyle/>
          <a:p>
            <a:pPr marL="531813"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mn-cs"/>
              </a:rPr>
              <a:t>  </a:t>
            </a:r>
            <a:fld id="{2565FA6D-D4C8-4C4C-AC4B-3269734D34D8}" type="slidenum">
              <a:rPr kumimoji="0" lang="en-US" sz="1200" b="0" i="0" u="none" strike="noStrike" kern="1200" cap="none" spc="0" normalizeH="0" baseline="0" noProof="0" smtClean="0">
                <a:ln>
                  <a:noFill/>
                </a:ln>
                <a:solidFill>
                  <a:prstClr val="white"/>
                </a:solidFill>
                <a:effectLst/>
                <a:uLnTx/>
                <a:uFillTx/>
                <a:latin typeface="Arial"/>
                <a:ea typeface="+mn-ea"/>
                <a:cs typeface="+mn-cs"/>
              </a:rPr>
              <a:pPr marL="531813" marR="0" lvl="0" indent="0" algn="l" defTabSz="914400" rtl="0" eaLnBrk="1" fontAlgn="auto" latinLnBrk="0" hangingPunct="1">
                <a:lnSpc>
                  <a:spcPct val="100000"/>
                </a:lnSpc>
                <a:spcBef>
                  <a:spcPts val="0"/>
                </a:spcBef>
                <a:spcAft>
                  <a:spcPts val="0"/>
                </a:spcAft>
                <a:buClrTx/>
                <a:buSzTx/>
                <a:buFontTx/>
                <a:buNone/>
                <a:tabLst/>
                <a:defRPr/>
              </a:pPr>
              <a:t>118</a:t>
            </a:fld>
            <a:endParaRPr kumimoji="0" lang="en-US" sz="1200" b="0" i="0" u="none" strike="noStrike" kern="1200" cap="none" spc="0" normalizeH="0" baseline="0" noProof="0" dirty="0">
              <a:ln>
                <a:noFill/>
              </a:ln>
              <a:solidFill>
                <a:prstClr val="white"/>
              </a:solidFill>
              <a:effectLst/>
              <a:uLnTx/>
              <a:uFillTx/>
              <a:latin typeface="Arial"/>
              <a:ea typeface="+mn-ea"/>
              <a:cs typeface="+mn-cs"/>
            </a:endParaRPr>
          </a:p>
        </p:txBody>
      </p:sp>
      <p:sp>
        <p:nvSpPr>
          <p:cNvPr id="5" name="Footer Placeholder 4">
            <a:extLst>
              <a:ext uri="{FF2B5EF4-FFF2-40B4-BE49-F238E27FC236}">
                <a16:creationId xmlns:a16="http://schemas.microsoft.com/office/drawing/2014/main" id="{F82B2F1B-DF5D-49F9-8490-AFEA727DB6BA}"/>
              </a:ext>
            </a:extLst>
          </p:cNvPr>
          <p:cNvSpPr>
            <a:spLocks noGrp="1"/>
          </p:cNvSpPr>
          <p:nvPr>
            <p:ph type="ftr" sz="quarter" idx="11"/>
          </p:nvPr>
        </p:nvSpPr>
        <p:spPr/>
        <p:txBody>
          <a:bodyPr/>
          <a:lstStyle/>
          <a:p>
            <a:pPr marL="173038"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solidFill>
                <a:effectLst/>
                <a:uLnTx/>
                <a:uFillTx/>
                <a:latin typeface="Arial" pitchFamily="34" charset="0"/>
                <a:ea typeface="+mn-ea"/>
                <a:cs typeface="+mn-cs"/>
              </a:rPr>
              <a:t>COVID-19 Vaccination programme: Core training slide set for healthcare practitioners 17 September 2021 </a:t>
            </a:r>
            <a:endParaRPr kumimoji="0" lang="en-US" sz="1200" b="0" i="0" u="none" strike="noStrike" kern="1200" cap="none" spc="0" normalizeH="0" baseline="0" noProof="0" dirty="0">
              <a:ln>
                <a:noFill/>
              </a:ln>
              <a:solidFill>
                <a:prstClr val="white"/>
              </a:solidFill>
              <a:effectLst/>
              <a:uLnTx/>
              <a:uFillTx/>
              <a:latin typeface="Arial" pitchFamily="34" charset="0"/>
              <a:ea typeface="+mn-ea"/>
              <a:cs typeface="+mn-cs"/>
            </a:endParaRPr>
          </a:p>
        </p:txBody>
      </p:sp>
      <p:sp>
        <p:nvSpPr>
          <p:cNvPr id="6" name="Content Placeholder 2">
            <a:extLst>
              <a:ext uri="{FF2B5EF4-FFF2-40B4-BE49-F238E27FC236}">
                <a16:creationId xmlns:a16="http://schemas.microsoft.com/office/drawing/2014/main" id="{A554260F-416C-43FB-BD1D-021988B3FEB5}"/>
              </a:ext>
            </a:extLst>
          </p:cNvPr>
          <p:cNvSpPr txBox="1">
            <a:spLocks/>
          </p:cNvSpPr>
          <p:nvPr/>
        </p:nvSpPr>
        <p:spPr bwMode="auto">
          <a:xfrm>
            <a:off x="590418" y="2938679"/>
            <a:ext cx="7406605" cy="343883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4763" indent="-4763" algn="l" rtl="0" eaLnBrk="0" fontAlgn="base" hangingPunct="0">
              <a:lnSpc>
                <a:spcPct val="114000"/>
              </a:lnSpc>
              <a:spcBef>
                <a:spcPts val="0"/>
              </a:spcBef>
              <a:spcAft>
                <a:spcPct val="0"/>
              </a:spcAft>
              <a:buFont typeface="Arial" pitchFamily="84" charset="0"/>
              <a:defRPr sz="1800" b="0" kern="1200" baseline="0">
                <a:solidFill>
                  <a:schemeClr val="tx1"/>
                </a:solidFill>
                <a:latin typeface="Arial" pitchFamily="34" charset="0"/>
                <a:ea typeface="ヒラギノ角ゴ Pro W3" pitchFamily="84" charset="-128"/>
                <a:cs typeface="ヒラギノ角ゴ Pro W3" pitchFamily="84" charset="-128"/>
              </a:defRPr>
            </a:lvl1pPr>
            <a:lvl2pPr marL="354013" indent="-176213" algn="l" rtl="0" eaLnBrk="0" fontAlgn="base" hangingPunct="0">
              <a:spcBef>
                <a:spcPts val="600"/>
              </a:spcBef>
              <a:spcAft>
                <a:spcPct val="0"/>
              </a:spcAft>
              <a:defRPr kern="1200" baseline="0">
                <a:solidFill>
                  <a:schemeClr val="tx1"/>
                </a:solidFill>
                <a:latin typeface="Arial" pitchFamily="34" charset="0"/>
                <a:ea typeface="ヒラギノ角ゴ Pro W3" pitchFamily="84" charset="-128"/>
                <a:cs typeface="+mn-cs"/>
              </a:defRPr>
            </a:lvl2pPr>
            <a:lvl3pPr marL="215900" indent="-215900" algn="l" rtl="0" eaLnBrk="0" fontAlgn="base" hangingPunct="0">
              <a:spcBef>
                <a:spcPts val="600"/>
              </a:spcBef>
              <a:spcAft>
                <a:spcPct val="0"/>
              </a:spcAft>
              <a:buFont typeface="Arial" pitchFamily="84" charset="0"/>
              <a:buChar char="•"/>
              <a:defRPr kern="1200">
                <a:solidFill>
                  <a:schemeClr val="tx1"/>
                </a:solidFill>
                <a:latin typeface="Arial" pitchFamily="34" charset="0"/>
                <a:ea typeface="ヒラギノ角ゴ Pro W3" pitchFamily="84" charset="-128"/>
                <a:cs typeface="+mn-cs"/>
              </a:defRPr>
            </a:lvl3pPr>
            <a:lvl4pPr marL="625475" indent="-190500" algn="l" rtl="0" eaLnBrk="0" fontAlgn="base" hangingPunct="0">
              <a:spcBef>
                <a:spcPts val="600"/>
              </a:spcBef>
              <a:spcAft>
                <a:spcPct val="0"/>
              </a:spcAft>
              <a:buFont typeface="Arial" pitchFamily="34" charset="0"/>
              <a:buChar char="•"/>
              <a:defRPr sz="1600" kern="1200">
                <a:solidFill>
                  <a:schemeClr val="tx1"/>
                </a:solidFill>
                <a:latin typeface="Arial" pitchFamily="34" charset="0"/>
                <a:ea typeface="ヒラギノ角ゴ Pro W3" pitchFamily="84" charset="-128"/>
                <a:cs typeface="+mn-cs"/>
              </a:defRPr>
            </a:lvl4pPr>
            <a:lvl5pPr marL="1073150" indent="-177800" algn="l" rtl="0" eaLnBrk="0" fontAlgn="base" hangingPunct="0">
              <a:spcBef>
                <a:spcPct val="20000"/>
              </a:spcBef>
              <a:spcAft>
                <a:spcPct val="0"/>
              </a:spcAft>
              <a:buFont typeface="Arial" pitchFamily="34" charset="0"/>
              <a:buChar char="•"/>
              <a:defRPr sz="1500" kern="1200">
                <a:solidFill>
                  <a:schemeClr val="tx1"/>
                </a:solidFill>
                <a:latin typeface="Arial" pitchFamily="34" charset="0"/>
                <a:ea typeface="ヒラギノ角ゴ Pro W3" pitchFamily="84" charset="-128"/>
                <a:cs typeface="+mn-cs"/>
              </a:defRPr>
            </a:lvl5pPr>
            <a:lvl6pPr marL="1520825" indent="-187325" algn="l" defTabSz="914400" rtl="0" eaLnBrk="1" latinLnBrk="0" hangingPunct="1">
              <a:spcBef>
                <a:spcPct val="20000"/>
              </a:spcBef>
              <a:buFontTx/>
              <a:buNone/>
              <a:defRPr sz="1400" kern="1200" baseline="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spcAft>
                <a:spcPts val="600"/>
              </a:spcAft>
              <a:buFont typeface="Arial" panose="020B0604020202020204" pitchFamily="34" charset="0"/>
              <a:buChar char="•"/>
            </a:pPr>
            <a:r>
              <a:rPr lang="en-GB" altLang="en-US" sz="2000" dirty="0"/>
              <a:t>vaccines are carefully monitored to ensure they are safe, not causing untoward side effects and are suitable for the immunisation programme</a:t>
            </a:r>
          </a:p>
          <a:p>
            <a:pPr marL="285750" indent="-285750">
              <a:spcAft>
                <a:spcPts val="600"/>
              </a:spcAft>
              <a:buFont typeface="Arial" panose="020B0604020202020204" pitchFamily="34" charset="0"/>
              <a:buChar char="•"/>
            </a:pPr>
            <a:r>
              <a:rPr lang="en-GB" altLang="en-US" sz="2000" dirty="0"/>
              <a:t>MHRA promotes the collection and investigation of adverse reactions through the Yellow Card scheme which is a voluntary reporting system for suspected adverse reactions </a:t>
            </a:r>
          </a:p>
          <a:p>
            <a:pPr marL="285750" indent="-285750">
              <a:spcAft>
                <a:spcPts val="600"/>
              </a:spcAft>
              <a:buFont typeface="Arial" panose="020B0604020202020204" pitchFamily="34" charset="0"/>
              <a:buChar char="•"/>
            </a:pPr>
            <a:r>
              <a:rPr lang="en-GB" altLang="en-US" sz="2000" dirty="0"/>
              <a:t>anyone (patients and HCWs) can make a Yellow Card report, even if they are uncertain as to whether a vaccine caused the condition</a:t>
            </a:r>
            <a:endParaRPr lang="en-GB" sz="2000" dirty="0"/>
          </a:p>
        </p:txBody>
      </p:sp>
      <p:pic>
        <p:nvPicPr>
          <p:cNvPr id="7" name="Picture 6">
            <a:extLst>
              <a:ext uri="{FF2B5EF4-FFF2-40B4-BE49-F238E27FC236}">
                <a16:creationId xmlns:a16="http://schemas.microsoft.com/office/drawing/2014/main" id="{864990B3-3C0F-47C6-86C1-6B4FF354E074}"/>
              </a:ext>
            </a:extLst>
          </p:cNvPr>
          <p:cNvPicPr>
            <a:picLocks noChangeAspect="1"/>
          </p:cNvPicPr>
          <p:nvPr/>
        </p:nvPicPr>
        <p:blipFill>
          <a:blip r:embed="rId3"/>
          <a:stretch>
            <a:fillRect/>
          </a:stretch>
        </p:blipFill>
        <p:spPr>
          <a:xfrm>
            <a:off x="8126979" y="2782278"/>
            <a:ext cx="3693021" cy="2810178"/>
          </a:xfrm>
          <a:prstGeom prst="rect">
            <a:avLst/>
          </a:prstGeom>
        </p:spPr>
      </p:pic>
    </p:spTree>
    <p:extLst>
      <p:ext uri="{BB962C8B-B14F-4D97-AF65-F5344CB8AC3E}">
        <p14:creationId xmlns:p14="http://schemas.microsoft.com/office/powerpoint/2010/main" val="371654847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D2D88-EA17-4A21-81C4-E2875D3097A0}"/>
              </a:ext>
            </a:extLst>
          </p:cNvPr>
          <p:cNvSpPr>
            <a:spLocks noGrp="1"/>
          </p:cNvSpPr>
          <p:nvPr>
            <p:ph type="title"/>
          </p:nvPr>
        </p:nvSpPr>
        <p:spPr/>
        <p:txBody>
          <a:bodyPr/>
          <a:lstStyle/>
          <a:p>
            <a:r>
              <a:rPr lang="en-GB" dirty="0"/>
              <a:t>Documentation and record keeping</a:t>
            </a:r>
          </a:p>
        </p:txBody>
      </p:sp>
      <p:sp>
        <p:nvSpPr>
          <p:cNvPr id="4" name="Slide Number Placeholder 3">
            <a:extLst>
              <a:ext uri="{FF2B5EF4-FFF2-40B4-BE49-F238E27FC236}">
                <a16:creationId xmlns:a16="http://schemas.microsoft.com/office/drawing/2014/main" id="{B1FB3FD3-A744-45BD-A64A-893AF09E2185}"/>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119</a:t>
            </a:fld>
            <a:endParaRPr lang="en-US" dirty="0"/>
          </a:p>
        </p:txBody>
      </p:sp>
      <p:sp>
        <p:nvSpPr>
          <p:cNvPr id="5" name="Footer Placeholder 4">
            <a:extLst>
              <a:ext uri="{FF2B5EF4-FFF2-40B4-BE49-F238E27FC236}">
                <a16:creationId xmlns:a16="http://schemas.microsoft.com/office/drawing/2014/main" id="{7C714EDD-B10B-48F3-9EC1-CC87001A9C98}"/>
              </a:ext>
            </a:extLst>
          </p:cNvPr>
          <p:cNvSpPr>
            <a:spLocks noGrp="1"/>
          </p:cNvSpPr>
          <p:nvPr>
            <p:ph type="ftr" sz="quarter" idx="11"/>
          </p:nvPr>
        </p:nvSpPr>
        <p:spPr/>
        <p:txBody>
          <a:bodyPr/>
          <a:lstStyle/>
          <a:p>
            <a:pPr>
              <a:defRPr/>
            </a:pPr>
            <a:r>
              <a:rPr lang="en-GB"/>
              <a:t>COVID-19 Vaccination programme: Core training slide set for healthcare practitioners 17 September 2021 </a:t>
            </a:r>
            <a:endParaRPr lang="en-US" dirty="0"/>
          </a:p>
        </p:txBody>
      </p:sp>
      <p:sp>
        <p:nvSpPr>
          <p:cNvPr id="6" name="TextBox 5">
            <a:extLst>
              <a:ext uri="{FF2B5EF4-FFF2-40B4-BE49-F238E27FC236}">
                <a16:creationId xmlns:a16="http://schemas.microsoft.com/office/drawing/2014/main" id="{E7C18F16-C829-4EA8-96AA-5B7909D84355}"/>
              </a:ext>
            </a:extLst>
          </p:cNvPr>
          <p:cNvSpPr txBox="1"/>
          <p:nvPr/>
        </p:nvSpPr>
        <p:spPr>
          <a:xfrm>
            <a:off x="1176878" y="3172892"/>
            <a:ext cx="3851809" cy="3077766"/>
          </a:xfrm>
          <a:prstGeom prst="rect">
            <a:avLst/>
          </a:prstGeom>
          <a:noFill/>
        </p:spPr>
        <p:txBody>
          <a:bodyPr wrap="square" rtlCol="0">
            <a:spAutoFit/>
          </a:bodyPr>
          <a:lstStyle/>
          <a:p>
            <a:r>
              <a:rPr lang="en-GB" sz="1600" dirty="0"/>
              <a:t>BOX 1. Following vaccination, the following information should be recorded</a:t>
            </a:r>
          </a:p>
          <a:p>
            <a:endParaRPr lang="en-GB" sz="1600" dirty="0"/>
          </a:p>
          <a:p>
            <a:pPr marL="285750" indent="-285750">
              <a:buFont typeface="Arial" panose="020B0604020202020204" pitchFamily="34" charset="0"/>
              <a:buChar char="•"/>
            </a:pPr>
            <a:r>
              <a:rPr lang="en-GB" sz="1600" dirty="0"/>
              <a:t>vaccine name</a:t>
            </a:r>
          </a:p>
          <a:p>
            <a:pPr marL="285750" indent="-285750">
              <a:buFont typeface="Arial" panose="020B0604020202020204" pitchFamily="34" charset="0"/>
              <a:buChar char="•"/>
            </a:pPr>
            <a:r>
              <a:rPr lang="en-GB" sz="1600" dirty="0"/>
              <a:t>product name</a:t>
            </a:r>
          </a:p>
          <a:p>
            <a:pPr marL="285750" indent="-285750">
              <a:buFont typeface="Arial" panose="020B0604020202020204" pitchFamily="34" charset="0"/>
              <a:buChar char="•"/>
            </a:pPr>
            <a:r>
              <a:rPr lang="en-GB" sz="1600" dirty="0"/>
              <a:t>batch number</a:t>
            </a:r>
          </a:p>
          <a:p>
            <a:pPr marL="285750" indent="-285750">
              <a:buFont typeface="Arial" panose="020B0604020202020204" pitchFamily="34" charset="0"/>
              <a:buChar char="•"/>
            </a:pPr>
            <a:r>
              <a:rPr lang="en-GB" sz="1600" dirty="0"/>
              <a:t>expiry date</a:t>
            </a:r>
          </a:p>
          <a:p>
            <a:pPr marL="285750" indent="-285750">
              <a:buFont typeface="Arial" panose="020B0604020202020204" pitchFamily="34" charset="0"/>
              <a:buChar char="•"/>
            </a:pPr>
            <a:r>
              <a:rPr lang="en-GB" sz="1600" dirty="0"/>
              <a:t>dose administered</a:t>
            </a:r>
          </a:p>
          <a:p>
            <a:pPr marL="285750" indent="-285750">
              <a:buFont typeface="Arial" panose="020B0604020202020204" pitchFamily="34" charset="0"/>
              <a:buChar char="•"/>
            </a:pPr>
            <a:r>
              <a:rPr lang="en-GB" sz="1600" dirty="0"/>
              <a:t>date immunisation given</a:t>
            </a:r>
          </a:p>
          <a:p>
            <a:pPr marL="285750" indent="-285750">
              <a:buFont typeface="Arial" panose="020B0604020202020204" pitchFamily="34" charset="0"/>
              <a:buChar char="•"/>
            </a:pPr>
            <a:r>
              <a:rPr lang="en-GB" sz="1600" dirty="0"/>
              <a:t>route/site used</a:t>
            </a:r>
          </a:p>
          <a:p>
            <a:pPr marL="285750" indent="-285750">
              <a:buFont typeface="Arial" panose="020B0604020202020204" pitchFamily="34" charset="0"/>
              <a:buChar char="•"/>
            </a:pPr>
            <a:r>
              <a:rPr lang="en-GB" sz="1600" dirty="0"/>
              <a:t>name and signature of vaccinator</a:t>
            </a:r>
          </a:p>
          <a:p>
            <a:endParaRPr lang="en-GB" dirty="0"/>
          </a:p>
        </p:txBody>
      </p:sp>
      <p:sp>
        <p:nvSpPr>
          <p:cNvPr id="7" name="Content Placeholder 6">
            <a:extLst>
              <a:ext uri="{FF2B5EF4-FFF2-40B4-BE49-F238E27FC236}">
                <a16:creationId xmlns:a16="http://schemas.microsoft.com/office/drawing/2014/main" id="{C9CC66D2-3CBE-4BB1-8758-573FD8336C19}"/>
              </a:ext>
            </a:extLst>
          </p:cNvPr>
          <p:cNvSpPr txBox="1">
            <a:spLocks noGrp="1"/>
          </p:cNvSpPr>
          <p:nvPr>
            <p:ph idx="1"/>
          </p:nvPr>
        </p:nvSpPr>
        <p:spPr>
          <a:xfrm>
            <a:off x="6221276" y="3212109"/>
            <a:ext cx="4645296" cy="2254463"/>
          </a:xfrm>
          <a:prstGeom prst="rect">
            <a:avLst/>
          </a:prstGeom>
          <a:noFill/>
        </p:spPr>
        <p:txBody>
          <a:bodyPr wrap="square" rtlCol="0">
            <a:spAutoFit/>
          </a:bodyPr>
          <a:lstStyle/>
          <a:p>
            <a:r>
              <a:rPr lang="en-GB" sz="1600" dirty="0"/>
              <a:t>Examples of patient records where vaccination details may need to be recorded</a:t>
            </a:r>
          </a:p>
          <a:p>
            <a:endParaRPr lang="en-GB" sz="1600" dirty="0"/>
          </a:p>
          <a:p>
            <a:pPr marL="285750" indent="-285750">
              <a:buFont typeface="Arial" panose="020B0604020202020204" pitchFamily="34" charset="0"/>
              <a:buChar char="•"/>
            </a:pPr>
            <a:r>
              <a:rPr lang="en-GB" sz="1600" dirty="0"/>
              <a:t>patient's GP record (or other patient record, depending on location)</a:t>
            </a:r>
          </a:p>
          <a:p>
            <a:pPr marL="285750" indent="-285750">
              <a:buFont typeface="Arial" panose="020B0604020202020204" pitchFamily="34" charset="0"/>
              <a:buChar char="•"/>
            </a:pPr>
            <a:r>
              <a:rPr lang="en-GB" sz="1600" dirty="0"/>
              <a:t>practice computer system</a:t>
            </a:r>
          </a:p>
          <a:p>
            <a:pPr marL="285750" indent="-285750">
              <a:buFont typeface="Arial" panose="020B0604020202020204" pitchFamily="34" charset="0"/>
              <a:buChar char="•"/>
            </a:pPr>
            <a:r>
              <a:rPr lang="en-GB" sz="1600" dirty="0"/>
              <a:t>occupational health record/employer's record</a:t>
            </a:r>
          </a:p>
          <a:p>
            <a:endParaRPr lang="en-GB" dirty="0"/>
          </a:p>
        </p:txBody>
      </p:sp>
      <p:sp>
        <p:nvSpPr>
          <p:cNvPr id="8" name="TextBox 7">
            <a:extLst>
              <a:ext uri="{FF2B5EF4-FFF2-40B4-BE49-F238E27FC236}">
                <a16:creationId xmlns:a16="http://schemas.microsoft.com/office/drawing/2014/main" id="{69635A68-6CA9-4021-A186-601190100554}"/>
              </a:ext>
            </a:extLst>
          </p:cNvPr>
          <p:cNvSpPr txBox="1"/>
          <p:nvPr/>
        </p:nvSpPr>
        <p:spPr>
          <a:xfrm>
            <a:off x="596281" y="1196752"/>
            <a:ext cx="10395568" cy="1754326"/>
          </a:xfrm>
          <a:prstGeom prst="rect">
            <a:avLst/>
          </a:prstGeom>
          <a:noFill/>
        </p:spPr>
        <p:txBody>
          <a:bodyPr wrap="square" rtlCol="0">
            <a:spAutoFit/>
          </a:bodyPr>
          <a:lstStyle/>
          <a:p>
            <a:pPr marL="285750" indent="-285750">
              <a:buFont typeface="Arial" panose="020B0604020202020204" pitchFamily="34" charset="0"/>
              <a:buChar char="•"/>
            </a:pPr>
            <a:r>
              <a:rPr lang="en-GB" dirty="0"/>
              <a:t>it is essential that the information in Box 1 is recorded for all doses of vaccine given to ensure complete and accurate patient vaccination records and to enable extraction of the correct data for surveillance and vaccine coverage purposes  </a:t>
            </a:r>
          </a:p>
          <a:p>
            <a:pPr marL="285750" indent="-285750">
              <a:buFont typeface="Arial" panose="020B0604020202020204" pitchFamily="34" charset="0"/>
              <a:buChar char="•"/>
            </a:pPr>
            <a:r>
              <a:rPr lang="en-GB" dirty="0"/>
              <a:t>if not administered at the patient's GP surgery, a record of the vaccination given should be sent to the patient's GP to avoid duplicate vaccination and so that data can be submitted to the national COVID-19 vaccine uptake data survey</a:t>
            </a:r>
            <a:endParaRPr lang="en-GB" sz="2000" dirty="0">
              <a:solidFill>
                <a:srgbClr val="FF0000"/>
              </a:solidFill>
            </a:endParaRPr>
          </a:p>
        </p:txBody>
      </p:sp>
      <p:sp>
        <p:nvSpPr>
          <p:cNvPr id="3" name="Rectangle 2">
            <a:extLst>
              <a:ext uri="{FF2B5EF4-FFF2-40B4-BE49-F238E27FC236}">
                <a16:creationId xmlns:a16="http://schemas.microsoft.com/office/drawing/2014/main" id="{64CF2B0F-7244-4D0D-80A1-885D6EAF6984}"/>
              </a:ext>
            </a:extLst>
          </p:cNvPr>
          <p:cNvSpPr/>
          <p:nvPr/>
        </p:nvSpPr>
        <p:spPr>
          <a:xfrm>
            <a:off x="1176878" y="3095972"/>
            <a:ext cx="3825003" cy="309661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D0FE1EF8-62C3-465C-BE95-5CCC3983CA27}"/>
              </a:ext>
            </a:extLst>
          </p:cNvPr>
          <p:cNvSpPr/>
          <p:nvPr/>
        </p:nvSpPr>
        <p:spPr>
          <a:xfrm>
            <a:off x="6096000" y="3095972"/>
            <a:ext cx="4895849" cy="309661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8223776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9240C-F1C1-4063-902E-4CA5D261C8E4}"/>
              </a:ext>
            </a:extLst>
          </p:cNvPr>
          <p:cNvSpPr>
            <a:spLocks noGrp="1"/>
          </p:cNvSpPr>
          <p:nvPr>
            <p:ph type="title"/>
          </p:nvPr>
        </p:nvSpPr>
        <p:spPr/>
        <p:txBody>
          <a:bodyPr/>
          <a:lstStyle/>
          <a:p>
            <a:r>
              <a:rPr lang="en-GB" dirty="0"/>
              <a:t>Transmission of COVID-19 infection</a:t>
            </a:r>
          </a:p>
        </p:txBody>
      </p:sp>
      <p:sp>
        <p:nvSpPr>
          <p:cNvPr id="4" name="Slide Number Placeholder 3">
            <a:extLst>
              <a:ext uri="{FF2B5EF4-FFF2-40B4-BE49-F238E27FC236}">
                <a16:creationId xmlns:a16="http://schemas.microsoft.com/office/drawing/2014/main" id="{BAFF4236-8299-468D-911D-6E932A4FF9FF}"/>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12</a:t>
            </a:fld>
            <a:endParaRPr lang="en-US" dirty="0"/>
          </a:p>
        </p:txBody>
      </p:sp>
      <p:sp>
        <p:nvSpPr>
          <p:cNvPr id="5" name="Footer Placeholder 4">
            <a:extLst>
              <a:ext uri="{FF2B5EF4-FFF2-40B4-BE49-F238E27FC236}">
                <a16:creationId xmlns:a16="http://schemas.microsoft.com/office/drawing/2014/main" id="{F8B2F712-4978-4F41-9D06-B1F5282AE67D}"/>
              </a:ext>
            </a:extLst>
          </p:cNvPr>
          <p:cNvSpPr>
            <a:spLocks noGrp="1"/>
          </p:cNvSpPr>
          <p:nvPr>
            <p:ph type="ftr" sz="quarter" idx="11"/>
          </p:nvPr>
        </p:nvSpPr>
        <p:spPr/>
        <p:txBody>
          <a:bodyPr/>
          <a:lstStyle/>
          <a:p>
            <a:pPr>
              <a:defRPr/>
            </a:pPr>
            <a:r>
              <a:rPr lang="en-GB"/>
              <a:t>COVID-19 Vaccination programme: Core training slide set for healthcare practitioners 17 September 2021 </a:t>
            </a:r>
            <a:endParaRPr lang="en-US" dirty="0"/>
          </a:p>
        </p:txBody>
      </p:sp>
      <p:sp>
        <p:nvSpPr>
          <p:cNvPr id="6" name="Content Placeholder 5">
            <a:extLst>
              <a:ext uri="{FF2B5EF4-FFF2-40B4-BE49-F238E27FC236}">
                <a16:creationId xmlns:a16="http://schemas.microsoft.com/office/drawing/2014/main" id="{166BC574-02C2-47BA-9E5C-E0459ABE9673}"/>
              </a:ext>
            </a:extLst>
          </p:cNvPr>
          <p:cNvSpPr txBox="1">
            <a:spLocks noGrp="1"/>
          </p:cNvSpPr>
          <p:nvPr>
            <p:ph idx="1"/>
          </p:nvPr>
        </p:nvSpPr>
        <p:spPr>
          <a:xfrm>
            <a:off x="956482" y="1348040"/>
            <a:ext cx="10279035" cy="4958345"/>
          </a:xfrm>
          <a:prstGeom prst="rect">
            <a:avLst/>
          </a:prstGeom>
          <a:noFill/>
        </p:spPr>
        <p:txBody>
          <a:bodyPr wrap="square">
            <a:spAutoFit/>
          </a:bodyPr>
          <a:lstStyle/>
          <a:p>
            <a:pPr>
              <a:defRPr/>
            </a:pPr>
            <a:r>
              <a:rPr lang="en-GB" dirty="0"/>
              <a:t>For transmission to occur, the SARS-CoV-2 virus needs to be transported to a susceptible person. To do this, it needs to have:</a:t>
            </a:r>
          </a:p>
          <a:p>
            <a:pPr>
              <a:defRPr/>
            </a:pPr>
            <a:endParaRPr lang="en-GB" dirty="0"/>
          </a:p>
          <a:p>
            <a:pPr marL="285750" indent="-285750">
              <a:buFont typeface="Arial" panose="020B0604020202020204" pitchFamily="34" charset="0"/>
              <a:buChar char="•"/>
              <a:defRPr/>
            </a:pPr>
            <a:r>
              <a:rPr lang="en-GB" dirty="0"/>
              <a:t>a portal of exit (from the place where it is living and replicating)</a:t>
            </a:r>
          </a:p>
          <a:p>
            <a:pPr marL="285750" indent="-285750">
              <a:buFont typeface="Arial" panose="020B0604020202020204" pitchFamily="34" charset="0"/>
              <a:buChar char="•"/>
              <a:defRPr/>
            </a:pPr>
            <a:r>
              <a:rPr lang="en-GB" dirty="0"/>
              <a:t>a mode of transmission (such as coughing or sneezing) and </a:t>
            </a:r>
          </a:p>
          <a:p>
            <a:pPr marL="285750" indent="-285750">
              <a:buFont typeface="Arial" panose="020B0604020202020204" pitchFamily="34" charset="0"/>
              <a:buChar char="•"/>
              <a:defRPr/>
            </a:pPr>
            <a:r>
              <a:rPr lang="en-GB" dirty="0"/>
              <a:t>a portal of entry (to the susceptible host)</a:t>
            </a:r>
          </a:p>
          <a:p>
            <a:pPr>
              <a:defRPr/>
            </a:pPr>
            <a:endParaRPr lang="en-GB" dirty="0"/>
          </a:p>
          <a:p>
            <a:pPr>
              <a:defRPr/>
            </a:pPr>
            <a:r>
              <a:rPr lang="en-GB" dirty="0"/>
              <a:t>COVID-19 spreads primarily from person to person through small droplets from the nose or mouth which are expelled when a person with COVID-19 coughs, sneezes, or speaks. </a:t>
            </a:r>
          </a:p>
          <a:p>
            <a:pPr>
              <a:defRPr/>
            </a:pPr>
            <a:endParaRPr lang="en-GB" dirty="0"/>
          </a:p>
          <a:p>
            <a:pPr>
              <a:defRPr/>
            </a:pPr>
            <a:r>
              <a:rPr lang="en-GB" dirty="0"/>
              <a:t>These droplets can also survive on objects and surfaces such as tables, doorknobs and handrails.</a:t>
            </a:r>
          </a:p>
          <a:p>
            <a:pPr>
              <a:defRPr/>
            </a:pPr>
            <a:endParaRPr lang="en-GB" dirty="0"/>
          </a:p>
          <a:p>
            <a:pPr>
              <a:defRPr/>
            </a:pPr>
            <a:r>
              <a:rPr lang="en-GB" dirty="0"/>
              <a:t>People can catch COVID-19 if they breathe in these droplets from a person infected with the virus or </a:t>
            </a:r>
            <a:r>
              <a:rPr lang="en-GB" strike="sngStrike" dirty="0"/>
              <a:t> </a:t>
            </a:r>
            <a:r>
              <a:rPr lang="en-GB" dirty="0"/>
              <a:t>by touching contaminated objects or surfaces, then touching their eyes, nose or mouth. </a:t>
            </a:r>
          </a:p>
          <a:p>
            <a:pPr>
              <a:defRPr/>
            </a:pPr>
            <a:endParaRPr lang="en-GB" dirty="0"/>
          </a:p>
          <a:p>
            <a:pPr marL="0" indent="0">
              <a:defRPr/>
            </a:pPr>
            <a:endParaRPr lang="en-GB" sz="1400" dirty="0">
              <a:latin typeface="Verdana" pitchFamily="1" charset="0"/>
            </a:endParaRPr>
          </a:p>
        </p:txBody>
      </p:sp>
    </p:spTree>
    <p:extLst>
      <p:ext uri="{BB962C8B-B14F-4D97-AF65-F5344CB8AC3E}">
        <p14:creationId xmlns:p14="http://schemas.microsoft.com/office/powerpoint/2010/main" val="187762817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485AC-FC3B-4AE7-B5D6-425F995EA698}"/>
              </a:ext>
            </a:extLst>
          </p:cNvPr>
          <p:cNvSpPr>
            <a:spLocks noGrp="1"/>
          </p:cNvSpPr>
          <p:nvPr>
            <p:ph type="title"/>
          </p:nvPr>
        </p:nvSpPr>
        <p:spPr/>
        <p:txBody>
          <a:bodyPr>
            <a:normAutofit/>
          </a:bodyPr>
          <a:lstStyle/>
          <a:p>
            <a:r>
              <a:rPr lang="en-GB" dirty="0"/>
              <a:t>Communicating about vaccination</a:t>
            </a:r>
          </a:p>
        </p:txBody>
      </p:sp>
      <p:sp>
        <p:nvSpPr>
          <p:cNvPr id="4" name="Slide Number Placeholder 3">
            <a:extLst>
              <a:ext uri="{FF2B5EF4-FFF2-40B4-BE49-F238E27FC236}">
                <a16:creationId xmlns:a16="http://schemas.microsoft.com/office/drawing/2014/main" id="{CEBC6465-1DC2-4F25-99F3-015742A65477}"/>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120</a:t>
            </a:fld>
            <a:endParaRPr lang="en-US" dirty="0"/>
          </a:p>
        </p:txBody>
      </p:sp>
      <p:sp>
        <p:nvSpPr>
          <p:cNvPr id="5" name="Footer Placeholder 4">
            <a:extLst>
              <a:ext uri="{FF2B5EF4-FFF2-40B4-BE49-F238E27FC236}">
                <a16:creationId xmlns:a16="http://schemas.microsoft.com/office/drawing/2014/main" id="{B779B847-AC9E-408B-B75B-F1843215E6DB}"/>
              </a:ext>
            </a:extLst>
          </p:cNvPr>
          <p:cNvSpPr>
            <a:spLocks noGrp="1"/>
          </p:cNvSpPr>
          <p:nvPr>
            <p:ph type="ftr" sz="quarter" idx="11"/>
          </p:nvPr>
        </p:nvSpPr>
        <p:spPr/>
        <p:txBody>
          <a:bodyPr/>
          <a:lstStyle/>
          <a:p>
            <a:pPr>
              <a:defRPr/>
            </a:pPr>
            <a:r>
              <a:rPr lang="en-GB"/>
              <a:t>COVID-19 Vaccination programme: Core training slide set for healthcare practitioners 17 September 2021 </a:t>
            </a:r>
            <a:endParaRPr lang="en-US" dirty="0"/>
          </a:p>
        </p:txBody>
      </p:sp>
      <p:sp>
        <p:nvSpPr>
          <p:cNvPr id="6" name="Content Placeholder 2">
            <a:extLst>
              <a:ext uri="{FF2B5EF4-FFF2-40B4-BE49-F238E27FC236}">
                <a16:creationId xmlns:a16="http://schemas.microsoft.com/office/drawing/2014/main" id="{95BA8313-776E-4977-90BC-5151F0836B1A}"/>
              </a:ext>
            </a:extLst>
          </p:cNvPr>
          <p:cNvSpPr>
            <a:spLocks noGrp="1"/>
          </p:cNvSpPr>
          <p:nvPr>
            <p:ph idx="1"/>
          </p:nvPr>
        </p:nvSpPr>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2009" tIns="36005" rIns="72009" bIns="36005" numCol="1" anchor="t" anchorCtr="0" compatLnSpc="1">
            <a:prstTxWarp prst="textNoShape">
              <a:avLst/>
            </a:prstTxWarp>
          </a:bodyPr>
          <a:lstStyle>
            <a:lvl1pPr marL="269875" indent="-269875" algn="l" defTabSz="720725" rtl="0" eaLnBrk="0" fontAlgn="base" hangingPunct="0">
              <a:spcBef>
                <a:spcPct val="20000"/>
              </a:spcBef>
              <a:spcAft>
                <a:spcPct val="0"/>
              </a:spcAft>
              <a:buChar char="•"/>
              <a:defRPr sz="900">
                <a:solidFill>
                  <a:schemeClr val="tx1"/>
                </a:solidFill>
                <a:latin typeface="+mn-lt"/>
                <a:ea typeface="+mn-ea"/>
                <a:cs typeface="+mn-cs"/>
              </a:defRPr>
            </a:lvl1pPr>
            <a:lvl2pPr marL="585788" indent="-225425" algn="l" defTabSz="720725" rtl="0" eaLnBrk="0" fontAlgn="base" hangingPunct="0">
              <a:spcBef>
                <a:spcPct val="20000"/>
              </a:spcBef>
              <a:spcAft>
                <a:spcPct val="0"/>
              </a:spcAft>
              <a:buChar char="–"/>
              <a:defRPr sz="1000">
                <a:solidFill>
                  <a:schemeClr val="tx1"/>
                </a:solidFill>
                <a:latin typeface="Verdana" pitchFamily="34" charset="0"/>
              </a:defRPr>
            </a:lvl2pPr>
            <a:lvl3pPr marL="900113" indent="-179388" algn="l" defTabSz="720725" rtl="0" eaLnBrk="0" fontAlgn="base" hangingPunct="0">
              <a:spcBef>
                <a:spcPct val="20000"/>
              </a:spcBef>
              <a:spcAft>
                <a:spcPct val="0"/>
              </a:spcAft>
              <a:buChar char="•"/>
              <a:defRPr sz="1000">
                <a:solidFill>
                  <a:schemeClr val="tx1"/>
                </a:solidFill>
                <a:latin typeface="Verdana" pitchFamily="34" charset="0"/>
              </a:defRPr>
            </a:lvl3pPr>
            <a:lvl4pPr marL="1260475" indent="-180975" algn="l" defTabSz="720725" rtl="0" eaLnBrk="0" fontAlgn="base" hangingPunct="0">
              <a:spcBef>
                <a:spcPct val="20000"/>
              </a:spcBef>
              <a:spcAft>
                <a:spcPct val="0"/>
              </a:spcAft>
              <a:buChar char="–"/>
              <a:defRPr sz="1000">
                <a:solidFill>
                  <a:schemeClr val="tx1"/>
                </a:solidFill>
                <a:latin typeface="Verdana" pitchFamily="34" charset="0"/>
              </a:defRPr>
            </a:lvl4pPr>
            <a:lvl5pPr marL="1620838" indent="-180975" algn="l" defTabSz="720725" rtl="0" eaLnBrk="0" fontAlgn="base" hangingPunct="0">
              <a:spcBef>
                <a:spcPct val="20000"/>
              </a:spcBef>
              <a:spcAft>
                <a:spcPct val="0"/>
              </a:spcAft>
              <a:buChar char="»"/>
              <a:defRPr sz="1600">
                <a:solidFill>
                  <a:schemeClr val="tx1"/>
                </a:solidFill>
                <a:latin typeface="Verdana" pitchFamily="34" charset="0"/>
              </a:defRPr>
            </a:lvl5pPr>
            <a:lvl6pPr marL="2078038" indent="-180975" algn="l" defTabSz="720725" rtl="0" fontAlgn="base">
              <a:spcBef>
                <a:spcPct val="20000"/>
              </a:spcBef>
              <a:spcAft>
                <a:spcPct val="0"/>
              </a:spcAft>
              <a:defRPr sz="1600">
                <a:solidFill>
                  <a:schemeClr val="tx1"/>
                </a:solidFill>
                <a:latin typeface="+mn-lt"/>
              </a:defRPr>
            </a:lvl6pPr>
            <a:lvl7pPr marL="2535238" indent="-180975" algn="l" defTabSz="720725" rtl="0" fontAlgn="base">
              <a:spcBef>
                <a:spcPct val="20000"/>
              </a:spcBef>
              <a:spcAft>
                <a:spcPct val="0"/>
              </a:spcAft>
              <a:defRPr sz="1600">
                <a:solidFill>
                  <a:schemeClr val="tx1"/>
                </a:solidFill>
                <a:latin typeface="+mn-lt"/>
              </a:defRPr>
            </a:lvl7pPr>
            <a:lvl8pPr marL="2992438" indent="-180975" algn="l" defTabSz="720725" rtl="0" fontAlgn="base">
              <a:spcBef>
                <a:spcPct val="20000"/>
              </a:spcBef>
              <a:spcAft>
                <a:spcPct val="0"/>
              </a:spcAft>
              <a:defRPr sz="1600">
                <a:solidFill>
                  <a:schemeClr val="tx1"/>
                </a:solidFill>
                <a:latin typeface="+mn-lt"/>
              </a:defRPr>
            </a:lvl8pPr>
            <a:lvl9pPr marL="3449638" indent="-180975" algn="l" defTabSz="720725" rtl="0" fontAlgn="base">
              <a:spcBef>
                <a:spcPct val="20000"/>
              </a:spcBef>
              <a:spcAft>
                <a:spcPct val="0"/>
              </a:spcAft>
              <a:defRPr sz="1600">
                <a:solidFill>
                  <a:schemeClr val="tx1"/>
                </a:solidFill>
                <a:latin typeface="+mn-lt"/>
              </a:defRPr>
            </a:lvl9pPr>
          </a:lstStyle>
          <a:p>
            <a:pPr marL="0" indent="0">
              <a:spcBef>
                <a:spcPts val="0"/>
              </a:spcBef>
              <a:buNone/>
            </a:pPr>
            <a:r>
              <a:rPr lang="en-GB" altLang="en-US" sz="1800" dirty="0">
                <a:latin typeface="Arial" pitchFamily="34" charset="0"/>
                <a:ea typeface="ヒラギノ角ゴ Pro W3" pitchFamily="84" charset="-128"/>
              </a:rPr>
              <a:t>There are many sources of information available relating to COVID-19. Since the virus was first identified in January 2020, there have been thousands of publications globally. </a:t>
            </a:r>
          </a:p>
          <a:p>
            <a:pPr marL="0" indent="0">
              <a:spcBef>
                <a:spcPts val="0"/>
              </a:spcBef>
              <a:buNone/>
            </a:pPr>
            <a:endParaRPr lang="en-GB" altLang="en-US" sz="1800" dirty="0">
              <a:latin typeface="Arial" pitchFamily="34" charset="0"/>
              <a:ea typeface="ヒラギノ角ゴ Pro W3" pitchFamily="84" charset="-128"/>
            </a:endParaRPr>
          </a:p>
          <a:p>
            <a:pPr marL="0" indent="0">
              <a:spcBef>
                <a:spcPts val="0"/>
              </a:spcBef>
              <a:buNone/>
            </a:pPr>
            <a:r>
              <a:rPr lang="en-GB" altLang="en-US" sz="1800" dirty="0">
                <a:latin typeface="Arial" pitchFamily="34" charset="0"/>
                <a:ea typeface="ヒラギノ角ゴ Pro W3" pitchFamily="84" charset="-128"/>
              </a:rPr>
              <a:t>When considering the information contained in written materials, there are some key points to consider:</a:t>
            </a:r>
          </a:p>
          <a:p>
            <a:pPr marL="0" indent="0">
              <a:spcBef>
                <a:spcPts val="0"/>
              </a:spcBef>
              <a:buNone/>
            </a:pPr>
            <a:endParaRPr lang="en-GB" altLang="en-US" sz="1200" dirty="0">
              <a:latin typeface="Arial" pitchFamily="34" charset="0"/>
              <a:ea typeface="ヒラギノ角ゴ Pro W3" pitchFamily="84" charset="-128"/>
            </a:endParaRPr>
          </a:p>
          <a:p>
            <a:pPr>
              <a:spcBef>
                <a:spcPts val="0"/>
              </a:spcBef>
            </a:pPr>
            <a:r>
              <a:rPr lang="en-GB" altLang="en-US" sz="1800" dirty="0">
                <a:latin typeface="Arial" pitchFamily="34" charset="0"/>
                <a:ea typeface="ヒラギノ角ゴ Pro W3" pitchFamily="84" charset="-128"/>
              </a:rPr>
              <a:t>the author and their</a:t>
            </a:r>
            <a:r>
              <a:rPr lang="en-GB" altLang="en-US" sz="1800" dirty="0">
                <a:latin typeface="Arial" pitchFamily="34" charset="0"/>
              </a:rPr>
              <a:t> expertise/background </a:t>
            </a:r>
          </a:p>
          <a:p>
            <a:pPr lvl="1">
              <a:spcBef>
                <a:spcPts val="0"/>
              </a:spcBef>
            </a:pPr>
            <a:r>
              <a:rPr lang="en-GB" altLang="en-US" sz="1800" dirty="0">
                <a:latin typeface="Arial" pitchFamily="34" charset="0"/>
              </a:rPr>
              <a:t>if the author is not named, or the source is not clear, this should raise your suspicion about the quality of the information</a:t>
            </a:r>
          </a:p>
          <a:p>
            <a:pPr lvl="1">
              <a:spcBef>
                <a:spcPts val="0"/>
              </a:spcBef>
            </a:pPr>
            <a:r>
              <a:rPr lang="en-GB" altLang="en-US" sz="1800" dirty="0">
                <a:latin typeface="Arial" pitchFamily="34" charset="0"/>
              </a:rPr>
              <a:t>does the author have a vested interest in presenting an unbalanced view?</a:t>
            </a:r>
          </a:p>
          <a:p>
            <a:pPr marL="360363" lvl="1" indent="0">
              <a:spcBef>
                <a:spcPts val="0"/>
              </a:spcBef>
              <a:buNone/>
            </a:pPr>
            <a:endParaRPr lang="en-GB" altLang="en-US" sz="1800" dirty="0">
              <a:latin typeface="Arial" pitchFamily="34" charset="0"/>
            </a:endParaRPr>
          </a:p>
          <a:p>
            <a:pPr>
              <a:spcBef>
                <a:spcPts val="0"/>
              </a:spcBef>
            </a:pPr>
            <a:r>
              <a:rPr lang="en-GB" altLang="en-US" sz="1800" dirty="0">
                <a:latin typeface="Arial" pitchFamily="34" charset="0"/>
                <a:ea typeface="ヒラギノ角ゴ Pro W3" pitchFamily="84" charset="-128"/>
              </a:rPr>
              <a:t>the way the information is presented</a:t>
            </a:r>
          </a:p>
          <a:p>
            <a:pPr lvl="1">
              <a:spcBef>
                <a:spcPts val="0"/>
              </a:spcBef>
            </a:pPr>
            <a:r>
              <a:rPr lang="en-GB" altLang="en-US" sz="1800" dirty="0">
                <a:latin typeface="Arial" pitchFamily="34" charset="0"/>
              </a:rPr>
              <a:t>is it </a:t>
            </a:r>
            <a:r>
              <a:rPr lang="en-GB" altLang="en-US" sz="1800" dirty="0">
                <a:latin typeface="Arial" pitchFamily="34" charset="0"/>
                <a:ea typeface="ヒラギノ角ゴ Pro W3" pitchFamily="84" charset="-128"/>
              </a:rPr>
              <a:t>presented in an unbiased manner, or is it selected to provide only one viewpoint when there are other equally valid views?</a:t>
            </a:r>
          </a:p>
          <a:p>
            <a:pPr lvl="1">
              <a:spcBef>
                <a:spcPts val="0"/>
              </a:spcBef>
            </a:pPr>
            <a:r>
              <a:rPr lang="en-GB" altLang="en-US" sz="1800" dirty="0">
                <a:latin typeface="Arial" pitchFamily="34" charset="0"/>
                <a:ea typeface="ヒラギノ角ゴ Pro W3" pitchFamily="84" charset="-128"/>
              </a:rPr>
              <a:t>is the information dated? If so, there may be more recent information that is different</a:t>
            </a:r>
          </a:p>
          <a:p>
            <a:pPr lvl="1">
              <a:spcBef>
                <a:spcPts val="0"/>
              </a:spcBef>
            </a:pPr>
            <a:r>
              <a:rPr lang="en-GB" altLang="en-US" sz="1800" dirty="0">
                <a:latin typeface="Arial" pitchFamily="34" charset="0"/>
                <a:ea typeface="ヒラギノ角ゴ Pro W3" pitchFamily="84" charset="-128"/>
              </a:rPr>
              <a:t>if there are any uncertainties, are they mentioned?</a:t>
            </a:r>
          </a:p>
          <a:p>
            <a:pPr lvl="1">
              <a:spcBef>
                <a:spcPts val="0"/>
              </a:spcBef>
            </a:pPr>
            <a:r>
              <a:rPr lang="en-GB" altLang="en-US" sz="1800" dirty="0">
                <a:latin typeface="Arial" pitchFamily="34" charset="0"/>
                <a:ea typeface="ヒラギノ角ゴ Pro W3" pitchFamily="84" charset="-128"/>
              </a:rPr>
              <a:t>is it possible to follow up any information by going to the original data, e.g. a trial of a vaccine?</a:t>
            </a:r>
          </a:p>
          <a:p>
            <a:endParaRPr lang="en-GB" altLang="en-US" dirty="0"/>
          </a:p>
        </p:txBody>
      </p:sp>
    </p:spTree>
    <p:extLst>
      <p:ext uri="{BB962C8B-B14F-4D97-AF65-F5344CB8AC3E}">
        <p14:creationId xmlns:p14="http://schemas.microsoft.com/office/powerpoint/2010/main" val="58974840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925B2-8C6C-41F6-AE72-7AC16BA6CA21}"/>
              </a:ext>
            </a:extLst>
          </p:cNvPr>
          <p:cNvSpPr>
            <a:spLocks noGrp="1"/>
          </p:cNvSpPr>
          <p:nvPr>
            <p:ph type="title"/>
          </p:nvPr>
        </p:nvSpPr>
        <p:spPr>
          <a:xfrm>
            <a:off x="761553" y="188640"/>
            <a:ext cx="10332627" cy="648072"/>
          </a:xfrm>
        </p:spPr>
        <p:txBody>
          <a:bodyPr>
            <a:normAutofit fontScale="90000"/>
          </a:bodyPr>
          <a:lstStyle/>
          <a:p>
            <a:r>
              <a:rPr lang="en-GB" dirty="0"/>
              <a:t>Addressing concerns and providing information to those being vaccinated</a:t>
            </a:r>
          </a:p>
        </p:txBody>
      </p:sp>
      <p:sp>
        <p:nvSpPr>
          <p:cNvPr id="3" name="Content Placeholder 2">
            <a:extLst>
              <a:ext uri="{FF2B5EF4-FFF2-40B4-BE49-F238E27FC236}">
                <a16:creationId xmlns:a16="http://schemas.microsoft.com/office/drawing/2014/main" id="{2A3EFFA4-406B-4ADB-BB0C-3D2A51D5B0ED}"/>
              </a:ext>
            </a:extLst>
          </p:cNvPr>
          <p:cNvSpPr>
            <a:spLocks noGrp="1"/>
          </p:cNvSpPr>
          <p:nvPr>
            <p:ph idx="1"/>
          </p:nvPr>
        </p:nvSpPr>
        <p:spPr>
          <a:xfrm>
            <a:off x="816226" y="1772817"/>
            <a:ext cx="10559548" cy="4535909"/>
          </a:xfrm>
        </p:spPr>
        <p:txBody>
          <a:bodyPr/>
          <a:lstStyle/>
          <a:p>
            <a:pPr marL="342900" indent="-342900">
              <a:buFont typeface="Arial" panose="020B0604020202020204" pitchFamily="34" charset="0"/>
              <a:buChar char="•"/>
            </a:pPr>
            <a:r>
              <a:rPr lang="en-GB" sz="2000" dirty="0"/>
              <a:t>the COVID-19 vaccines are new vaccines. Patient information leaflets will be provided in advance but many patients will want additional verbal reassurance or answers</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it is important to read the information being made available to vaccinees so the information you give is consistent with this and so you know what information they have already had</a:t>
            </a:r>
          </a:p>
          <a:p>
            <a:pPr marL="0" indent="0"/>
            <a:endParaRPr lang="en-GB" sz="2000" dirty="0"/>
          </a:p>
          <a:p>
            <a:pPr marL="342900" indent="-342900">
              <a:buFont typeface="Arial" panose="020B0604020202020204" pitchFamily="34" charset="0"/>
              <a:buChar char="•"/>
            </a:pPr>
            <a:r>
              <a:rPr lang="en-GB" sz="2000" dirty="0"/>
              <a:t>it is also important to know where to direct patients to for further information</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b="1" dirty="0"/>
              <a:t>if people’s questions and concerns are answered accurately and appropriately, they are more likely to accept vaccination </a:t>
            </a:r>
          </a:p>
          <a:p>
            <a:endParaRPr lang="en-GB" sz="1600" dirty="0"/>
          </a:p>
          <a:p>
            <a:endParaRPr lang="en-GB" sz="1200" dirty="0">
              <a:solidFill>
                <a:srgbClr val="FF0000"/>
              </a:solidFill>
            </a:endParaRPr>
          </a:p>
        </p:txBody>
      </p:sp>
      <p:sp>
        <p:nvSpPr>
          <p:cNvPr id="4" name="Slide Number Placeholder 3">
            <a:extLst>
              <a:ext uri="{FF2B5EF4-FFF2-40B4-BE49-F238E27FC236}">
                <a16:creationId xmlns:a16="http://schemas.microsoft.com/office/drawing/2014/main" id="{DBC7F4CC-976B-4148-BC1C-763EF9316D27}"/>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121</a:t>
            </a:fld>
            <a:endParaRPr lang="en-US" dirty="0"/>
          </a:p>
        </p:txBody>
      </p:sp>
      <p:sp>
        <p:nvSpPr>
          <p:cNvPr id="5" name="Footer Placeholder 4">
            <a:extLst>
              <a:ext uri="{FF2B5EF4-FFF2-40B4-BE49-F238E27FC236}">
                <a16:creationId xmlns:a16="http://schemas.microsoft.com/office/drawing/2014/main" id="{23F3E5BB-36DE-4C58-B2A8-EB2FAAAB25B6}"/>
              </a:ext>
            </a:extLst>
          </p:cNvPr>
          <p:cNvSpPr>
            <a:spLocks noGrp="1"/>
          </p:cNvSpPr>
          <p:nvPr>
            <p:ph type="ftr" sz="quarter" idx="11"/>
          </p:nvPr>
        </p:nvSpPr>
        <p:spPr/>
        <p:txBody>
          <a:bodyPr/>
          <a:lstStyle/>
          <a:p>
            <a:pPr>
              <a:defRPr/>
            </a:pPr>
            <a:r>
              <a:rPr lang="en-GB"/>
              <a:t>COVID-19 Vaccination programme: Core training slide set for healthcare practitioners 17 September 2021 </a:t>
            </a:r>
            <a:endParaRPr lang="en-US" dirty="0"/>
          </a:p>
        </p:txBody>
      </p:sp>
    </p:spTree>
    <p:extLst>
      <p:ext uri="{BB962C8B-B14F-4D97-AF65-F5344CB8AC3E}">
        <p14:creationId xmlns:p14="http://schemas.microsoft.com/office/powerpoint/2010/main" val="310013699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7FA04-B4EB-4F9E-B321-D25A62028B1D}"/>
              </a:ext>
            </a:extLst>
          </p:cNvPr>
          <p:cNvSpPr>
            <a:spLocks noGrp="1"/>
          </p:cNvSpPr>
          <p:nvPr>
            <p:ph type="title"/>
          </p:nvPr>
        </p:nvSpPr>
        <p:spPr/>
        <p:txBody>
          <a:bodyPr>
            <a:normAutofit/>
          </a:bodyPr>
          <a:lstStyle/>
          <a:p>
            <a:r>
              <a:rPr lang="en-GB" dirty="0"/>
              <a:t>General principles for addressing concerns</a:t>
            </a:r>
          </a:p>
        </p:txBody>
      </p:sp>
      <p:sp>
        <p:nvSpPr>
          <p:cNvPr id="3" name="Content Placeholder 2">
            <a:extLst>
              <a:ext uri="{FF2B5EF4-FFF2-40B4-BE49-F238E27FC236}">
                <a16:creationId xmlns:a16="http://schemas.microsoft.com/office/drawing/2014/main" id="{7FEF12BA-2F2A-45E7-BCD8-0D80432D846C}"/>
              </a:ext>
            </a:extLst>
          </p:cNvPr>
          <p:cNvSpPr>
            <a:spLocks noGrp="1"/>
          </p:cNvSpPr>
          <p:nvPr>
            <p:ph idx="1"/>
          </p:nvPr>
        </p:nvSpPr>
        <p:spPr/>
        <p:txBody>
          <a:bodyPr/>
          <a:lstStyle/>
          <a:p>
            <a:pPr marL="285750" indent="-285750" defTabSz="720725">
              <a:lnSpc>
                <a:spcPct val="100000"/>
              </a:lnSpc>
              <a:spcAft>
                <a:spcPts val="900"/>
              </a:spcAft>
              <a:buFont typeface="Arial" panose="020B0604020202020204" pitchFamily="34" charset="0"/>
              <a:buChar char="•"/>
            </a:pPr>
            <a:r>
              <a:rPr lang="en-GB" altLang="en-US" sz="2000" dirty="0">
                <a:cs typeface="+mn-cs"/>
              </a:rPr>
              <a:t>give the patient/parent/carer time to ask questions</a:t>
            </a:r>
          </a:p>
          <a:p>
            <a:pPr marL="285750" indent="-285750" defTabSz="720725">
              <a:lnSpc>
                <a:spcPct val="100000"/>
              </a:lnSpc>
              <a:spcAft>
                <a:spcPts val="900"/>
              </a:spcAft>
              <a:buFont typeface="Arial" panose="020B0604020202020204" pitchFamily="34" charset="0"/>
              <a:buChar char="•"/>
            </a:pPr>
            <a:r>
              <a:rPr lang="en-GB" altLang="en-US" sz="2000" dirty="0">
                <a:cs typeface="+mn-cs"/>
              </a:rPr>
              <a:t>find out the basis for their concerns</a:t>
            </a:r>
          </a:p>
          <a:p>
            <a:pPr marL="285750" indent="-285750" defTabSz="720725">
              <a:lnSpc>
                <a:spcPct val="100000"/>
              </a:lnSpc>
              <a:spcAft>
                <a:spcPts val="900"/>
              </a:spcAft>
              <a:buFont typeface="Arial" panose="020B0604020202020204" pitchFamily="34" charset="0"/>
              <a:buChar char="•"/>
            </a:pPr>
            <a:r>
              <a:rPr lang="en-GB" altLang="en-US" sz="2000" dirty="0">
                <a:cs typeface="+mn-cs"/>
              </a:rPr>
              <a:t>explore the nature and sources of information they have already gathered</a:t>
            </a:r>
          </a:p>
          <a:p>
            <a:pPr marL="285750" indent="-285750" defTabSz="720725">
              <a:lnSpc>
                <a:spcPct val="100000"/>
              </a:lnSpc>
              <a:spcAft>
                <a:spcPts val="900"/>
              </a:spcAft>
              <a:buFont typeface="Arial" panose="020B0604020202020204" pitchFamily="34" charset="0"/>
              <a:buChar char="•"/>
            </a:pPr>
            <a:r>
              <a:rPr lang="en-GB" altLang="en-US" sz="2000" dirty="0">
                <a:cs typeface="+mn-cs"/>
              </a:rPr>
              <a:t>check the patient/parents’/carers’ personal experience</a:t>
            </a:r>
          </a:p>
          <a:p>
            <a:pPr marL="285750" indent="-285750" defTabSz="720725">
              <a:lnSpc>
                <a:spcPct val="100000"/>
              </a:lnSpc>
              <a:spcAft>
                <a:spcPts val="900"/>
              </a:spcAft>
              <a:buFont typeface="Arial" panose="020B0604020202020204" pitchFamily="34" charset="0"/>
              <a:buChar char="•"/>
            </a:pPr>
            <a:r>
              <a:rPr lang="en-GB" altLang="en-US" sz="2000" dirty="0">
                <a:cs typeface="+mn-cs"/>
              </a:rPr>
              <a:t>provide them with other sources of information such as valid and reliable websites</a:t>
            </a:r>
          </a:p>
          <a:p>
            <a:pPr marL="285750" indent="-285750" defTabSz="720725">
              <a:lnSpc>
                <a:spcPct val="100000"/>
              </a:lnSpc>
              <a:spcAft>
                <a:spcPts val="900"/>
              </a:spcAft>
              <a:buFont typeface="Arial" panose="020B0604020202020204" pitchFamily="34" charset="0"/>
              <a:buChar char="•"/>
            </a:pPr>
            <a:r>
              <a:rPr lang="en-GB" altLang="en-US" sz="2000" dirty="0">
                <a:cs typeface="+mn-cs"/>
              </a:rPr>
              <a:t>check their understanding of the information that you provide</a:t>
            </a:r>
          </a:p>
          <a:p>
            <a:pPr marL="285750" indent="-285750" defTabSz="720725">
              <a:lnSpc>
                <a:spcPct val="100000"/>
              </a:lnSpc>
              <a:spcAft>
                <a:spcPts val="900"/>
              </a:spcAft>
              <a:buFont typeface="Arial" panose="020B0604020202020204" pitchFamily="34" charset="0"/>
              <a:buChar char="•"/>
            </a:pPr>
            <a:r>
              <a:rPr lang="en-GB" altLang="en-US" sz="2000" dirty="0">
                <a:cs typeface="+mn-cs"/>
              </a:rPr>
              <a:t>ask them if there are any more concerns</a:t>
            </a:r>
          </a:p>
          <a:p>
            <a:pPr marL="285750" indent="-285750" defTabSz="720725">
              <a:lnSpc>
                <a:spcPct val="100000"/>
              </a:lnSpc>
              <a:spcAft>
                <a:spcPts val="900"/>
              </a:spcAft>
              <a:buFont typeface="Arial" panose="020B0604020202020204" pitchFamily="34" charset="0"/>
              <a:buChar char="•"/>
            </a:pPr>
            <a:r>
              <a:rPr lang="en-GB" altLang="en-US" sz="2000" dirty="0">
                <a:cs typeface="+mn-cs"/>
              </a:rPr>
              <a:t>if they decline to be vaccinated, suggest talking again in a couple of days/weeks if appropriate</a:t>
            </a:r>
          </a:p>
          <a:p>
            <a:pPr marL="285750" indent="-285750" defTabSz="720725">
              <a:lnSpc>
                <a:spcPct val="100000"/>
              </a:lnSpc>
              <a:spcAft>
                <a:spcPts val="900"/>
              </a:spcAft>
              <a:buFont typeface="Arial" panose="020B0604020202020204" pitchFamily="34" charset="0"/>
              <a:buChar char="•"/>
            </a:pPr>
            <a:r>
              <a:rPr lang="en-GB" altLang="en-US" sz="2000" dirty="0">
                <a:cs typeface="+mn-cs"/>
              </a:rPr>
              <a:t>recommend immunisation</a:t>
            </a:r>
          </a:p>
        </p:txBody>
      </p:sp>
      <p:sp>
        <p:nvSpPr>
          <p:cNvPr id="4" name="Slide Number Placeholder 3">
            <a:extLst>
              <a:ext uri="{FF2B5EF4-FFF2-40B4-BE49-F238E27FC236}">
                <a16:creationId xmlns:a16="http://schemas.microsoft.com/office/drawing/2014/main" id="{1F20C8D4-B404-4E86-B21F-F1B23D7540F4}"/>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122</a:t>
            </a:fld>
            <a:endParaRPr lang="en-US" dirty="0"/>
          </a:p>
        </p:txBody>
      </p:sp>
      <p:sp>
        <p:nvSpPr>
          <p:cNvPr id="5" name="Footer Placeholder 4">
            <a:extLst>
              <a:ext uri="{FF2B5EF4-FFF2-40B4-BE49-F238E27FC236}">
                <a16:creationId xmlns:a16="http://schemas.microsoft.com/office/drawing/2014/main" id="{6418F0D6-1DEA-4AE3-89E0-4D339BB5270E}"/>
              </a:ext>
            </a:extLst>
          </p:cNvPr>
          <p:cNvSpPr>
            <a:spLocks noGrp="1"/>
          </p:cNvSpPr>
          <p:nvPr>
            <p:ph type="ftr" sz="quarter" idx="11"/>
          </p:nvPr>
        </p:nvSpPr>
        <p:spPr/>
        <p:txBody>
          <a:bodyPr/>
          <a:lstStyle/>
          <a:p>
            <a:pPr>
              <a:defRPr/>
            </a:pPr>
            <a:r>
              <a:rPr lang="en-GB"/>
              <a:t>COVID-19 Vaccination programme: Core training slide set for healthcare practitioners 17 September 2021 </a:t>
            </a:r>
            <a:endParaRPr lang="en-US" dirty="0"/>
          </a:p>
        </p:txBody>
      </p:sp>
    </p:spTree>
    <p:extLst>
      <p:ext uri="{BB962C8B-B14F-4D97-AF65-F5344CB8AC3E}">
        <p14:creationId xmlns:p14="http://schemas.microsoft.com/office/powerpoint/2010/main" val="115763245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6CB71-85D7-445B-8CC0-D874E1D90AFE}"/>
              </a:ext>
            </a:extLst>
          </p:cNvPr>
          <p:cNvSpPr>
            <a:spLocks noGrp="1"/>
          </p:cNvSpPr>
          <p:nvPr>
            <p:ph type="title"/>
          </p:nvPr>
        </p:nvSpPr>
        <p:spPr/>
        <p:txBody>
          <a:bodyPr>
            <a:normAutofit/>
          </a:bodyPr>
          <a:lstStyle/>
          <a:p>
            <a:r>
              <a:rPr lang="en-GB" dirty="0"/>
              <a:t>Knowledge and skills</a:t>
            </a:r>
          </a:p>
        </p:txBody>
      </p:sp>
      <p:sp>
        <p:nvSpPr>
          <p:cNvPr id="3" name="Content Placeholder 2">
            <a:extLst>
              <a:ext uri="{FF2B5EF4-FFF2-40B4-BE49-F238E27FC236}">
                <a16:creationId xmlns:a16="http://schemas.microsoft.com/office/drawing/2014/main" id="{D47FEC31-D81C-46FC-89EE-6EB0F93BCDDA}"/>
              </a:ext>
            </a:extLst>
          </p:cNvPr>
          <p:cNvSpPr>
            <a:spLocks noGrp="1"/>
          </p:cNvSpPr>
          <p:nvPr>
            <p:ph idx="1"/>
          </p:nvPr>
        </p:nvSpPr>
        <p:spPr/>
        <p:txBody>
          <a:bodyPr/>
          <a:lstStyle/>
          <a:p>
            <a:pPr marL="342900" indent="-342900">
              <a:buFont typeface="Arial" panose="020B0604020202020204" pitchFamily="34" charset="0"/>
              <a:buChar char="•"/>
            </a:pPr>
            <a:r>
              <a:rPr lang="en-GB" sz="2000" dirty="0"/>
              <a:t>a high level of knowledge and a positive attitude to immunisation helps to achieve and maintain high vaccine uptake</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those being vaccinated need to feel confident that the person giving them the vaccine or advising them knows what they are doing and has the appropriate knowledge, skills and ability</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immunisers who do not feel confident should discuss their concerns with a mentor or supervisor</a:t>
            </a:r>
          </a:p>
          <a:p>
            <a:endParaRPr lang="en-GB" dirty="0"/>
          </a:p>
          <a:p>
            <a:endParaRPr lang="en-GB" dirty="0"/>
          </a:p>
        </p:txBody>
      </p:sp>
      <p:sp>
        <p:nvSpPr>
          <p:cNvPr id="4" name="Slide Number Placeholder 3">
            <a:extLst>
              <a:ext uri="{FF2B5EF4-FFF2-40B4-BE49-F238E27FC236}">
                <a16:creationId xmlns:a16="http://schemas.microsoft.com/office/drawing/2014/main" id="{D88D6703-B547-4E49-BF71-B14F091AB862}"/>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123</a:t>
            </a:fld>
            <a:endParaRPr lang="en-US" dirty="0"/>
          </a:p>
        </p:txBody>
      </p:sp>
      <p:sp>
        <p:nvSpPr>
          <p:cNvPr id="5" name="Footer Placeholder 4">
            <a:extLst>
              <a:ext uri="{FF2B5EF4-FFF2-40B4-BE49-F238E27FC236}">
                <a16:creationId xmlns:a16="http://schemas.microsoft.com/office/drawing/2014/main" id="{D22E49BD-B622-44BD-B283-8995F495A95D}"/>
              </a:ext>
            </a:extLst>
          </p:cNvPr>
          <p:cNvSpPr>
            <a:spLocks noGrp="1"/>
          </p:cNvSpPr>
          <p:nvPr>
            <p:ph type="ftr" sz="quarter" idx="11"/>
          </p:nvPr>
        </p:nvSpPr>
        <p:spPr/>
        <p:txBody>
          <a:bodyPr/>
          <a:lstStyle/>
          <a:p>
            <a:pPr>
              <a:defRPr/>
            </a:pPr>
            <a:r>
              <a:rPr lang="en-GB"/>
              <a:t>COVID-19 Vaccination programme: Core training slide set for healthcare practitioners 17 September 2021 </a:t>
            </a:r>
            <a:endParaRPr lang="en-US" dirty="0"/>
          </a:p>
        </p:txBody>
      </p:sp>
    </p:spTree>
    <p:extLst>
      <p:ext uri="{BB962C8B-B14F-4D97-AF65-F5344CB8AC3E}">
        <p14:creationId xmlns:p14="http://schemas.microsoft.com/office/powerpoint/2010/main" val="272078858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6CB71-85D7-445B-8CC0-D874E1D90AFE}"/>
              </a:ext>
            </a:extLst>
          </p:cNvPr>
          <p:cNvSpPr>
            <a:spLocks noGrp="1"/>
          </p:cNvSpPr>
          <p:nvPr>
            <p:ph type="title"/>
          </p:nvPr>
        </p:nvSpPr>
        <p:spPr>
          <a:xfrm>
            <a:off x="814547" y="381508"/>
            <a:ext cx="8028000" cy="648072"/>
          </a:xfrm>
        </p:spPr>
        <p:txBody>
          <a:bodyPr/>
          <a:lstStyle/>
          <a:p>
            <a:r>
              <a:rPr lang="en-GB" dirty="0"/>
              <a:t>Knowledge and skill check</a:t>
            </a:r>
          </a:p>
        </p:txBody>
      </p:sp>
      <p:sp>
        <p:nvSpPr>
          <p:cNvPr id="3" name="Content Placeholder 2">
            <a:extLst>
              <a:ext uri="{FF2B5EF4-FFF2-40B4-BE49-F238E27FC236}">
                <a16:creationId xmlns:a16="http://schemas.microsoft.com/office/drawing/2014/main" id="{D47FEC31-D81C-46FC-89EE-6EB0F93BCDDA}"/>
              </a:ext>
            </a:extLst>
          </p:cNvPr>
          <p:cNvSpPr>
            <a:spLocks noGrp="1"/>
          </p:cNvSpPr>
          <p:nvPr>
            <p:ph idx="1"/>
          </p:nvPr>
        </p:nvSpPr>
        <p:spPr>
          <a:xfrm>
            <a:off x="754905" y="1126684"/>
            <a:ext cx="10428287" cy="4955703"/>
          </a:xfrm>
        </p:spPr>
        <p:txBody>
          <a:bodyPr/>
          <a:lstStyle/>
          <a:p>
            <a:pPr>
              <a:lnSpc>
                <a:spcPct val="100000"/>
              </a:lnSpc>
              <a:spcAft>
                <a:spcPts val="1200"/>
              </a:spcAft>
            </a:pPr>
            <a:r>
              <a:rPr lang="en-GB" sz="2000" b="1" dirty="0"/>
              <a:t>Statutory and mandatory training </a:t>
            </a:r>
            <a:r>
              <a:rPr lang="en-GB" sz="2000" dirty="0"/>
              <a:t>– should be completed as specified by your employer (including basic life support and anaphylaxis). This may also include additional sessions on infection prevention and control, information governance and other relevant topics to the patient group(s) you will be vaccinating</a:t>
            </a:r>
          </a:p>
          <a:p>
            <a:pPr>
              <a:lnSpc>
                <a:spcPct val="100000"/>
              </a:lnSpc>
              <a:spcAft>
                <a:spcPts val="1200"/>
              </a:spcAft>
            </a:pPr>
            <a:r>
              <a:rPr lang="en-GB" sz="2000" b="1" dirty="0"/>
              <a:t>Vaccine specific training (knowledge) </a:t>
            </a:r>
            <a:r>
              <a:rPr lang="en-GB" sz="2000" dirty="0"/>
              <a:t>– through elearning, classroom-based training or a webinar</a:t>
            </a:r>
          </a:p>
          <a:p>
            <a:pPr>
              <a:lnSpc>
                <a:spcPct val="100000"/>
              </a:lnSpc>
              <a:spcAft>
                <a:spcPts val="1200"/>
              </a:spcAft>
            </a:pPr>
            <a:r>
              <a:rPr lang="en-GB" sz="2000" b="1" dirty="0"/>
              <a:t>Vaccine specific training (practical)  - </a:t>
            </a:r>
            <a:r>
              <a:rPr lang="en-GB" sz="2000" dirty="0"/>
              <a:t>preparing a vaccine and intramuscular (IM) injection technique</a:t>
            </a:r>
          </a:p>
          <a:p>
            <a:pPr>
              <a:lnSpc>
                <a:spcPct val="100000"/>
              </a:lnSpc>
              <a:spcAft>
                <a:spcPts val="1200"/>
              </a:spcAft>
            </a:pPr>
            <a:r>
              <a:rPr lang="en-GB" sz="2000" b="1" dirty="0"/>
              <a:t>Competency assessment </a:t>
            </a:r>
            <a:r>
              <a:rPr lang="en-GB" sz="2000" dirty="0"/>
              <a:t>-</a:t>
            </a:r>
            <a:r>
              <a:rPr lang="en-GB" sz="2000" dirty="0">
                <a:ea typeface="Calibri" panose="020F0502020204030204" pitchFamily="34" charset="0"/>
                <a:cs typeface="Times New Roman" panose="02020603050405020304" pitchFamily="18" charset="0"/>
              </a:rPr>
              <a:t> for formal assessment and sign-off of clinical competency. </a:t>
            </a:r>
          </a:p>
          <a:p>
            <a:pPr>
              <a:lnSpc>
                <a:spcPct val="100000"/>
              </a:lnSpc>
              <a:spcAft>
                <a:spcPts val="1200"/>
              </a:spcAft>
            </a:pPr>
            <a:r>
              <a:rPr lang="en-GB" sz="2000" dirty="0">
                <a:ea typeface="Calibri" panose="020F0502020204030204" pitchFamily="34" charset="0"/>
                <a:cs typeface="Times New Roman" panose="02020603050405020304" pitchFamily="18" charset="0"/>
              </a:rPr>
              <a:t>Supervision is recommended for new immunisers until both they, and their supervisor or trainer, feel confident that they have the necessary knowledge and skills to administer vaccines safely and competently</a:t>
            </a:r>
            <a:endParaRPr lang="en-GB"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D88D6703-B547-4E49-BF71-B14F091AB862}"/>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124</a:t>
            </a:fld>
            <a:endParaRPr lang="en-US" dirty="0"/>
          </a:p>
        </p:txBody>
      </p:sp>
      <p:sp>
        <p:nvSpPr>
          <p:cNvPr id="5" name="Footer Placeholder 4">
            <a:extLst>
              <a:ext uri="{FF2B5EF4-FFF2-40B4-BE49-F238E27FC236}">
                <a16:creationId xmlns:a16="http://schemas.microsoft.com/office/drawing/2014/main" id="{D22E49BD-B622-44BD-B283-8995F495A95D}"/>
              </a:ext>
            </a:extLst>
          </p:cNvPr>
          <p:cNvSpPr>
            <a:spLocks noGrp="1"/>
          </p:cNvSpPr>
          <p:nvPr>
            <p:ph type="ftr" sz="quarter" idx="11"/>
          </p:nvPr>
        </p:nvSpPr>
        <p:spPr/>
        <p:txBody>
          <a:bodyPr/>
          <a:lstStyle/>
          <a:p>
            <a:pPr>
              <a:defRPr/>
            </a:pPr>
            <a:r>
              <a:rPr lang="en-GB"/>
              <a:t>COVID-19 Vaccination programme: Core training slide set for healthcare practitioners 17 September 2021 </a:t>
            </a:r>
            <a:endParaRPr lang="en-US" dirty="0"/>
          </a:p>
        </p:txBody>
      </p:sp>
    </p:spTree>
    <p:extLst>
      <p:ext uri="{BB962C8B-B14F-4D97-AF65-F5344CB8AC3E}">
        <p14:creationId xmlns:p14="http://schemas.microsoft.com/office/powerpoint/2010/main" val="285641488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96CAF-1D97-44B4-9D52-20381B339766}"/>
              </a:ext>
            </a:extLst>
          </p:cNvPr>
          <p:cNvSpPr>
            <a:spLocks noGrp="1"/>
          </p:cNvSpPr>
          <p:nvPr>
            <p:ph type="title"/>
          </p:nvPr>
        </p:nvSpPr>
        <p:spPr>
          <a:xfrm>
            <a:off x="755379" y="316472"/>
            <a:ext cx="8028000" cy="648072"/>
          </a:xfrm>
        </p:spPr>
        <p:txBody>
          <a:bodyPr/>
          <a:lstStyle/>
          <a:p>
            <a:r>
              <a:rPr lang="en-GB" dirty="0"/>
              <a:t>Competency assessment tool</a:t>
            </a:r>
          </a:p>
        </p:txBody>
      </p:sp>
      <p:sp>
        <p:nvSpPr>
          <p:cNvPr id="3" name="Content Placeholder 2">
            <a:extLst>
              <a:ext uri="{FF2B5EF4-FFF2-40B4-BE49-F238E27FC236}">
                <a16:creationId xmlns:a16="http://schemas.microsoft.com/office/drawing/2014/main" id="{BDE28F5C-1699-4CBF-81CB-612B1048DE38}"/>
              </a:ext>
            </a:extLst>
          </p:cNvPr>
          <p:cNvSpPr>
            <a:spLocks noGrp="1"/>
          </p:cNvSpPr>
          <p:nvPr>
            <p:ph idx="1"/>
          </p:nvPr>
        </p:nvSpPr>
        <p:spPr>
          <a:xfrm>
            <a:off x="924838" y="1158783"/>
            <a:ext cx="10606311" cy="4955703"/>
          </a:xfrm>
        </p:spPr>
        <p:txBody>
          <a:bodyPr/>
          <a:lstStyle/>
          <a:p>
            <a:pPr>
              <a:lnSpc>
                <a:spcPct val="100000"/>
              </a:lnSpc>
              <a:spcAft>
                <a:spcPts val="600"/>
              </a:spcAft>
            </a:pPr>
            <a:r>
              <a:rPr lang="en-GB" dirty="0"/>
              <a:t>The competency assessment tool is divided into three areas</a:t>
            </a:r>
          </a:p>
          <a:p>
            <a:pPr marL="342900" indent="-342900">
              <a:lnSpc>
                <a:spcPct val="100000"/>
              </a:lnSpc>
              <a:spcAft>
                <a:spcPts val="600"/>
              </a:spcAft>
              <a:buAutoNum type="arabicPeriod"/>
            </a:pPr>
            <a:r>
              <a:rPr lang="en-GB" dirty="0"/>
              <a:t>Knowledge.</a:t>
            </a:r>
          </a:p>
          <a:p>
            <a:pPr marL="342900" indent="-342900">
              <a:lnSpc>
                <a:spcPct val="100000"/>
              </a:lnSpc>
              <a:spcAft>
                <a:spcPts val="600"/>
              </a:spcAft>
              <a:buAutoNum type="arabicPeriod"/>
            </a:pPr>
            <a:r>
              <a:rPr lang="en-GB" dirty="0"/>
              <a:t>Core clinical skills. </a:t>
            </a:r>
          </a:p>
          <a:p>
            <a:pPr marL="342900" indent="-342900">
              <a:lnSpc>
                <a:spcPct val="100000"/>
              </a:lnSpc>
              <a:spcAft>
                <a:spcPts val="600"/>
              </a:spcAft>
              <a:buAutoNum type="arabicPeriod"/>
            </a:pPr>
            <a:r>
              <a:rPr lang="en-GB" dirty="0"/>
              <a:t>The clinical process/procedure for vaccine administration.</a:t>
            </a:r>
          </a:p>
          <a:p>
            <a:pPr marL="0" indent="0">
              <a:lnSpc>
                <a:spcPct val="100000"/>
              </a:lnSpc>
              <a:spcAft>
                <a:spcPts val="600"/>
              </a:spcAft>
            </a:pPr>
            <a:endParaRPr lang="en-GB" dirty="0"/>
          </a:p>
          <a:p>
            <a:pPr marL="0" indent="0">
              <a:lnSpc>
                <a:spcPct val="100000"/>
              </a:lnSpc>
              <a:spcAft>
                <a:spcPts val="600"/>
              </a:spcAft>
            </a:pPr>
            <a:r>
              <a:rPr lang="en-GB" dirty="0"/>
              <a:t>It should be completed by those who are new to or returning to immunisation before sharing with their supervisor. Experienced immunisers should use it as a self-assessment tool.</a:t>
            </a:r>
          </a:p>
          <a:p>
            <a:pPr marL="0" indent="0">
              <a:lnSpc>
                <a:spcPct val="100000"/>
              </a:lnSpc>
              <a:spcAft>
                <a:spcPts val="600"/>
              </a:spcAft>
            </a:pPr>
            <a:endParaRPr lang="en-GB" sz="1100" dirty="0"/>
          </a:p>
          <a:p>
            <a:pPr>
              <a:lnSpc>
                <a:spcPct val="100000"/>
              </a:lnSpc>
              <a:spcAft>
                <a:spcPts val="600"/>
              </a:spcAft>
            </a:pPr>
            <a:r>
              <a:rPr lang="en-GB" dirty="0"/>
              <a:t>The supervisor carrying out the assessment should:</a:t>
            </a:r>
          </a:p>
          <a:p>
            <a:pPr marL="400050" indent="-400050">
              <a:lnSpc>
                <a:spcPct val="100000"/>
              </a:lnSpc>
              <a:spcAft>
                <a:spcPts val="600"/>
              </a:spcAft>
              <a:buFont typeface="+mj-lt"/>
              <a:buAutoNum type="romanLcPeriod"/>
            </a:pPr>
            <a:r>
              <a:rPr lang="en-GB" dirty="0"/>
              <a:t>review the self-assessment, discussing any areas identified as ‘need to improve’ </a:t>
            </a:r>
          </a:p>
          <a:p>
            <a:pPr marL="400050" indent="-400050">
              <a:lnSpc>
                <a:spcPct val="100000"/>
              </a:lnSpc>
              <a:spcAft>
                <a:spcPts val="600"/>
              </a:spcAft>
              <a:buFont typeface="+mj-lt"/>
              <a:buAutoNum type="romanLcPeriod"/>
            </a:pPr>
            <a:r>
              <a:rPr lang="en-GB" dirty="0"/>
              <a:t>observe performance in the provision of immunisations/advice and indicate whether each competency is ‘met’ or ‘needs to improve’ in the ‘supervisor review’ column</a:t>
            </a:r>
          </a:p>
          <a:p>
            <a:pPr marL="400050" indent="-400050">
              <a:lnSpc>
                <a:spcPct val="100000"/>
              </a:lnSpc>
              <a:spcAft>
                <a:spcPts val="600"/>
              </a:spcAft>
              <a:buFont typeface="+mj-lt"/>
              <a:buAutoNum type="romanLcPeriod"/>
            </a:pPr>
            <a:r>
              <a:rPr lang="en-GB" dirty="0"/>
              <a:t>if improvement is needed, help to develop an action plan to enable the achievement of the required level of competence and plan a further assessment</a:t>
            </a:r>
          </a:p>
          <a:p>
            <a:pPr marL="400050" indent="-400050">
              <a:lnSpc>
                <a:spcPct val="100000"/>
              </a:lnSpc>
              <a:spcAft>
                <a:spcPts val="600"/>
              </a:spcAft>
              <a:buFont typeface="+mj-lt"/>
              <a:buAutoNum type="romanLcPeriod"/>
            </a:pPr>
            <a:r>
              <a:rPr lang="en-GB" dirty="0"/>
              <a:t>sign off the section at the bottom of the assessment when competency is agreed</a:t>
            </a:r>
          </a:p>
          <a:p>
            <a:pPr>
              <a:lnSpc>
                <a:spcPct val="100000"/>
              </a:lnSpc>
              <a:spcAft>
                <a:spcPts val="600"/>
              </a:spcAft>
            </a:pPr>
            <a:endParaRPr lang="en-GB" dirty="0"/>
          </a:p>
        </p:txBody>
      </p:sp>
      <p:sp>
        <p:nvSpPr>
          <p:cNvPr id="4" name="Slide Number Placeholder 3">
            <a:extLst>
              <a:ext uri="{FF2B5EF4-FFF2-40B4-BE49-F238E27FC236}">
                <a16:creationId xmlns:a16="http://schemas.microsoft.com/office/drawing/2014/main" id="{E14C7072-BCD6-4BE2-A3EF-C75E758DCBF7}"/>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125</a:t>
            </a:fld>
            <a:endParaRPr lang="en-US" dirty="0"/>
          </a:p>
        </p:txBody>
      </p:sp>
      <p:sp>
        <p:nvSpPr>
          <p:cNvPr id="5" name="Footer Placeholder 4">
            <a:extLst>
              <a:ext uri="{FF2B5EF4-FFF2-40B4-BE49-F238E27FC236}">
                <a16:creationId xmlns:a16="http://schemas.microsoft.com/office/drawing/2014/main" id="{28751A0A-C1D9-46CB-85CF-750BDE908410}"/>
              </a:ext>
            </a:extLst>
          </p:cNvPr>
          <p:cNvSpPr>
            <a:spLocks noGrp="1"/>
          </p:cNvSpPr>
          <p:nvPr>
            <p:ph type="ftr" sz="quarter" idx="11"/>
          </p:nvPr>
        </p:nvSpPr>
        <p:spPr/>
        <p:txBody>
          <a:bodyPr/>
          <a:lstStyle/>
          <a:p>
            <a:pPr>
              <a:defRPr/>
            </a:pPr>
            <a:r>
              <a:rPr lang="en-GB"/>
              <a:t>COVID-19 Vaccination programme: Core training slide set for healthcare practitioners 17 September 2021 </a:t>
            </a:r>
            <a:endParaRPr lang="en-US" dirty="0"/>
          </a:p>
        </p:txBody>
      </p:sp>
    </p:spTree>
    <p:extLst>
      <p:ext uri="{BB962C8B-B14F-4D97-AF65-F5344CB8AC3E}">
        <p14:creationId xmlns:p14="http://schemas.microsoft.com/office/powerpoint/2010/main" val="339870627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A948D-4A3B-4813-AFA8-0DCEB89759A1}"/>
              </a:ext>
            </a:extLst>
          </p:cNvPr>
          <p:cNvSpPr>
            <a:spLocks noGrp="1"/>
          </p:cNvSpPr>
          <p:nvPr>
            <p:ph type="title"/>
          </p:nvPr>
        </p:nvSpPr>
        <p:spPr>
          <a:xfrm>
            <a:off x="744000" y="473782"/>
            <a:ext cx="10704000" cy="648072"/>
          </a:xfrm>
        </p:spPr>
        <p:txBody>
          <a:bodyPr/>
          <a:lstStyle/>
          <a:p>
            <a:r>
              <a:rPr lang="en-GB" dirty="0"/>
              <a:t>COVID-19 vaccinator competency assessment tool</a:t>
            </a:r>
          </a:p>
        </p:txBody>
      </p:sp>
      <p:sp>
        <p:nvSpPr>
          <p:cNvPr id="4" name="Slide Number Placeholder 3">
            <a:extLst>
              <a:ext uri="{FF2B5EF4-FFF2-40B4-BE49-F238E27FC236}">
                <a16:creationId xmlns:a16="http://schemas.microsoft.com/office/drawing/2014/main" id="{0889B252-D34B-430B-AAF4-E8E2B57D2D7C}"/>
              </a:ext>
            </a:extLst>
          </p:cNvPr>
          <p:cNvSpPr>
            <a:spLocks noGrp="1"/>
          </p:cNvSpPr>
          <p:nvPr>
            <p:ph type="sldNum" sz="quarter" idx="10"/>
          </p:nvPr>
        </p:nvSpPr>
        <p:spPr>
          <a:xfrm>
            <a:off x="0" y="6308726"/>
            <a:ext cx="12192000" cy="549275"/>
          </a:xfrm>
        </p:spPr>
        <p:txBody>
          <a:bodyPr/>
          <a:lstStyle/>
          <a:p>
            <a:pPr marL="531813">
              <a:defRPr/>
            </a:pPr>
            <a:r>
              <a:rPr lang="en-US" dirty="0"/>
              <a:t>  </a:t>
            </a:r>
            <a:fld id="{2565FA6D-D4C8-4C4C-AC4B-3269734D34D8}" type="slidenum">
              <a:rPr lang="en-US" smtClean="0"/>
              <a:pPr marL="531813">
                <a:defRPr/>
              </a:pPr>
              <a:t>126</a:t>
            </a:fld>
            <a:endParaRPr lang="en-US" dirty="0"/>
          </a:p>
        </p:txBody>
      </p:sp>
      <p:sp>
        <p:nvSpPr>
          <p:cNvPr id="5" name="Footer Placeholder 4">
            <a:extLst>
              <a:ext uri="{FF2B5EF4-FFF2-40B4-BE49-F238E27FC236}">
                <a16:creationId xmlns:a16="http://schemas.microsoft.com/office/drawing/2014/main" id="{CC163277-B524-44E0-B429-087227739CFD}"/>
              </a:ext>
            </a:extLst>
          </p:cNvPr>
          <p:cNvSpPr>
            <a:spLocks noGrp="1"/>
          </p:cNvSpPr>
          <p:nvPr>
            <p:ph type="ftr" sz="quarter" idx="11"/>
          </p:nvPr>
        </p:nvSpPr>
        <p:spPr>
          <a:xfrm>
            <a:off x="1200151" y="6308726"/>
            <a:ext cx="10752500" cy="549275"/>
          </a:xfrm>
        </p:spPr>
        <p:txBody>
          <a:bodyPr/>
          <a:lstStyle/>
          <a:p>
            <a:pPr>
              <a:defRPr/>
            </a:pPr>
            <a:r>
              <a:rPr lang="en-GB"/>
              <a:t>COVID-19 Vaccination programme: Core training slide set for healthcare practitioners 17 September 2021 </a:t>
            </a:r>
            <a:endParaRPr lang="en-US" dirty="0"/>
          </a:p>
        </p:txBody>
      </p:sp>
      <p:pic>
        <p:nvPicPr>
          <p:cNvPr id="7" name="Picture 6">
            <a:extLst>
              <a:ext uri="{FF2B5EF4-FFF2-40B4-BE49-F238E27FC236}">
                <a16:creationId xmlns:a16="http://schemas.microsoft.com/office/drawing/2014/main" id="{E0050C75-2056-4C53-AECD-F9A92D8CC13E}"/>
              </a:ext>
            </a:extLst>
          </p:cNvPr>
          <p:cNvPicPr>
            <a:picLocks noChangeAspect="1"/>
          </p:cNvPicPr>
          <p:nvPr/>
        </p:nvPicPr>
        <p:blipFill>
          <a:blip r:embed="rId2"/>
          <a:stretch>
            <a:fillRect/>
          </a:stretch>
        </p:blipFill>
        <p:spPr>
          <a:xfrm>
            <a:off x="1413470" y="1123950"/>
            <a:ext cx="8430617" cy="5184776"/>
          </a:xfrm>
          <a:prstGeom prst="rect">
            <a:avLst/>
          </a:prstGeom>
        </p:spPr>
      </p:pic>
    </p:spTree>
    <p:extLst>
      <p:ext uri="{BB962C8B-B14F-4D97-AF65-F5344CB8AC3E}">
        <p14:creationId xmlns:p14="http://schemas.microsoft.com/office/powerpoint/2010/main" val="414499676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A4424-CA75-4B1D-8DFA-EF940F9AF5F3}"/>
              </a:ext>
            </a:extLst>
          </p:cNvPr>
          <p:cNvSpPr>
            <a:spLocks noGrp="1"/>
          </p:cNvSpPr>
          <p:nvPr>
            <p:ph type="title"/>
          </p:nvPr>
        </p:nvSpPr>
        <p:spPr/>
        <p:txBody>
          <a:bodyPr>
            <a:normAutofit/>
          </a:bodyPr>
          <a:lstStyle/>
          <a:p>
            <a:r>
              <a:rPr lang="en-GB" dirty="0"/>
              <a:t>Supervision and accountability</a:t>
            </a:r>
          </a:p>
        </p:txBody>
      </p:sp>
      <p:sp>
        <p:nvSpPr>
          <p:cNvPr id="3" name="Content Placeholder 2">
            <a:extLst>
              <a:ext uri="{FF2B5EF4-FFF2-40B4-BE49-F238E27FC236}">
                <a16:creationId xmlns:a16="http://schemas.microsoft.com/office/drawing/2014/main" id="{B5E9242B-2264-4545-8C1E-5DC830A801A1}"/>
              </a:ext>
            </a:extLst>
          </p:cNvPr>
          <p:cNvSpPr>
            <a:spLocks noGrp="1"/>
          </p:cNvSpPr>
          <p:nvPr>
            <p:ph idx="1"/>
          </p:nvPr>
        </p:nvSpPr>
        <p:spPr>
          <a:xfrm>
            <a:off x="899528" y="1413244"/>
            <a:ext cx="10461689" cy="4739679"/>
          </a:xfrm>
        </p:spPr>
        <p:txBody>
          <a:bodyPr/>
          <a:lstStyle/>
          <a:p>
            <a:pPr>
              <a:lnSpc>
                <a:spcPct val="100000"/>
              </a:lnSpc>
              <a:spcAft>
                <a:spcPts val="600"/>
              </a:spcAft>
            </a:pPr>
            <a:r>
              <a:rPr lang="en-GB" sz="2000" b="1" dirty="0"/>
              <a:t>Supervision</a:t>
            </a:r>
            <a:r>
              <a:rPr lang="en-GB" sz="2000" dirty="0"/>
              <a:t> </a:t>
            </a:r>
          </a:p>
          <a:p>
            <a:pPr marL="342900" indent="-342900">
              <a:lnSpc>
                <a:spcPct val="100000"/>
              </a:lnSpc>
              <a:spcAft>
                <a:spcPts val="600"/>
              </a:spcAft>
              <a:buFont typeface="Arial" panose="020B0604020202020204" pitchFamily="34" charset="0"/>
              <a:buChar char="•"/>
            </a:pPr>
            <a:r>
              <a:rPr lang="en-GB" sz="2000" dirty="0"/>
              <a:t>supervision for new immunisers is critical to the safe and successful delivery of the COVID-19 immunisation programme </a:t>
            </a:r>
          </a:p>
          <a:p>
            <a:pPr marL="342900" indent="-342900">
              <a:lnSpc>
                <a:spcPct val="100000"/>
              </a:lnSpc>
              <a:spcAft>
                <a:spcPts val="600"/>
              </a:spcAft>
              <a:buFont typeface="Arial" panose="020B0604020202020204" pitchFamily="34" charset="0"/>
              <a:buChar char="•"/>
            </a:pPr>
            <a:r>
              <a:rPr lang="en-GB" sz="2000" dirty="0"/>
              <a:t>supervisors must be registered, appropriately trained, experienced and knowledgeable practitioners in immunisation</a:t>
            </a:r>
          </a:p>
          <a:p>
            <a:pPr>
              <a:lnSpc>
                <a:spcPct val="100000"/>
              </a:lnSpc>
              <a:spcAft>
                <a:spcPts val="600"/>
              </a:spcAft>
            </a:pPr>
            <a:endParaRPr lang="en-GB" sz="2000" dirty="0">
              <a:solidFill>
                <a:srgbClr val="000000"/>
              </a:solidFill>
            </a:endParaRPr>
          </a:p>
          <a:p>
            <a:pPr>
              <a:lnSpc>
                <a:spcPct val="100000"/>
              </a:lnSpc>
              <a:spcAft>
                <a:spcPts val="600"/>
              </a:spcAft>
            </a:pPr>
            <a:r>
              <a:rPr lang="en-GB" sz="2000" b="1" dirty="0">
                <a:solidFill>
                  <a:srgbClr val="000000"/>
                </a:solidFill>
              </a:rPr>
              <a:t>Accountability</a:t>
            </a:r>
          </a:p>
          <a:p>
            <a:pPr marL="342900" indent="-342900">
              <a:lnSpc>
                <a:spcPct val="100000"/>
              </a:lnSpc>
              <a:spcAft>
                <a:spcPts val="600"/>
              </a:spcAft>
              <a:buFont typeface="Arial" panose="020B0604020202020204" pitchFamily="34" charset="0"/>
              <a:buChar char="•"/>
            </a:pPr>
            <a:r>
              <a:rPr lang="en-GB" sz="2000" dirty="0"/>
              <a:t>all staff involved in immunisation are accountable for their own practice, both to their employer and to their professional regulator (where applicable)</a:t>
            </a:r>
          </a:p>
          <a:p>
            <a:pPr marL="342900" indent="-342900">
              <a:lnSpc>
                <a:spcPct val="100000"/>
              </a:lnSpc>
              <a:spcAft>
                <a:spcPts val="600"/>
              </a:spcAft>
              <a:buFont typeface="Arial" panose="020B0604020202020204" pitchFamily="34" charset="0"/>
              <a:buChar char="•"/>
            </a:pPr>
            <a:r>
              <a:rPr lang="en-GB" sz="2000" spc="-20" dirty="0"/>
              <a:t>employers are responsible and accountable for ensuring that employees have the required training and competency and are provided with an appropriate level of supervision to safely and effectively carry out the role they have been contracted to provide</a:t>
            </a:r>
            <a:endParaRPr lang="en-GB" sz="1600" b="1" spc="-20" dirty="0"/>
          </a:p>
        </p:txBody>
      </p:sp>
      <p:sp>
        <p:nvSpPr>
          <p:cNvPr id="4" name="Slide Number Placeholder 3">
            <a:extLst>
              <a:ext uri="{FF2B5EF4-FFF2-40B4-BE49-F238E27FC236}">
                <a16:creationId xmlns:a16="http://schemas.microsoft.com/office/drawing/2014/main" id="{DBF2EA20-D343-403B-A443-5DA1C731EDE8}"/>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127</a:t>
            </a:fld>
            <a:endParaRPr lang="en-US" dirty="0"/>
          </a:p>
        </p:txBody>
      </p:sp>
      <p:sp>
        <p:nvSpPr>
          <p:cNvPr id="5" name="Footer Placeholder 4">
            <a:extLst>
              <a:ext uri="{FF2B5EF4-FFF2-40B4-BE49-F238E27FC236}">
                <a16:creationId xmlns:a16="http://schemas.microsoft.com/office/drawing/2014/main" id="{E7FC22CA-0F7F-4797-B271-8B23E84E9B82}"/>
              </a:ext>
            </a:extLst>
          </p:cNvPr>
          <p:cNvSpPr>
            <a:spLocks noGrp="1"/>
          </p:cNvSpPr>
          <p:nvPr>
            <p:ph type="ftr" sz="quarter" idx="11"/>
          </p:nvPr>
        </p:nvSpPr>
        <p:spPr/>
        <p:txBody>
          <a:bodyPr/>
          <a:lstStyle/>
          <a:p>
            <a:pPr>
              <a:defRPr/>
            </a:pPr>
            <a:r>
              <a:rPr lang="en-GB"/>
              <a:t>COVID-19 Vaccination programme: Core training slide set for healthcare practitioners 17 September 2021 </a:t>
            </a:r>
            <a:endParaRPr lang="en-US" dirty="0"/>
          </a:p>
        </p:txBody>
      </p:sp>
    </p:spTree>
    <p:extLst>
      <p:ext uri="{BB962C8B-B14F-4D97-AF65-F5344CB8AC3E}">
        <p14:creationId xmlns:p14="http://schemas.microsoft.com/office/powerpoint/2010/main" val="338900490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2FA13-AFB1-4F29-BF46-67834C78AFB7}"/>
              </a:ext>
            </a:extLst>
          </p:cNvPr>
          <p:cNvSpPr>
            <a:spLocks noGrp="1"/>
          </p:cNvSpPr>
          <p:nvPr>
            <p:ph type="title"/>
          </p:nvPr>
        </p:nvSpPr>
        <p:spPr>
          <a:xfrm>
            <a:off x="852193" y="279144"/>
            <a:ext cx="8028000" cy="506581"/>
          </a:xfrm>
        </p:spPr>
        <p:txBody>
          <a:bodyPr>
            <a:noAutofit/>
          </a:bodyPr>
          <a:lstStyle/>
          <a:p>
            <a:r>
              <a:rPr lang="en-GB" sz="3200" dirty="0"/>
              <a:t>Delegation</a:t>
            </a:r>
          </a:p>
        </p:txBody>
      </p:sp>
      <p:sp>
        <p:nvSpPr>
          <p:cNvPr id="3" name="Content Placeholder 2">
            <a:extLst>
              <a:ext uri="{FF2B5EF4-FFF2-40B4-BE49-F238E27FC236}">
                <a16:creationId xmlns:a16="http://schemas.microsoft.com/office/drawing/2014/main" id="{6ED70D0D-9D85-4D12-9E2C-B91F67869264}"/>
              </a:ext>
            </a:extLst>
          </p:cNvPr>
          <p:cNvSpPr>
            <a:spLocks noGrp="1"/>
          </p:cNvSpPr>
          <p:nvPr>
            <p:ph idx="1"/>
          </p:nvPr>
        </p:nvSpPr>
        <p:spPr>
          <a:xfrm>
            <a:off x="903274" y="958914"/>
            <a:ext cx="10306723" cy="5472608"/>
          </a:xfrm>
        </p:spPr>
        <p:txBody>
          <a:bodyPr/>
          <a:lstStyle/>
          <a:p>
            <a:pPr>
              <a:lnSpc>
                <a:spcPct val="100000"/>
              </a:lnSpc>
            </a:pPr>
            <a:r>
              <a:rPr lang="en-GB" sz="2000" dirty="0"/>
              <a:t>If immunisation is delegated, patient safety must be considered and not compromised in any way. </a:t>
            </a:r>
          </a:p>
          <a:p>
            <a:pPr>
              <a:lnSpc>
                <a:spcPct val="100000"/>
              </a:lnSpc>
            </a:pPr>
            <a:endParaRPr lang="en-GB" sz="2000" dirty="0"/>
          </a:p>
          <a:p>
            <a:pPr>
              <a:lnSpc>
                <a:spcPct val="100000"/>
              </a:lnSpc>
            </a:pPr>
            <a:r>
              <a:rPr lang="en-GB" sz="2000" dirty="0"/>
              <a:t>The delegation must be appropriate, safe and in the best interests of the patient</a:t>
            </a:r>
          </a:p>
          <a:p>
            <a:pPr>
              <a:lnSpc>
                <a:spcPct val="100000"/>
              </a:lnSpc>
            </a:pPr>
            <a:endParaRPr lang="en-GB" sz="2000" dirty="0"/>
          </a:p>
          <a:p>
            <a:pPr>
              <a:lnSpc>
                <a:spcPct val="100000"/>
              </a:lnSpc>
            </a:pPr>
            <a:r>
              <a:rPr lang="en-GB" sz="2000" dirty="0"/>
              <a:t>When delegating immunisation, the delegating healthcare professional (whether nursing, medical or other independent prescriber) must ensure that:</a:t>
            </a:r>
          </a:p>
          <a:p>
            <a:pPr>
              <a:lnSpc>
                <a:spcPct val="100000"/>
              </a:lnSpc>
            </a:pPr>
            <a:endParaRPr lang="en-GB" sz="2000" dirty="0"/>
          </a:p>
          <a:p>
            <a:pPr marL="342900" indent="-342900">
              <a:lnSpc>
                <a:spcPct val="100000"/>
              </a:lnSpc>
              <a:buFont typeface="Arial" panose="020B0604020202020204" pitchFamily="34" charset="0"/>
              <a:buChar char="•"/>
            </a:pPr>
            <a:r>
              <a:rPr lang="en-GB" sz="2000" dirty="0"/>
              <a:t>the person they are delegating to has undergone training, has the appropriate knowledge, skills and competency</a:t>
            </a:r>
          </a:p>
          <a:p>
            <a:pPr marL="342900" indent="-342900">
              <a:lnSpc>
                <a:spcPct val="100000"/>
              </a:lnSpc>
              <a:buFont typeface="Arial" panose="020B0604020202020204" pitchFamily="34" charset="0"/>
              <a:buChar char="•"/>
            </a:pPr>
            <a:r>
              <a:rPr lang="en-GB" sz="2000" dirty="0"/>
              <a:t>there is adequate supervision and support in place </a:t>
            </a:r>
          </a:p>
          <a:p>
            <a:pPr marL="0" indent="0">
              <a:lnSpc>
                <a:spcPct val="100000"/>
              </a:lnSpc>
            </a:pPr>
            <a:endParaRPr lang="en-GB" sz="2000" dirty="0"/>
          </a:p>
          <a:p>
            <a:pPr marL="0" indent="0">
              <a:lnSpc>
                <a:spcPct val="100000"/>
              </a:lnSpc>
            </a:pPr>
            <a:r>
              <a:rPr lang="en-GB" sz="2000" dirty="0"/>
              <a:t>If these conditions have been met and the role of administering an immunisation is delegated, the delegatee is accountable to the patient for their actions and decisions, and for any errors they make through civil law and to their employer. </a:t>
            </a:r>
          </a:p>
        </p:txBody>
      </p:sp>
      <p:sp>
        <p:nvSpPr>
          <p:cNvPr id="4" name="Slide Number Placeholder 3">
            <a:extLst>
              <a:ext uri="{FF2B5EF4-FFF2-40B4-BE49-F238E27FC236}">
                <a16:creationId xmlns:a16="http://schemas.microsoft.com/office/drawing/2014/main" id="{6420007B-E527-4324-A0DC-B0646A3592A4}"/>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128</a:t>
            </a:fld>
            <a:endParaRPr lang="en-US" dirty="0"/>
          </a:p>
        </p:txBody>
      </p:sp>
      <p:sp>
        <p:nvSpPr>
          <p:cNvPr id="5" name="Footer Placeholder 4">
            <a:extLst>
              <a:ext uri="{FF2B5EF4-FFF2-40B4-BE49-F238E27FC236}">
                <a16:creationId xmlns:a16="http://schemas.microsoft.com/office/drawing/2014/main" id="{E273B087-62F7-4DA8-BE71-DA43DEDE043F}"/>
              </a:ext>
            </a:extLst>
          </p:cNvPr>
          <p:cNvSpPr>
            <a:spLocks noGrp="1"/>
          </p:cNvSpPr>
          <p:nvPr>
            <p:ph type="ftr" sz="quarter" idx="11"/>
          </p:nvPr>
        </p:nvSpPr>
        <p:spPr/>
        <p:txBody>
          <a:bodyPr/>
          <a:lstStyle/>
          <a:p>
            <a:pPr>
              <a:defRPr/>
            </a:pPr>
            <a:r>
              <a:rPr lang="en-GB"/>
              <a:t>COVID-19 Vaccination programme: Core training slide set for healthcare practitioners 17 September 2021 </a:t>
            </a:r>
            <a:endParaRPr lang="en-US" dirty="0"/>
          </a:p>
        </p:txBody>
      </p:sp>
    </p:spTree>
    <p:extLst>
      <p:ext uri="{BB962C8B-B14F-4D97-AF65-F5344CB8AC3E}">
        <p14:creationId xmlns:p14="http://schemas.microsoft.com/office/powerpoint/2010/main" val="316516565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03614-6B25-402B-8EE4-12A2C7B66848}"/>
              </a:ext>
            </a:extLst>
          </p:cNvPr>
          <p:cNvSpPr>
            <a:spLocks noGrp="1"/>
          </p:cNvSpPr>
          <p:nvPr>
            <p:ph type="title"/>
          </p:nvPr>
        </p:nvSpPr>
        <p:spPr/>
        <p:txBody>
          <a:bodyPr/>
          <a:lstStyle/>
          <a:p>
            <a:r>
              <a:rPr lang="en-GB" dirty="0"/>
              <a:t>Maximising vaccine uptake</a:t>
            </a:r>
          </a:p>
        </p:txBody>
      </p:sp>
      <p:sp>
        <p:nvSpPr>
          <p:cNvPr id="3" name="Content Placeholder 2">
            <a:extLst>
              <a:ext uri="{FF2B5EF4-FFF2-40B4-BE49-F238E27FC236}">
                <a16:creationId xmlns:a16="http://schemas.microsoft.com/office/drawing/2014/main" id="{0F1B43D3-46AB-441D-BF4E-042BB13F077E}"/>
              </a:ext>
            </a:extLst>
          </p:cNvPr>
          <p:cNvSpPr>
            <a:spLocks noGrp="1"/>
          </p:cNvSpPr>
          <p:nvPr>
            <p:ph idx="1"/>
          </p:nvPr>
        </p:nvSpPr>
        <p:spPr>
          <a:xfrm>
            <a:off x="744000" y="1412777"/>
            <a:ext cx="7763896" cy="4739679"/>
          </a:xfrm>
        </p:spPr>
        <p:txBody>
          <a:bodyPr/>
          <a:lstStyle/>
          <a:p>
            <a:r>
              <a:rPr lang="en-GB" dirty="0"/>
              <a:t>As COVID-19 vaccine may be offered in different settings, different methods of promoting the vaccine to maximise uptake may be required.</a:t>
            </a:r>
          </a:p>
          <a:p>
            <a:pPr>
              <a:lnSpc>
                <a:spcPct val="100000"/>
              </a:lnSpc>
              <a:spcAft>
                <a:spcPts val="1000"/>
              </a:spcAft>
            </a:pPr>
            <a:br>
              <a:rPr lang="en-GB" dirty="0"/>
            </a:br>
            <a:r>
              <a:rPr lang="en-GB" dirty="0"/>
              <a:t>This may include:</a:t>
            </a:r>
          </a:p>
          <a:p>
            <a:pPr marL="285750" lvl="0" indent="-285750">
              <a:lnSpc>
                <a:spcPct val="100000"/>
              </a:lnSpc>
              <a:spcAft>
                <a:spcPts val="1000"/>
              </a:spcAft>
              <a:buFont typeface="Arial" panose="020B0604020202020204" pitchFamily="34" charset="0"/>
              <a:buChar char="•"/>
            </a:pPr>
            <a:r>
              <a:rPr lang="en-GB" dirty="0"/>
              <a:t>displaying posters in areas of high footfall such as waiting rooms, train stations, shopping centres</a:t>
            </a:r>
          </a:p>
          <a:p>
            <a:pPr marL="285750" lvl="0" indent="-285750">
              <a:lnSpc>
                <a:spcPct val="100000"/>
              </a:lnSpc>
              <a:spcAft>
                <a:spcPts val="1000"/>
              </a:spcAft>
              <a:buFont typeface="Arial" panose="020B0604020202020204" pitchFamily="34" charset="0"/>
              <a:buChar char="•"/>
            </a:pPr>
            <a:r>
              <a:rPr lang="en-GB" dirty="0"/>
              <a:t>having leaflets available for patients to read before their appointment</a:t>
            </a:r>
          </a:p>
          <a:p>
            <a:pPr marL="285750" lvl="0" indent="-285750">
              <a:lnSpc>
                <a:spcPct val="100000"/>
              </a:lnSpc>
              <a:spcAft>
                <a:spcPts val="1000"/>
              </a:spcAft>
              <a:buFont typeface="Arial" panose="020B0604020202020204" pitchFamily="34" charset="0"/>
              <a:buChar char="•"/>
            </a:pPr>
            <a:r>
              <a:rPr lang="en-GB" dirty="0"/>
              <a:t>signposting people to online resources or resources in a suitable format, for example Easy Read, BSL, large text and translated versions</a:t>
            </a:r>
          </a:p>
          <a:p>
            <a:pPr marL="285750" lvl="0" indent="-285750">
              <a:lnSpc>
                <a:spcPct val="100000"/>
              </a:lnSpc>
              <a:spcAft>
                <a:spcPts val="1000"/>
              </a:spcAft>
              <a:buFont typeface="Arial" panose="020B0604020202020204" pitchFamily="34" charset="0"/>
              <a:buChar char="•"/>
            </a:pPr>
            <a:r>
              <a:rPr lang="en-GB" dirty="0"/>
              <a:t>speaking confidently and positively about the vaccines and encouraging others in the vaccination clinic to do so as well</a:t>
            </a:r>
          </a:p>
          <a:p>
            <a:pPr marL="285750" lvl="0" indent="-285750">
              <a:lnSpc>
                <a:spcPct val="100000"/>
              </a:lnSpc>
              <a:spcAft>
                <a:spcPts val="1000"/>
              </a:spcAft>
              <a:buFont typeface="Arial" panose="020B0604020202020204" pitchFamily="34" charset="0"/>
              <a:buChar char="•"/>
            </a:pPr>
            <a:r>
              <a:rPr lang="en-GB" dirty="0"/>
              <a:t>confirming an appointment has been made for the second dose</a:t>
            </a:r>
          </a:p>
          <a:p>
            <a:pPr marL="285750" lvl="0" indent="-285750">
              <a:lnSpc>
                <a:spcPct val="100000"/>
              </a:lnSpc>
              <a:spcAft>
                <a:spcPts val="1000"/>
              </a:spcAft>
              <a:buFont typeface="Arial" panose="020B0604020202020204" pitchFamily="34" charset="0"/>
              <a:buChar char="•"/>
            </a:pPr>
            <a:r>
              <a:rPr lang="en-GB" dirty="0"/>
              <a:t>offering flexible appointments, including evening and weekend clinics</a:t>
            </a:r>
          </a:p>
          <a:p>
            <a:pPr marL="285750" lvl="0" indent="-285750">
              <a:lnSpc>
                <a:spcPct val="100000"/>
              </a:lnSpc>
              <a:spcAft>
                <a:spcPts val="1000"/>
              </a:spcAft>
              <a:buFont typeface="Arial" panose="020B0604020202020204" pitchFamily="34" charset="0"/>
              <a:buChar char="•"/>
            </a:pPr>
            <a:r>
              <a:rPr lang="en-GB" dirty="0"/>
              <a:t>ensuring mobile staff are able to locate patient’s homes</a:t>
            </a:r>
            <a:endParaRPr lang="en-GB" dirty="0">
              <a:highlight>
                <a:srgbClr val="FFFF00"/>
              </a:highlight>
            </a:endParaRPr>
          </a:p>
        </p:txBody>
      </p:sp>
      <p:sp>
        <p:nvSpPr>
          <p:cNvPr id="4" name="Slide Number Placeholder 3">
            <a:extLst>
              <a:ext uri="{FF2B5EF4-FFF2-40B4-BE49-F238E27FC236}">
                <a16:creationId xmlns:a16="http://schemas.microsoft.com/office/drawing/2014/main" id="{D698E981-B170-45FA-BAFA-D81EB6E57364}"/>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129</a:t>
            </a:fld>
            <a:endParaRPr lang="en-US" dirty="0"/>
          </a:p>
        </p:txBody>
      </p:sp>
      <p:sp>
        <p:nvSpPr>
          <p:cNvPr id="5" name="Footer Placeholder 4">
            <a:extLst>
              <a:ext uri="{FF2B5EF4-FFF2-40B4-BE49-F238E27FC236}">
                <a16:creationId xmlns:a16="http://schemas.microsoft.com/office/drawing/2014/main" id="{6C8AB763-2057-4895-898D-242795F10357}"/>
              </a:ext>
            </a:extLst>
          </p:cNvPr>
          <p:cNvSpPr>
            <a:spLocks noGrp="1"/>
          </p:cNvSpPr>
          <p:nvPr>
            <p:ph type="ftr" sz="quarter" idx="11"/>
          </p:nvPr>
        </p:nvSpPr>
        <p:spPr/>
        <p:txBody>
          <a:bodyPr/>
          <a:lstStyle/>
          <a:p>
            <a:pPr>
              <a:defRPr/>
            </a:pPr>
            <a:r>
              <a:rPr lang="en-GB"/>
              <a:t>COVID-19 Vaccination programme: Core training slide set for healthcare practitioners 17 September 2021 </a:t>
            </a:r>
            <a:endParaRPr lang="en-US" dirty="0"/>
          </a:p>
        </p:txBody>
      </p:sp>
      <p:pic>
        <p:nvPicPr>
          <p:cNvPr id="6" name="Picture 5">
            <a:extLst>
              <a:ext uri="{FF2B5EF4-FFF2-40B4-BE49-F238E27FC236}">
                <a16:creationId xmlns:a16="http://schemas.microsoft.com/office/drawing/2014/main" id="{C28CAC63-7A80-4C47-BE79-DA053B891DFF}"/>
              </a:ext>
            </a:extLst>
          </p:cNvPr>
          <p:cNvPicPr>
            <a:picLocks noChangeAspect="1"/>
          </p:cNvPicPr>
          <p:nvPr/>
        </p:nvPicPr>
        <p:blipFill>
          <a:blip r:embed="rId2"/>
          <a:stretch>
            <a:fillRect/>
          </a:stretch>
        </p:blipFill>
        <p:spPr>
          <a:xfrm>
            <a:off x="9134061" y="1196752"/>
            <a:ext cx="2709260" cy="3889474"/>
          </a:xfrm>
          <a:prstGeom prst="rect">
            <a:avLst/>
          </a:prstGeom>
          <a:ln>
            <a:solidFill>
              <a:srgbClr val="002060"/>
            </a:solidFill>
          </a:ln>
        </p:spPr>
      </p:pic>
    </p:spTree>
    <p:extLst>
      <p:ext uri="{BB962C8B-B14F-4D97-AF65-F5344CB8AC3E}">
        <p14:creationId xmlns:p14="http://schemas.microsoft.com/office/powerpoint/2010/main" val="11797123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C6CA1-A7C4-4C5F-8698-28DFE8C82E44}"/>
              </a:ext>
            </a:extLst>
          </p:cNvPr>
          <p:cNvSpPr>
            <a:spLocks noGrp="1"/>
          </p:cNvSpPr>
          <p:nvPr>
            <p:ph type="title"/>
          </p:nvPr>
        </p:nvSpPr>
        <p:spPr>
          <a:xfrm>
            <a:off x="593630" y="229049"/>
            <a:ext cx="8028000" cy="648072"/>
          </a:xfrm>
        </p:spPr>
        <p:txBody>
          <a:bodyPr>
            <a:normAutofit/>
          </a:bodyPr>
          <a:lstStyle/>
          <a:p>
            <a:r>
              <a:rPr lang="en-GB" dirty="0"/>
              <a:t>COVID-19 Chain of infection</a:t>
            </a:r>
          </a:p>
        </p:txBody>
      </p:sp>
      <p:sp>
        <p:nvSpPr>
          <p:cNvPr id="4" name="Slide Number Placeholder 3">
            <a:extLst>
              <a:ext uri="{FF2B5EF4-FFF2-40B4-BE49-F238E27FC236}">
                <a16:creationId xmlns:a16="http://schemas.microsoft.com/office/drawing/2014/main" id="{85A51764-473C-4212-9731-BB50513C9917}"/>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13</a:t>
            </a:fld>
            <a:endParaRPr lang="en-US" dirty="0"/>
          </a:p>
        </p:txBody>
      </p:sp>
      <p:sp>
        <p:nvSpPr>
          <p:cNvPr id="5" name="Footer Placeholder 4">
            <a:extLst>
              <a:ext uri="{FF2B5EF4-FFF2-40B4-BE49-F238E27FC236}">
                <a16:creationId xmlns:a16="http://schemas.microsoft.com/office/drawing/2014/main" id="{6AADFC11-1BED-464B-A484-3C954BF6684F}"/>
              </a:ext>
            </a:extLst>
          </p:cNvPr>
          <p:cNvSpPr>
            <a:spLocks noGrp="1"/>
          </p:cNvSpPr>
          <p:nvPr>
            <p:ph type="ftr" sz="quarter" idx="11"/>
          </p:nvPr>
        </p:nvSpPr>
        <p:spPr/>
        <p:txBody>
          <a:bodyPr/>
          <a:lstStyle/>
          <a:p>
            <a:pPr>
              <a:defRPr/>
            </a:pPr>
            <a:r>
              <a:rPr lang="en-GB"/>
              <a:t>COVID-19 Vaccination programme: Core training slide set for healthcare practitioners 17 September 2021 </a:t>
            </a:r>
            <a:endParaRPr lang="en-US" dirty="0"/>
          </a:p>
        </p:txBody>
      </p:sp>
      <p:sp>
        <p:nvSpPr>
          <p:cNvPr id="10" name="Oval 9">
            <a:extLst>
              <a:ext uri="{FF2B5EF4-FFF2-40B4-BE49-F238E27FC236}">
                <a16:creationId xmlns:a16="http://schemas.microsoft.com/office/drawing/2014/main" id="{835A6BFE-2455-4EF3-8AFE-B2CF400FE36B}"/>
              </a:ext>
            </a:extLst>
          </p:cNvPr>
          <p:cNvSpPr/>
          <p:nvPr/>
        </p:nvSpPr>
        <p:spPr>
          <a:xfrm>
            <a:off x="5089890" y="1003715"/>
            <a:ext cx="1844984" cy="166695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a:extLst>
              <a:ext uri="{FF2B5EF4-FFF2-40B4-BE49-F238E27FC236}">
                <a16:creationId xmlns:a16="http://schemas.microsoft.com/office/drawing/2014/main" id="{05623E91-AFDF-4473-90EA-073441351B1E}"/>
              </a:ext>
            </a:extLst>
          </p:cNvPr>
          <p:cNvSpPr/>
          <p:nvPr/>
        </p:nvSpPr>
        <p:spPr>
          <a:xfrm>
            <a:off x="5173508" y="4515173"/>
            <a:ext cx="1844984" cy="166695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Oval 11">
            <a:extLst>
              <a:ext uri="{FF2B5EF4-FFF2-40B4-BE49-F238E27FC236}">
                <a16:creationId xmlns:a16="http://schemas.microsoft.com/office/drawing/2014/main" id="{9C3747F4-40F2-4518-8592-61A34CC48529}"/>
              </a:ext>
            </a:extLst>
          </p:cNvPr>
          <p:cNvSpPr/>
          <p:nvPr/>
        </p:nvSpPr>
        <p:spPr>
          <a:xfrm>
            <a:off x="2827991" y="3744991"/>
            <a:ext cx="1844984" cy="166695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Oval 12">
            <a:extLst>
              <a:ext uri="{FF2B5EF4-FFF2-40B4-BE49-F238E27FC236}">
                <a16:creationId xmlns:a16="http://schemas.microsoft.com/office/drawing/2014/main" id="{E086390C-74E7-4991-A2EA-6E70E9A7AAB4}"/>
              </a:ext>
            </a:extLst>
          </p:cNvPr>
          <p:cNvSpPr/>
          <p:nvPr/>
        </p:nvSpPr>
        <p:spPr>
          <a:xfrm>
            <a:off x="2547467" y="1634683"/>
            <a:ext cx="1844984" cy="166695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Oval 13">
            <a:extLst>
              <a:ext uri="{FF2B5EF4-FFF2-40B4-BE49-F238E27FC236}">
                <a16:creationId xmlns:a16="http://schemas.microsoft.com/office/drawing/2014/main" id="{CE017EEF-6909-4522-AF6B-98F19677B343}"/>
              </a:ext>
            </a:extLst>
          </p:cNvPr>
          <p:cNvSpPr/>
          <p:nvPr/>
        </p:nvSpPr>
        <p:spPr>
          <a:xfrm>
            <a:off x="7519025" y="3692957"/>
            <a:ext cx="1844984" cy="166695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a:extLst>
              <a:ext uri="{FF2B5EF4-FFF2-40B4-BE49-F238E27FC236}">
                <a16:creationId xmlns:a16="http://schemas.microsoft.com/office/drawing/2014/main" id="{2E2E08B6-58C5-409F-8588-04954EEFCAF3}"/>
              </a:ext>
            </a:extLst>
          </p:cNvPr>
          <p:cNvSpPr/>
          <p:nvPr/>
        </p:nvSpPr>
        <p:spPr>
          <a:xfrm>
            <a:off x="7519025" y="1461150"/>
            <a:ext cx="1844984" cy="166695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Content Placeholder 15">
            <a:extLst>
              <a:ext uri="{FF2B5EF4-FFF2-40B4-BE49-F238E27FC236}">
                <a16:creationId xmlns:a16="http://schemas.microsoft.com/office/drawing/2014/main" id="{498F0DF2-FF63-4D39-9487-34061FD8F538}"/>
              </a:ext>
            </a:extLst>
          </p:cNvPr>
          <p:cNvSpPr txBox="1">
            <a:spLocks noGrp="1"/>
          </p:cNvSpPr>
          <p:nvPr>
            <p:ph idx="1"/>
          </p:nvPr>
        </p:nvSpPr>
        <p:spPr>
          <a:xfrm>
            <a:off x="5565402" y="1512231"/>
            <a:ext cx="893960" cy="613951"/>
          </a:xfrm>
          <a:prstGeom prst="rect">
            <a:avLst/>
          </a:prstGeom>
          <a:noFill/>
        </p:spPr>
        <p:txBody>
          <a:bodyPr wrap="square" rtlCol="0">
            <a:spAutoFit/>
          </a:bodyPr>
          <a:lstStyle/>
          <a:p>
            <a:pPr algn="ctr"/>
            <a:r>
              <a:rPr lang="en-GB" sz="1200" b="1" dirty="0"/>
              <a:t>Infectious microbe</a:t>
            </a:r>
          </a:p>
          <a:p>
            <a:pPr algn="ctr"/>
            <a:r>
              <a:rPr lang="en-GB" sz="1200" dirty="0"/>
              <a:t>SARS-CoV-2</a:t>
            </a:r>
          </a:p>
        </p:txBody>
      </p:sp>
      <p:sp>
        <p:nvSpPr>
          <p:cNvPr id="17" name="TextBox 16">
            <a:extLst>
              <a:ext uri="{FF2B5EF4-FFF2-40B4-BE49-F238E27FC236}">
                <a16:creationId xmlns:a16="http://schemas.microsoft.com/office/drawing/2014/main" id="{07BCEEAE-A36A-47F0-8DFA-0BA4194750FE}"/>
              </a:ext>
            </a:extLst>
          </p:cNvPr>
          <p:cNvSpPr txBox="1"/>
          <p:nvPr/>
        </p:nvSpPr>
        <p:spPr>
          <a:xfrm>
            <a:off x="7744342" y="1766658"/>
            <a:ext cx="1431461" cy="1015663"/>
          </a:xfrm>
          <a:prstGeom prst="rect">
            <a:avLst/>
          </a:prstGeom>
          <a:noFill/>
        </p:spPr>
        <p:txBody>
          <a:bodyPr wrap="square" rtlCol="0">
            <a:spAutoFit/>
          </a:bodyPr>
          <a:lstStyle/>
          <a:p>
            <a:pPr algn="ctr"/>
            <a:r>
              <a:rPr lang="en-GB" sz="1200" b="1" dirty="0"/>
              <a:t>Reservoir</a:t>
            </a:r>
          </a:p>
          <a:p>
            <a:pPr algn="ctr"/>
            <a:r>
              <a:rPr lang="en-GB" sz="1200" dirty="0"/>
              <a:t>Place where the virus lives and replicates: people, animals </a:t>
            </a:r>
          </a:p>
        </p:txBody>
      </p:sp>
      <p:sp>
        <p:nvSpPr>
          <p:cNvPr id="18" name="TextBox 17">
            <a:extLst>
              <a:ext uri="{FF2B5EF4-FFF2-40B4-BE49-F238E27FC236}">
                <a16:creationId xmlns:a16="http://schemas.microsoft.com/office/drawing/2014/main" id="{A20D9033-DFA7-4003-B954-2C02AC5E73E5}"/>
              </a:ext>
            </a:extLst>
          </p:cNvPr>
          <p:cNvSpPr txBox="1"/>
          <p:nvPr/>
        </p:nvSpPr>
        <p:spPr>
          <a:xfrm>
            <a:off x="7566731" y="3918607"/>
            <a:ext cx="1760147" cy="1200329"/>
          </a:xfrm>
          <a:prstGeom prst="rect">
            <a:avLst/>
          </a:prstGeom>
          <a:noFill/>
        </p:spPr>
        <p:txBody>
          <a:bodyPr wrap="square" rtlCol="0">
            <a:spAutoFit/>
          </a:bodyPr>
          <a:lstStyle/>
          <a:p>
            <a:pPr algn="ctr"/>
            <a:r>
              <a:rPr lang="en-GB" sz="1200" b="1" dirty="0"/>
              <a:t>Portal of exit</a:t>
            </a:r>
          </a:p>
          <a:p>
            <a:pPr algn="ctr"/>
            <a:r>
              <a:rPr lang="en-GB" sz="1200" dirty="0"/>
              <a:t>How the virus leaves the reservoir</a:t>
            </a:r>
          </a:p>
          <a:p>
            <a:pPr algn="ctr"/>
            <a:r>
              <a:rPr lang="en-GB" sz="1200" dirty="0"/>
              <a:t>Mouth or nose through coughing, sneezing or  talking</a:t>
            </a:r>
          </a:p>
        </p:txBody>
      </p:sp>
      <p:sp>
        <p:nvSpPr>
          <p:cNvPr id="19" name="TextBox 18">
            <a:extLst>
              <a:ext uri="{FF2B5EF4-FFF2-40B4-BE49-F238E27FC236}">
                <a16:creationId xmlns:a16="http://schemas.microsoft.com/office/drawing/2014/main" id="{5FB5C485-97CF-408A-853D-BE86E86D56C5}"/>
              </a:ext>
            </a:extLst>
          </p:cNvPr>
          <p:cNvSpPr txBox="1"/>
          <p:nvPr/>
        </p:nvSpPr>
        <p:spPr>
          <a:xfrm>
            <a:off x="5294619" y="4677317"/>
            <a:ext cx="1591209" cy="1384995"/>
          </a:xfrm>
          <a:prstGeom prst="rect">
            <a:avLst/>
          </a:prstGeom>
          <a:noFill/>
        </p:spPr>
        <p:txBody>
          <a:bodyPr wrap="square" rtlCol="0">
            <a:spAutoFit/>
          </a:bodyPr>
          <a:lstStyle/>
          <a:p>
            <a:pPr algn="ctr"/>
            <a:r>
              <a:rPr lang="en-GB" sz="1200" b="1" dirty="0"/>
              <a:t>Modes of transmission</a:t>
            </a:r>
          </a:p>
          <a:p>
            <a:pPr algn="ctr"/>
            <a:r>
              <a:rPr lang="en-GB" sz="1200" dirty="0"/>
              <a:t>Person to person, airborne, direct contact with virus on a contaminated surface</a:t>
            </a:r>
          </a:p>
        </p:txBody>
      </p:sp>
      <p:sp>
        <p:nvSpPr>
          <p:cNvPr id="20" name="TextBox 19">
            <a:extLst>
              <a:ext uri="{FF2B5EF4-FFF2-40B4-BE49-F238E27FC236}">
                <a16:creationId xmlns:a16="http://schemas.microsoft.com/office/drawing/2014/main" id="{90FF9C78-D193-4A82-9F8E-7D90783A3E85}"/>
              </a:ext>
            </a:extLst>
          </p:cNvPr>
          <p:cNvSpPr txBox="1"/>
          <p:nvPr/>
        </p:nvSpPr>
        <p:spPr>
          <a:xfrm>
            <a:off x="3060063" y="4216767"/>
            <a:ext cx="1368657" cy="830997"/>
          </a:xfrm>
          <a:prstGeom prst="rect">
            <a:avLst/>
          </a:prstGeom>
          <a:noFill/>
        </p:spPr>
        <p:txBody>
          <a:bodyPr wrap="square" rtlCol="0">
            <a:spAutoFit/>
          </a:bodyPr>
          <a:lstStyle/>
          <a:p>
            <a:pPr algn="ctr"/>
            <a:r>
              <a:rPr lang="en-GB" sz="1200" b="1" dirty="0"/>
              <a:t>Portal of entry</a:t>
            </a:r>
          </a:p>
          <a:p>
            <a:pPr algn="ctr"/>
            <a:r>
              <a:rPr lang="en-GB" sz="1200" dirty="0"/>
              <a:t>Mucous membrane of the nose and mouth</a:t>
            </a:r>
          </a:p>
        </p:txBody>
      </p:sp>
      <p:sp>
        <p:nvSpPr>
          <p:cNvPr id="21" name="TextBox 20">
            <a:extLst>
              <a:ext uri="{FF2B5EF4-FFF2-40B4-BE49-F238E27FC236}">
                <a16:creationId xmlns:a16="http://schemas.microsoft.com/office/drawing/2014/main" id="{6043EE5B-2731-447A-9AAB-D1A744186616}"/>
              </a:ext>
            </a:extLst>
          </p:cNvPr>
          <p:cNvSpPr txBox="1"/>
          <p:nvPr/>
        </p:nvSpPr>
        <p:spPr>
          <a:xfrm>
            <a:off x="2916005" y="2048572"/>
            <a:ext cx="1092005" cy="830997"/>
          </a:xfrm>
          <a:prstGeom prst="rect">
            <a:avLst/>
          </a:prstGeom>
          <a:noFill/>
        </p:spPr>
        <p:txBody>
          <a:bodyPr wrap="square" rtlCol="0">
            <a:spAutoFit/>
          </a:bodyPr>
          <a:lstStyle/>
          <a:p>
            <a:pPr algn="ctr"/>
            <a:r>
              <a:rPr lang="en-GB" sz="1200" b="1" dirty="0"/>
              <a:t>Susceptible host</a:t>
            </a:r>
          </a:p>
          <a:p>
            <a:pPr algn="ctr"/>
            <a:r>
              <a:rPr lang="en-GB" sz="1200" dirty="0"/>
              <a:t>Non-immune person</a:t>
            </a:r>
          </a:p>
        </p:txBody>
      </p:sp>
      <p:sp>
        <p:nvSpPr>
          <p:cNvPr id="22" name="Rectangle 21">
            <a:extLst>
              <a:ext uri="{FF2B5EF4-FFF2-40B4-BE49-F238E27FC236}">
                <a16:creationId xmlns:a16="http://schemas.microsoft.com/office/drawing/2014/main" id="{4E40D708-1FD9-4D63-8B40-536B90443386}"/>
              </a:ext>
            </a:extLst>
          </p:cNvPr>
          <p:cNvSpPr/>
          <p:nvPr/>
        </p:nvSpPr>
        <p:spPr>
          <a:xfrm>
            <a:off x="4425203" y="2936721"/>
            <a:ext cx="3150282" cy="1200329"/>
          </a:xfrm>
          <a:prstGeom prst="rect">
            <a:avLst/>
          </a:prstGeom>
        </p:spPr>
        <p:txBody>
          <a:bodyPr wrap="square">
            <a:spAutoFit/>
          </a:bodyPr>
          <a:lstStyle/>
          <a:p>
            <a:pPr algn="ctr">
              <a:defRPr/>
            </a:pPr>
            <a:r>
              <a:rPr lang="en-GB" dirty="0"/>
              <a:t>The chain of infection refers to the interaction between the pathogen, the host and the environment.</a:t>
            </a:r>
          </a:p>
        </p:txBody>
      </p:sp>
      <p:sp>
        <p:nvSpPr>
          <p:cNvPr id="23" name="Arrow: Right 22">
            <a:extLst>
              <a:ext uri="{FF2B5EF4-FFF2-40B4-BE49-F238E27FC236}">
                <a16:creationId xmlns:a16="http://schemas.microsoft.com/office/drawing/2014/main" id="{B7F8FE04-BDB0-4099-BEA6-581CBD24B366}"/>
              </a:ext>
            </a:extLst>
          </p:cNvPr>
          <p:cNvSpPr/>
          <p:nvPr/>
        </p:nvSpPr>
        <p:spPr>
          <a:xfrm rot="952953">
            <a:off x="7087023" y="1142085"/>
            <a:ext cx="693663"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Arrow: Right 23">
            <a:extLst>
              <a:ext uri="{FF2B5EF4-FFF2-40B4-BE49-F238E27FC236}">
                <a16:creationId xmlns:a16="http://schemas.microsoft.com/office/drawing/2014/main" id="{00910F5A-D8B0-4BF7-BB25-79C9A91BBFF0}"/>
              </a:ext>
            </a:extLst>
          </p:cNvPr>
          <p:cNvSpPr/>
          <p:nvPr/>
        </p:nvSpPr>
        <p:spPr>
          <a:xfrm rot="5247728">
            <a:off x="8339786" y="3240320"/>
            <a:ext cx="404740" cy="4029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Arrow: Right 24">
            <a:extLst>
              <a:ext uri="{FF2B5EF4-FFF2-40B4-BE49-F238E27FC236}">
                <a16:creationId xmlns:a16="http://schemas.microsoft.com/office/drawing/2014/main" id="{BDE83AB4-EDA6-4DF9-BEEB-A3A831AA722B}"/>
              </a:ext>
            </a:extLst>
          </p:cNvPr>
          <p:cNvSpPr/>
          <p:nvPr/>
        </p:nvSpPr>
        <p:spPr>
          <a:xfrm rot="9789494">
            <a:off x="7156540" y="5205380"/>
            <a:ext cx="693663"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Arrow: Right 25">
            <a:extLst>
              <a:ext uri="{FF2B5EF4-FFF2-40B4-BE49-F238E27FC236}">
                <a16:creationId xmlns:a16="http://schemas.microsoft.com/office/drawing/2014/main" id="{3A51F2B6-5125-4369-AD4C-EED333426B82}"/>
              </a:ext>
            </a:extLst>
          </p:cNvPr>
          <p:cNvSpPr/>
          <p:nvPr/>
        </p:nvSpPr>
        <p:spPr>
          <a:xfrm rot="12143796">
            <a:off x="4326143" y="5296228"/>
            <a:ext cx="693663"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Arrow: Right 26">
            <a:extLst>
              <a:ext uri="{FF2B5EF4-FFF2-40B4-BE49-F238E27FC236}">
                <a16:creationId xmlns:a16="http://schemas.microsoft.com/office/drawing/2014/main" id="{8663295D-D729-40C7-B9CA-63535E5E9EFE}"/>
              </a:ext>
            </a:extLst>
          </p:cNvPr>
          <p:cNvSpPr/>
          <p:nvPr/>
        </p:nvSpPr>
        <p:spPr>
          <a:xfrm rot="16200000">
            <a:off x="3394435" y="3340580"/>
            <a:ext cx="393368" cy="3567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Arrow: Right 27">
            <a:extLst>
              <a:ext uri="{FF2B5EF4-FFF2-40B4-BE49-F238E27FC236}">
                <a16:creationId xmlns:a16="http://schemas.microsoft.com/office/drawing/2014/main" id="{EC4D1BEA-3985-468C-9141-D0B9F1DABA57}"/>
              </a:ext>
            </a:extLst>
          </p:cNvPr>
          <p:cNvSpPr/>
          <p:nvPr/>
        </p:nvSpPr>
        <p:spPr>
          <a:xfrm rot="20098893">
            <a:off x="4260799" y="1286753"/>
            <a:ext cx="693663"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335721789"/>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6BB0E-12CD-4D8C-B41A-050503B55222}"/>
              </a:ext>
            </a:extLst>
          </p:cNvPr>
          <p:cNvSpPr>
            <a:spLocks noGrp="1"/>
          </p:cNvSpPr>
          <p:nvPr>
            <p:ph type="title"/>
          </p:nvPr>
        </p:nvSpPr>
        <p:spPr/>
        <p:txBody>
          <a:bodyPr/>
          <a:lstStyle/>
          <a:p>
            <a:r>
              <a:rPr lang="en-GB" dirty="0"/>
              <a:t>Reasonable adjustments</a:t>
            </a:r>
          </a:p>
        </p:txBody>
      </p:sp>
      <p:sp>
        <p:nvSpPr>
          <p:cNvPr id="3" name="Content Placeholder 2">
            <a:extLst>
              <a:ext uri="{FF2B5EF4-FFF2-40B4-BE49-F238E27FC236}">
                <a16:creationId xmlns:a16="http://schemas.microsoft.com/office/drawing/2014/main" id="{7C792F25-2352-498B-A375-6A9D69F74F58}"/>
              </a:ext>
            </a:extLst>
          </p:cNvPr>
          <p:cNvSpPr>
            <a:spLocks noGrp="1"/>
          </p:cNvSpPr>
          <p:nvPr>
            <p:ph idx="1"/>
          </p:nvPr>
        </p:nvSpPr>
        <p:spPr>
          <a:xfrm>
            <a:off x="750269" y="1289488"/>
            <a:ext cx="11021581" cy="4739679"/>
          </a:xfrm>
        </p:spPr>
        <p:txBody>
          <a:bodyPr>
            <a:normAutofit/>
          </a:bodyPr>
          <a:lstStyle/>
          <a:p>
            <a:pPr marL="0" indent="0"/>
            <a:r>
              <a:rPr lang="en-GB" sz="1600" dirty="0"/>
              <a:t>Learning disability, autism and other disabilities have protections under the Equality Act 2010. These include reasonable adjustments to communication and services. These should be person-centred.</a:t>
            </a:r>
          </a:p>
          <a:p>
            <a:pPr marL="0" indent="0"/>
            <a:endParaRPr lang="en-GB" sz="1600" dirty="0"/>
          </a:p>
          <a:p>
            <a:pPr marL="0" indent="0"/>
            <a:r>
              <a:rPr lang="en-GB" sz="1600" dirty="0"/>
              <a:t>Prior to the appointment, ensure you are fully aware of any reasonable adjustments that may be necessary in order to ensure appointment times and vaccines are utilised efficiently and effectively.</a:t>
            </a:r>
          </a:p>
          <a:p>
            <a:pPr marL="0" indent="0"/>
            <a:endParaRPr lang="en-GB" sz="1600" dirty="0"/>
          </a:p>
          <a:p>
            <a:pPr marL="0" indent="0"/>
            <a:r>
              <a:rPr lang="en-GB" sz="1600" dirty="0"/>
              <a:t>Reasonable adjustments can include, but are not limited to, offering:</a:t>
            </a:r>
          </a:p>
          <a:p>
            <a:pPr marL="285750" indent="-285750">
              <a:buFont typeface="Arial" panose="020B0604020202020204" pitchFamily="34" charset="0"/>
              <a:buChar char="•"/>
            </a:pPr>
            <a:r>
              <a:rPr lang="en-GB" sz="1600" dirty="0"/>
              <a:t>appointment times at the start or the end of clinics when there is likely to be less of a wait</a:t>
            </a:r>
          </a:p>
          <a:p>
            <a:pPr marL="285750" indent="-285750">
              <a:buFont typeface="Arial" panose="020B0604020202020204" pitchFamily="34" charset="0"/>
              <a:buChar char="•"/>
            </a:pPr>
            <a:r>
              <a:rPr lang="en-GB" sz="1600" dirty="0"/>
              <a:t>double appointment times so there is more time  </a:t>
            </a:r>
          </a:p>
          <a:p>
            <a:pPr marL="285750" indent="-285750">
              <a:buFont typeface="Arial" panose="020B0604020202020204" pitchFamily="34" charset="0"/>
              <a:buChar char="•"/>
            </a:pPr>
            <a:r>
              <a:rPr lang="en-GB" sz="1600" dirty="0"/>
              <a:t>the option of waiting in a quiet room, if one is available</a:t>
            </a:r>
          </a:p>
          <a:p>
            <a:pPr marL="285750" indent="-285750">
              <a:buFont typeface="Arial" panose="020B0604020202020204" pitchFamily="34" charset="0"/>
              <a:buChar char="•"/>
            </a:pPr>
            <a:r>
              <a:rPr lang="en-GB" sz="1600" dirty="0"/>
              <a:t>the option of waiting in their car outside and being texted or called on their mobile when ready</a:t>
            </a:r>
          </a:p>
          <a:p>
            <a:pPr marL="285750" indent="-285750">
              <a:buFont typeface="Arial" panose="020B0604020202020204" pitchFamily="34" charset="0"/>
              <a:buChar char="•"/>
            </a:pPr>
            <a:r>
              <a:rPr lang="en-GB" sz="1600" dirty="0"/>
              <a:t>the option of delivering this at home or another familiar setting if possible</a:t>
            </a:r>
          </a:p>
          <a:p>
            <a:pPr marL="0" indent="0"/>
            <a:endParaRPr lang="en-GB" sz="1600" dirty="0"/>
          </a:p>
          <a:p>
            <a:pPr marL="0" indent="0"/>
            <a:r>
              <a:rPr lang="en-GB" sz="1600" dirty="0"/>
              <a:t>Ideally avoid long waits and let people know if it is going to be a long wait</a:t>
            </a:r>
          </a:p>
          <a:p>
            <a:pPr marL="0" indent="0"/>
            <a:r>
              <a:rPr lang="en-GB" sz="1600" dirty="0"/>
              <a:t>Explain what the procedure entails and ask them whether they have any suggestions about how best to handle this</a:t>
            </a:r>
          </a:p>
          <a:p>
            <a:pPr marL="0" indent="0"/>
            <a:r>
              <a:rPr lang="en-GB" sz="1600" dirty="0"/>
              <a:t>Make use of easy-read information available</a:t>
            </a:r>
          </a:p>
          <a:p>
            <a:pPr marL="0" indent="0"/>
            <a:r>
              <a:rPr lang="en-GB" sz="1600" dirty="0"/>
              <a:t>More information is available at </a:t>
            </a:r>
            <a:r>
              <a:rPr lang="en-GB" sz="1600" dirty="0">
                <a:hlinkClick r:id="rId2"/>
              </a:rPr>
              <a:t>www.england.nhs.uk/learning-disabilities/improving-health/reasonable-adjustments/</a:t>
            </a:r>
            <a:r>
              <a:rPr lang="en-GB" sz="1600" dirty="0"/>
              <a:t> </a:t>
            </a:r>
          </a:p>
        </p:txBody>
      </p:sp>
      <p:sp>
        <p:nvSpPr>
          <p:cNvPr id="4" name="Slide Number Placeholder 3">
            <a:extLst>
              <a:ext uri="{FF2B5EF4-FFF2-40B4-BE49-F238E27FC236}">
                <a16:creationId xmlns:a16="http://schemas.microsoft.com/office/drawing/2014/main" id="{2C9FB0B5-23F0-483F-AE25-344C9D1F1395}"/>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130</a:t>
            </a:fld>
            <a:endParaRPr lang="en-US" dirty="0"/>
          </a:p>
        </p:txBody>
      </p:sp>
      <p:sp>
        <p:nvSpPr>
          <p:cNvPr id="5" name="Footer Placeholder 4">
            <a:extLst>
              <a:ext uri="{FF2B5EF4-FFF2-40B4-BE49-F238E27FC236}">
                <a16:creationId xmlns:a16="http://schemas.microsoft.com/office/drawing/2014/main" id="{3ED085C3-C44A-4760-9D7A-79A454288FCF}"/>
              </a:ext>
            </a:extLst>
          </p:cNvPr>
          <p:cNvSpPr>
            <a:spLocks noGrp="1"/>
          </p:cNvSpPr>
          <p:nvPr>
            <p:ph type="ftr" sz="quarter" idx="11"/>
          </p:nvPr>
        </p:nvSpPr>
        <p:spPr/>
        <p:txBody>
          <a:bodyPr/>
          <a:lstStyle/>
          <a:p>
            <a:pPr>
              <a:defRPr/>
            </a:pPr>
            <a:r>
              <a:rPr lang="en-GB"/>
              <a:t>COVID-19 Vaccination programme: Core training slide set for healthcare practitioners 17 September 2021 </a:t>
            </a:r>
            <a:endParaRPr lang="en-US" dirty="0"/>
          </a:p>
        </p:txBody>
      </p:sp>
      <p:pic>
        <p:nvPicPr>
          <p:cNvPr id="6" name="Picture 5">
            <a:extLst>
              <a:ext uri="{FF2B5EF4-FFF2-40B4-BE49-F238E27FC236}">
                <a16:creationId xmlns:a16="http://schemas.microsoft.com/office/drawing/2014/main" id="{DD95F250-ADA8-4A86-9E97-45276547E5F9}"/>
              </a:ext>
            </a:extLst>
          </p:cNvPr>
          <p:cNvPicPr>
            <a:picLocks noChangeAspect="1"/>
          </p:cNvPicPr>
          <p:nvPr/>
        </p:nvPicPr>
        <p:blipFill>
          <a:blip r:embed="rId3"/>
          <a:stretch>
            <a:fillRect/>
          </a:stretch>
        </p:blipFill>
        <p:spPr>
          <a:xfrm>
            <a:off x="9899374" y="2436230"/>
            <a:ext cx="1872476" cy="2708479"/>
          </a:xfrm>
          <a:prstGeom prst="rect">
            <a:avLst/>
          </a:prstGeom>
          <a:ln>
            <a:solidFill>
              <a:schemeClr val="tx1"/>
            </a:solidFill>
          </a:ln>
        </p:spPr>
      </p:pic>
    </p:spTree>
    <p:extLst>
      <p:ext uri="{BB962C8B-B14F-4D97-AF65-F5344CB8AC3E}">
        <p14:creationId xmlns:p14="http://schemas.microsoft.com/office/powerpoint/2010/main" val="313929414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DC05C-8E0F-4F99-B81C-7240BD6600C2}"/>
              </a:ext>
            </a:extLst>
          </p:cNvPr>
          <p:cNvSpPr>
            <a:spLocks noGrp="1"/>
          </p:cNvSpPr>
          <p:nvPr>
            <p:ph type="title"/>
          </p:nvPr>
        </p:nvSpPr>
        <p:spPr>
          <a:xfrm>
            <a:off x="892156" y="362533"/>
            <a:ext cx="8028000" cy="648072"/>
          </a:xfrm>
        </p:spPr>
        <p:txBody>
          <a:bodyPr/>
          <a:lstStyle/>
          <a:p>
            <a:r>
              <a:rPr lang="en-GB" dirty="0"/>
              <a:t>Further information</a:t>
            </a:r>
          </a:p>
        </p:txBody>
      </p:sp>
      <p:sp>
        <p:nvSpPr>
          <p:cNvPr id="4" name="Slide Number Placeholder 3">
            <a:extLst>
              <a:ext uri="{FF2B5EF4-FFF2-40B4-BE49-F238E27FC236}">
                <a16:creationId xmlns:a16="http://schemas.microsoft.com/office/drawing/2014/main" id="{6C3B8AFD-9E59-461E-AF8A-3E25DCD04FB6}"/>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131</a:t>
            </a:fld>
            <a:endParaRPr lang="en-US" dirty="0"/>
          </a:p>
        </p:txBody>
      </p:sp>
      <p:sp>
        <p:nvSpPr>
          <p:cNvPr id="5" name="Footer Placeholder 4">
            <a:extLst>
              <a:ext uri="{FF2B5EF4-FFF2-40B4-BE49-F238E27FC236}">
                <a16:creationId xmlns:a16="http://schemas.microsoft.com/office/drawing/2014/main" id="{73AEA24A-EC01-42CB-8AD8-C3D35BBD01E5}"/>
              </a:ext>
            </a:extLst>
          </p:cNvPr>
          <p:cNvSpPr>
            <a:spLocks noGrp="1"/>
          </p:cNvSpPr>
          <p:nvPr>
            <p:ph type="ftr" sz="quarter" idx="11"/>
          </p:nvPr>
        </p:nvSpPr>
        <p:spPr/>
        <p:txBody>
          <a:bodyPr/>
          <a:lstStyle/>
          <a:p>
            <a:pPr>
              <a:defRPr/>
            </a:pPr>
            <a:r>
              <a:rPr lang="en-GB"/>
              <a:t>COVID-19 Vaccination programme: Core training slide set for healthcare practitioners 17 September 2021 </a:t>
            </a:r>
            <a:endParaRPr lang="en-US" dirty="0"/>
          </a:p>
        </p:txBody>
      </p:sp>
      <p:sp>
        <p:nvSpPr>
          <p:cNvPr id="6" name="Rectangle 3">
            <a:extLst>
              <a:ext uri="{FF2B5EF4-FFF2-40B4-BE49-F238E27FC236}">
                <a16:creationId xmlns:a16="http://schemas.microsoft.com/office/drawing/2014/main" id="{FF728B4E-2AA6-46BC-A225-C7C7057FD40D}"/>
              </a:ext>
            </a:extLst>
          </p:cNvPr>
          <p:cNvSpPr>
            <a:spLocks noGrp="1" noChangeArrowheads="1"/>
          </p:cNvSpPr>
          <p:nvPr>
            <p:ph idx="1"/>
          </p:nvPr>
        </p:nvSpPr>
        <p:spPr bwMode="auto">
          <a:xfrm>
            <a:off x="772832" y="1030610"/>
            <a:ext cx="10855288" cy="5178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2009" tIns="36005" rIns="72009" bIns="36005" numCol="1" anchor="t" anchorCtr="0" compatLnSpc="1">
            <a:prstTxWarp prst="textNoShape">
              <a:avLst/>
            </a:prstTxWarp>
          </a:bodyPr>
          <a:lstStyle>
            <a:lvl1pPr defTabSz="720725">
              <a:spcBef>
                <a:spcPct val="20000"/>
              </a:spcBef>
              <a:buChar char="•"/>
              <a:defRPr sz="900">
                <a:solidFill>
                  <a:schemeClr val="tx1"/>
                </a:solidFill>
                <a:latin typeface="Arial" panose="020B0604020202020204" pitchFamily="34" charset="0"/>
              </a:defRPr>
            </a:lvl1pPr>
            <a:lvl2pPr marL="742950" indent="-285750" defTabSz="720725">
              <a:spcBef>
                <a:spcPct val="20000"/>
              </a:spcBef>
              <a:buChar char="–"/>
              <a:defRPr sz="1000">
                <a:solidFill>
                  <a:schemeClr val="tx1"/>
                </a:solidFill>
                <a:latin typeface="Verdana" panose="020B0604030504040204" pitchFamily="34" charset="0"/>
              </a:defRPr>
            </a:lvl2pPr>
            <a:lvl3pPr marL="1143000" indent="-228600" defTabSz="720725">
              <a:spcBef>
                <a:spcPct val="20000"/>
              </a:spcBef>
              <a:buChar char="•"/>
              <a:defRPr sz="1000">
                <a:solidFill>
                  <a:schemeClr val="tx1"/>
                </a:solidFill>
                <a:latin typeface="Verdana" panose="020B0604030504040204" pitchFamily="34" charset="0"/>
              </a:defRPr>
            </a:lvl3pPr>
            <a:lvl4pPr marL="1600200" indent="-228600" defTabSz="720725">
              <a:spcBef>
                <a:spcPct val="20000"/>
              </a:spcBef>
              <a:buChar char="–"/>
              <a:defRPr sz="1000">
                <a:solidFill>
                  <a:schemeClr val="tx1"/>
                </a:solidFill>
                <a:latin typeface="Verdana" panose="020B0604030504040204" pitchFamily="34" charset="0"/>
              </a:defRPr>
            </a:lvl4pPr>
            <a:lvl5pPr marL="2057400" indent="-228600" defTabSz="720725">
              <a:spcBef>
                <a:spcPct val="20000"/>
              </a:spcBef>
              <a:buChar char="»"/>
              <a:defRPr sz="1600">
                <a:solidFill>
                  <a:schemeClr val="tx1"/>
                </a:solidFill>
                <a:latin typeface="Verdana" panose="020B0604030504040204" pitchFamily="34" charset="0"/>
              </a:defRPr>
            </a:lvl5pPr>
            <a:lvl6pPr marL="25146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9pPr>
          </a:lstStyle>
          <a:p>
            <a:pPr>
              <a:buFontTx/>
              <a:buNone/>
            </a:pPr>
            <a:endParaRPr lang="en-GB" altLang="en-US" sz="2000" dirty="0"/>
          </a:p>
          <a:p>
            <a:pPr>
              <a:buFontTx/>
              <a:buNone/>
            </a:pPr>
            <a:r>
              <a:rPr lang="en-GB" altLang="en-US" sz="2000" dirty="0"/>
              <a:t>UK vaccine policy can be found in the online publication commonly referred to as the </a:t>
            </a:r>
            <a:r>
              <a:rPr lang="en-GB" altLang="en-US" sz="2000" dirty="0">
                <a:hlinkClick r:id="rId3"/>
              </a:rPr>
              <a:t>"</a:t>
            </a:r>
            <a:r>
              <a:rPr lang="en-GB" altLang="en-US" sz="2000" b="1" dirty="0">
                <a:hlinkClick r:id="rId3"/>
              </a:rPr>
              <a:t>Green Book</a:t>
            </a:r>
            <a:r>
              <a:rPr lang="en-GB" altLang="en-US" sz="2000" dirty="0">
                <a:hlinkClick r:id="rId3"/>
              </a:rPr>
              <a:t>"</a:t>
            </a:r>
            <a:r>
              <a:rPr lang="en-GB" altLang="en-US" sz="2000" dirty="0"/>
              <a:t>. This can be found on the </a:t>
            </a:r>
            <a:r>
              <a:rPr lang="en-GB" altLang="en-US" sz="2000" dirty="0">
                <a:hlinkClick r:id="rId4"/>
              </a:rPr>
              <a:t>Immunisation page</a:t>
            </a:r>
            <a:r>
              <a:rPr lang="en-GB" altLang="en-US" sz="2000" dirty="0"/>
              <a:t> of the GOV.UK website.</a:t>
            </a:r>
          </a:p>
          <a:p>
            <a:pPr>
              <a:buFontTx/>
              <a:buNone/>
            </a:pPr>
            <a:endParaRPr lang="en-GB" altLang="en-US" sz="800" dirty="0"/>
          </a:p>
          <a:p>
            <a:pPr>
              <a:buFontTx/>
              <a:buNone/>
            </a:pPr>
            <a:r>
              <a:rPr lang="en-GB" altLang="en-US" sz="2000" dirty="0"/>
              <a:t>Green Book recommendations are based upon JCVI’s expert opinion and should always be followed, even when they differ from those made by the vaccine manufacturer.</a:t>
            </a:r>
          </a:p>
          <a:p>
            <a:pPr>
              <a:buFontTx/>
              <a:buNone/>
            </a:pPr>
            <a:endParaRPr lang="en-GB" altLang="en-US" sz="3200" dirty="0"/>
          </a:p>
          <a:p>
            <a:pPr>
              <a:buFontTx/>
              <a:buNone/>
            </a:pPr>
            <a:r>
              <a:rPr lang="en-GB" altLang="en-US" sz="2000" b="1" u="sng" dirty="0"/>
              <a:t>PHE COVID-19 immunisation programme Information for healthcare practitioners </a:t>
            </a:r>
            <a:r>
              <a:rPr lang="en-GB" altLang="en-US" sz="2000" dirty="0"/>
              <a:t> </a:t>
            </a:r>
          </a:p>
          <a:p>
            <a:pPr>
              <a:buFontTx/>
              <a:buNone/>
            </a:pPr>
            <a:r>
              <a:rPr lang="en-GB" altLang="en-US" sz="2000" dirty="0"/>
              <a:t>This document provides additional information, answers to frequently asked questions and actions to take in the event of inadvertent errors. </a:t>
            </a:r>
          </a:p>
          <a:p>
            <a:pPr>
              <a:buFontTx/>
              <a:buNone/>
            </a:pPr>
            <a:r>
              <a:rPr lang="en-GB" altLang="en-US" sz="2000" dirty="0"/>
              <a:t>It is important to read this document before you start vaccinating and also to refer to the online version regularly as it will be updated as more information becomes available and to address any issues or frequently arising questions as COVID-19 vaccines are delivered more widely.</a:t>
            </a:r>
          </a:p>
          <a:p>
            <a:pPr>
              <a:buFontTx/>
              <a:buNone/>
            </a:pPr>
            <a:endParaRPr lang="en-GB" altLang="en-US" sz="1400" dirty="0"/>
          </a:p>
          <a:p>
            <a:pPr>
              <a:buFontTx/>
              <a:buNone/>
            </a:pPr>
            <a:endParaRPr lang="en-GB" altLang="en-US" sz="1400" dirty="0"/>
          </a:p>
        </p:txBody>
      </p:sp>
    </p:spTree>
    <p:extLst>
      <p:ext uri="{BB962C8B-B14F-4D97-AF65-F5344CB8AC3E}">
        <p14:creationId xmlns:p14="http://schemas.microsoft.com/office/powerpoint/2010/main" val="337485366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CE832-CC5D-4207-B70F-6583D0126104}"/>
              </a:ext>
            </a:extLst>
          </p:cNvPr>
          <p:cNvSpPr>
            <a:spLocks noGrp="1"/>
          </p:cNvSpPr>
          <p:nvPr>
            <p:ph type="title"/>
          </p:nvPr>
        </p:nvSpPr>
        <p:spPr/>
        <p:txBody>
          <a:bodyPr/>
          <a:lstStyle/>
          <a:p>
            <a:r>
              <a:rPr lang="en-GB" dirty="0"/>
              <a:t>Vaccine product information</a:t>
            </a:r>
          </a:p>
        </p:txBody>
      </p:sp>
      <p:sp>
        <p:nvSpPr>
          <p:cNvPr id="3" name="Content Placeholder 2">
            <a:extLst>
              <a:ext uri="{FF2B5EF4-FFF2-40B4-BE49-F238E27FC236}">
                <a16:creationId xmlns:a16="http://schemas.microsoft.com/office/drawing/2014/main" id="{A1517CDC-AEF1-40E7-B693-4C70BC837CCF}"/>
              </a:ext>
            </a:extLst>
          </p:cNvPr>
          <p:cNvSpPr>
            <a:spLocks noGrp="1"/>
          </p:cNvSpPr>
          <p:nvPr>
            <p:ph idx="1"/>
          </p:nvPr>
        </p:nvSpPr>
        <p:spPr>
          <a:xfrm>
            <a:off x="743999" y="1412777"/>
            <a:ext cx="10818945" cy="4739679"/>
          </a:xfrm>
        </p:spPr>
        <p:txBody>
          <a:bodyPr/>
          <a:lstStyle/>
          <a:p>
            <a:r>
              <a:rPr lang="en-GB" dirty="0"/>
              <a:t>Licensed vaccines have a Summary of Product Characteristics (SPC) and a Patient Information Leaflet (PIL).</a:t>
            </a:r>
          </a:p>
          <a:p>
            <a:endParaRPr lang="en-GB" sz="1000" dirty="0"/>
          </a:p>
          <a:p>
            <a:r>
              <a:rPr lang="en-GB" dirty="0"/>
              <a:t>Initially, some of the COVID-19 vaccines have been given authorisation for temporary supply rather than a product license.</a:t>
            </a:r>
          </a:p>
          <a:p>
            <a:endParaRPr lang="en-GB" sz="1100" dirty="0"/>
          </a:p>
          <a:p>
            <a:r>
              <a:rPr lang="en-GB" dirty="0"/>
              <a:t>This means they will not have an SPC but all the information about the vaccine that would usually be found in an SPC is presented in an “Information for Healthcare Professionals” document. </a:t>
            </a:r>
          </a:p>
          <a:p>
            <a:endParaRPr lang="en-GB" dirty="0"/>
          </a:p>
          <a:p>
            <a:pPr marL="342900" indent="-342900">
              <a:buFont typeface="+mj-lt"/>
              <a:buAutoNum type="arabicPeriod"/>
            </a:pPr>
            <a:r>
              <a:rPr lang="en-GB" dirty="0"/>
              <a:t>The “Information for Healthcare Professionals” document provides a description of the vaccine, how to use it and the conditions attached to its use. </a:t>
            </a:r>
          </a:p>
          <a:p>
            <a:pPr marL="342900" indent="-342900">
              <a:buFont typeface="+mj-lt"/>
              <a:buAutoNum type="arabicPeriod"/>
            </a:pPr>
            <a:r>
              <a:rPr lang="en-GB" dirty="0"/>
              <a:t>An “Information for UK recipients” document is also available which provides information for patients about the vaccine.</a:t>
            </a:r>
          </a:p>
          <a:p>
            <a:pPr marL="0" indent="0"/>
            <a:endParaRPr lang="en-GB" dirty="0"/>
          </a:p>
          <a:p>
            <a:r>
              <a:rPr lang="en-GB" dirty="0"/>
              <a:t>These documents are available on the MHRA website: </a:t>
            </a:r>
            <a:r>
              <a:rPr lang="en-GB" dirty="0">
                <a:hlinkClick r:id="rId2"/>
              </a:rPr>
              <a:t>www.gov.uk/health-and-social-care/pharmacy</a:t>
            </a:r>
            <a:r>
              <a:rPr lang="en-GB" dirty="0"/>
              <a:t>. </a:t>
            </a:r>
          </a:p>
        </p:txBody>
      </p:sp>
      <p:sp>
        <p:nvSpPr>
          <p:cNvPr id="4" name="Slide Number Placeholder 3">
            <a:extLst>
              <a:ext uri="{FF2B5EF4-FFF2-40B4-BE49-F238E27FC236}">
                <a16:creationId xmlns:a16="http://schemas.microsoft.com/office/drawing/2014/main" id="{D0B507B3-E519-4473-BBB8-131607CD817E}"/>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132</a:t>
            </a:fld>
            <a:endParaRPr lang="en-US" dirty="0"/>
          </a:p>
        </p:txBody>
      </p:sp>
      <p:sp>
        <p:nvSpPr>
          <p:cNvPr id="5" name="Footer Placeholder 4">
            <a:extLst>
              <a:ext uri="{FF2B5EF4-FFF2-40B4-BE49-F238E27FC236}">
                <a16:creationId xmlns:a16="http://schemas.microsoft.com/office/drawing/2014/main" id="{56395512-A55D-4DF0-AC78-CFBDF117FE38}"/>
              </a:ext>
            </a:extLst>
          </p:cNvPr>
          <p:cNvSpPr>
            <a:spLocks noGrp="1"/>
          </p:cNvSpPr>
          <p:nvPr>
            <p:ph type="ftr" sz="quarter" idx="11"/>
          </p:nvPr>
        </p:nvSpPr>
        <p:spPr/>
        <p:txBody>
          <a:bodyPr/>
          <a:lstStyle/>
          <a:p>
            <a:pPr>
              <a:defRPr/>
            </a:pPr>
            <a:r>
              <a:rPr lang="en-GB"/>
              <a:t>COVID-19 Vaccination programme: Core training slide set for healthcare practitioners 17 September 2021 </a:t>
            </a:r>
            <a:endParaRPr lang="en-US" dirty="0"/>
          </a:p>
        </p:txBody>
      </p:sp>
    </p:spTree>
    <p:extLst>
      <p:ext uri="{BB962C8B-B14F-4D97-AF65-F5344CB8AC3E}">
        <p14:creationId xmlns:p14="http://schemas.microsoft.com/office/powerpoint/2010/main" val="2024674333"/>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C35EA-8D03-4511-8356-081D402C6742}"/>
              </a:ext>
            </a:extLst>
          </p:cNvPr>
          <p:cNvSpPr>
            <a:spLocks noGrp="1"/>
          </p:cNvSpPr>
          <p:nvPr>
            <p:ph type="title"/>
          </p:nvPr>
        </p:nvSpPr>
        <p:spPr/>
        <p:txBody>
          <a:bodyPr>
            <a:normAutofit fontScale="90000"/>
          </a:bodyPr>
          <a:lstStyle/>
          <a:p>
            <a:r>
              <a:rPr lang="en-GB" dirty="0"/>
              <a:t>Guidance on handling multiple COVID-19 vaccines </a:t>
            </a:r>
            <a:br>
              <a:rPr lang="en-GB" dirty="0"/>
            </a:br>
            <a:endParaRPr lang="en-GB" dirty="0"/>
          </a:p>
        </p:txBody>
      </p:sp>
      <p:sp>
        <p:nvSpPr>
          <p:cNvPr id="3" name="Content Placeholder 2">
            <a:extLst>
              <a:ext uri="{FF2B5EF4-FFF2-40B4-BE49-F238E27FC236}">
                <a16:creationId xmlns:a16="http://schemas.microsoft.com/office/drawing/2014/main" id="{A9EC2D34-053B-4331-848C-594616D36875}"/>
              </a:ext>
            </a:extLst>
          </p:cNvPr>
          <p:cNvSpPr>
            <a:spLocks noGrp="1"/>
          </p:cNvSpPr>
          <p:nvPr>
            <p:ph idx="1"/>
          </p:nvPr>
        </p:nvSpPr>
        <p:spPr>
          <a:xfrm>
            <a:off x="750269" y="1196752"/>
            <a:ext cx="6395966" cy="5025141"/>
          </a:xfrm>
        </p:spPr>
        <p:txBody>
          <a:bodyPr/>
          <a:lstStyle/>
          <a:p>
            <a:r>
              <a:rPr lang="en-GB" dirty="0"/>
              <a:t>As more COVID-19 vaccines become available, it is important to ensure there are procedures in place to make certain that each person gets the </a:t>
            </a:r>
          </a:p>
          <a:p>
            <a:r>
              <a:rPr lang="en-GB" b="1" dirty="0"/>
              <a:t>right dose of the right vaccine at the right time </a:t>
            </a:r>
          </a:p>
          <a:p>
            <a:r>
              <a:rPr lang="en-GB" dirty="0"/>
              <a:t>and that the vaccine has been stored and handled as specified in the product’s authorisation documentation.</a:t>
            </a:r>
          </a:p>
          <a:p>
            <a:r>
              <a:rPr lang="en-GB" dirty="0"/>
              <a:t> </a:t>
            </a:r>
          </a:p>
          <a:p>
            <a:r>
              <a:rPr lang="en-GB" dirty="0"/>
              <a:t>The different COVID-19 vaccines have different storage, handling and preparation requirements, different dosages and different observation periods following vaccination. There may also be differences in the contraindications for each vaccine and in the advice that should be given about possible anticipated side effects.</a:t>
            </a:r>
          </a:p>
          <a:p>
            <a:r>
              <a:rPr lang="en-GB" dirty="0"/>
              <a:t> </a:t>
            </a:r>
          </a:p>
          <a:p>
            <a:r>
              <a:rPr lang="en-GB" dirty="0"/>
              <a:t>Ensure you know what these are in order to minimise the risk of errors where multiple vaccines are available. </a:t>
            </a:r>
          </a:p>
          <a:p>
            <a:endParaRPr lang="en-GB" dirty="0"/>
          </a:p>
        </p:txBody>
      </p:sp>
      <p:sp>
        <p:nvSpPr>
          <p:cNvPr id="4" name="Slide Number Placeholder 3">
            <a:extLst>
              <a:ext uri="{FF2B5EF4-FFF2-40B4-BE49-F238E27FC236}">
                <a16:creationId xmlns:a16="http://schemas.microsoft.com/office/drawing/2014/main" id="{3A44A748-6CC5-43CC-8827-C3B3BCCBA512}"/>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133</a:t>
            </a:fld>
            <a:endParaRPr lang="en-US" dirty="0"/>
          </a:p>
        </p:txBody>
      </p:sp>
      <p:sp>
        <p:nvSpPr>
          <p:cNvPr id="5" name="Footer Placeholder 4">
            <a:extLst>
              <a:ext uri="{FF2B5EF4-FFF2-40B4-BE49-F238E27FC236}">
                <a16:creationId xmlns:a16="http://schemas.microsoft.com/office/drawing/2014/main" id="{F9E156C0-3A7F-494C-8D10-A2E67DE34735}"/>
              </a:ext>
            </a:extLst>
          </p:cNvPr>
          <p:cNvSpPr>
            <a:spLocks noGrp="1"/>
          </p:cNvSpPr>
          <p:nvPr>
            <p:ph type="ftr" sz="quarter" idx="11"/>
          </p:nvPr>
        </p:nvSpPr>
        <p:spPr/>
        <p:txBody>
          <a:bodyPr/>
          <a:lstStyle/>
          <a:p>
            <a:pPr>
              <a:defRPr/>
            </a:pPr>
            <a:r>
              <a:rPr lang="en-GB"/>
              <a:t>COVID-19 Vaccination programme: Core training slide set for healthcare practitioners 17 September 2021 </a:t>
            </a:r>
            <a:endParaRPr lang="en-US" dirty="0"/>
          </a:p>
        </p:txBody>
      </p:sp>
      <p:sp>
        <p:nvSpPr>
          <p:cNvPr id="6" name="Rectangle 2">
            <a:extLst>
              <a:ext uri="{FF2B5EF4-FFF2-40B4-BE49-F238E27FC236}">
                <a16:creationId xmlns:a16="http://schemas.microsoft.com/office/drawing/2014/main" id="{CDB8B0A6-3EA7-457A-8AE9-8C27D835DDC0}"/>
              </a:ext>
            </a:extLst>
          </p:cNvPr>
          <p:cNvSpPr>
            <a:spLocks noChangeArrowheads="1"/>
          </p:cNvSpPr>
          <p:nvPr/>
        </p:nvSpPr>
        <p:spPr bwMode="auto">
          <a:xfrm>
            <a:off x="7394714" y="119675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graphicFrame>
        <p:nvGraphicFramePr>
          <p:cNvPr id="7" name="Object 6">
            <a:extLst>
              <a:ext uri="{FF2B5EF4-FFF2-40B4-BE49-F238E27FC236}">
                <a16:creationId xmlns:a16="http://schemas.microsoft.com/office/drawing/2014/main" id="{0D9A7E07-27BB-4DDB-996E-E8F04937D35D}"/>
              </a:ext>
            </a:extLst>
          </p:cNvPr>
          <p:cNvGraphicFramePr>
            <a:graphicFrameLocks noChangeAspect="1"/>
          </p:cNvGraphicFramePr>
          <p:nvPr>
            <p:extLst>
              <p:ext uri="{D42A27DB-BD31-4B8C-83A1-F6EECF244321}">
                <p14:modId xmlns:p14="http://schemas.microsoft.com/office/powerpoint/2010/main" val="227442973"/>
              </p:ext>
            </p:extLst>
          </p:nvPr>
        </p:nvGraphicFramePr>
        <p:xfrm>
          <a:off x="7394714" y="1844824"/>
          <a:ext cx="4711700" cy="3378200"/>
        </p:xfrm>
        <a:graphic>
          <a:graphicData uri="http://schemas.openxmlformats.org/presentationml/2006/ole">
            <mc:AlternateContent xmlns:mc="http://schemas.openxmlformats.org/markup-compatibility/2006">
              <mc:Choice xmlns:v="urn:schemas-microsoft-com:vml" Requires="v">
                <p:oleObj spid="_x0000_s9329" name="Bitmap Image" r:id="rId4" imgW="5683542" imgH="4076910" progId="Paint.Picture">
                  <p:embed/>
                </p:oleObj>
              </mc:Choice>
              <mc:Fallback>
                <p:oleObj name="Bitmap Image" r:id="rId4" imgW="5683542" imgH="4076910" progId="Paint.Picture">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94714" y="1844824"/>
                        <a:ext cx="4711700" cy="3378200"/>
                      </a:xfrm>
                      <a:prstGeom prst="rect">
                        <a:avLst/>
                      </a:prstGeom>
                      <a:noFill/>
                      <a:ln>
                        <a:solidFill>
                          <a:schemeClr val="tx1"/>
                        </a:solidFill>
                      </a:ln>
                    </p:spPr>
                  </p:pic>
                </p:oleObj>
              </mc:Fallback>
            </mc:AlternateContent>
          </a:graphicData>
        </a:graphic>
      </p:graphicFrame>
    </p:spTree>
    <p:extLst>
      <p:ext uri="{BB962C8B-B14F-4D97-AF65-F5344CB8AC3E}">
        <p14:creationId xmlns:p14="http://schemas.microsoft.com/office/powerpoint/2010/main" val="1755285543"/>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7F478-2918-4AE0-A94C-4971E2AFC44A}"/>
              </a:ext>
            </a:extLst>
          </p:cNvPr>
          <p:cNvSpPr>
            <a:spLocks noGrp="1"/>
          </p:cNvSpPr>
          <p:nvPr>
            <p:ph type="title"/>
          </p:nvPr>
        </p:nvSpPr>
        <p:spPr>
          <a:xfrm>
            <a:off x="529388" y="207285"/>
            <a:ext cx="8028000" cy="648072"/>
          </a:xfrm>
        </p:spPr>
        <p:txBody>
          <a:bodyPr/>
          <a:lstStyle/>
          <a:p>
            <a:r>
              <a:rPr lang="en-GB" dirty="0"/>
              <a:t>Action plan</a:t>
            </a:r>
          </a:p>
        </p:txBody>
      </p:sp>
      <p:sp>
        <p:nvSpPr>
          <p:cNvPr id="4" name="Slide Number Placeholder 3">
            <a:extLst>
              <a:ext uri="{FF2B5EF4-FFF2-40B4-BE49-F238E27FC236}">
                <a16:creationId xmlns:a16="http://schemas.microsoft.com/office/drawing/2014/main" id="{C599C09A-1737-4C2D-8C12-85911843DAFE}"/>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134</a:t>
            </a:fld>
            <a:endParaRPr lang="en-US" dirty="0"/>
          </a:p>
        </p:txBody>
      </p:sp>
      <p:sp>
        <p:nvSpPr>
          <p:cNvPr id="5" name="Footer Placeholder 4">
            <a:extLst>
              <a:ext uri="{FF2B5EF4-FFF2-40B4-BE49-F238E27FC236}">
                <a16:creationId xmlns:a16="http://schemas.microsoft.com/office/drawing/2014/main" id="{5317671D-4AB8-4951-905E-A767B997269F}"/>
              </a:ext>
            </a:extLst>
          </p:cNvPr>
          <p:cNvSpPr>
            <a:spLocks noGrp="1"/>
          </p:cNvSpPr>
          <p:nvPr>
            <p:ph type="ftr" sz="quarter" idx="11"/>
          </p:nvPr>
        </p:nvSpPr>
        <p:spPr/>
        <p:txBody>
          <a:bodyPr/>
          <a:lstStyle/>
          <a:p>
            <a:pPr>
              <a:defRPr/>
            </a:pPr>
            <a:r>
              <a:rPr lang="en-GB"/>
              <a:t>COVID-19 Vaccination programme: Core training slide set for healthcare practitioners 17 September 2021 </a:t>
            </a:r>
            <a:endParaRPr lang="en-US" dirty="0"/>
          </a:p>
        </p:txBody>
      </p:sp>
      <p:sp>
        <p:nvSpPr>
          <p:cNvPr id="6" name="Rectangle 3">
            <a:extLst>
              <a:ext uri="{FF2B5EF4-FFF2-40B4-BE49-F238E27FC236}">
                <a16:creationId xmlns:a16="http://schemas.microsoft.com/office/drawing/2014/main" id="{715D3F88-2936-4401-BF5A-BA2E36ED8965}"/>
              </a:ext>
            </a:extLst>
          </p:cNvPr>
          <p:cNvSpPr>
            <a:spLocks noGrp="1" noChangeArrowheads="1"/>
          </p:cNvSpPr>
          <p:nvPr>
            <p:ph idx="1"/>
          </p:nvPr>
        </p:nvSpPr>
        <p:spPr>
          <a:xfrm>
            <a:off x="529388" y="1002386"/>
            <a:ext cx="10999672" cy="5580977"/>
          </a:xfrm>
        </p:spPr>
        <p:txBody>
          <a:bodyPr/>
          <a:lstStyle/>
          <a:p>
            <a:pPr marL="0" indent="0" eaLnBrk="1" hangingPunct="1">
              <a:lnSpc>
                <a:spcPct val="100000"/>
              </a:lnSpc>
              <a:spcAft>
                <a:spcPts val="1000"/>
              </a:spcAft>
            </a:pPr>
            <a:r>
              <a:rPr lang="en-GB" altLang="en-US" sz="1600" dirty="0">
                <a:latin typeface="+mn-lt"/>
              </a:rPr>
              <a:t>To consolidate learning, the following actions should be completed:</a:t>
            </a:r>
          </a:p>
          <a:p>
            <a:pPr marL="285750" indent="-285750" eaLnBrk="1" hangingPunct="1">
              <a:lnSpc>
                <a:spcPct val="100000"/>
              </a:lnSpc>
              <a:spcAft>
                <a:spcPts val="1000"/>
              </a:spcAft>
              <a:buFont typeface="Arial" panose="020B0604020202020204" pitchFamily="34" charset="0"/>
              <a:buChar char="•"/>
            </a:pPr>
            <a:r>
              <a:rPr lang="en-GB" altLang="en-US" sz="1600" dirty="0">
                <a:latin typeface="+mn-lt"/>
              </a:rPr>
              <a:t>undertake the COVID-19 vaccine, vaccine administration, storage and legal aspects elearning sessions if required after this training session</a:t>
            </a:r>
          </a:p>
          <a:p>
            <a:pPr marL="285750" indent="-285750" eaLnBrk="1" hangingPunct="1">
              <a:lnSpc>
                <a:spcPct val="100000"/>
              </a:lnSpc>
              <a:spcAft>
                <a:spcPts val="1000"/>
              </a:spcAft>
              <a:buFont typeface="Arial" panose="020B0604020202020204" pitchFamily="34" charset="0"/>
              <a:buChar char="•"/>
            </a:pPr>
            <a:r>
              <a:rPr lang="en-GB" altLang="en-US" sz="1600" dirty="0">
                <a:latin typeface="+mn-lt"/>
              </a:rPr>
              <a:t>undertake Basic Life Support/anaphylaxis training if not undertaken in the past year </a:t>
            </a:r>
          </a:p>
          <a:p>
            <a:pPr marL="285750" indent="-285750" eaLnBrk="1" hangingPunct="1">
              <a:lnSpc>
                <a:spcPct val="100000"/>
              </a:lnSpc>
              <a:spcAft>
                <a:spcPts val="1000"/>
              </a:spcAft>
              <a:buFont typeface="Arial" panose="020B0604020202020204" pitchFamily="34" charset="0"/>
              <a:buChar char="•"/>
            </a:pPr>
            <a:r>
              <a:rPr lang="en-GB" altLang="en-US" sz="1600" dirty="0">
                <a:latin typeface="+mn-lt"/>
              </a:rPr>
              <a:t>complete any additional statutory and mandatory training required by your employer</a:t>
            </a:r>
          </a:p>
          <a:p>
            <a:pPr marL="285750" indent="-285750" eaLnBrk="1" hangingPunct="1">
              <a:lnSpc>
                <a:spcPct val="100000"/>
              </a:lnSpc>
              <a:spcAft>
                <a:spcPts val="1000"/>
              </a:spcAft>
              <a:buFont typeface="Arial" panose="020B0604020202020204" pitchFamily="34" charset="0"/>
              <a:buChar char="•"/>
            </a:pPr>
            <a:r>
              <a:rPr lang="en-GB" altLang="en-US" sz="1600" dirty="0">
                <a:latin typeface="+mn-lt"/>
              </a:rPr>
              <a:t>undertake practical training in immunisation if required e.g. IM injection technique </a:t>
            </a:r>
          </a:p>
          <a:p>
            <a:pPr marL="285750" indent="-285750" eaLnBrk="1" hangingPunct="1">
              <a:lnSpc>
                <a:spcPct val="100000"/>
              </a:lnSpc>
              <a:spcAft>
                <a:spcPts val="1000"/>
              </a:spcAft>
              <a:buFont typeface="Arial" panose="020B0604020202020204" pitchFamily="34" charset="0"/>
              <a:buChar char="•"/>
            </a:pPr>
            <a:r>
              <a:rPr lang="en-GB" altLang="en-US" sz="1600" dirty="0">
                <a:latin typeface="+mn-lt"/>
              </a:rPr>
              <a:t>complete the COVID-19 competency assessment tool </a:t>
            </a:r>
          </a:p>
          <a:p>
            <a:pPr marL="285750" indent="-285750" eaLnBrk="1" hangingPunct="1">
              <a:lnSpc>
                <a:spcPct val="100000"/>
              </a:lnSpc>
              <a:spcAft>
                <a:spcPts val="1000"/>
              </a:spcAft>
              <a:buFont typeface="Arial" panose="020B0604020202020204" pitchFamily="34" charset="0"/>
              <a:buChar char="•"/>
            </a:pPr>
            <a:r>
              <a:rPr lang="en-US" altLang="en-US" sz="1600" dirty="0">
                <a:latin typeface="+mn-lt"/>
                <a:ea typeface="Verdana" panose="020B0604030504040204" pitchFamily="34" charset="0"/>
                <a:cs typeface="Verdana" panose="020B0604030504040204" pitchFamily="34" charset="0"/>
              </a:rPr>
              <a:t>visit the </a:t>
            </a:r>
            <a:r>
              <a:rPr lang="en-US" altLang="en-US" sz="1600" dirty="0">
                <a:latin typeface="+mn-lt"/>
                <a:ea typeface="Verdana" panose="020B0604030504040204" pitchFamily="34" charset="0"/>
                <a:cs typeface="Verdana" panose="020B0604030504040204" pitchFamily="34" charset="0"/>
                <a:hlinkClick r:id="rId2"/>
              </a:rPr>
              <a:t>GOV.UK Immunisation web pages</a:t>
            </a:r>
            <a:r>
              <a:rPr lang="en-US" altLang="en-US" sz="1600" dirty="0">
                <a:latin typeface="+mn-lt"/>
                <a:ea typeface="Verdana" panose="020B0604030504040204" pitchFamily="34" charset="0"/>
                <a:cs typeface="Verdana" panose="020B0604030504040204" pitchFamily="34" charset="0"/>
              </a:rPr>
              <a:t> and familiarise yourself with the resources available on this site</a:t>
            </a:r>
          </a:p>
          <a:p>
            <a:pPr marL="285750" indent="-285750" eaLnBrk="1" hangingPunct="1">
              <a:lnSpc>
                <a:spcPct val="100000"/>
              </a:lnSpc>
              <a:spcAft>
                <a:spcPts val="1000"/>
              </a:spcAft>
              <a:buFont typeface="Arial" panose="020B0604020202020204" pitchFamily="34" charset="0"/>
              <a:buChar char="•"/>
            </a:pPr>
            <a:r>
              <a:rPr lang="en-GB" altLang="en-US" sz="1600" dirty="0">
                <a:latin typeface="+mn-lt"/>
                <a:ea typeface="Verdana" panose="020B0604030504040204" pitchFamily="34" charset="0"/>
                <a:cs typeface="Verdana" panose="020B0604030504040204" pitchFamily="34" charset="0"/>
              </a:rPr>
              <a:t>read the PHE “COVID-19 immunisation programme Information for healthcare practitioners” document </a:t>
            </a:r>
          </a:p>
          <a:p>
            <a:pPr marL="285750" indent="-285750" eaLnBrk="1" hangingPunct="1">
              <a:lnSpc>
                <a:spcPct val="100000"/>
              </a:lnSpc>
              <a:spcAft>
                <a:spcPts val="1000"/>
              </a:spcAft>
              <a:buFont typeface="Arial" panose="020B0604020202020204" pitchFamily="34" charset="0"/>
              <a:buChar char="•"/>
            </a:pPr>
            <a:r>
              <a:rPr lang="en-GB" altLang="en-US" sz="1600" dirty="0">
                <a:ea typeface="Verdana" panose="020B0604030504040204" pitchFamily="34" charset="0"/>
                <a:cs typeface="Verdana" panose="020B0604030504040204" pitchFamily="34" charset="0"/>
              </a:rPr>
              <a:t>read the vaccine product information in the “Information for healthcare professionals” document on the MHRA website</a:t>
            </a:r>
            <a:endParaRPr lang="en-GB" altLang="en-US" sz="1600" dirty="0">
              <a:latin typeface="+mn-lt"/>
              <a:ea typeface="Verdana" panose="020B0604030504040204" pitchFamily="34" charset="0"/>
              <a:cs typeface="Verdana" panose="020B0604030504040204" pitchFamily="34" charset="0"/>
            </a:endParaRPr>
          </a:p>
          <a:p>
            <a:pPr marL="285750" indent="-285750" eaLnBrk="1" hangingPunct="1">
              <a:lnSpc>
                <a:spcPct val="100000"/>
              </a:lnSpc>
              <a:spcAft>
                <a:spcPts val="1000"/>
              </a:spcAft>
              <a:buFont typeface="Arial" panose="020B0604020202020204" pitchFamily="34" charset="0"/>
              <a:buChar char="•"/>
            </a:pPr>
            <a:r>
              <a:rPr lang="en-US" altLang="en-US" sz="1600" dirty="0">
                <a:latin typeface="+mn-lt"/>
                <a:ea typeface="Verdana" panose="020B0604030504040204" pitchFamily="34" charset="0"/>
                <a:cs typeface="Verdana" panose="020B0604030504040204" pitchFamily="34" charset="0"/>
              </a:rPr>
              <a:t>access the </a:t>
            </a:r>
            <a:r>
              <a:rPr lang="en-US" altLang="en-US" sz="1600" dirty="0">
                <a:latin typeface="+mn-lt"/>
                <a:ea typeface="Verdana" panose="020B0604030504040204" pitchFamily="34" charset="0"/>
                <a:cs typeface="Verdana" panose="020B0604030504040204" pitchFamily="34" charset="0"/>
                <a:hlinkClick r:id="rId3"/>
              </a:rPr>
              <a:t>Green Book</a:t>
            </a:r>
            <a:r>
              <a:rPr lang="en-US" altLang="en-US" sz="1600" dirty="0">
                <a:latin typeface="+mn-lt"/>
                <a:ea typeface="Verdana" panose="020B0604030504040204" pitchFamily="34" charset="0"/>
                <a:cs typeface="Verdana" panose="020B0604030504040204" pitchFamily="34" charset="0"/>
              </a:rPr>
              <a:t> online and read the COVID-19 vaccine chapter and any other chapters that are relevant e.g. vaccine administration, vaccine storage</a:t>
            </a:r>
          </a:p>
          <a:p>
            <a:pPr marL="285750" indent="-285750" eaLnBrk="1" hangingPunct="1">
              <a:lnSpc>
                <a:spcPct val="100000"/>
              </a:lnSpc>
              <a:spcAft>
                <a:spcPts val="1000"/>
              </a:spcAft>
              <a:buFont typeface="Arial" panose="020B0604020202020204" pitchFamily="34" charset="0"/>
              <a:buChar char="•"/>
            </a:pPr>
            <a:r>
              <a:rPr lang="en-US" altLang="en-US" sz="1600" dirty="0">
                <a:latin typeface="+mn-lt"/>
                <a:ea typeface="Verdana" panose="020B0604030504040204" pitchFamily="34" charset="0"/>
                <a:cs typeface="Verdana" panose="020B0604030504040204" pitchFamily="34" charset="0"/>
              </a:rPr>
              <a:t>subscribe to </a:t>
            </a:r>
            <a:r>
              <a:rPr lang="en-US" altLang="en-US" sz="1600" dirty="0">
                <a:latin typeface="+mn-lt"/>
                <a:ea typeface="Verdana" panose="020B0604030504040204" pitchFamily="34" charset="0"/>
                <a:cs typeface="Verdana" panose="020B0604030504040204" pitchFamily="34" charset="0"/>
                <a:hlinkClick r:id="rId4"/>
              </a:rPr>
              <a:t>Vaccine Update </a:t>
            </a:r>
            <a:r>
              <a:rPr lang="en-US" altLang="en-US" sz="1600" dirty="0">
                <a:latin typeface="+mn-lt"/>
                <a:ea typeface="Verdana" panose="020B0604030504040204" pitchFamily="34" charset="0"/>
                <a:cs typeface="Verdana" panose="020B0604030504040204" pitchFamily="34" charset="0"/>
              </a:rPr>
              <a:t>to ensure that you receive this free monthly newsletter as it is published. It contains details of immunisation programme updates and changes</a:t>
            </a:r>
          </a:p>
          <a:p>
            <a:pPr marL="285750" indent="-285750" eaLnBrk="1" hangingPunct="1">
              <a:lnSpc>
                <a:spcPct val="100000"/>
              </a:lnSpc>
              <a:spcAft>
                <a:spcPts val="1000"/>
              </a:spcAft>
              <a:buFont typeface="Arial" panose="020B0604020202020204" pitchFamily="34" charset="0"/>
              <a:buChar char="•"/>
            </a:pPr>
            <a:r>
              <a:rPr lang="en-GB" altLang="en-US" sz="1600" dirty="0">
                <a:latin typeface="+mn-lt"/>
              </a:rPr>
              <a:t>find out and make a note of who you can contact if you have an immunisation query or incident. This may be your local NHS England Screening and Immunisation Team or lead consultant (if working in Occupational Health, etc)</a:t>
            </a:r>
          </a:p>
        </p:txBody>
      </p:sp>
    </p:spTree>
    <p:extLst>
      <p:ext uri="{BB962C8B-B14F-4D97-AF65-F5344CB8AC3E}">
        <p14:creationId xmlns:p14="http://schemas.microsoft.com/office/powerpoint/2010/main" val="1041080983"/>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E5820-68BC-4337-BCF9-18EB02F618E4}"/>
              </a:ext>
            </a:extLst>
          </p:cNvPr>
          <p:cNvSpPr>
            <a:spLocks noGrp="1"/>
          </p:cNvSpPr>
          <p:nvPr>
            <p:ph type="title"/>
          </p:nvPr>
        </p:nvSpPr>
        <p:spPr/>
        <p:txBody>
          <a:bodyPr/>
          <a:lstStyle/>
          <a:p>
            <a:r>
              <a:rPr lang="en-GB" dirty="0"/>
              <a:t>Learning objectives</a:t>
            </a:r>
          </a:p>
        </p:txBody>
      </p:sp>
      <p:sp>
        <p:nvSpPr>
          <p:cNvPr id="3" name="Content Placeholder 2">
            <a:extLst>
              <a:ext uri="{FF2B5EF4-FFF2-40B4-BE49-F238E27FC236}">
                <a16:creationId xmlns:a16="http://schemas.microsoft.com/office/drawing/2014/main" id="{6432023A-5781-42BC-96D9-A50A583EF6DF}"/>
              </a:ext>
            </a:extLst>
          </p:cNvPr>
          <p:cNvSpPr>
            <a:spLocks noGrp="1"/>
          </p:cNvSpPr>
          <p:nvPr>
            <p:ph idx="1"/>
          </p:nvPr>
        </p:nvSpPr>
        <p:spPr/>
        <p:txBody>
          <a:bodyPr/>
          <a:lstStyle/>
          <a:p>
            <a:pPr>
              <a:lnSpc>
                <a:spcPct val="100000"/>
              </a:lnSpc>
              <a:spcAft>
                <a:spcPts val="1000"/>
              </a:spcAft>
            </a:pPr>
            <a:r>
              <a:rPr lang="en-GB" dirty="0"/>
              <a:t>By the end of this session, you should be able to:</a:t>
            </a:r>
          </a:p>
          <a:p>
            <a:pPr marL="285750" indent="-285750">
              <a:lnSpc>
                <a:spcPct val="100000"/>
              </a:lnSpc>
              <a:spcAft>
                <a:spcPts val="1000"/>
              </a:spcAft>
              <a:buFont typeface="Arial" panose="020B0604020202020204" pitchFamily="34" charset="0"/>
              <a:buChar char="•"/>
            </a:pPr>
            <a:r>
              <a:rPr lang="en-GB" dirty="0"/>
              <a:t>explain what COVID-19 is and be aware of the UK epidemiology</a:t>
            </a:r>
          </a:p>
          <a:p>
            <a:pPr marL="285750" indent="-285750">
              <a:lnSpc>
                <a:spcPct val="100000"/>
              </a:lnSpc>
              <a:spcAft>
                <a:spcPts val="1000"/>
              </a:spcAft>
              <a:buFont typeface="Arial" panose="020B0604020202020204" pitchFamily="34" charset="0"/>
              <a:buChar char="•"/>
            </a:pPr>
            <a:r>
              <a:rPr lang="en-GB" dirty="0"/>
              <a:t>understand the policy behind the COVID-19 vaccination programme</a:t>
            </a:r>
          </a:p>
          <a:p>
            <a:pPr marL="285750" indent="-285750">
              <a:lnSpc>
                <a:spcPct val="100000"/>
              </a:lnSpc>
              <a:spcAft>
                <a:spcPts val="1000"/>
              </a:spcAft>
              <a:buFont typeface="Arial" panose="020B0604020202020204" pitchFamily="34" charset="0"/>
              <a:buChar char="•"/>
            </a:pPr>
            <a:r>
              <a:rPr lang="en-GB" dirty="0"/>
              <a:t>describe how vaccines work and how they are developed and trialled</a:t>
            </a:r>
          </a:p>
          <a:p>
            <a:pPr marL="285750" indent="-285750">
              <a:lnSpc>
                <a:spcPct val="100000"/>
              </a:lnSpc>
              <a:spcAft>
                <a:spcPts val="1000"/>
              </a:spcAft>
              <a:buFont typeface="Arial" panose="020B0604020202020204" pitchFamily="34" charset="0"/>
              <a:buChar char="•"/>
            </a:pPr>
            <a:r>
              <a:rPr lang="en-GB" dirty="0"/>
              <a:t>identify the groups who are at high risk for COVID infection and who should be prioritised to receive the COVID-19 vaccine</a:t>
            </a:r>
          </a:p>
          <a:p>
            <a:pPr marL="285750" indent="-285750">
              <a:lnSpc>
                <a:spcPct val="100000"/>
              </a:lnSpc>
              <a:spcAft>
                <a:spcPts val="1000"/>
              </a:spcAft>
              <a:buFont typeface="Arial" panose="020B0604020202020204" pitchFamily="34" charset="0"/>
              <a:buChar char="•"/>
            </a:pPr>
            <a:r>
              <a:rPr lang="en-GB" dirty="0"/>
              <a:t>describe the process of consent and how this applies when giving vaccines</a:t>
            </a:r>
          </a:p>
          <a:p>
            <a:pPr marL="285750" indent="-285750">
              <a:lnSpc>
                <a:spcPct val="100000"/>
              </a:lnSpc>
              <a:spcAft>
                <a:spcPts val="1000"/>
              </a:spcAft>
              <a:buFont typeface="Arial" panose="020B0604020202020204" pitchFamily="34" charset="0"/>
              <a:buChar char="•"/>
            </a:pPr>
            <a:r>
              <a:rPr lang="en-GB" dirty="0"/>
              <a:t>understand the legal mechanisms by which immunisers can supply and administer COVID-19 vaccine</a:t>
            </a:r>
          </a:p>
          <a:p>
            <a:pPr marL="285750" indent="-285750">
              <a:lnSpc>
                <a:spcPct val="100000"/>
              </a:lnSpc>
              <a:spcAft>
                <a:spcPts val="1000"/>
              </a:spcAft>
              <a:buFont typeface="Arial" panose="020B0604020202020204" pitchFamily="34" charset="0"/>
              <a:buChar char="•"/>
            </a:pPr>
            <a:r>
              <a:rPr lang="en-GB" dirty="0"/>
              <a:t>recognise the differences between a prescription, a PSD, a PGD and a Protocol and understand which staff can use each of these</a:t>
            </a:r>
          </a:p>
          <a:p>
            <a:pPr marL="285750" indent="-285750">
              <a:lnSpc>
                <a:spcPct val="100000"/>
              </a:lnSpc>
              <a:spcAft>
                <a:spcPts val="1000"/>
              </a:spcAft>
              <a:buFont typeface="Arial" panose="020B0604020202020204" pitchFamily="34" charset="0"/>
              <a:buChar char="•"/>
            </a:pPr>
            <a:r>
              <a:rPr lang="en-GB" dirty="0"/>
              <a:t>describe the key principles of how to correctly store, prepare and administer vaccines</a:t>
            </a:r>
          </a:p>
          <a:p>
            <a:pPr marL="285750" indent="-285750">
              <a:lnSpc>
                <a:spcPct val="100000"/>
              </a:lnSpc>
              <a:spcAft>
                <a:spcPts val="1000"/>
              </a:spcAft>
              <a:buFont typeface="Arial" panose="020B0604020202020204" pitchFamily="34" charset="0"/>
              <a:buChar char="•"/>
            </a:pPr>
            <a:r>
              <a:rPr lang="en-GB" dirty="0"/>
              <a:t>communicate key facts in response to questions from patients and direct them to additional sources of information</a:t>
            </a:r>
          </a:p>
        </p:txBody>
      </p:sp>
      <p:sp>
        <p:nvSpPr>
          <p:cNvPr id="4" name="Slide Number Placeholder 3">
            <a:extLst>
              <a:ext uri="{FF2B5EF4-FFF2-40B4-BE49-F238E27FC236}">
                <a16:creationId xmlns:a16="http://schemas.microsoft.com/office/drawing/2014/main" id="{568D9387-0523-42BD-B23D-CE1115ADE998}"/>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135</a:t>
            </a:fld>
            <a:endParaRPr lang="en-US" dirty="0"/>
          </a:p>
        </p:txBody>
      </p:sp>
      <p:sp>
        <p:nvSpPr>
          <p:cNvPr id="5" name="Footer Placeholder 4">
            <a:extLst>
              <a:ext uri="{FF2B5EF4-FFF2-40B4-BE49-F238E27FC236}">
                <a16:creationId xmlns:a16="http://schemas.microsoft.com/office/drawing/2014/main" id="{B355F6A7-A762-45BC-A034-C811D54C4700}"/>
              </a:ext>
            </a:extLst>
          </p:cNvPr>
          <p:cNvSpPr>
            <a:spLocks noGrp="1"/>
          </p:cNvSpPr>
          <p:nvPr>
            <p:ph type="ftr" sz="quarter" idx="11"/>
          </p:nvPr>
        </p:nvSpPr>
        <p:spPr/>
        <p:txBody>
          <a:bodyPr/>
          <a:lstStyle/>
          <a:p>
            <a:pPr>
              <a:defRPr/>
            </a:pPr>
            <a:r>
              <a:rPr lang="en-GB"/>
              <a:t>COVID-19 Vaccination programme: Core training slide set for healthcare practitioners 17 September 2021 </a:t>
            </a:r>
            <a:endParaRPr lang="en-US" dirty="0"/>
          </a:p>
        </p:txBody>
      </p:sp>
    </p:spTree>
    <p:extLst>
      <p:ext uri="{BB962C8B-B14F-4D97-AF65-F5344CB8AC3E}">
        <p14:creationId xmlns:p14="http://schemas.microsoft.com/office/powerpoint/2010/main" val="421847550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2BA18-0759-4AB5-A023-2F07B564E495}"/>
              </a:ext>
            </a:extLst>
          </p:cNvPr>
          <p:cNvSpPr>
            <a:spLocks noGrp="1"/>
          </p:cNvSpPr>
          <p:nvPr>
            <p:ph type="title"/>
          </p:nvPr>
        </p:nvSpPr>
        <p:spPr>
          <a:xfrm>
            <a:off x="744000" y="395405"/>
            <a:ext cx="10704000" cy="648072"/>
          </a:xfrm>
        </p:spPr>
        <p:txBody>
          <a:bodyPr>
            <a:normAutofit/>
          </a:bodyPr>
          <a:lstStyle/>
          <a:p>
            <a:r>
              <a:rPr lang="en-GB" dirty="0"/>
              <a:t>Resources</a:t>
            </a:r>
          </a:p>
        </p:txBody>
      </p:sp>
      <p:sp>
        <p:nvSpPr>
          <p:cNvPr id="3" name="Content Placeholder 2">
            <a:extLst>
              <a:ext uri="{FF2B5EF4-FFF2-40B4-BE49-F238E27FC236}">
                <a16:creationId xmlns:a16="http://schemas.microsoft.com/office/drawing/2014/main" id="{DC55705F-75CC-47B1-BF24-BBC239C1C430}"/>
              </a:ext>
            </a:extLst>
          </p:cNvPr>
          <p:cNvSpPr>
            <a:spLocks noGrp="1"/>
          </p:cNvSpPr>
          <p:nvPr>
            <p:ph idx="1"/>
          </p:nvPr>
        </p:nvSpPr>
        <p:spPr>
          <a:xfrm>
            <a:off x="645458" y="982226"/>
            <a:ext cx="11241742" cy="4739679"/>
          </a:xfrm>
        </p:spPr>
        <p:txBody>
          <a:bodyPr/>
          <a:lstStyle/>
          <a:p>
            <a:pPr marL="285750" indent="-285750">
              <a:lnSpc>
                <a:spcPct val="100000"/>
              </a:lnSpc>
              <a:spcAft>
                <a:spcPts val="1200"/>
              </a:spcAft>
              <a:buFont typeface="Arial" panose="020B0604020202020204" pitchFamily="34" charset="0"/>
              <a:buChar char="•"/>
            </a:pPr>
            <a:r>
              <a:rPr lang="en-GB" dirty="0"/>
              <a:t>Green Book COVID-19 chapter </a:t>
            </a:r>
            <a:r>
              <a:rPr lang="en-GB" u="sng" dirty="0">
                <a:hlinkClick r:id="rId2"/>
              </a:rPr>
              <a:t>www.gov.uk/government/collections/immunisation-against-infectious-disease-the-green-book</a:t>
            </a:r>
            <a:r>
              <a:rPr lang="en-GB" dirty="0"/>
              <a:t> </a:t>
            </a:r>
          </a:p>
          <a:p>
            <a:pPr marL="285750" lvl="0" indent="-285750">
              <a:lnSpc>
                <a:spcPct val="100000"/>
              </a:lnSpc>
              <a:spcAft>
                <a:spcPts val="1200"/>
              </a:spcAft>
              <a:buFont typeface="Arial" panose="020B0604020202020204" pitchFamily="34" charset="0"/>
              <a:buChar char="•"/>
            </a:pPr>
            <a:r>
              <a:rPr lang="en-GB" dirty="0"/>
              <a:t>Public Health England Coronavirus resources </a:t>
            </a:r>
            <a:r>
              <a:rPr lang="en-GB" u="sng" dirty="0">
                <a:hlinkClick r:id="rId3"/>
              </a:rPr>
              <a:t>www.gov.uk/government/collections/immunisation</a:t>
            </a:r>
            <a:r>
              <a:rPr lang="en-GB" dirty="0"/>
              <a:t> </a:t>
            </a:r>
          </a:p>
          <a:p>
            <a:pPr marL="285750" lvl="0" indent="-285750">
              <a:lnSpc>
                <a:spcPct val="100000"/>
              </a:lnSpc>
              <a:spcAft>
                <a:spcPts val="1200"/>
              </a:spcAft>
              <a:buFont typeface="Arial" panose="020B0604020202020204" pitchFamily="34" charset="0"/>
              <a:buChar char="•"/>
            </a:pPr>
            <a:r>
              <a:rPr lang="en-GB" dirty="0"/>
              <a:t>GOV.UK Coronavirus (COVID-19) in the UK </a:t>
            </a:r>
            <a:r>
              <a:rPr lang="en-GB" u="sng" dirty="0">
                <a:hlinkClick r:id="rId4"/>
              </a:rPr>
              <a:t>https://coronavirus.data.gov.uk/</a:t>
            </a:r>
            <a:r>
              <a:rPr lang="en-GB" dirty="0"/>
              <a:t> </a:t>
            </a:r>
          </a:p>
          <a:p>
            <a:pPr marL="285750" lvl="0" indent="-285750">
              <a:lnSpc>
                <a:spcPct val="100000"/>
              </a:lnSpc>
              <a:spcAft>
                <a:spcPts val="1200"/>
              </a:spcAft>
              <a:buFont typeface="Arial" panose="020B0604020202020204" pitchFamily="34" charset="0"/>
              <a:buChar char="•"/>
            </a:pPr>
            <a:r>
              <a:rPr lang="en-GB" dirty="0"/>
              <a:t>WHO COVID-19 Worldwide Dashboard </a:t>
            </a:r>
            <a:r>
              <a:rPr lang="en-GB" u="sng" dirty="0">
                <a:hlinkClick r:id="rId5"/>
              </a:rPr>
              <a:t>https://covid19.who.int/?gclid=EAIaIQobChMInr6P36Dc7AIVBWHmCh3IswIXEAAYASAAEgIPT_D_BwE</a:t>
            </a:r>
            <a:r>
              <a:rPr lang="en-GB" dirty="0"/>
              <a:t> </a:t>
            </a:r>
          </a:p>
          <a:p>
            <a:pPr marL="285750" indent="-285750">
              <a:lnSpc>
                <a:spcPct val="100000"/>
              </a:lnSpc>
              <a:spcAft>
                <a:spcPts val="1200"/>
              </a:spcAft>
              <a:buFont typeface="Arial" panose="020B0604020202020204" pitchFamily="34" charset="0"/>
              <a:buChar char="•"/>
            </a:pPr>
            <a:r>
              <a:rPr lang="en-GB" dirty="0"/>
              <a:t>Royal College of Nursing. COVID-19 vaccination resources </a:t>
            </a:r>
            <a:r>
              <a:rPr lang="en-GB" u="sng" dirty="0">
                <a:hlinkClick r:id="rId6"/>
              </a:rPr>
              <a:t>www.rcn.org.uk/clinical-topics/public-health/immunisation/covid-19-vaccination</a:t>
            </a:r>
            <a:r>
              <a:rPr lang="en-GB" dirty="0"/>
              <a:t> </a:t>
            </a:r>
          </a:p>
          <a:p>
            <a:pPr marL="285750" lvl="0" indent="-285750">
              <a:lnSpc>
                <a:spcPct val="100000"/>
              </a:lnSpc>
              <a:spcAft>
                <a:spcPts val="1200"/>
              </a:spcAft>
              <a:buFont typeface="Arial" panose="020B0604020202020204" pitchFamily="34" charset="0"/>
              <a:buChar char="•"/>
            </a:pPr>
            <a:r>
              <a:rPr lang="en-GB" dirty="0"/>
              <a:t>MHRA guidance on coronavirus (COVID-19) </a:t>
            </a:r>
            <a:r>
              <a:rPr lang="en-GB" dirty="0">
                <a:hlinkClick r:id="rId7"/>
              </a:rPr>
              <a:t>www.gov.uk/government/collections/mhra-guidance-on-coronavirus-covid-19#vaccines-and-vaccine-safety</a:t>
            </a:r>
            <a:r>
              <a:rPr lang="en-GB" dirty="0"/>
              <a:t>  </a:t>
            </a:r>
          </a:p>
          <a:p>
            <a:pPr marL="285750" indent="-285750">
              <a:lnSpc>
                <a:spcPct val="100000"/>
              </a:lnSpc>
              <a:spcAft>
                <a:spcPts val="1200"/>
              </a:spcAft>
              <a:buFont typeface="Arial" panose="020B0604020202020204" pitchFamily="34" charset="0"/>
              <a:buChar char="•"/>
            </a:pPr>
            <a:r>
              <a:rPr lang="en-GB" dirty="0"/>
              <a:t>Oxford Knowledge Project COVID-19 vaccines </a:t>
            </a:r>
            <a:r>
              <a:rPr lang="en-GB" u="sng" dirty="0">
                <a:hlinkClick r:id="rId8"/>
              </a:rPr>
              <a:t>https://vk.ovg.ox.ac.uk/vk/covid-19-vaccines</a:t>
            </a:r>
            <a:r>
              <a:rPr lang="en-GB" dirty="0"/>
              <a:t> </a:t>
            </a:r>
          </a:p>
          <a:p>
            <a:pPr marL="285750" indent="-285750">
              <a:lnSpc>
                <a:spcPct val="100000"/>
              </a:lnSpc>
              <a:spcAft>
                <a:spcPts val="1200"/>
              </a:spcAft>
              <a:buFont typeface="Arial" panose="020B0604020202020204" pitchFamily="34" charset="0"/>
              <a:buChar char="•"/>
            </a:pPr>
            <a:r>
              <a:rPr lang="en-GB" dirty="0"/>
              <a:t>British Society of Immunology. A guide to vaccinations for COVID-19. </a:t>
            </a:r>
            <a:r>
              <a:rPr lang="en-GB" dirty="0">
                <a:hlinkClick r:id="rId9"/>
              </a:rPr>
              <a:t>www.immunology.org/public-information/guide-vaccinations-for-covid-19</a:t>
            </a:r>
            <a:r>
              <a:rPr lang="en-GB" dirty="0"/>
              <a:t> </a:t>
            </a:r>
          </a:p>
          <a:p>
            <a:pPr marL="285750" indent="-285750">
              <a:lnSpc>
                <a:spcPct val="100000"/>
              </a:lnSpc>
              <a:spcAft>
                <a:spcPts val="1200"/>
              </a:spcAft>
              <a:buFont typeface="Arial" panose="020B0604020202020204" pitchFamily="34" charset="0"/>
              <a:buChar char="•"/>
            </a:pPr>
            <a:endParaRPr lang="en-GB" dirty="0"/>
          </a:p>
          <a:p>
            <a:pPr marL="285750" indent="-285750">
              <a:lnSpc>
                <a:spcPct val="100000"/>
              </a:lnSpc>
              <a:spcAft>
                <a:spcPts val="1200"/>
              </a:spcAft>
              <a:buFont typeface="Arial" panose="020B0604020202020204" pitchFamily="34" charset="0"/>
              <a:buChar char="•"/>
            </a:pPr>
            <a:endParaRPr lang="en-GB" dirty="0"/>
          </a:p>
          <a:p>
            <a:pPr marL="285750" lvl="0" indent="-285750">
              <a:lnSpc>
                <a:spcPct val="100000"/>
              </a:lnSpc>
              <a:spcAft>
                <a:spcPts val="1200"/>
              </a:spcAft>
              <a:buFont typeface="Arial" panose="020B0604020202020204" pitchFamily="34" charset="0"/>
              <a:buChar char="•"/>
            </a:pPr>
            <a:endParaRPr lang="en-GB" dirty="0"/>
          </a:p>
          <a:p>
            <a:pPr marL="285750" lvl="0" indent="-285750">
              <a:lnSpc>
                <a:spcPct val="100000"/>
              </a:lnSpc>
              <a:spcAft>
                <a:spcPts val="1200"/>
              </a:spcAft>
              <a:buFont typeface="Arial" panose="020B0604020202020204" pitchFamily="34" charset="0"/>
              <a:buChar char="•"/>
            </a:pPr>
            <a:endParaRPr lang="en-GB" dirty="0"/>
          </a:p>
          <a:p>
            <a:pPr>
              <a:lnSpc>
                <a:spcPct val="100000"/>
              </a:lnSpc>
              <a:spcAft>
                <a:spcPts val="1200"/>
              </a:spcAft>
            </a:pPr>
            <a:endParaRPr lang="en-GB" dirty="0"/>
          </a:p>
        </p:txBody>
      </p:sp>
      <p:sp>
        <p:nvSpPr>
          <p:cNvPr id="4" name="Slide Number Placeholder 3">
            <a:extLst>
              <a:ext uri="{FF2B5EF4-FFF2-40B4-BE49-F238E27FC236}">
                <a16:creationId xmlns:a16="http://schemas.microsoft.com/office/drawing/2014/main" id="{CBDB9150-70C9-4B18-879D-F562A3535EA8}"/>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136</a:t>
            </a:fld>
            <a:endParaRPr lang="en-US" dirty="0"/>
          </a:p>
        </p:txBody>
      </p:sp>
      <p:sp>
        <p:nvSpPr>
          <p:cNvPr id="5" name="Footer Placeholder 4">
            <a:extLst>
              <a:ext uri="{FF2B5EF4-FFF2-40B4-BE49-F238E27FC236}">
                <a16:creationId xmlns:a16="http://schemas.microsoft.com/office/drawing/2014/main" id="{1C6B9D18-983C-4E37-92B0-A5BEDDAE66E8}"/>
              </a:ext>
            </a:extLst>
          </p:cNvPr>
          <p:cNvSpPr>
            <a:spLocks noGrp="1"/>
          </p:cNvSpPr>
          <p:nvPr>
            <p:ph type="ftr" sz="quarter" idx="11"/>
          </p:nvPr>
        </p:nvSpPr>
        <p:spPr/>
        <p:txBody>
          <a:bodyPr/>
          <a:lstStyle/>
          <a:p>
            <a:pPr>
              <a:defRPr/>
            </a:pPr>
            <a:r>
              <a:rPr lang="en-GB"/>
              <a:t>COVID-19 Vaccination programme: Core training slide set for healthcare practitioners 17 September 2021 </a:t>
            </a:r>
            <a:endParaRPr lang="en-US" dirty="0"/>
          </a:p>
        </p:txBody>
      </p:sp>
    </p:spTree>
    <p:extLst>
      <p:ext uri="{BB962C8B-B14F-4D97-AF65-F5344CB8AC3E}">
        <p14:creationId xmlns:p14="http://schemas.microsoft.com/office/powerpoint/2010/main" val="192407309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5E2F67A-0C71-4BCB-B24B-3D984456A5E0}"/>
              </a:ext>
            </a:extLst>
          </p:cNvPr>
          <p:cNvSpPr>
            <a:spLocks noGrp="1"/>
          </p:cNvSpPr>
          <p:nvPr>
            <p:ph type="ctrTitle"/>
          </p:nvPr>
        </p:nvSpPr>
        <p:spPr/>
        <p:txBody>
          <a:bodyPr/>
          <a:lstStyle/>
          <a:p>
            <a:r>
              <a:rPr lang="en-GB" dirty="0"/>
              <a:t>COVID-19 Vaccine Pfizer BioNTech</a:t>
            </a:r>
          </a:p>
        </p:txBody>
      </p:sp>
      <p:sp>
        <p:nvSpPr>
          <p:cNvPr id="4" name="Slide Number Placeholder 3">
            <a:extLst>
              <a:ext uri="{FF2B5EF4-FFF2-40B4-BE49-F238E27FC236}">
                <a16:creationId xmlns:a16="http://schemas.microsoft.com/office/drawing/2014/main" id="{E2A08EF8-45BC-47BC-88E6-67FAF60BA802}"/>
              </a:ext>
            </a:extLst>
          </p:cNvPr>
          <p:cNvSpPr>
            <a:spLocks noGrp="1"/>
          </p:cNvSpPr>
          <p:nvPr>
            <p:ph type="sldNum" sz="quarter" idx="4294967295"/>
          </p:nvPr>
        </p:nvSpPr>
        <p:spPr>
          <a:xfrm>
            <a:off x="0" y="6308725"/>
            <a:ext cx="12192000" cy="549275"/>
          </a:xfrm>
        </p:spPr>
        <p:txBody>
          <a:bodyPr/>
          <a:lstStyle/>
          <a:p>
            <a:pPr marL="531813">
              <a:defRPr/>
            </a:pPr>
            <a:r>
              <a:rPr lang="en-US" dirty="0"/>
              <a:t>  </a:t>
            </a:r>
            <a:fld id="{2565FA6D-D4C8-4C4C-AC4B-3269734D34D8}" type="slidenum">
              <a:rPr lang="en-US" smtClean="0"/>
              <a:pPr marL="531813">
                <a:defRPr/>
              </a:pPr>
              <a:t>137</a:t>
            </a:fld>
            <a:endParaRPr lang="en-US" dirty="0"/>
          </a:p>
        </p:txBody>
      </p:sp>
    </p:spTree>
    <p:extLst>
      <p:ext uri="{BB962C8B-B14F-4D97-AF65-F5344CB8AC3E}">
        <p14:creationId xmlns:p14="http://schemas.microsoft.com/office/powerpoint/2010/main" val="1042250079"/>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F23A8-5DA1-4B1D-8F07-1CEB31074F8E}"/>
              </a:ext>
            </a:extLst>
          </p:cNvPr>
          <p:cNvSpPr>
            <a:spLocks noGrp="1"/>
          </p:cNvSpPr>
          <p:nvPr>
            <p:ph type="title"/>
          </p:nvPr>
        </p:nvSpPr>
        <p:spPr/>
        <p:txBody>
          <a:bodyPr/>
          <a:lstStyle/>
          <a:p>
            <a:r>
              <a:rPr lang="en-GB" dirty="0"/>
              <a:t>Transition from Reg174 to CMA </a:t>
            </a:r>
          </a:p>
        </p:txBody>
      </p:sp>
      <p:sp>
        <p:nvSpPr>
          <p:cNvPr id="3" name="Content Placeholder 2">
            <a:extLst>
              <a:ext uri="{FF2B5EF4-FFF2-40B4-BE49-F238E27FC236}">
                <a16:creationId xmlns:a16="http://schemas.microsoft.com/office/drawing/2014/main" id="{5E2903BF-A81E-4481-88B6-57E4B063B1EC}"/>
              </a:ext>
            </a:extLst>
          </p:cNvPr>
          <p:cNvSpPr>
            <a:spLocks noGrp="1"/>
          </p:cNvSpPr>
          <p:nvPr>
            <p:ph idx="1"/>
          </p:nvPr>
        </p:nvSpPr>
        <p:spPr/>
        <p:txBody>
          <a:bodyPr/>
          <a:lstStyle/>
          <a:p>
            <a:pPr marL="285750" indent="-285750">
              <a:buFont typeface="Arial" panose="020B0604020202020204" pitchFamily="34" charset="0"/>
              <a:buChar char="•"/>
            </a:pPr>
            <a:r>
              <a:rPr lang="en-GB" dirty="0"/>
              <a:t>the Pfizer BioNTech COVID-19 vaccine received temporary authorisation from MHRA for supply under Regulation 174 of The Human Medicines Regulations 2012 on 1</a:t>
            </a:r>
            <a:r>
              <a:rPr lang="en-GB" baseline="30000" dirty="0"/>
              <a:t>st</a:t>
            </a:r>
            <a:r>
              <a:rPr lang="en-GB" dirty="0"/>
              <a:t> December 2020</a:t>
            </a:r>
          </a:p>
          <a:p>
            <a:pPr marL="285750" indent="-285750">
              <a:buFont typeface="Arial" panose="020B0604020202020204" pitchFamily="34" charset="0"/>
              <a:buChar char="•"/>
            </a:pPr>
            <a:endParaRPr lang="en-GB" sz="1000" dirty="0"/>
          </a:p>
          <a:p>
            <a:pPr marL="285750" indent="-285750">
              <a:buFont typeface="Arial" panose="020B0604020202020204" pitchFamily="34" charset="0"/>
              <a:buChar char="•"/>
            </a:pPr>
            <a:r>
              <a:rPr lang="en-GB" dirty="0"/>
              <a:t>however, supply of this vaccine under the Reg174 authorisation was always intended to be a temporary arrangement until there was sufficient information about the vaccine for it to be given marketing authorisation (also known as a license)</a:t>
            </a:r>
          </a:p>
          <a:p>
            <a:pPr marL="285750" indent="-285750">
              <a:buFont typeface="Arial" panose="020B0604020202020204" pitchFamily="34" charset="0"/>
              <a:buChar char="•"/>
            </a:pPr>
            <a:endParaRPr lang="en-GB" sz="1000" dirty="0"/>
          </a:p>
          <a:p>
            <a:pPr marL="285750" indent="-285750">
              <a:buFont typeface="Arial" panose="020B0604020202020204" pitchFamily="34" charset="0"/>
              <a:buChar char="•"/>
            </a:pPr>
            <a:r>
              <a:rPr lang="en-GB" dirty="0"/>
              <a:t>on 9</a:t>
            </a:r>
            <a:r>
              <a:rPr lang="en-GB" baseline="30000" dirty="0"/>
              <a:t>th</a:t>
            </a:r>
            <a:r>
              <a:rPr lang="en-GB" dirty="0"/>
              <a:t> July 2021, the Pfizer BioNTech vaccine (Comirnaty) was given a conditional marketing authorisation (CMA) by the MHRA </a:t>
            </a:r>
          </a:p>
          <a:p>
            <a:pPr marL="285750" indent="-285750">
              <a:buFont typeface="Arial" panose="020B0604020202020204" pitchFamily="34" charset="0"/>
              <a:buChar char="•"/>
            </a:pPr>
            <a:endParaRPr lang="en-GB" sz="1000" dirty="0"/>
          </a:p>
          <a:p>
            <a:pPr marL="285750" indent="-285750">
              <a:buFont typeface="Arial" panose="020B0604020202020204" pitchFamily="34" charset="0"/>
              <a:buChar char="•"/>
            </a:pPr>
            <a:r>
              <a:rPr lang="en-GB" dirty="0"/>
              <a:t>to date, the Pfizer BioNTech COVID-19 vaccine that has been used in the UK has been the vaccine approved for supply on a temporary basis under Regulation 174. This vaccine is known as “COVID-19 mRNA Vaccine BNT162b2”</a:t>
            </a:r>
          </a:p>
          <a:p>
            <a:pPr marL="0" indent="0"/>
            <a:endParaRPr lang="en-GB" sz="1000" dirty="0"/>
          </a:p>
          <a:p>
            <a:pPr marL="285750" indent="-285750">
              <a:buFont typeface="Arial" panose="020B0604020202020204" pitchFamily="34" charset="0"/>
              <a:buChar char="•"/>
            </a:pPr>
            <a:r>
              <a:rPr lang="en-GB" dirty="0"/>
              <a:t>now that it has CMA, the Pfizer BioNTech vaccine expected to be supplied from mid-August will be known by its brand name of “Comirnaty”  </a:t>
            </a:r>
          </a:p>
          <a:p>
            <a:endParaRPr lang="en-GB" dirty="0"/>
          </a:p>
        </p:txBody>
      </p:sp>
      <p:sp>
        <p:nvSpPr>
          <p:cNvPr id="4" name="Slide Number Placeholder 3">
            <a:extLst>
              <a:ext uri="{FF2B5EF4-FFF2-40B4-BE49-F238E27FC236}">
                <a16:creationId xmlns:a16="http://schemas.microsoft.com/office/drawing/2014/main" id="{0558BF4C-21D7-4C11-85D2-6D1F74E00405}"/>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138</a:t>
            </a:fld>
            <a:endParaRPr lang="en-US" dirty="0"/>
          </a:p>
        </p:txBody>
      </p:sp>
      <p:sp>
        <p:nvSpPr>
          <p:cNvPr id="5" name="Footer Placeholder 4">
            <a:extLst>
              <a:ext uri="{FF2B5EF4-FFF2-40B4-BE49-F238E27FC236}">
                <a16:creationId xmlns:a16="http://schemas.microsoft.com/office/drawing/2014/main" id="{45E4E6D8-038B-4BDB-B47E-1F646D783958}"/>
              </a:ext>
            </a:extLst>
          </p:cNvPr>
          <p:cNvSpPr>
            <a:spLocks noGrp="1"/>
          </p:cNvSpPr>
          <p:nvPr>
            <p:ph type="ftr" sz="quarter" idx="11"/>
          </p:nvPr>
        </p:nvSpPr>
        <p:spPr/>
        <p:txBody>
          <a:bodyPr/>
          <a:lstStyle/>
          <a:p>
            <a:pPr>
              <a:defRPr/>
            </a:pPr>
            <a:r>
              <a:rPr lang="en-GB"/>
              <a:t>COVID-19 Vaccination programme: Core training slide set for healthcare practitioners 17 September 2021 </a:t>
            </a:r>
            <a:endParaRPr lang="en-US" dirty="0"/>
          </a:p>
        </p:txBody>
      </p:sp>
    </p:spTree>
    <p:extLst>
      <p:ext uri="{BB962C8B-B14F-4D97-AF65-F5344CB8AC3E}">
        <p14:creationId xmlns:p14="http://schemas.microsoft.com/office/powerpoint/2010/main" val="782016163"/>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4DBA5-C3EC-4BE9-A456-DADEA446E706}"/>
              </a:ext>
            </a:extLst>
          </p:cNvPr>
          <p:cNvSpPr>
            <a:spLocks noGrp="1"/>
          </p:cNvSpPr>
          <p:nvPr>
            <p:ph type="title"/>
          </p:nvPr>
        </p:nvSpPr>
        <p:spPr/>
        <p:txBody>
          <a:bodyPr>
            <a:normAutofit fontScale="90000"/>
          </a:bodyPr>
          <a:lstStyle/>
          <a:p>
            <a:r>
              <a:rPr lang="en-GB" dirty="0"/>
              <a:t>Changes to labels, packaging and wording</a:t>
            </a:r>
            <a:br>
              <a:rPr lang="en-GB" dirty="0"/>
            </a:br>
            <a:endParaRPr lang="en-GB" dirty="0"/>
          </a:p>
        </p:txBody>
      </p:sp>
      <p:sp>
        <p:nvSpPr>
          <p:cNvPr id="3" name="Content Placeholder 2">
            <a:extLst>
              <a:ext uri="{FF2B5EF4-FFF2-40B4-BE49-F238E27FC236}">
                <a16:creationId xmlns:a16="http://schemas.microsoft.com/office/drawing/2014/main" id="{1B5DCC39-8F6B-4DF1-9760-BA2F908EB294}"/>
              </a:ext>
            </a:extLst>
          </p:cNvPr>
          <p:cNvSpPr>
            <a:spLocks noGrp="1"/>
          </p:cNvSpPr>
          <p:nvPr>
            <p:ph idx="1"/>
          </p:nvPr>
        </p:nvSpPr>
        <p:spPr>
          <a:xfrm>
            <a:off x="737731" y="1196752"/>
            <a:ext cx="10704000" cy="5111974"/>
          </a:xfrm>
        </p:spPr>
        <p:txBody>
          <a:bodyPr/>
          <a:lstStyle/>
          <a:p>
            <a:r>
              <a:rPr lang="en-GB" b="1" dirty="0"/>
              <a:t>It is important to note there are no changes to the vaccine itself. It is exactly the same vaccine that has been supplied from December 2020.</a:t>
            </a:r>
            <a:r>
              <a:rPr lang="en-GB" dirty="0"/>
              <a:t> Manufacture of the vaccine remains unchanged, as do the clinical, pharmacological and pharmaceutical properties of the vaccine. </a:t>
            </a:r>
          </a:p>
          <a:p>
            <a:endParaRPr lang="en-GB" sz="1000" dirty="0"/>
          </a:p>
          <a:p>
            <a:r>
              <a:rPr lang="en-GB" dirty="0"/>
              <a:t>However, there will be changes to the vaccine vial labels, packaging and wording within the information leaflets. As these vaccines are being supplied under two different regulatory frameworks (Reg174 and CMA), separate PGDs and Protocols will be available for the vaccine supplied under Reg174 and the vaccine supplied under CMA (Comirnaty).</a:t>
            </a:r>
          </a:p>
          <a:p>
            <a:endParaRPr lang="en-GB" sz="1000" dirty="0"/>
          </a:p>
          <a:p>
            <a:r>
              <a:rPr lang="en-GB" dirty="0"/>
              <a:t>Although Comirnaty will be delivered to vaccine centres and clinics from mid-August, both the Reg174 ‘COVID-19 mRNA Vaccine BNT162b2’ vaccine and the CMA ‘Comirnaty’ vaccine may be available concurrently for a short time </a:t>
            </a:r>
          </a:p>
          <a:p>
            <a:pPr marL="463550" lvl="1" indent="-285750">
              <a:buFont typeface="Arial" panose="020B0604020202020204" pitchFamily="34" charset="0"/>
              <a:buChar char="•"/>
            </a:pPr>
            <a:r>
              <a:rPr lang="en-GB" dirty="0"/>
              <a:t>it is important that vaccinators know which PGD or Protocol they should be working to and which information leaflet they should give to patients depending on which of the two differently labelled vaccines they are giving</a:t>
            </a:r>
          </a:p>
          <a:p>
            <a:pPr marL="463550" lvl="1" indent="-285750">
              <a:buFont typeface="Arial" panose="020B0604020202020204" pitchFamily="34" charset="0"/>
              <a:buChar char="•"/>
            </a:pPr>
            <a:r>
              <a:rPr lang="en-GB" dirty="0"/>
              <a:t>there are a few minor differences in the storage and handling information provided for the Reg174 authorised product and that given in the SPC for Comirnaty</a:t>
            </a:r>
          </a:p>
        </p:txBody>
      </p:sp>
      <p:sp>
        <p:nvSpPr>
          <p:cNvPr id="4" name="Slide Number Placeholder 3">
            <a:extLst>
              <a:ext uri="{FF2B5EF4-FFF2-40B4-BE49-F238E27FC236}">
                <a16:creationId xmlns:a16="http://schemas.microsoft.com/office/drawing/2014/main" id="{5391032B-F56B-4968-8F62-86A0E5E81B1C}"/>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139</a:t>
            </a:fld>
            <a:endParaRPr lang="en-US" dirty="0"/>
          </a:p>
        </p:txBody>
      </p:sp>
      <p:sp>
        <p:nvSpPr>
          <p:cNvPr id="5" name="Footer Placeholder 4">
            <a:extLst>
              <a:ext uri="{FF2B5EF4-FFF2-40B4-BE49-F238E27FC236}">
                <a16:creationId xmlns:a16="http://schemas.microsoft.com/office/drawing/2014/main" id="{34C5E47C-3244-4029-B5F1-7628C8575197}"/>
              </a:ext>
            </a:extLst>
          </p:cNvPr>
          <p:cNvSpPr>
            <a:spLocks noGrp="1"/>
          </p:cNvSpPr>
          <p:nvPr>
            <p:ph type="ftr" sz="quarter" idx="11"/>
          </p:nvPr>
        </p:nvSpPr>
        <p:spPr/>
        <p:txBody>
          <a:bodyPr/>
          <a:lstStyle/>
          <a:p>
            <a:pPr>
              <a:defRPr/>
            </a:pPr>
            <a:r>
              <a:rPr lang="en-GB"/>
              <a:t>COVID-19 Vaccination programme: Core training slide set for healthcare practitioners 17 September 2021 </a:t>
            </a:r>
            <a:endParaRPr lang="en-US" dirty="0"/>
          </a:p>
        </p:txBody>
      </p:sp>
    </p:spTree>
    <p:extLst>
      <p:ext uri="{BB962C8B-B14F-4D97-AF65-F5344CB8AC3E}">
        <p14:creationId xmlns:p14="http://schemas.microsoft.com/office/powerpoint/2010/main" val="41608525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AD715-00C7-443F-A7EE-D4618F795917}"/>
              </a:ext>
            </a:extLst>
          </p:cNvPr>
          <p:cNvSpPr>
            <a:spLocks noGrp="1"/>
          </p:cNvSpPr>
          <p:nvPr>
            <p:ph type="title"/>
          </p:nvPr>
        </p:nvSpPr>
        <p:spPr>
          <a:xfrm>
            <a:off x="744000" y="404632"/>
            <a:ext cx="10704000" cy="648072"/>
          </a:xfrm>
        </p:spPr>
        <p:txBody>
          <a:bodyPr/>
          <a:lstStyle/>
          <a:p>
            <a:r>
              <a:rPr lang="en-GB" dirty="0"/>
              <a:t>COVID-19 symptoms</a:t>
            </a:r>
            <a:endParaRPr lang="en-GB" dirty="0">
              <a:solidFill>
                <a:srgbClr val="FF0000"/>
              </a:solidFill>
            </a:endParaRPr>
          </a:p>
        </p:txBody>
      </p:sp>
      <p:sp>
        <p:nvSpPr>
          <p:cNvPr id="3" name="Content Placeholder 2">
            <a:extLst>
              <a:ext uri="{FF2B5EF4-FFF2-40B4-BE49-F238E27FC236}">
                <a16:creationId xmlns:a16="http://schemas.microsoft.com/office/drawing/2014/main" id="{1769A3B7-D368-4CF6-AAEB-6AA81B2C0A29}"/>
              </a:ext>
            </a:extLst>
          </p:cNvPr>
          <p:cNvSpPr>
            <a:spLocks noGrp="1"/>
          </p:cNvSpPr>
          <p:nvPr>
            <p:ph idx="1"/>
          </p:nvPr>
        </p:nvSpPr>
        <p:spPr>
          <a:xfrm>
            <a:off x="579120" y="1079301"/>
            <a:ext cx="7396852" cy="5094879"/>
          </a:xfrm>
        </p:spPr>
        <p:txBody>
          <a:bodyPr/>
          <a:lstStyle/>
          <a:p>
            <a:r>
              <a:rPr lang="en-GB" dirty="0"/>
              <a:t>The estimated incubation period is 3 to 6 days but can vary between 1 and 11 days.</a:t>
            </a:r>
          </a:p>
          <a:p>
            <a:endParaRPr lang="en-GB" sz="900" dirty="0"/>
          </a:p>
          <a:p>
            <a:r>
              <a:rPr lang="en-GB" dirty="0"/>
              <a:t>Symptoms may vary by age but the main symptoms of coronavirus are:</a:t>
            </a:r>
          </a:p>
          <a:p>
            <a:endParaRPr lang="en-GB" sz="900" dirty="0"/>
          </a:p>
          <a:p>
            <a:pPr marL="285750" indent="-285750">
              <a:buFont typeface="Arial" panose="020B0604020202020204" pitchFamily="34" charset="0"/>
              <a:buChar char="•"/>
            </a:pPr>
            <a:r>
              <a:rPr lang="en-GB" b="1" dirty="0"/>
              <a:t>a new, continuous cough</a:t>
            </a:r>
            <a:r>
              <a:rPr lang="en-GB" dirty="0"/>
              <a:t> – coughing for more than an hour, or 3 or more coughing episodes in 24 hours  </a:t>
            </a:r>
          </a:p>
          <a:p>
            <a:pPr marL="285750" indent="-285750">
              <a:buFont typeface="Arial" panose="020B0604020202020204" pitchFamily="34" charset="0"/>
              <a:buChar char="•"/>
            </a:pPr>
            <a:r>
              <a:rPr lang="en-GB" b="1" dirty="0"/>
              <a:t>a high temperature</a:t>
            </a:r>
            <a:r>
              <a:rPr lang="en-GB" dirty="0"/>
              <a:t> </a:t>
            </a:r>
          </a:p>
          <a:p>
            <a:pPr marL="285750" indent="-285750">
              <a:buFont typeface="Arial" panose="020B0604020202020204" pitchFamily="34" charset="0"/>
              <a:buChar char="•"/>
            </a:pPr>
            <a:r>
              <a:rPr lang="en-GB" b="1" dirty="0"/>
              <a:t>a loss or change to sense of smell or taste</a:t>
            </a:r>
            <a:endParaRPr lang="en-GB" dirty="0"/>
          </a:p>
          <a:p>
            <a:endParaRPr lang="en-GB" sz="900" dirty="0"/>
          </a:p>
          <a:p>
            <a:r>
              <a:rPr lang="en-GB" dirty="0"/>
              <a:t>Other symptoms reported include:</a:t>
            </a:r>
          </a:p>
          <a:p>
            <a:pPr marL="285750" indent="-285750">
              <a:buFont typeface="Arial" panose="020B0604020202020204" pitchFamily="34" charset="0"/>
              <a:buChar char="•"/>
            </a:pPr>
            <a:r>
              <a:rPr lang="en-GB" dirty="0"/>
              <a:t>fatigue and lethargy</a:t>
            </a:r>
          </a:p>
          <a:p>
            <a:pPr marL="285750" indent="-285750">
              <a:buFont typeface="Arial" panose="020B0604020202020204" pitchFamily="34" charset="0"/>
              <a:buChar char="•"/>
            </a:pPr>
            <a:r>
              <a:rPr lang="en-GB" dirty="0"/>
              <a:t>shortness of breath</a:t>
            </a:r>
          </a:p>
          <a:p>
            <a:pPr marL="285750" indent="-285750">
              <a:buFont typeface="Arial" panose="020B0604020202020204" pitchFamily="34" charset="0"/>
              <a:buChar char="•"/>
            </a:pPr>
            <a:r>
              <a:rPr lang="en-GB" dirty="0"/>
              <a:t>headache </a:t>
            </a:r>
          </a:p>
          <a:p>
            <a:pPr marL="285750" indent="-285750">
              <a:buFont typeface="Arial" panose="020B0604020202020204" pitchFamily="34" charset="0"/>
              <a:buChar char="•"/>
            </a:pPr>
            <a:r>
              <a:rPr lang="en-GB" dirty="0"/>
              <a:t>sore throat</a:t>
            </a:r>
          </a:p>
          <a:p>
            <a:pPr marL="285750" indent="-285750">
              <a:buFont typeface="Arial" panose="020B0604020202020204" pitchFamily="34" charset="0"/>
              <a:buChar char="•"/>
            </a:pPr>
            <a:r>
              <a:rPr lang="en-GB" dirty="0"/>
              <a:t>aching muscles</a:t>
            </a:r>
          </a:p>
          <a:p>
            <a:pPr marL="285750" indent="-285750">
              <a:buFont typeface="Arial" panose="020B0604020202020204" pitchFamily="34" charset="0"/>
              <a:buChar char="•"/>
            </a:pPr>
            <a:r>
              <a:rPr lang="en-GB" dirty="0"/>
              <a:t>diarrhoea and vomiting</a:t>
            </a:r>
          </a:p>
          <a:p>
            <a:endParaRPr lang="en-GB" sz="1600" dirty="0">
              <a:highlight>
                <a:srgbClr val="FFFF00"/>
              </a:highlight>
            </a:endParaRPr>
          </a:p>
          <a:p>
            <a:endParaRPr lang="en-GB" dirty="0"/>
          </a:p>
        </p:txBody>
      </p:sp>
      <p:sp>
        <p:nvSpPr>
          <p:cNvPr id="4" name="Slide Number Placeholder 3">
            <a:extLst>
              <a:ext uri="{FF2B5EF4-FFF2-40B4-BE49-F238E27FC236}">
                <a16:creationId xmlns:a16="http://schemas.microsoft.com/office/drawing/2014/main" id="{9AC88752-1FD9-4186-A2FF-AFB9309DE6ED}"/>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14</a:t>
            </a:fld>
            <a:endParaRPr lang="en-US" dirty="0"/>
          </a:p>
        </p:txBody>
      </p:sp>
      <p:sp>
        <p:nvSpPr>
          <p:cNvPr id="5" name="Footer Placeholder 4">
            <a:extLst>
              <a:ext uri="{FF2B5EF4-FFF2-40B4-BE49-F238E27FC236}">
                <a16:creationId xmlns:a16="http://schemas.microsoft.com/office/drawing/2014/main" id="{F64FEA94-2CF5-4654-AE30-939AD1C5637D}"/>
              </a:ext>
            </a:extLst>
          </p:cNvPr>
          <p:cNvSpPr>
            <a:spLocks noGrp="1"/>
          </p:cNvSpPr>
          <p:nvPr>
            <p:ph type="ftr" sz="quarter" idx="11"/>
          </p:nvPr>
        </p:nvSpPr>
        <p:spPr>
          <a:xfrm>
            <a:off x="1048565" y="6308726"/>
            <a:ext cx="8064375" cy="549275"/>
          </a:xfrm>
        </p:spPr>
        <p:txBody>
          <a:bodyPr/>
          <a:lstStyle/>
          <a:p>
            <a:pPr>
              <a:defRPr/>
            </a:pPr>
            <a:r>
              <a:rPr lang="en-GB"/>
              <a:t>COVID-19 Vaccination programme: Core training slide set for healthcare practitioners 17 September 2021 </a:t>
            </a:r>
            <a:endParaRPr lang="en-US" dirty="0"/>
          </a:p>
        </p:txBody>
      </p:sp>
      <p:pic>
        <p:nvPicPr>
          <p:cNvPr id="7" name="Picture 6">
            <a:extLst>
              <a:ext uri="{FF2B5EF4-FFF2-40B4-BE49-F238E27FC236}">
                <a16:creationId xmlns:a16="http://schemas.microsoft.com/office/drawing/2014/main" id="{97C4170C-4627-44F8-A3EC-3BCD4966E1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5899" y="1178985"/>
            <a:ext cx="3436981" cy="4950347"/>
          </a:xfrm>
          <a:prstGeom prst="rect">
            <a:avLst/>
          </a:prstGeom>
        </p:spPr>
      </p:pic>
    </p:spTree>
    <p:extLst>
      <p:ext uri="{BB962C8B-B14F-4D97-AF65-F5344CB8AC3E}">
        <p14:creationId xmlns:p14="http://schemas.microsoft.com/office/powerpoint/2010/main" val="2708238504"/>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97012-33D1-4CBF-BAB1-C7E415722FE5}"/>
              </a:ext>
            </a:extLst>
          </p:cNvPr>
          <p:cNvSpPr>
            <a:spLocks noGrp="1"/>
          </p:cNvSpPr>
          <p:nvPr>
            <p:ph type="title"/>
          </p:nvPr>
        </p:nvSpPr>
        <p:spPr/>
        <p:txBody>
          <a:bodyPr>
            <a:noAutofit/>
          </a:bodyPr>
          <a:lstStyle/>
          <a:p>
            <a:r>
              <a:rPr lang="en-GB" sz="3200" dirty="0"/>
              <a:t>Contraindications to COVID-19 Pfizer BioNTech vaccine </a:t>
            </a:r>
          </a:p>
        </p:txBody>
      </p:sp>
      <p:sp>
        <p:nvSpPr>
          <p:cNvPr id="3" name="Content Placeholder 2">
            <a:extLst>
              <a:ext uri="{FF2B5EF4-FFF2-40B4-BE49-F238E27FC236}">
                <a16:creationId xmlns:a16="http://schemas.microsoft.com/office/drawing/2014/main" id="{5C868D9D-B272-4C5B-8D83-46ED9351EDBA}"/>
              </a:ext>
            </a:extLst>
          </p:cNvPr>
          <p:cNvSpPr>
            <a:spLocks noGrp="1"/>
          </p:cNvSpPr>
          <p:nvPr>
            <p:ph idx="1"/>
          </p:nvPr>
        </p:nvSpPr>
        <p:spPr>
          <a:xfrm>
            <a:off x="744000" y="1412777"/>
            <a:ext cx="10704000" cy="4907324"/>
          </a:xfrm>
        </p:spPr>
        <p:txBody>
          <a:bodyPr/>
          <a:lstStyle/>
          <a:p>
            <a:r>
              <a:rPr lang="en-GB" dirty="0"/>
              <a:t>The COVID-19 Pfizer BioNTech vaccine may be contraindicated for people who have had a previous systemic allergic anaphylaxis reaction to a previous dose of COVID-19 vaccine or to any components (excipient) of the vaccine. </a:t>
            </a:r>
            <a:r>
              <a:rPr lang="en-GB" b="1" dirty="0"/>
              <a:t>Expert advice should be sought where either contraindication is present </a:t>
            </a:r>
          </a:p>
          <a:p>
            <a:endParaRPr lang="en-GB" sz="800" dirty="0"/>
          </a:p>
          <a:p>
            <a:r>
              <a:rPr lang="en-GB" dirty="0"/>
              <a:t>In addition to the highly purified messenger RNA, the vaccine also contains:</a:t>
            </a:r>
          </a:p>
          <a:p>
            <a:endParaRPr lang="en-GB" sz="800" dirty="0"/>
          </a:p>
          <a:p>
            <a:pPr marL="285750" indent="-285750">
              <a:buFont typeface="Arial" panose="020B0604020202020204" pitchFamily="34" charset="0"/>
              <a:buChar char="•"/>
            </a:pPr>
            <a:r>
              <a:rPr lang="en-GB" sz="1400" dirty="0"/>
              <a:t>ALC-0315 = (4-hydroxybutyl) azanediyl)bis (hexane-6,1-diyl)bis(2-hexyldecanoate)</a:t>
            </a:r>
          </a:p>
          <a:p>
            <a:pPr marL="285750" indent="-285750">
              <a:buFont typeface="Arial" panose="020B0604020202020204" pitchFamily="34" charset="0"/>
              <a:buChar char="•"/>
            </a:pPr>
            <a:r>
              <a:rPr lang="en-GB" sz="1400" dirty="0"/>
              <a:t>ALC-0159 = 2-[(polyethylene glycol)-2000]-N*,N-ditetradecylacetamide</a:t>
            </a:r>
          </a:p>
          <a:p>
            <a:pPr marL="285750" indent="-285750">
              <a:buFont typeface="Arial" panose="020B0604020202020204" pitchFamily="34" charset="0"/>
              <a:buChar char="•"/>
            </a:pPr>
            <a:r>
              <a:rPr lang="en-GB" sz="1400" dirty="0"/>
              <a:t>1,2-Distearoyl-sn-glycero-3-phosphocholine</a:t>
            </a:r>
          </a:p>
          <a:p>
            <a:pPr marL="285750" indent="-285750">
              <a:buFont typeface="Arial" panose="020B0604020202020204" pitchFamily="34" charset="0"/>
              <a:buChar char="•"/>
            </a:pPr>
            <a:r>
              <a:rPr lang="en-GB" sz="1400" dirty="0"/>
              <a:t>cholesterol</a:t>
            </a:r>
          </a:p>
          <a:p>
            <a:pPr marL="285750" indent="-285750">
              <a:buFont typeface="Arial" panose="020B0604020202020204" pitchFamily="34" charset="0"/>
              <a:buChar char="•"/>
            </a:pPr>
            <a:r>
              <a:rPr lang="en-GB" sz="1400" dirty="0"/>
              <a:t>potassium chloride</a:t>
            </a:r>
          </a:p>
          <a:p>
            <a:pPr marL="285750" indent="-285750">
              <a:buFont typeface="Arial" panose="020B0604020202020204" pitchFamily="34" charset="0"/>
              <a:buChar char="•"/>
            </a:pPr>
            <a:r>
              <a:rPr lang="en-GB" sz="1400" dirty="0"/>
              <a:t>potassium dihydrogen phosphate</a:t>
            </a:r>
          </a:p>
          <a:p>
            <a:pPr marL="285750" indent="-285750">
              <a:buFont typeface="Arial" panose="020B0604020202020204" pitchFamily="34" charset="0"/>
              <a:buChar char="•"/>
            </a:pPr>
            <a:r>
              <a:rPr lang="en-GB" sz="1400" dirty="0"/>
              <a:t>sodium chloride</a:t>
            </a:r>
          </a:p>
          <a:p>
            <a:pPr marL="285750" indent="-285750">
              <a:buFont typeface="Arial" panose="020B0604020202020204" pitchFamily="34" charset="0"/>
              <a:buChar char="•"/>
            </a:pPr>
            <a:r>
              <a:rPr lang="en-GB" sz="1400" dirty="0"/>
              <a:t>disodium hydrogen phosphate dihydrate</a:t>
            </a:r>
          </a:p>
          <a:p>
            <a:pPr marL="285750" indent="-285750">
              <a:buFont typeface="Arial" panose="020B0604020202020204" pitchFamily="34" charset="0"/>
              <a:buChar char="•"/>
            </a:pPr>
            <a:r>
              <a:rPr lang="en-GB" sz="1400" dirty="0"/>
              <a:t>sucrose</a:t>
            </a:r>
          </a:p>
          <a:p>
            <a:pPr marL="285750" indent="-285750">
              <a:buFont typeface="Arial" panose="020B0604020202020204" pitchFamily="34" charset="0"/>
              <a:buChar char="•"/>
            </a:pPr>
            <a:r>
              <a:rPr lang="en-GB" sz="1400" dirty="0"/>
              <a:t>water for injections</a:t>
            </a:r>
          </a:p>
          <a:p>
            <a:endParaRPr lang="en-GB" sz="1100" dirty="0"/>
          </a:p>
          <a:p>
            <a:pPr lvl="0"/>
            <a:endParaRPr lang="en-GB" sz="1100" dirty="0"/>
          </a:p>
          <a:p>
            <a:pPr lvl="0"/>
            <a:endParaRPr lang="en-GB" sz="1600" dirty="0"/>
          </a:p>
          <a:p>
            <a:pPr lvl="0"/>
            <a:endParaRPr lang="en-GB" sz="1600" dirty="0"/>
          </a:p>
          <a:p>
            <a:endParaRPr lang="en-GB" dirty="0"/>
          </a:p>
        </p:txBody>
      </p:sp>
      <p:sp>
        <p:nvSpPr>
          <p:cNvPr id="4" name="Slide Number Placeholder 3">
            <a:extLst>
              <a:ext uri="{FF2B5EF4-FFF2-40B4-BE49-F238E27FC236}">
                <a16:creationId xmlns:a16="http://schemas.microsoft.com/office/drawing/2014/main" id="{E5A8BDF1-E7E4-45E7-8E6D-31215C1A1051}"/>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140</a:t>
            </a:fld>
            <a:endParaRPr lang="en-US" dirty="0"/>
          </a:p>
        </p:txBody>
      </p:sp>
      <p:sp>
        <p:nvSpPr>
          <p:cNvPr id="5" name="Footer Placeholder 4">
            <a:extLst>
              <a:ext uri="{FF2B5EF4-FFF2-40B4-BE49-F238E27FC236}">
                <a16:creationId xmlns:a16="http://schemas.microsoft.com/office/drawing/2014/main" id="{BF295F0B-19D1-4A4A-8C80-C23350A05CDB}"/>
              </a:ext>
            </a:extLst>
          </p:cNvPr>
          <p:cNvSpPr>
            <a:spLocks noGrp="1"/>
          </p:cNvSpPr>
          <p:nvPr>
            <p:ph type="ftr" sz="quarter" idx="11"/>
          </p:nvPr>
        </p:nvSpPr>
        <p:spPr/>
        <p:txBody>
          <a:bodyPr/>
          <a:lstStyle/>
          <a:p>
            <a:pPr>
              <a:defRPr/>
            </a:pPr>
            <a:r>
              <a:rPr lang="en-GB"/>
              <a:t>COVID-19 Vaccination programme: Core training slide set for healthcare practitioners 17 September 2021 </a:t>
            </a:r>
            <a:endParaRPr lang="en-US" dirty="0"/>
          </a:p>
        </p:txBody>
      </p:sp>
      <p:sp>
        <p:nvSpPr>
          <p:cNvPr id="7" name="TextBox 6">
            <a:extLst>
              <a:ext uri="{FF2B5EF4-FFF2-40B4-BE49-F238E27FC236}">
                <a16:creationId xmlns:a16="http://schemas.microsoft.com/office/drawing/2014/main" id="{8A9150D9-22F9-4C7A-911E-96279D892AC5}"/>
              </a:ext>
            </a:extLst>
          </p:cNvPr>
          <p:cNvSpPr txBox="1"/>
          <p:nvPr/>
        </p:nvSpPr>
        <p:spPr>
          <a:xfrm>
            <a:off x="560476" y="5735326"/>
            <a:ext cx="11392175" cy="584775"/>
          </a:xfrm>
          <a:prstGeom prst="rect">
            <a:avLst/>
          </a:prstGeom>
          <a:noFill/>
        </p:spPr>
        <p:txBody>
          <a:bodyPr wrap="square" rtlCol="0">
            <a:spAutoFit/>
          </a:bodyPr>
          <a:lstStyle/>
          <a:p>
            <a:pPr fontAlgn="base"/>
            <a:r>
              <a:rPr lang="en-GB" sz="1600" dirty="0"/>
              <a:t>*Polyethylene glycol (PEG) is from a group of known allergens commonly found in medicines, household goods and cosmetics. Known allergy to PEG is rare but would contraindicate receipt of the Pfizer and the Moderna vaccines. </a:t>
            </a:r>
          </a:p>
        </p:txBody>
      </p:sp>
    </p:spTree>
    <p:extLst>
      <p:ext uri="{BB962C8B-B14F-4D97-AF65-F5344CB8AC3E}">
        <p14:creationId xmlns:p14="http://schemas.microsoft.com/office/powerpoint/2010/main" val="335417084"/>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4EF0F-EB7D-4192-9453-EC0471BE9FF3}"/>
              </a:ext>
            </a:extLst>
          </p:cNvPr>
          <p:cNvSpPr>
            <a:spLocks noGrp="1"/>
          </p:cNvSpPr>
          <p:nvPr>
            <p:ph type="title"/>
          </p:nvPr>
        </p:nvSpPr>
        <p:spPr/>
        <p:txBody>
          <a:bodyPr>
            <a:normAutofit/>
          </a:bodyPr>
          <a:lstStyle/>
          <a:p>
            <a:r>
              <a:rPr lang="en-GB"/>
              <a:t>COVID-19 Pfizer BioNTech vaccine</a:t>
            </a:r>
            <a:endParaRPr lang="en-GB" dirty="0"/>
          </a:p>
        </p:txBody>
      </p:sp>
      <p:sp>
        <p:nvSpPr>
          <p:cNvPr id="3" name="Content Placeholder 2">
            <a:extLst>
              <a:ext uri="{FF2B5EF4-FFF2-40B4-BE49-F238E27FC236}">
                <a16:creationId xmlns:a16="http://schemas.microsoft.com/office/drawing/2014/main" id="{8048F2E1-3E42-4B41-845C-E4FD664FA5A5}"/>
              </a:ext>
            </a:extLst>
          </p:cNvPr>
          <p:cNvSpPr>
            <a:spLocks noGrp="1"/>
          </p:cNvSpPr>
          <p:nvPr>
            <p:ph idx="1"/>
          </p:nvPr>
        </p:nvSpPr>
        <p:spPr/>
        <p:txBody>
          <a:bodyPr/>
          <a:lstStyle/>
          <a:p>
            <a:pPr marL="285750" indent="-285750">
              <a:buFont typeface="Arial" panose="020B0604020202020204" pitchFamily="34" charset="0"/>
              <a:buChar char="•"/>
            </a:pPr>
            <a:r>
              <a:rPr lang="en-GB" dirty="0"/>
              <a:t>the vaccine does not contain preservative</a:t>
            </a:r>
          </a:p>
          <a:p>
            <a:pPr marL="0" indent="0"/>
            <a:endParaRPr lang="en-GB" dirty="0"/>
          </a:p>
          <a:p>
            <a:pPr marL="285750" indent="-285750">
              <a:buFont typeface="Arial" panose="020B0604020202020204" pitchFamily="34" charset="0"/>
              <a:buChar char="•"/>
            </a:pPr>
            <a:r>
              <a:rPr lang="en-GB" dirty="0"/>
              <a:t>no animal products are contained in the vaccine product</a:t>
            </a:r>
          </a:p>
          <a:p>
            <a:pPr marL="0" indent="0"/>
            <a:endParaRPr lang="en-GB" dirty="0"/>
          </a:p>
          <a:p>
            <a:pPr marL="285750" indent="-285750">
              <a:buFont typeface="Arial" panose="020B0604020202020204" pitchFamily="34" charset="0"/>
              <a:buChar char="•"/>
            </a:pPr>
            <a:r>
              <a:rPr lang="en-GB" dirty="0"/>
              <a:t>the vaccine does not contain latex, milk, lactose, gluten, egg, maize/corn or peanuts</a:t>
            </a:r>
          </a:p>
          <a:p>
            <a:pPr marL="0" indent="0"/>
            <a:endParaRPr lang="en-GB" dirty="0"/>
          </a:p>
          <a:p>
            <a:pPr marL="285750" indent="-285750">
              <a:buFont typeface="Arial" panose="020B0604020202020204" pitchFamily="34" charset="0"/>
              <a:buChar char="•"/>
            </a:pPr>
            <a:r>
              <a:rPr lang="en-GB" dirty="0"/>
              <a:t>full product information about the COVID-19 Pfizer BioNTech vaccine is available at </a:t>
            </a:r>
            <a:r>
              <a:rPr lang="en-GB" dirty="0">
                <a:hlinkClick r:id="rId3"/>
              </a:rPr>
              <a:t>www.gov.uk/government/publications/regulatory-approval-of-pfizer-biontech-vaccine-for-covid-19</a:t>
            </a:r>
            <a:r>
              <a:rPr lang="en-GB" dirty="0"/>
              <a:t>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a video showing how to reconstitute and prepare the Pfizer BioNTech vaccine is available:</a:t>
            </a:r>
          </a:p>
          <a:p>
            <a:pPr lvl="3"/>
            <a:r>
              <a:rPr lang="en-GB" sz="1800" dirty="0"/>
              <a:t>Reg174 vaccine</a:t>
            </a:r>
            <a:r>
              <a:rPr lang="en-GB" sz="1800" u="sng" dirty="0"/>
              <a:t>: www.cvdvaccine.co.uk/</a:t>
            </a:r>
            <a:r>
              <a:rPr lang="en-GB" sz="1800" dirty="0"/>
              <a:t> </a:t>
            </a:r>
          </a:p>
          <a:p>
            <a:pPr lvl="3"/>
            <a:r>
              <a:rPr lang="en-GB" sz="1800" dirty="0"/>
              <a:t>Comirnaty: </a:t>
            </a:r>
            <a:r>
              <a:rPr lang="en-GB" sz="1800" u="sng" dirty="0">
                <a:hlinkClick r:id="rId4"/>
              </a:rPr>
              <a:t>www.comirnatyeducation.co.uk</a:t>
            </a:r>
            <a:endParaRPr lang="en-GB" sz="1800" dirty="0"/>
          </a:p>
          <a:p>
            <a:endParaRPr lang="en-GB" dirty="0"/>
          </a:p>
        </p:txBody>
      </p:sp>
      <p:sp>
        <p:nvSpPr>
          <p:cNvPr id="4" name="Slide Number Placeholder 3">
            <a:extLst>
              <a:ext uri="{FF2B5EF4-FFF2-40B4-BE49-F238E27FC236}">
                <a16:creationId xmlns:a16="http://schemas.microsoft.com/office/drawing/2014/main" id="{C862B992-8A4F-4E61-B37C-941E14927831}"/>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141</a:t>
            </a:fld>
            <a:endParaRPr lang="en-US" dirty="0"/>
          </a:p>
        </p:txBody>
      </p:sp>
      <p:sp>
        <p:nvSpPr>
          <p:cNvPr id="5" name="Footer Placeholder 4">
            <a:extLst>
              <a:ext uri="{FF2B5EF4-FFF2-40B4-BE49-F238E27FC236}">
                <a16:creationId xmlns:a16="http://schemas.microsoft.com/office/drawing/2014/main" id="{5A954ABF-EBAF-40F5-A973-38C6C76EC111}"/>
              </a:ext>
            </a:extLst>
          </p:cNvPr>
          <p:cNvSpPr>
            <a:spLocks noGrp="1"/>
          </p:cNvSpPr>
          <p:nvPr>
            <p:ph type="ftr" sz="quarter" idx="11"/>
          </p:nvPr>
        </p:nvSpPr>
        <p:spPr/>
        <p:txBody>
          <a:bodyPr/>
          <a:lstStyle/>
          <a:p>
            <a:pPr>
              <a:defRPr/>
            </a:pPr>
            <a:r>
              <a:rPr lang="en-GB"/>
              <a:t>COVID-19 Vaccination programme: Core training slide set for healthcare practitioners 17 September 2021 </a:t>
            </a:r>
            <a:endParaRPr lang="en-US" dirty="0"/>
          </a:p>
        </p:txBody>
      </p:sp>
    </p:spTree>
    <p:extLst>
      <p:ext uri="{BB962C8B-B14F-4D97-AF65-F5344CB8AC3E}">
        <p14:creationId xmlns:p14="http://schemas.microsoft.com/office/powerpoint/2010/main" val="2918101833"/>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C30CE-B653-4776-89E4-56BD198147D7}"/>
              </a:ext>
            </a:extLst>
          </p:cNvPr>
          <p:cNvSpPr>
            <a:spLocks noGrp="1"/>
          </p:cNvSpPr>
          <p:nvPr>
            <p:ph type="title"/>
          </p:nvPr>
        </p:nvSpPr>
        <p:spPr/>
        <p:txBody>
          <a:bodyPr>
            <a:noAutofit/>
          </a:bodyPr>
          <a:lstStyle/>
          <a:p>
            <a:r>
              <a:rPr lang="en-GB" sz="3200" dirty="0"/>
              <a:t>Adverse reactions following </a:t>
            </a:r>
            <a:r>
              <a:rPr lang="en-GB" sz="3200"/>
              <a:t>COVID-19 Pfizer BioNTech vaccine</a:t>
            </a:r>
            <a:endParaRPr lang="en-GB" sz="3200" dirty="0"/>
          </a:p>
        </p:txBody>
      </p:sp>
      <p:sp>
        <p:nvSpPr>
          <p:cNvPr id="3" name="Content Placeholder 2">
            <a:extLst>
              <a:ext uri="{FF2B5EF4-FFF2-40B4-BE49-F238E27FC236}">
                <a16:creationId xmlns:a16="http://schemas.microsoft.com/office/drawing/2014/main" id="{A52447A5-5CDF-4489-822A-BC6939DEE48A}"/>
              </a:ext>
            </a:extLst>
          </p:cNvPr>
          <p:cNvSpPr>
            <a:spLocks noGrp="1"/>
          </p:cNvSpPr>
          <p:nvPr>
            <p:ph idx="1"/>
          </p:nvPr>
        </p:nvSpPr>
        <p:spPr>
          <a:xfrm>
            <a:off x="737731" y="1077686"/>
            <a:ext cx="10704000" cy="5231040"/>
          </a:xfrm>
        </p:spPr>
        <p:txBody>
          <a:bodyPr/>
          <a:lstStyle/>
          <a:p>
            <a:r>
              <a:rPr lang="en-GB" b="1" dirty="0"/>
              <a:t>The following reactions were reported by the vaccine clinical trial participants</a:t>
            </a:r>
          </a:p>
          <a:p>
            <a:r>
              <a:rPr lang="en-GB" b="1" dirty="0"/>
              <a:t>Local reactions</a:t>
            </a:r>
            <a:endParaRPr lang="en-GB" dirty="0"/>
          </a:p>
          <a:p>
            <a:r>
              <a:rPr lang="en-GB" dirty="0"/>
              <a:t>Over 80% reported pain at the injection site. Redness and swelling was also commonly reported.</a:t>
            </a:r>
          </a:p>
          <a:p>
            <a:endParaRPr lang="en-GB" sz="800" dirty="0"/>
          </a:p>
          <a:p>
            <a:r>
              <a:rPr lang="en-GB" b="1" dirty="0"/>
              <a:t>Systemic reactions</a:t>
            </a:r>
            <a:endParaRPr lang="en-GB" dirty="0"/>
          </a:p>
          <a:p>
            <a:r>
              <a:rPr lang="en-GB" dirty="0"/>
              <a:t>The most frequently reported systemic reactions (reactions affecting the whole body) were</a:t>
            </a:r>
          </a:p>
          <a:p>
            <a:r>
              <a:rPr lang="en-GB" dirty="0"/>
              <a:t>		tiredness (&gt; 60%) 	headache (&gt; 50%) </a:t>
            </a:r>
          </a:p>
          <a:p>
            <a:r>
              <a:rPr lang="en-GB" dirty="0"/>
              <a:t>		muscle aches (&gt; 30%)	chills (&gt; 30%) </a:t>
            </a:r>
          </a:p>
          <a:p>
            <a:r>
              <a:rPr lang="en-GB" dirty="0"/>
              <a:t>		joint pain (&gt; 20%) 	raised temperature (fever)(&gt; 10%) </a:t>
            </a:r>
          </a:p>
          <a:p>
            <a:endParaRPr lang="en-GB" sz="800" dirty="0"/>
          </a:p>
          <a:p>
            <a:pPr marL="285750" indent="-285750">
              <a:buFont typeface="Arial" panose="020B0604020202020204" pitchFamily="34" charset="0"/>
              <a:buChar char="•"/>
            </a:pPr>
            <a:r>
              <a:rPr lang="en-GB" dirty="0"/>
              <a:t>these symptoms were usually mild or moderate in intensity and resolved within a few days after vaccination</a:t>
            </a:r>
          </a:p>
          <a:p>
            <a:pPr marL="285750" indent="-285750">
              <a:buFont typeface="Arial" panose="020B0604020202020204" pitchFamily="34" charset="0"/>
              <a:buChar char="•"/>
            </a:pPr>
            <a:r>
              <a:rPr lang="en-GB" dirty="0"/>
              <a:t>the types of reactions reported in adolescents aged 12 to 15 years who received the Pfizer BioNTech vaccine in clinical trials were the same as those reported in older individuals but were reported slightly more frequently</a:t>
            </a:r>
          </a:p>
          <a:p>
            <a:pPr marL="285750" indent="-285750">
              <a:buFont typeface="Arial" panose="020B0604020202020204" pitchFamily="34" charset="0"/>
              <a:buChar char="•"/>
            </a:pPr>
            <a:r>
              <a:rPr lang="en-GB" dirty="0"/>
              <a:t>medicines such as paracetamol can be given for post-vaccination pain or fever if required.</a:t>
            </a:r>
          </a:p>
          <a:p>
            <a:pPr marL="285750" indent="-285750">
              <a:buFont typeface="Arial" panose="020B0604020202020204" pitchFamily="34" charset="0"/>
              <a:buChar char="•"/>
            </a:pPr>
            <a:r>
              <a:rPr lang="en-GB" dirty="0"/>
              <a:t>inform vaccinees these symptoms normally last less than a week but if their symptoms get worse or they are concerned, they should speak to their GP or call NHS 111</a:t>
            </a:r>
          </a:p>
          <a:p>
            <a:endParaRPr lang="en-GB" dirty="0"/>
          </a:p>
        </p:txBody>
      </p:sp>
      <p:sp>
        <p:nvSpPr>
          <p:cNvPr id="4" name="Slide Number Placeholder 3">
            <a:extLst>
              <a:ext uri="{FF2B5EF4-FFF2-40B4-BE49-F238E27FC236}">
                <a16:creationId xmlns:a16="http://schemas.microsoft.com/office/drawing/2014/main" id="{598A579E-128D-432A-80CA-108A2498E546}"/>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142</a:t>
            </a:fld>
            <a:endParaRPr lang="en-US" dirty="0"/>
          </a:p>
        </p:txBody>
      </p:sp>
      <p:sp>
        <p:nvSpPr>
          <p:cNvPr id="5" name="Footer Placeholder 4">
            <a:extLst>
              <a:ext uri="{FF2B5EF4-FFF2-40B4-BE49-F238E27FC236}">
                <a16:creationId xmlns:a16="http://schemas.microsoft.com/office/drawing/2014/main" id="{D863D8BE-AB48-4710-9ED8-8E228E73DC35}"/>
              </a:ext>
            </a:extLst>
          </p:cNvPr>
          <p:cNvSpPr>
            <a:spLocks noGrp="1"/>
          </p:cNvSpPr>
          <p:nvPr>
            <p:ph type="ftr" sz="quarter" idx="11"/>
          </p:nvPr>
        </p:nvSpPr>
        <p:spPr/>
        <p:txBody>
          <a:bodyPr/>
          <a:lstStyle/>
          <a:p>
            <a:pPr>
              <a:defRPr/>
            </a:pPr>
            <a:r>
              <a:rPr lang="en-GB"/>
              <a:t>COVID-19 Vaccination programme: Core training slide set for healthcare practitioners 17 September 2021 </a:t>
            </a:r>
            <a:endParaRPr lang="en-US" dirty="0"/>
          </a:p>
        </p:txBody>
      </p:sp>
    </p:spTree>
    <p:extLst>
      <p:ext uri="{BB962C8B-B14F-4D97-AF65-F5344CB8AC3E}">
        <p14:creationId xmlns:p14="http://schemas.microsoft.com/office/powerpoint/2010/main" val="5084646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4EF0F-EB7D-4192-9453-EC0471BE9FF3}"/>
              </a:ext>
            </a:extLst>
          </p:cNvPr>
          <p:cNvSpPr>
            <a:spLocks noGrp="1"/>
          </p:cNvSpPr>
          <p:nvPr>
            <p:ph type="title"/>
          </p:nvPr>
        </p:nvSpPr>
        <p:spPr/>
        <p:txBody>
          <a:bodyPr>
            <a:normAutofit fontScale="90000"/>
          </a:bodyPr>
          <a:lstStyle/>
          <a:p>
            <a:r>
              <a:rPr lang="en-GB" dirty="0"/>
              <a:t>COVID-19 </a:t>
            </a:r>
            <a:r>
              <a:rPr lang="en-GB"/>
              <a:t>Vaccine Pfizer BioNTech presentation</a:t>
            </a:r>
            <a:br>
              <a:rPr lang="en-GB" dirty="0"/>
            </a:br>
            <a:endParaRPr lang="en-GB" dirty="0"/>
          </a:p>
        </p:txBody>
      </p:sp>
      <p:sp>
        <p:nvSpPr>
          <p:cNvPr id="3" name="Content Placeholder 2">
            <a:extLst>
              <a:ext uri="{FF2B5EF4-FFF2-40B4-BE49-F238E27FC236}">
                <a16:creationId xmlns:a16="http://schemas.microsoft.com/office/drawing/2014/main" id="{8048F2E1-3E42-4B41-845C-E4FD664FA5A5}"/>
              </a:ext>
            </a:extLst>
          </p:cNvPr>
          <p:cNvSpPr>
            <a:spLocks noGrp="1"/>
          </p:cNvSpPr>
          <p:nvPr>
            <p:ph idx="1"/>
          </p:nvPr>
        </p:nvSpPr>
        <p:spPr>
          <a:xfrm>
            <a:off x="750268" y="1305201"/>
            <a:ext cx="7348703" cy="4739679"/>
          </a:xfrm>
        </p:spPr>
        <p:txBody>
          <a:bodyPr/>
          <a:lstStyle/>
          <a:p>
            <a:pPr marL="285750" indent="-285750">
              <a:buFont typeface="Arial" panose="020B0604020202020204" pitchFamily="34" charset="0"/>
              <a:buChar char="•"/>
            </a:pPr>
            <a:r>
              <a:rPr lang="en-GB" dirty="0"/>
              <a:t>the vaccine packs contain 195 vials of vaccine</a:t>
            </a:r>
          </a:p>
          <a:p>
            <a:pPr marL="0" indent="0"/>
            <a:endParaRPr lang="en-GB" sz="900" dirty="0"/>
          </a:p>
          <a:p>
            <a:pPr marL="285750" indent="-285750">
              <a:buFont typeface="Arial" panose="020B0604020202020204" pitchFamily="34" charset="0"/>
              <a:buChar char="•"/>
            </a:pPr>
            <a:r>
              <a:rPr lang="en-GB" dirty="0"/>
              <a:t>the vaccine is contained in a multidose clear glass vial. The vial has a rubber (bromobutyl) stopper, aluminium seal and a flip-off plastic cap. The stopper does not contain latex</a:t>
            </a:r>
          </a:p>
          <a:p>
            <a:pPr marL="285750" indent="-285750">
              <a:buFont typeface="Arial" panose="020B0604020202020204" pitchFamily="34" charset="0"/>
              <a:buChar char="•"/>
            </a:pPr>
            <a:endParaRPr lang="en-GB" sz="900" dirty="0"/>
          </a:p>
          <a:p>
            <a:pPr marL="285750" indent="-285750">
              <a:buFont typeface="Arial" panose="020B0604020202020204" pitchFamily="34" charset="0"/>
              <a:buChar char="•"/>
            </a:pPr>
            <a:r>
              <a:rPr lang="en-GB" dirty="0"/>
              <a:t>each vial contains 0.45 ml of vaccine and should be diluted with 1.8 ml of Sodium Chloride 0.9% Solution for Injection (normal saline)</a:t>
            </a:r>
          </a:p>
          <a:p>
            <a:pPr marL="0" indent="0"/>
            <a:endParaRPr lang="en-GB" sz="900" dirty="0"/>
          </a:p>
          <a:p>
            <a:pPr marL="285750" indent="-285750">
              <a:buFont typeface="Arial" panose="020B0604020202020204" pitchFamily="34" charset="0"/>
              <a:buChar char="•"/>
            </a:pPr>
            <a:r>
              <a:rPr lang="en-GB" dirty="0"/>
              <a:t>if the dose-sparing needles and syringes being supplied with the vaccine are used, it should be possible to obtain 6 full 0.3ml doses from the vial. If standard syringes and needles are used, there may not be sufficient volume to extract a sixth dose from a single vial. </a:t>
            </a:r>
          </a:p>
          <a:p>
            <a:pPr marL="0" indent="0"/>
            <a:endParaRPr lang="en-GB" sz="900" dirty="0"/>
          </a:p>
          <a:p>
            <a:pPr marL="285750" indent="-285750">
              <a:buFont typeface="Arial" panose="020B0604020202020204" pitchFamily="34" charset="0"/>
              <a:buChar char="•"/>
            </a:pPr>
            <a:r>
              <a:rPr lang="en-GB" dirty="0"/>
              <a:t>care should be taken to ensure a full 0.3 ml dose will be administered to the patient from the same vial. If the amount of vaccine remaining in the vial cannot provide a full dose of 0.3 ml, discard the vial and any excess volume. Do not pool excess vaccine from multiple vials.</a:t>
            </a:r>
          </a:p>
          <a:p>
            <a:endParaRPr lang="en-GB" dirty="0"/>
          </a:p>
        </p:txBody>
      </p:sp>
      <p:sp>
        <p:nvSpPr>
          <p:cNvPr id="4" name="Slide Number Placeholder 3">
            <a:extLst>
              <a:ext uri="{FF2B5EF4-FFF2-40B4-BE49-F238E27FC236}">
                <a16:creationId xmlns:a16="http://schemas.microsoft.com/office/drawing/2014/main" id="{C862B992-8A4F-4E61-B37C-941E14927831}"/>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143</a:t>
            </a:fld>
            <a:endParaRPr lang="en-US" dirty="0"/>
          </a:p>
        </p:txBody>
      </p:sp>
      <p:sp>
        <p:nvSpPr>
          <p:cNvPr id="5" name="Footer Placeholder 4">
            <a:extLst>
              <a:ext uri="{FF2B5EF4-FFF2-40B4-BE49-F238E27FC236}">
                <a16:creationId xmlns:a16="http://schemas.microsoft.com/office/drawing/2014/main" id="{5A954ABF-EBAF-40F5-A973-38C6C76EC111}"/>
              </a:ext>
            </a:extLst>
          </p:cNvPr>
          <p:cNvSpPr>
            <a:spLocks noGrp="1"/>
          </p:cNvSpPr>
          <p:nvPr>
            <p:ph type="ftr" sz="quarter" idx="11"/>
          </p:nvPr>
        </p:nvSpPr>
        <p:spPr/>
        <p:txBody>
          <a:bodyPr/>
          <a:lstStyle/>
          <a:p>
            <a:pPr>
              <a:defRPr/>
            </a:pPr>
            <a:r>
              <a:rPr lang="en-GB"/>
              <a:t>COVID-19 Vaccination programme: Core training slide set for healthcare practitioners 17 September 2021 </a:t>
            </a:r>
            <a:endParaRPr lang="en-US" dirty="0"/>
          </a:p>
        </p:txBody>
      </p:sp>
      <p:sp>
        <p:nvSpPr>
          <p:cNvPr id="12" name="Rectangle 8">
            <a:extLst>
              <a:ext uri="{FF2B5EF4-FFF2-40B4-BE49-F238E27FC236}">
                <a16:creationId xmlns:a16="http://schemas.microsoft.com/office/drawing/2014/main" id="{9F08C3A1-B9FB-4187-8BC1-938C92C88567}"/>
              </a:ext>
            </a:extLst>
          </p:cNvPr>
          <p:cNvSpPr>
            <a:spLocks noChangeArrowheads="1"/>
          </p:cNvSpPr>
          <p:nvPr/>
        </p:nvSpPr>
        <p:spPr bwMode="auto">
          <a:xfrm>
            <a:off x="10592641" y="11654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pic>
        <p:nvPicPr>
          <p:cNvPr id="7" name="Picture 6" descr="A picture containing text, bottle&#10;&#10;Description automatically generated">
            <a:extLst>
              <a:ext uri="{FF2B5EF4-FFF2-40B4-BE49-F238E27FC236}">
                <a16:creationId xmlns:a16="http://schemas.microsoft.com/office/drawing/2014/main" id="{1C2315C8-3068-4457-917F-23A3E566B3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5623" y="1396745"/>
            <a:ext cx="3804949" cy="3831771"/>
          </a:xfrm>
          <a:prstGeom prst="rect">
            <a:avLst/>
          </a:prstGeom>
        </p:spPr>
      </p:pic>
      <p:sp>
        <p:nvSpPr>
          <p:cNvPr id="8" name="TextBox 7">
            <a:extLst>
              <a:ext uri="{FF2B5EF4-FFF2-40B4-BE49-F238E27FC236}">
                <a16:creationId xmlns:a16="http://schemas.microsoft.com/office/drawing/2014/main" id="{6992B296-D0CE-4F64-A95C-5F693184C4B1}"/>
              </a:ext>
            </a:extLst>
          </p:cNvPr>
          <p:cNvSpPr txBox="1"/>
          <p:nvPr/>
        </p:nvSpPr>
        <p:spPr>
          <a:xfrm>
            <a:off x="8908231" y="5228516"/>
            <a:ext cx="3283769" cy="769441"/>
          </a:xfrm>
          <a:prstGeom prst="rect">
            <a:avLst/>
          </a:prstGeom>
          <a:noFill/>
        </p:spPr>
        <p:txBody>
          <a:bodyPr wrap="square" rtlCol="0">
            <a:spAutoFit/>
          </a:bodyPr>
          <a:lstStyle/>
          <a:p>
            <a:r>
              <a:rPr lang="en-GB" sz="1100" dirty="0"/>
              <a:t>Regulation 174 authorised COVID-19 mRNA Vaccine BNT162b2 (left) and Comirnaty (right). Identical vaccine in identical vials but different label</a:t>
            </a:r>
          </a:p>
        </p:txBody>
      </p:sp>
    </p:spTree>
    <p:extLst>
      <p:ext uri="{BB962C8B-B14F-4D97-AF65-F5344CB8AC3E}">
        <p14:creationId xmlns:p14="http://schemas.microsoft.com/office/powerpoint/2010/main" val="2051571228"/>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9B65C-5AE5-4F19-B687-8E939BBF0B3F}"/>
              </a:ext>
            </a:extLst>
          </p:cNvPr>
          <p:cNvSpPr>
            <a:spLocks noGrp="1"/>
          </p:cNvSpPr>
          <p:nvPr>
            <p:ph type="title"/>
          </p:nvPr>
        </p:nvSpPr>
        <p:spPr/>
        <p:txBody>
          <a:bodyPr/>
          <a:lstStyle/>
          <a:p>
            <a:r>
              <a:rPr lang="en-GB" dirty="0"/>
              <a:t>Diluent for </a:t>
            </a:r>
            <a:r>
              <a:rPr lang="en-GB"/>
              <a:t>COVID-19 Pfizer BioNTech vaccine</a:t>
            </a:r>
            <a:endParaRPr lang="en-GB" dirty="0"/>
          </a:p>
        </p:txBody>
      </p:sp>
      <p:sp>
        <p:nvSpPr>
          <p:cNvPr id="3" name="Content Placeholder 2">
            <a:extLst>
              <a:ext uri="{FF2B5EF4-FFF2-40B4-BE49-F238E27FC236}">
                <a16:creationId xmlns:a16="http://schemas.microsoft.com/office/drawing/2014/main" id="{6ECD763D-BA2A-4D19-8297-A5FECCFAF181}"/>
              </a:ext>
            </a:extLst>
          </p:cNvPr>
          <p:cNvSpPr>
            <a:spLocks noGrp="1"/>
          </p:cNvSpPr>
          <p:nvPr>
            <p:ph idx="1"/>
          </p:nvPr>
        </p:nvSpPr>
        <p:spPr/>
        <p:txBody>
          <a:bodyPr/>
          <a:lstStyle/>
          <a:p>
            <a:pPr marL="0" indent="0"/>
            <a:endParaRPr lang="en-GB" dirty="0"/>
          </a:p>
          <a:p>
            <a:pPr marL="285750" indent="-285750">
              <a:buFont typeface="Arial" panose="020B0604020202020204" pitchFamily="34" charset="0"/>
              <a:buChar char="•"/>
            </a:pPr>
            <a:r>
              <a:rPr lang="en-GB" dirty="0"/>
              <a:t>only Sodium Chloride 0.9% Solution for Injection (normal saline) should be used as a diluent for this vaccine</a:t>
            </a:r>
          </a:p>
          <a:p>
            <a:pPr marL="0" indent="0"/>
            <a:endParaRPr lang="en-GB" dirty="0"/>
          </a:p>
          <a:p>
            <a:pPr marL="285750" indent="-285750">
              <a:buFont typeface="Arial" panose="020B0604020202020204" pitchFamily="34" charset="0"/>
              <a:buChar char="•"/>
            </a:pPr>
            <a:r>
              <a:rPr lang="en-GB" dirty="0"/>
              <a:t>a separate ampoule containing a minimum of 2ml of normal saline is required for vaccine reconstitution</a:t>
            </a:r>
          </a:p>
          <a:p>
            <a:pPr marL="0" indent="0"/>
            <a:endParaRPr lang="en-GB" dirty="0"/>
          </a:p>
          <a:p>
            <a:pPr marL="285750" indent="-285750">
              <a:buFont typeface="Arial" panose="020B0604020202020204" pitchFamily="34" charset="0"/>
              <a:buChar char="•"/>
            </a:pPr>
            <a:r>
              <a:rPr lang="en-GB" dirty="0"/>
              <a:t>each ampoule of diluent is single use and any remaining diluent must be discarded after 1.8 ml has been withdrawn, regardless of the ampoule volume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there are no special storage requirements for the diluent and this can be stored with other ambient products (needles and syringes) in a dry environment away from direct sunlight</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0" indent="0"/>
            <a:endParaRPr lang="en-GB" dirty="0"/>
          </a:p>
          <a:p>
            <a:pPr marL="0" indent="0"/>
            <a:endParaRPr lang="en-GB" dirty="0"/>
          </a:p>
          <a:p>
            <a:endParaRPr lang="en-GB" dirty="0"/>
          </a:p>
        </p:txBody>
      </p:sp>
      <p:sp>
        <p:nvSpPr>
          <p:cNvPr id="4" name="Slide Number Placeholder 3">
            <a:extLst>
              <a:ext uri="{FF2B5EF4-FFF2-40B4-BE49-F238E27FC236}">
                <a16:creationId xmlns:a16="http://schemas.microsoft.com/office/drawing/2014/main" id="{7877CF50-BA5E-4F60-866C-F3CE17EFF81C}"/>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144</a:t>
            </a:fld>
            <a:endParaRPr lang="en-US" dirty="0"/>
          </a:p>
        </p:txBody>
      </p:sp>
      <p:sp>
        <p:nvSpPr>
          <p:cNvPr id="5" name="Footer Placeholder 4">
            <a:extLst>
              <a:ext uri="{FF2B5EF4-FFF2-40B4-BE49-F238E27FC236}">
                <a16:creationId xmlns:a16="http://schemas.microsoft.com/office/drawing/2014/main" id="{73AD5B0E-2C13-41CA-B12D-97DD757F0C48}"/>
              </a:ext>
            </a:extLst>
          </p:cNvPr>
          <p:cNvSpPr>
            <a:spLocks noGrp="1"/>
          </p:cNvSpPr>
          <p:nvPr>
            <p:ph type="ftr" sz="quarter" idx="11"/>
          </p:nvPr>
        </p:nvSpPr>
        <p:spPr/>
        <p:txBody>
          <a:bodyPr/>
          <a:lstStyle/>
          <a:p>
            <a:pPr>
              <a:defRPr/>
            </a:pPr>
            <a:r>
              <a:rPr lang="en-GB"/>
              <a:t>COVID-19 Vaccination programme: Core training slide set for healthcare practitioners 17 September 2021 </a:t>
            </a:r>
            <a:endParaRPr lang="en-US" dirty="0"/>
          </a:p>
        </p:txBody>
      </p:sp>
    </p:spTree>
    <p:extLst>
      <p:ext uri="{BB962C8B-B14F-4D97-AF65-F5344CB8AC3E}">
        <p14:creationId xmlns:p14="http://schemas.microsoft.com/office/powerpoint/2010/main" val="4248033506"/>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CD90E-D0D7-43A4-A1CE-A065E5D23955}"/>
              </a:ext>
            </a:extLst>
          </p:cNvPr>
          <p:cNvSpPr>
            <a:spLocks noGrp="1"/>
          </p:cNvSpPr>
          <p:nvPr>
            <p:ph type="title"/>
          </p:nvPr>
        </p:nvSpPr>
        <p:spPr/>
        <p:txBody>
          <a:bodyPr>
            <a:normAutofit/>
          </a:bodyPr>
          <a:lstStyle/>
          <a:p>
            <a:r>
              <a:rPr lang="en-GB" dirty="0"/>
              <a:t>Ordering </a:t>
            </a:r>
            <a:r>
              <a:rPr lang="en-GB"/>
              <a:t>COVID-19 Pfizer BioNTech vaccine</a:t>
            </a:r>
            <a:endParaRPr lang="en-GB" dirty="0"/>
          </a:p>
        </p:txBody>
      </p:sp>
      <p:sp>
        <p:nvSpPr>
          <p:cNvPr id="3" name="Content Placeholder 2">
            <a:extLst>
              <a:ext uri="{FF2B5EF4-FFF2-40B4-BE49-F238E27FC236}">
                <a16:creationId xmlns:a16="http://schemas.microsoft.com/office/drawing/2014/main" id="{1BE2C2F5-A0CB-411A-B723-C364724B04E8}"/>
              </a:ext>
            </a:extLst>
          </p:cNvPr>
          <p:cNvSpPr>
            <a:spLocks noGrp="1"/>
          </p:cNvSpPr>
          <p:nvPr>
            <p:ph idx="1"/>
          </p:nvPr>
        </p:nvSpPr>
        <p:spPr>
          <a:xfrm>
            <a:off x="825023" y="1424352"/>
            <a:ext cx="10704000" cy="4884374"/>
          </a:xfrm>
        </p:spPr>
        <p:txBody>
          <a:bodyPr/>
          <a:lstStyle/>
          <a:p>
            <a:pPr marL="285750" indent="-285750">
              <a:buFont typeface="Arial" panose="020B0604020202020204" pitchFamily="34" charset="0"/>
              <a:buChar char="•"/>
            </a:pPr>
            <a:r>
              <a:rPr lang="en-GB" dirty="0"/>
              <a:t>pre-authorised NHS Trusts should order the Pfizer BioNTech COVID-19 vaccine via PHE's </a:t>
            </a:r>
            <a:r>
              <a:rPr lang="en-GB" dirty="0">
                <a:hlinkClick r:id="rId2"/>
              </a:rPr>
              <a:t>ImmForm platform</a:t>
            </a:r>
            <a:r>
              <a:rPr lang="en-GB" dirty="0"/>
              <a:t>. PCN designated sites need to use the Foundry system to order vaccines.</a:t>
            </a:r>
            <a:r>
              <a:rPr lang="en-GB" u="sng" dirty="0"/>
              <a:t> </a:t>
            </a:r>
            <a:r>
              <a:rPr lang="en-GB" dirty="0"/>
              <a:t>Ordering is only available for pre-authorised sites.</a:t>
            </a:r>
          </a:p>
          <a:p>
            <a:pPr marL="0" indent="0"/>
            <a:endParaRPr lang="en-GB" sz="1200" dirty="0"/>
          </a:p>
          <a:p>
            <a:pPr marL="285750" indent="-285750">
              <a:buFont typeface="Arial" panose="020B0604020202020204" pitchFamily="34" charset="0"/>
              <a:buChar char="•"/>
            </a:pPr>
            <a:r>
              <a:rPr lang="en-GB" dirty="0"/>
              <a:t>each pack of vaccine ordered should automatically generate an order for the required number of the following for that vaccine pack:</a:t>
            </a:r>
          </a:p>
          <a:p>
            <a:pPr marL="963612" lvl="3" indent="-342900">
              <a:buFont typeface="Wingdings" panose="05000000000000000000" pitchFamily="2" charset="2"/>
              <a:buChar char="ü"/>
            </a:pPr>
            <a:r>
              <a:rPr lang="en-GB" sz="1800" dirty="0"/>
              <a:t>diluent </a:t>
            </a:r>
          </a:p>
          <a:p>
            <a:pPr marL="963612" lvl="3" indent="-342900">
              <a:buFont typeface="Wingdings" panose="05000000000000000000" pitchFamily="2" charset="2"/>
              <a:buChar char="ü"/>
            </a:pPr>
            <a:r>
              <a:rPr lang="en-GB" sz="1800" dirty="0"/>
              <a:t>syringes and needles for dilution</a:t>
            </a:r>
          </a:p>
          <a:p>
            <a:pPr marL="963612" lvl="3" indent="-342900">
              <a:buFont typeface="Wingdings" panose="05000000000000000000" pitchFamily="2" charset="2"/>
              <a:buChar char="ü"/>
            </a:pPr>
            <a:r>
              <a:rPr lang="en-GB" sz="1800" dirty="0"/>
              <a:t>syringes and needles for vaccine administration*</a:t>
            </a:r>
          </a:p>
          <a:p>
            <a:pPr marL="963612" lvl="3" indent="-342900">
              <a:buFont typeface="Wingdings" panose="05000000000000000000" pitchFamily="2" charset="2"/>
              <a:buChar char="ü"/>
            </a:pPr>
            <a:r>
              <a:rPr lang="en-GB" sz="1800" dirty="0"/>
              <a:t>patient information leaflets (Comirnaty) or ‘Information for UK recipients’ (‘Reg174)</a:t>
            </a:r>
          </a:p>
          <a:p>
            <a:pPr marL="285750" indent="-285750">
              <a:buFont typeface="Arial" panose="020B0604020202020204" pitchFamily="34" charset="0"/>
              <a:buChar char="•"/>
            </a:pPr>
            <a:endParaRPr lang="en-GB" sz="1200" dirty="0"/>
          </a:p>
          <a:p>
            <a:pPr marL="285750" lvl="0" indent="-285750">
              <a:buFont typeface="Arial" panose="020B0604020202020204" pitchFamily="34" charset="0"/>
              <a:buChar char="•"/>
            </a:pPr>
            <a:r>
              <a:rPr lang="en-GB" dirty="0">
                <a:solidFill>
                  <a:prstClr val="black"/>
                </a:solidFill>
              </a:rPr>
              <a:t>patient vaccination record cards should be ordered</a:t>
            </a:r>
            <a:r>
              <a:rPr lang="en-GB" b="1" dirty="0">
                <a:solidFill>
                  <a:prstClr val="black"/>
                </a:solidFill>
                <a:latin typeface="Calibri" panose="020F0502020204030204" pitchFamily="34" charset="0"/>
                <a:ea typeface="Calibri" panose="020F0502020204030204" pitchFamily="34" charset="0"/>
              </a:rPr>
              <a:t> </a:t>
            </a:r>
            <a:r>
              <a:rPr lang="en-GB" dirty="0">
                <a:solidFill>
                  <a:prstClr val="black"/>
                </a:solidFill>
                <a:latin typeface="Arial"/>
                <a:ea typeface="Calibri" panose="020F0502020204030204" pitchFamily="34" charset="0"/>
              </a:rPr>
              <a:t>directly from the Health Publications website</a:t>
            </a:r>
          </a:p>
          <a:p>
            <a:pPr marL="0" indent="0"/>
            <a:endParaRPr lang="en-GB" sz="1200" dirty="0"/>
          </a:p>
          <a:p>
            <a:pPr marL="285750" indent="-285750">
              <a:buFont typeface="Arial" panose="020B0604020202020204" pitchFamily="34" charset="0"/>
              <a:buChar char="•"/>
            </a:pPr>
            <a:endParaRPr lang="en-GB" sz="700" dirty="0"/>
          </a:p>
          <a:p>
            <a:pPr marL="0" indent="0"/>
            <a:r>
              <a:rPr lang="en-GB" sz="1400" dirty="0"/>
              <a:t>*Longer length (38mm) needles are recommended for morbidly obese individuals to ensure the vaccine is injected into muscle. These can be ordered from ImmForm when ordering vaccine if required in addition to the 25mm needles and syringes that will be supplied</a:t>
            </a:r>
          </a:p>
        </p:txBody>
      </p:sp>
      <p:sp>
        <p:nvSpPr>
          <p:cNvPr id="4" name="Slide Number Placeholder 3">
            <a:extLst>
              <a:ext uri="{FF2B5EF4-FFF2-40B4-BE49-F238E27FC236}">
                <a16:creationId xmlns:a16="http://schemas.microsoft.com/office/drawing/2014/main" id="{E5E783B0-03E0-4DAA-8449-FC47B3688DDA}"/>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145</a:t>
            </a:fld>
            <a:endParaRPr lang="en-US" dirty="0"/>
          </a:p>
        </p:txBody>
      </p:sp>
      <p:sp>
        <p:nvSpPr>
          <p:cNvPr id="5" name="Footer Placeholder 4">
            <a:extLst>
              <a:ext uri="{FF2B5EF4-FFF2-40B4-BE49-F238E27FC236}">
                <a16:creationId xmlns:a16="http://schemas.microsoft.com/office/drawing/2014/main" id="{2C2D9DDF-2704-42FD-8E46-894F2118E3F7}"/>
              </a:ext>
            </a:extLst>
          </p:cNvPr>
          <p:cNvSpPr>
            <a:spLocks noGrp="1"/>
          </p:cNvSpPr>
          <p:nvPr>
            <p:ph type="ftr" sz="quarter" idx="11"/>
          </p:nvPr>
        </p:nvSpPr>
        <p:spPr/>
        <p:txBody>
          <a:bodyPr/>
          <a:lstStyle/>
          <a:p>
            <a:pPr>
              <a:defRPr/>
            </a:pPr>
            <a:r>
              <a:rPr lang="en-GB"/>
              <a:t>COVID-19 Vaccination programme: Core training slide set for healthcare practitioners 17 September 2021 </a:t>
            </a:r>
            <a:endParaRPr lang="en-US" dirty="0"/>
          </a:p>
        </p:txBody>
      </p:sp>
    </p:spTree>
    <p:extLst>
      <p:ext uri="{BB962C8B-B14F-4D97-AF65-F5344CB8AC3E}">
        <p14:creationId xmlns:p14="http://schemas.microsoft.com/office/powerpoint/2010/main" val="1586965585"/>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1BDEC-32C1-483F-8D38-D4F07B741620}"/>
              </a:ext>
            </a:extLst>
          </p:cNvPr>
          <p:cNvSpPr>
            <a:spLocks noGrp="1"/>
          </p:cNvSpPr>
          <p:nvPr>
            <p:ph type="title"/>
          </p:nvPr>
        </p:nvSpPr>
        <p:spPr>
          <a:xfrm>
            <a:off x="750269" y="548680"/>
            <a:ext cx="10704000" cy="793737"/>
          </a:xfrm>
        </p:spPr>
        <p:txBody>
          <a:bodyPr>
            <a:normAutofit fontScale="90000"/>
          </a:bodyPr>
          <a:lstStyle/>
          <a:p>
            <a:r>
              <a:rPr lang="en-GB" dirty="0"/>
              <a:t>COVID-19 Pfizer BioNTech vaccine dose and schedule</a:t>
            </a:r>
            <a:br>
              <a:rPr lang="en-GB" dirty="0"/>
            </a:br>
            <a:br>
              <a:rPr lang="en-GB" dirty="0"/>
            </a:br>
            <a:endParaRPr lang="en-GB" dirty="0"/>
          </a:p>
        </p:txBody>
      </p:sp>
      <p:sp>
        <p:nvSpPr>
          <p:cNvPr id="3" name="Content Placeholder 2">
            <a:extLst>
              <a:ext uri="{FF2B5EF4-FFF2-40B4-BE49-F238E27FC236}">
                <a16:creationId xmlns:a16="http://schemas.microsoft.com/office/drawing/2014/main" id="{2DE53E5A-33B4-4625-BE3B-A8F89633B401}"/>
              </a:ext>
            </a:extLst>
          </p:cNvPr>
          <p:cNvSpPr>
            <a:spLocks noGrp="1"/>
          </p:cNvSpPr>
          <p:nvPr>
            <p:ph idx="1"/>
          </p:nvPr>
        </p:nvSpPr>
        <p:spPr>
          <a:xfrm>
            <a:off x="750269" y="1442008"/>
            <a:ext cx="10704000" cy="4730191"/>
          </a:xfrm>
        </p:spPr>
        <p:txBody>
          <a:bodyPr/>
          <a:lstStyle/>
          <a:p>
            <a:pPr marL="285750" indent="-285750">
              <a:buFont typeface="Arial" panose="020B0604020202020204" pitchFamily="34" charset="0"/>
              <a:buChar char="•"/>
            </a:pPr>
            <a:r>
              <a:rPr lang="en-GB" dirty="0"/>
              <a:t>a single dose is 0.3 ml</a:t>
            </a:r>
          </a:p>
          <a:p>
            <a:pPr marL="0" indent="0"/>
            <a:endParaRPr lang="en-GB" sz="800" dirty="0"/>
          </a:p>
          <a:p>
            <a:pPr marL="285750" indent="-285750">
              <a:buFont typeface="Arial" panose="020B0604020202020204" pitchFamily="34" charset="0"/>
              <a:buChar char="•"/>
            </a:pPr>
            <a:r>
              <a:rPr lang="en-GB" dirty="0"/>
              <a:t>two doses of COVID-19 Pfizer BioNTech vaccine are required with a minimum 21-day interval between doses</a:t>
            </a:r>
          </a:p>
          <a:p>
            <a:pPr marL="285750" indent="-285750">
              <a:buFont typeface="Arial" panose="020B0604020202020204" pitchFamily="34" charset="0"/>
              <a:buChar char="•"/>
            </a:pPr>
            <a:endParaRPr lang="en-GB" sz="800" dirty="0"/>
          </a:p>
          <a:p>
            <a:pPr marL="285750" indent="-285750">
              <a:buFont typeface="Arial" panose="020B0604020202020204" pitchFamily="34" charset="0"/>
              <a:buChar char="•"/>
            </a:pPr>
            <a:r>
              <a:rPr lang="en-GB" dirty="0"/>
              <a:t>currently, JCVI is recommending an interval of 8 weeks between primary doses of all the available COVID-19 vaccines</a:t>
            </a:r>
          </a:p>
          <a:p>
            <a:pPr marL="285750" indent="-285750">
              <a:buFont typeface="Arial" panose="020B0604020202020204" pitchFamily="34" charset="0"/>
              <a:buChar char="•"/>
            </a:pPr>
            <a:endParaRPr lang="en-GB" sz="800" dirty="0"/>
          </a:p>
          <a:p>
            <a:pPr marL="285750" indent="-285750">
              <a:buFont typeface="Arial" panose="020B0604020202020204" pitchFamily="34" charset="0"/>
              <a:buChar char="•"/>
            </a:pPr>
            <a:r>
              <a:rPr lang="en-GB" dirty="0"/>
              <a:t>operationally, this consistent interval should be used for all two dose vaccines to avoid confusion and simplify booking, and will help to ensure a good balance between achieving rapid and long-lasting protection </a:t>
            </a:r>
          </a:p>
          <a:p>
            <a:pPr marL="285750" indent="-285750">
              <a:buFont typeface="Arial" panose="020B0604020202020204" pitchFamily="34" charset="0"/>
              <a:buChar char="•"/>
            </a:pPr>
            <a:endParaRPr lang="en-GB" sz="800" dirty="0"/>
          </a:p>
          <a:p>
            <a:pPr marL="285750" indent="-285750">
              <a:buFont typeface="Arial" panose="020B0604020202020204" pitchFamily="34" charset="0"/>
              <a:buChar char="•"/>
            </a:pPr>
            <a:r>
              <a:rPr lang="en-GB" dirty="0"/>
              <a:t>the main exception to the 8 week lower interval would be those about to commence immunosuppressive treatment. In these individuals, the minimal interval between doses (21 days for Pfizer) may be followed to ensure vaccine is given whilst their immune system is better able to respond</a:t>
            </a:r>
          </a:p>
          <a:p>
            <a:pPr marL="285750" indent="-285750">
              <a:buFont typeface="Arial" panose="020B0604020202020204" pitchFamily="34" charset="0"/>
              <a:buChar char="•"/>
            </a:pPr>
            <a:endParaRPr lang="en-GB" sz="800" dirty="0"/>
          </a:p>
          <a:p>
            <a:pPr marL="285750" indent="-285750">
              <a:buFont typeface="Arial" panose="020B0604020202020204" pitchFamily="34" charset="0"/>
              <a:buChar char="•"/>
            </a:pPr>
            <a:r>
              <a:rPr lang="en-GB" dirty="0"/>
              <a:t>the booster vaccination dose is also 0.3ml and should be given to eligible individuals no earlier than six months after the second dose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
        <p:nvSpPr>
          <p:cNvPr id="4" name="Slide Number Placeholder 3">
            <a:extLst>
              <a:ext uri="{FF2B5EF4-FFF2-40B4-BE49-F238E27FC236}">
                <a16:creationId xmlns:a16="http://schemas.microsoft.com/office/drawing/2014/main" id="{9C111667-4A1E-43CA-B1D3-44290F052C1F}"/>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146</a:t>
            </a:fld>
            <a:endParaRPr lang="en-US" dirty="0"/>
          </a:p>
        </p:txBody>
      </p:sp>
      <p:sp>
        <p:nvSpPr>
          <p:cNvPr id="5" name="Footer Placeholder 4">
            <a:extLst>
              <a:ext uri="{FF2B5EF4-FFF2-40B4-BE49-F238E27FC236}">
                <a16:creationId xmlns:a16="http://schemas.microsoft.com/office/drawing/2014/main" id="{CC5D1570-4AD0-4836-A253-3D64809EE1E5}"/>
              </a:ext>
            </a:extLst>
          </p:cNvPr>
          <p:cNvSpPr>
            <a:spLocks noGrp="1"/>
          </p:cNvSpPr>
          <p:nvPr>
            <p:ph type="ftr" sz="quarter" idx="11"/>
          </p:nvPr>
        </p:nvSpPr>
        <p:spPr/>
        <p:txBody>
          <a:bodyPr/>
          <a:lstStyle/>
          <a:p>
            <a:pPr>
              <a:defRPr/>
            </a:pPr>
            <a:r>
              <a:rPr lang="en-GB"/>
              <a:t>COVID-19 Vaccination programme: Core training slide set for healthcare practitioners 17 September 2021 </a:t>
            </a:r>
            <a:endParaRPr lang="en-US" dirty="0"/>
          </a:p>
        </p:txBody>
      </p:sp>
    </p:spTree>
    <p:extLst>
      <p:ext uri="{BB962C8B-B14F-4D97-AF65-F5344CB8AC3E}">
        <p14:creationId xmlns:p14="http://schemas.microsoft.com/office/powerpoint/2010/main" val="2240711035"/>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6E7F9-9BD2-4292-914E-E1E31815470A}"/>
              </a:ext>
            </a:extLst>
          </p:cNvPr>
          <p:cNvSpPr>
            <a:spLocks noGrp="1"/>
          </p:cNvSpPr>
          <p:nvPr>
            <p:ph type="title"/>
          </p:nvPr>
        </p:nvSpPr>
        <p:spPr>
          <a:xfrm>
            <a:off x="750269" y="548679"/>
            <a:ext cx="10704000" cy="800223"/>
          </a:xfrm>
        </p:spPr>
        <p:txBody>
          <a:bodyPr>
            <a:normAutofit fontScale="90000"/>
          </a:bodyPr>
          <a:lstStyle/>
          <a:p>
            <a:r>
              <a:rPr lang="en-GB" dirty="0"/>
              <a:t>Storage and transportation </a:t>
            </a:r>
            <a:r>
              <a:rPr lang="en-GB"/>
              <a:t>of Pfizer BioNTech vaccine</a:t>
            </a:r>
            <a:endParaRPr lang="en-GB" dirty="0"/>
          </a:p>
        </p:txBody>
      </p:sp>
      <p:sp>
        <p:nvSpPr>
          <p:cNvPr id="3" name="Content Placeholder 2">
            <a:extLst>
              <a:ext uri="{FF2B5EF4-FFF2-40B4-BE49-F238E27FC236}">
                <a16:creationId xmlns:a16="http://schemas.microsoft.com/office/drawing/2014/main" id="{375ABC03-44C4-4D33-B1F8-FF4D2A17D74D}"/>
              </a:ext>
            </a:extLst>
          </p:cNvPr>
          <p:cNvSpPr>
            <a:spLocks noGrp="1"/>
          </p:cNvSpPr>
          <p:nvPr>
            <p:ph idx="1"/>
          </p:nvPr>
        </p:nvSpPr>
        <p:spPr>
          <a:xfrm>
            <a:off x="750268" y="1348902"/>
            <a:ext cx="10890497" cy="4959824"/>
          </a:xfrm>
        </p:spPr>
        <p:txBody>
          <a:bodyPr/>
          <a:lstStyle/>
          <a:p>
            <a:pPr marL="0" indent="0"/>
            <a:r>
              <a:rPr lang="en-GB" dirty="0"/>
              <a:t>For information only as those handling vaccines at ultra low temperatures should have received specific additional training for this and should be working to detailed standard operating procedures:</a:t>
            </a:r>
          </a:p>
          <a:p>
            <a:pPr marL="0" indent="0"/>
            <a:endParaRPr lang="en-GB" sz="1100" dirty="0"/>
          </a:p>
          <a:p>
            <a:pPr marL="285750" indent="-285750">
              <a:buFont typeface="Arial" panose="020B0604020202020204" pitchFamily="34" charset="0"/>
              <a:buChar char="•"/>
            </a:pPr>
            <a:r>
              <a:rPr lang="en-GB" dirty="0"/>
              <a:t>the vaccine will be delivered frozen </a:t>
            </a:r>
            <a:r>
              <a:rPr lang="en-GB" b="1" dirty="0"/>
              <a:t>to healthcare facilities with ultra low temperature (ULT) freezers</a:t>
            </a:r>
            <a:endParaRPr lang="en-GB" dirty="0"/>
          </a:p>
          <a:p>
            <a:pPr marL="285750" lvl="0" indent="-285750">
              <a:buFont typeface="Arial" panose="020B0604020202020204" pitchFamily="34" charset="0"/>
              <a:buChar char="•"/>
            </a:pPr>
            <a:r>
              <a:rPr lang="en-GB" dirty="0"/>
              <a:t>vaccine packs will be shipped inside isothermic boxes (validated boxes which will maintain a constant temperature for a specified period of time) inside a cardboard box</a:t>
            </a:r>
          </a:p>
          <a:p>
            <a:pPr marL="285750" lvl="0" indent="-285750">
              <a:buFont typeface="Arial" panose="020B0604020202020204" pitchFamily="34" charset="0"/>
              <a:buChar char="•"/>
            </a:pPr>
            <a:r>
              <a:rPr lang="en-GB" dirty="0"/>
              <a:t>the isothermic box will also contain dry ice which should be disposed of carefully following local protocols</a:t>
            </a:r>
          </a:p>
          <a:p>
            <a:pPr marL="285750" lvl="0" indent="-285750">
              <a:buFont typeface="Arial" panose="020B0604020202020204" pitchFamily="34" charset="0"/>
              <a:buChar char="•"/>
            </a:pPr>
            <a:r>
              <a:rPr lang="en-GB" dirty="0"/>
              <a:t>upon delivery, the vaccine packs should be removed from the isothermic box and transferred to a suitable ULT freezer to ensure ongoing storage between -80</a:t>
            </a:r>
            <a:r>
              <a:rPr lang="en-GB" baseline="30000" dirty="0"/>
              <a:t>o</a:t>
            </a:r>
            <a:r>
              <a:rPr lang="en-GB" dirty="0"/>
              <a:t>C and -60</a:t>
            </a:r>
            <a:r>
              <a:rPr lang="en-GB" baseline="30000" dirty="0"/>
              <a:t>o</a:t>
            </a:r>
            <a:r>
              <a:rPr lang="en-GB" dirty="0"/>
              <a:t>C (Reg174) or -90</a:t>
            </a:r>
            <a:r>
              <a:rPr lang="en-GB" baseline="30000" dirty="0"/>
              <a:t>o</a:t>
            </a:r>
            <a:r>
              <a:rPr lang="en-GB" dirty="0"/>
              <a:t>C to -60</a:t>
            </a:r>
            <a:r>
              <a:rPr lang="en-GB" baseline="30000" dirty="0"/>
              <a:t>o</a:t>
            </a:r>
            <a:r>
              <a:rPr lang="en-GB" dirty="0"/>
              <a:t>C (Comirnaty)</a:t>
            </a:r>
          </a:p>
          <a:p>
            <a:pPr marL="285750" lvl="0" indent="-285750">
              <a:buFont typeface="Arial" panose="020B0604020202020204" pitchFamily="34" charset="0"/>
              <a:buChar char="•"/>
            </a:pPr>
            <a:r>
              <a:rPr lang="en-GB" dirty="0"/>
              <a:t>the vaccine should be kept upright, in its original packaging and away from prolonged light exposure</a:t>
            </a:r>
          </a:p>
          <a:p>
            <a:pPr marL="285750" lvl="0" indent="-285750">
              <a:buFont typeface="Arial" panose="020B0604020202020204" pitchFamily="34" charset="0"/>
              <a:buChar char="•"/>
            </a:pPr>
            <a:r>
              <a:rPr lang="en-GB" dirty="0"/>
              <a:t>shelf-life is 6 months at -80</a:t>
            </a:r>
            <a:r>
              <a:rPr lang="en-GB" baseline="30000" dirty="0"/>
              <a:t>o</a:t>
            </a:r>
            <a:r>
              <a:rPr lang="en-GB" dirty="0"/>
              <a:t>C to -60</a:t>
            </a:r>
            <a:r>
              <a:rPr lang="en-GB" baseline="30000" dirty="0"/>
              <a:t>o</a:t>
            </a:r>
            <a:r>
              <a:rPr lang="en-GB" dirty="0"/>
              <a:t>C (Reg174) or 6 months at -90</a:t>
            </a:r>
            <a:r>
              <a:rPr lang="en-GB" baseline="30000" dirty="0"/>
              <a:t>o</a:t>
            </a:r>
            <a:r>
              <a:rPr lang="en-GB" dirty="0"/>
              <a:t>C to -60</a:t>
            </a:r>
            <a:r>
              <a:rPr lang="en-GB" baseline="30000" dirty="0"/>
              <a:t>o</a:t>
            </a:r>
            <a:r>
              <a:rPr lang="en-GB" dirty="0"/>
              <a:t>C (Comirnaty)</a:t>
            </a:r>
          </a:p>
          <a:p>
            <a:pPr marL="285750" lvl="0" indent="-285750">
              <a:buFont typeface="Arial" panose="020B0604020202020204" pitchFamily="34" charset="0"/>
              <a:buChar char="•"/>
            </a:pPr>
            <a:endParaRPr lang="en-GB" dirty="0"/>
          </a:p>
          <a:p>
            <a:endParaRPr lang="en-GB" dirty="0"/>
          </a:p>
        </p:txBody>
      </p:sp>
      <p:sp>
        <p:nvSpPr>
          <p:cNvPr id="4" name="Slide Number Placeholder 3">
            <a:extLst>
              <a:ext uri="{FF2B5EF4-FFF2-40B4-BE49-F238E27FC236}">
                <a16:creationId xmlns:a16="http://schemas.microsoft.com/office/drawing/2014/main" id="{E84C3ADD-C9AF-4BA1-AF20-7960AE6F44FE}"/>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147</a:t>
            </a:fld>
            <a:endParaRPr lang="en-US" dirty="0"/>
          </a:p>
        </p:txBody>
      </p:sp>
      <p:sp>
        <p:nvSpPr>
          <p:cNvPr id="5" name="Footer Placeholder 4">
            <a:extLst>
              <a:ext uri="{FF2B5EF4-FFF2-40B4-BE49-F238E27FC236}">
                <a16:creationId xmlns:a16="http://schemas.microsoft.com/office/drawing/2014/main" id="{12C9C858-F4C1-4B0A-972B-08D1D9D78F6E}"/>
              </a:ext>
            </a:extLst>
          </p:cNvPr>
          <p:cNvSpPr>
            <a:spLocks noGrp="1"/>
          </p:cNvSpPr>
          <p:nvPr>
            <p:ph type="ftr" sz="quarter" idx="11"/>
          </p:nvPr>
        </p:nvSpPr>
        <p:spPr/>
        <p:txBody>
          <a:bodyPr/>
          <a:lstStyle/>
          <a:p>
            <a:pPr>
              <a:defRPr/>
            </a:pPr>
            <a:r>
              <a:rPr lang="en-GB"/>
              <a:t>COVID-19 Vaccination programme: Core training slide set for healthcare practitioners 17 September 2021 </a:t>
            </a:r>
            <a:endParaRPr lang="en-US" dirty="0"/>
          </a:p>
        </p:txBody>
      </p:sp>
    </p:spTree>
    <p:extLst>
      <p:ext uri="{BB962C8B-B14F-4D97-AF65-F5344CB8AC3E}">
        <p14:creationId xmlns:p14="http://schemas.microsoft.com/office/powerpoint/2010/main" val="807727244"/>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3A2F2-B0F6-4708-AB4F-727A00654CE1}"/>
              </a:ext>
            </a:extLst>
          </p:cNvPr>
          <p:cNvSpPr>
            <a:spLocks noGrp="1"/>
          </p:cNvSpPr>
          <p:nvPr>
            <p:ph type="title"/>
          </p:nvPr>
        </p:nvSpPr>
        <p:spPr/>
        <p:txBody>
          <a:bodyPr/>
          <a:lstStyle/>
          <a:p>
            <a:r>
              <a:rPr lang="en-GB" dirty="0"/>
              <a:t>Thawing</a:t>
            </a:r>
          </a:p>
        </p:txBody>
      </p:sp>
      <p:sp>
        <p:nvSpPr>
          <p:cNvPr id="3" name="Content Placeholder 2">
            <a:extLst>
              <a:ext uri="{FF2B5EF4-FFF2-40B4-BE49-F238E27FC236}">
                <a16:creationId xmlns:a16="http://schemas.microsoft.com/office/drawing/2014/main" id="{76EC49D2-7417-46B3-AF98-1FC2D95E4005}"/>
              </a:ext>
            </a:extLst>
          </p:cNvPr>
          <p:cNvSpPr>
            <a:spLocks noGrp="1"/>
          </p:cNvSpPr>
          <p:nvPr>
            <p:ph idx="1"/>
          </p:nvPr>
        </p:nvSpPr>
        <p:spPr/>
        <p:txBody>
          <a:bodyPr/>
          <a:lstStyle/>
          <a:p>
            <a:pPr marL="285750" indent="-285750">
              <a:buFont typeface="Arial" panose="020B0604020202020204" pitchFamily="34" charset="0"/>
              <a:buChar char="•"/>
            </a:pPr>
            <a:r>
              <a:rPr lang="en-GB" dirty="0"/>
              <a:t>when required, frozen vials should be transferred to 2ºC to 8ºC to thaw; a 195 vial pack may take 3 hours to thaw at this temperature</a:t>
            </a:r>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r>
              <a:rPr lang="en-GB" dirty="0"/>
              <a:t>alternatively, the vaccine supplied under Reg174 can be defrosted and kept for up to 2 hours at up to 25ºC before being diluted for use</a:t>
            </a:r>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r>
              <a:rPr lang="en-GB" dirty="0"/>
              <a:t>frozen vials of Comirnaty may be thawed at temperatures up to 30ºC for 30 minutes for immediate use. It must not be kept at room temperature (up to 30ºC) for any longer than 2 hours prior to dilution</a:t>
            </a:r>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r>
              <a:rPr lang="en-GB" dirty="0"/>
              <a:t>once thawed, the vaccine should not be re-frozen </a:t>
            </a:r>
          </a:p>
          <a:p>
            <a:endParaRPr lang="en-GB" dirty="0"/>
          </a:p>
        </p:txBody>
      </p:sp>
      <p:sp>
        <p:nvSpPr>
          <p:cNvPr id="4" name="Slide Number Placeholder 3">
            <a:extLst>
              <a:ext uri="{FF2B5EF4-FFF2-40B4-BE49-F238E27FC236}">
                <a16:creationId xmlns:a16="http://schemas.microsoft.com/office/drawing/2014/main" id="{4DF1F907-84DA-4A84-8293-870FB0F78DA4}"/>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148</a:t>
            </a:fld>
            <a:endParaRPr lang="en-US" dirty="0"/>
          </a:p>
        </p:txBody>
      </p:sp>
      <p:sp>
        <p:nvSpPr>
          <p:cNvPr id="5" name="Footer Placeholder 4">
            <a:extLst>
              <a:ext uri="{FF2B5EF4-FFF2-40B4-BE49-F238E27FC236}">
                <a16:creationId xmlns:a16="http://schemas.microsoft.com/office/drawing/2014/main" id="{D8F33CBD-042F-4D98-9C9E-4F1F354F490A}"/>
              </a:ext>
            </a:extLst>
          </p:cNvPr>
          <p:cNvSpPr>
            <a:spLocks noGrp="1"/>
          </p:cNvSpPr>
          <p:nvPr>
            <p:ph type="ftr" sz="quarter" idx="11"/>
          </p:nvPr>
        </p:nvSpPr>
        <p:spPr/>
        <p:txBody>
          <a:bodyPr/>
          <a:lstStyle/>
          <a:p>
            <a:pPr>
              <a:defRPr/>
            </a:pPr>
            <a:r>
              <a:rPr lang="en-GB"/>
              <a:t>COVID-19 Vaccination programme: Core training slide set for healthcare practitioners 17 September 2021 </a:t>
            </a:r>
            <a:endParaRPr lang="en-US" dirty="0"/>
          </a:p>
        </p:txBody>
      </p:sp>
    </p:spTree>
    <p:extLst>
      <p:ext uri="{BB962C8B-B14F-4D97-AF65-F5344CB8AC3E}">
        <p14:creationId xmlns:p14="http://schemas.microsoft.com/office/powerpoint/2010/main" val="2216967493"/>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0119A-4C52-422D-B83E-4789912A592A}"/>
              </a:ext>
            </a:extLst>
          </p:cNvPr>
          <p:cNvSpPr>
            <a:spLocks noGrp="1"/>
          </p:cNvSpPr>
          <p:nvPr>
            <p:ph type="title"/>
          </p:nvPr>
        </p:nvSpPr>
        <p:spPr>
          <a:xfrm>
            <a:off x="750269" y="548679"/>
            <a:ext cx="10704000" cy="1066989"/>
          </a:xfrm>
        </p:spPr>
        <p:txBody>
          <a:bodyPr>
            <a:normAutofit fontScale="90000"/>
          </a:bodyPr>
          <a:lstStyle/>
          <a:p>
            <a:r>
              <a:rPr lang="en-GB" dirty="0"/>
              <a:t>Storage of COVID-19 Pfizer BioNTech vaccine in a thawed state</a:t>
            </a:r>
          </a:p>
        </p:txBody>
      </p:sp>
      <p:sp>
        <p:nvSpPr>
          <p:cNvPr id="3" name="Content Placeholder 2">
            <a:extLst>
              <a:ext uri="{FF2B5EF4-FFF2-40B4-BE49-F238E27FC236}">
                <a16:creationId xmlns:a16="http://schemas.microsoft.com/office/drawing/2014/main" id="{60B42B8C-693A-4B15-9B0C-34879261E270}"/>
              </a:ext>
            </a:extLst>
          </p:cNvPr>
          <p:cNvSpPr>
            <a:spLocks noGrp="1"/>
          </p:cNvSpPr>
          <p:nvPr>
            <p:ph idx="1"/>
          </p:nvPr>
        </p:nvSpPr>
        <p:spPr>
          <a:xfrm>
            <a:off x="744000" y="1821925"/>
            <a:ext cx="10704000" cy="4486801"/>
          </a:xfrm>
        </p:spPr>
        <p:txBody>
          <a:bodyPr/>
          <a:lstStyle/>
          <a:p>
            <a:pPr marL="285750" indent="-285750">
              <a:buFont typeface="Arial" panose="020B0604020202020204" pitchFamily="34" charset="0"/>
              <a:buChar char="•"/>
            </a:pPr>
            <a:r>
              <a:rPr lang="en-GB" dirty="0"/>
              <a:t>the vaccine may be delivered to where it is going to be administered thawed but refrigerated between +2 and +8</a:t>
            </a:r>
            <a:r>
              <a:rPr lang="en-GB" baseline="30000" dirty="0"/>
              <a:t>o</a:t>
            </a:r>
            <a:r>
              <a:rPr lang="en-GB" dirty="0"/>
              <a:t>C</a:t>
            </a:r>
            <a:endParaRPr lang="en-GB" sz="1000" dirty="0"/>
          </a:p>
          <a:p>
            <a:pPr marL="285750" lvl="0" indent="-285750">
              <a:buFont typeface="Arial" panose="020B0604020202020204" pitchFamily="34" charset="0"/>
              <a:buChar char="•"/>
            </a:pPr>
            <a:r>
              <a:rPr lang="en-GB" dirty="0"/>
              <a:t>refrigerated vaccine must be transferred immediately to a vaccine fridge on arrival and stored in a carefully monitored temperature range of +2 and +8</a:t>
            </a:r>
            <a:r>
              <a:rPr lang="en-GB" baseline="30000" dirty="0"/>
              <a:t>o</a:t>
            </a:r>
            <a:r>
              <a:rPr lang="en-GB" dirty="0"/>
              <a:t>C</a:t>
            </a:r>
            <a:endParaRPr lang="en-GB" sz="1000" dirty="0"/>
          </a:p>
          <a:p>
            <a:pPr marL="285750" indent="-285750">
              <a:buFont typeface="Arial" panose="020B0604020202020204" pitchFamily="34" charset="0"/>
              <a:buChar char="•"/>
            </a:pPr>
            <a:r>
              <a:rPr lang="en-GB" dirty="0"/>
              <a:t>when removed from the freezer, the undiluted vaccine has a maximum shelf life of up to one month at +2 and +8</a:t>
            </a:r>
            <a:r>
              <a:rPr lang="en-GB" baseline="30000" dirty="0"/>
              <a:t>o</a:t>
            </a:r>
            <a:r>
              <a:rPr lang="en-GB" dirty="0"/>
              <a:t>C 	</a:t>
            </a:r>
          </a:p>
          <a:p>
            <a:pPr marL="285750" lvl="0" indent="-285750">
              <a:buFont typeface="Arial" panose="020B0604020202020204" pitchFamily="34" charset="0"/>
              <a:buChar char="•"/>
            </a:pPr>
            <a:r>
              <a:rPr lang="en-GB" dirty="0"/>
              <a:t>prior to use, the unopened vaccine can be stored for up to 2 hours at temperatures up to 25</a:t>
            </a:r>
            <a:r>
              <a:rPr lang="en-GB" baseline="30000" dirty="0"/>
              <a:t>o</a:t>
            </a:r>
            <a:r>
              <a:rPr lang="en-GB" dirty="0"/>
              <a:t>C (Reg174) or 30</a:t>
            </a:r>
            <a:r>
              <a:rPr lang="en-GB" baseline="30000" dirty="0"/>
              <a:t>o</a:t>
            </a:r>
            <a:r>
              <a:rPr lang="en-GB" dirty="0"/>
              <a:t>C (Comirnaty) </a:t>
            </a:r>
          </a:p>
          <a:p>
            <a:pPr marL="285750" lvl="0" indent="-285750">
              <a:buFont typeface="Arial" panose="020B0604020202020204" pitchFamily="34" charset="0"/>
              <a:buChar char="•"/>
            </a:pPr>
            <a:r>
              <a:rPr lang="en-GB" dirty="0"/>
              <a:t>the Reg 174 vaccine pack will have a yellow label on the front stating the time it was removed from the freezer into storage at +2 to +8</a:t>
            </a:r>
            <a:r>
              <a:rPr lang="en-GB" baseline="30000" dirty="0"/>
              <a:t>o</a:t>
            </a:r>
            <a:r>
              <a:rPr lang="en-GB" dirty="0"/>
              <a:t>C and the date and time by which it must be discarded one month later if it has not been used</a:t>
            </a:r>
          </a:p>
          <a:p>
            <a:pPr marL="285750" lvl="0" indent="-285750">
              <a:buFont typeface="Arial" panose="020B0604020202020204" pitchFamily="34" charset="0"/>
              <a:buChar char="•"/>
            </a:pPr>
            <a:r>
              <a:rPr lang="en-GB" dirty="0"/>
              <a:t>the Comirnaty pack has a space on the label on the front which should state the expiry date on it</a:t>
            </a:r>
          </a:p>
          <a:p>
            <a:pPr marL="285750" lvl="0" indent="-285750">
              <a:buFont typeface="Arial" panose="020B0604020202020204" pitchFamily="34" charset="0"/>
              <a:buChar char="•"/>
            </a:pPr>
            <a:r>
              <a:rPr lang="en-GB" dirty="0"/>
              <a:t>vaccine should be stored in the original package to protect it from light. Exposure to room light should be minimised and exposure to direct sunlight and ultraviolet light should be avoided</a:t>
            </a:r>
          </a:p>
          <a:p>
            <a:pPr marL="285750" indent="-285750">
              <a:buFont typeface="Arial" panose="020B0604020202020204" pitchFamily="34" charset="0"/>
              <a:buChar char="•"/>
            </a:pPr>
            <a:endParaRPr lang="en-GB" sz="1000" dirty="0"/>
          </a:p>
          <a:p>
            <a:pPr marL="285750" lvl="0" indent="-285750">
              <a:buFont typeface="Arial" panose="020B0604020202020204" pitchFamily="34" charset="0"/>
              <a:buChar char="•"/>
            </a:pPr>
            <a:endParaRPr lang="en-GB" dirty="0"/>
          </a:p>
          <a:p>
            <a:pPr marL="0" lvl="0" indent="0"/>
            <a:endParaRPr lang="en-GB" dirty="0"/>
          </a:p>
          <a:p>
            <a:endParaRPr lang="en-GB" dirty="0"/>
          </a:p>
        </p:txBody>
      </p:sp>
      <p:sp>
        <p:nvSpPr>
          <p:cNvPr id="4" name="Slide Number Placeholder 3">
            <a:extLst>
              <a:ext uri="{FF2B5EF4-FFF2-40B4-BE49-F238E27FC236}">
                <a16:creationId xmlns:a16="http://schemas.microsoft.com/office/drawing/2014/main" id="{A3150B97-3871-48E2-BDAE-F199169EEA9C}"/>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149</a:t>
            </a:fld>
            <a:endParaRPr lang="en-US" dirty="0"/>
          </a:p>
        </p:txBody>
      </p:sp>
      <p:sp>
        <p:nvSpPr>
          <p:cNvPr id="5" name="Footer Placeholder 4">
            <a:extLst>
              <a:ext uri="{FF2B5EF4-FFF2-40B4-BE49-F238E27FC236}">
                <a16:creationId xmlns:a16="http://schemas.microsoft.com/office/drawing/2014/main" id="{D4034057-0FC8-48ED-ABBC-527CDE46F0EB}"/>
              </a:ext>
            </a:extLst>
          </p:cNvPr>
          <p:cNvSpPr>
            <a:spLocks noGrp="1"/>
          </p:cNvSpPr>
          <p:nvPr>
            <p:ph type="ftr" sz="quarter" idx="11"/>
          </p:nvPr>
        </p:nvSpPr>
        <p:spPr/>
        <p:txBody>
          <a:bodyPr/>
          <a:lstStyle/>
          <a:p>
            <a:pPr>
              <a:defRPr/>
            </a:pPr>
            <a:r>
              <a:rPr lang="en-GB"/>
              <a:t>COVID-19 Vaccination programme: Core training slide set for healthcare practitioners 17 September 2021 </a:t>
            </a:r>
            <a:endParaRPr lang="en-US" dirty="0"/>
          </a:p>
        </p:txBody>
      </p:sp>
    </p:spTree>
    <p:extLst>
      <p:ext uri="{BB962C8B-B14F-4D97-AF65-F5344CB8AC3E}">
        <p14:creationId xmlns:p14="http://schemas.microsoft.com/office/powerpoint/2010/main" val="34831402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0257C-600D-4AB2-8AC9-B9D380AD758D}"/>
              </a:ext>
            </a:extLst>
          </p:cNvPr>
          <p:cNvSpPr>
            <a:spLocks noGrp="1"/>
          </p:cNvSpPr>
          <p:nvPr>
            <p:ph type="title"/>
          </p:nvPr>
        </p:nvSpPr>
        <p:spPr/>
        <p:txBody>
          <a:bodyPr/>
          <a:lstStyle/>
          <a:p>
            <a:r>
              <a:rPr lang="en-GB" dirty="0"/>
              <a:t>COVID-19 symptom progression</a:t>
            </a:r>
          </a:p>
        </p:txBody>
      </p:sp>
      <p:sp>
        <p:nvSpPr>
          <p:cNvPr id="3" name="Content Placeholder 2">
            <a:extLst>
              <a:ext uri="{FF2B5EF4-FFF2-40B4-BE49-F238E27FC236}">
                <a16:creationId xmlns:a16="http://schemas.microsoft.com/office/drawing/2014/main" id="{04B96FF3-5594-489C-9D05-4AA3964DE976}"/>
              </a:ext>
            </a:extLst>
          </p:cNvPr>
          <p:cNvSpPr>
            <a:spLocks noGrp="1"/>
          </p:cNvSpPr>
          <p:nvPr>
            <p:ph idx="1"/>
          </p:nvPr>
        </p:nvSpPr>
        <p:spPr/>
        <p:txBody>
          <a:bodyPr/>
          <a:lstStyle/>
          <a:p>
            <a:r>
              <a:rPr lang="en-GB" dirty="0"/>
              <a:t>Symptoms may begin gradually and are usually mild.</a:t>
            </a:r>
          </a:p>
          <a:p>
            <a:endParaRPr lang="en-GB" sz="900" dirty="0"/>
          </a:p>
          <a:p>
            <a:pPr marL="285750" indent="-285750">
              <a:buFont typeface="Arial" panose="020B0604020202020204" pitchFamily="34" charset="0"/>
              <a:buChar char="•"/>
            </a:pPr>
            <a:r>
              <a:rPr lang="en-GB" dirty="0"/>
              <a:t>the majority of people (around 80%) have asymptomatic to moderate disease and recover without needing hospital treatment</a:t>
            </a:r>
          </a:p>
          <a:p>
            <a:pPr marL="0" indent="0"/>
            <a:endParaRPr lang="en-GB" sz="900" dirty="0"/>
          </a:p>
          <a:p>
            <a:pPr marL="285750" indent="-285750">
              <a:buFont typeface="Arial" panose="020B0604020202020204" pitchFamily="34" charset="0"/>
              <a:buChar char="•"/>
            </a:pPr>
            <a:r>
              <a:rPr lang="en-GB" dirty="0"/>
              <a:t>around 15% may get severe disease including pneumonia</a:t>
            </a:r>
          </a:p>
          <a:p>
            <a:pPr marL="635000" lvl="1" indent="-285750">
              <a:buFont typeface="Arial" panose="020B0604020202020204" pitchFamily="34" charset="0"/>
              <a:buChar char="•"/>
            </a:pPr>
            <a:r>
              <a:rPr lang="en-GB" dirty="0"/>
              <a:t>older people and those with underlying medical problems such as high blood pressure, heart and lung problems, diabetes, or cancer are more likely to develop serious illness</a:t>
            </a:r>
          </a:p>
          <a:p>
            <a:pPr marL="635000" lvl="1" indent="-285750">
              <a:buFont typeface="Arial" panose="020B0604020202020204" pitchFamily="34" charset="0"/>
              <a:buChar char="•"/>
            </a:pPr>
            <a:endParaRPr lang="en-GB" sz="900" dirty="0"/>
          </a:p>
          <a:p>
            <a:pPr marL="285750" indent="-285750">
              <a:buFont typeface="Arial" panose="020B0604020202020204" pitchFamily="34" charset="0"/>
              <a:buChar char="•"/>
            </a:pPr>
            <a:r>
              <a:rPr lang="en-GB" spc="-50" dirty="0"/>
              <a:t>around 5% become critically unwell. This may include septic shock and/or multi-organ and respiratory failure</a:t>
            </a:r>
          </a:p>
          <a:p>
            <a:endParaRPr lang="en-GB" sz="900" dirty="0">
              <a:solidFill>
                <a:srgbClr val="FF0000"/>
              </a:solidFill>
            </a:endParaRPr>
          </a:p>
          <a:p>
            <a:r>
              <a:rPr lang="en-GB" dirty="0"/>
              <a:t>The infection fatality rate (the proportion of deaths among all infected individuals) is estimated to be 0.9% but it varies according to age and sex. It is lower in younger people (0.5% for those 45-64 years) and higher in those over 75 years of age (11.6%).</a:t>
            </a:r>
          </a:p>
          <a:p>
            <a:endParaRPr lang="en-GB" dirty="0">
              <a:solidFill>
                <a:srgbClr val="FF0000"/>
              </a:solidFill>
            </a:endParaRPr>
          </a:p>
          <a:p>
            <a:endParaRPr lang="en-GB" dirty="0">
              <a:solidFill>
                <a:srgbClr val="FF0000"/>
              </a:solidFill>
            </a:endParaRPr>
          </a:p>
          <a:p>
            <a:endParaRPr lang="en-GB" dirty="0"/>
          </a:p>
        </p:txBody>
      </p:sp>
      <p:sp>
        <p:nvSpPr>
          <p:cNvPr id="4" name="Slide Number Placeholder 3">
            <a:extLst>
              <a:ext uri="{FF2B5EF4-FFF2-40B4-BE49-F238E27FC236}">
                <a16:creationId xmlns:a16="http://schemas.microsoft.com/office/drawing/2014/main" id="{FAB7A64A-3774-4430-A40E-48DB92FFC8C7}"/>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15</a:t>
            </a:fld>
            <a:endParaRPr lang="en-US" dirty="0"/>
          </a:p>
        </p:txBody>
      </p:sp>
      <p:sp>
        <p:nvSpPr>
          <p:cNvPr id="5" name="Footer Placeholder 4">
            <a:extLst>
              <a:ext uri="{FF2B5EF4-FFF2-40B4-BE49-F238E27FC236}">
                <a16:creationId xmlns:a16="http://schemas.microsoft.com/office/drawing/2014/main" id="{CAF385D1-D946-43DA-A269-AC8598205669}"/>
              </a:ext>
            </a:extLst>
          </p:cNvPr>
          <p:cNvSpPr>
            <a:spLocks noGrp="1"/>
          </p:cNvSpPr>
          <p:nvPr>
            <p:ph type="ftr" sz="quarter" idx="11"/>
          </p:nvPr>
        </p:nvSpPr>
        <p:spPr/>
        <p:txBody>
          <a:bodyPr/>
          <a:lstStyle/>
          <a:p>
            <a:pPr>
              <a:defRPr/>
            </a:pPr>
            <a:r>
              <a:rPr lang="en-GB"/>
              <a:t>COVID-19 Vaccination programme: Core training slide set for healthcare practitioners 17 September 2021 </a:t>
            </a:r>
            <a:endParaRPr lang="en-US" dirty="0"/>
          </a:p>
        </p:txBody>
      </p:sp>
    </p:spTree>
    <p:extLst>
      <p:ext uri="{BB962C8B-B14F-4D97-AF65-F5344CB8AC3E}">
        <p14:creationId xmlns:p14="http://schemas.microsoft.com/office/powerpoint/2010/main" val="1754710724"/>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B8DC5-5F32-4953-B1B7-B9DD41A46316}"/>
              </a:ext>
            </a:extLst>
          </p:cNvPr>
          <p:cNvSpPr>
            <a:spLocks noGrp="1"/>
          </p:cNvSpPr>
          <p:nvPr>
            <p:ph type="title"/>
          </p:nvPr>
        </p:nvSpPr>
        <p:spPr/>
        <p:txBody>
          <a:bodyPr>
            <a:normAutofit fontScale="90000"/>
          </a:bodyPr>
          <a:lstStyle/>
          <a:p>
            <a:r>
              <a:rPr lang="en-GB" dirty="0"/>
              <a:t>Storage and use of </a:t>
            </a:r>
            <a:r>
              <a:rPr lang="en-GB"/>
              <a:t>COVID-19 Pfizer BioNTech vaccine</a:t>
            </a:r>
            <a:endParaRPr lang="en-GB" dirty="0"/>
          </a:p>
        </p:txBody>
      </p:sp>
      <p:sp>
        <p:nvSpPr>
          <p:cNvPr id="3" name="Content Placeholder 2">
            <a:extLst>
              <a:ext uri="{FF2B5EF4-FFF2-40B4-BE49-F238E27FC236}">
                <a16:creationId xmlns:a16="http://schemas.microsoft.com/office/drawing/2014/main" id="{742B5464-4975-4E9C-9E51-C1A75F77E18D}"/>
              </a:ext>
            </a:extLst>
          </p:cNvPr>
          <p:cNvSpPr>
            <a:spLocks noGrp="1"/>
          </p:cNvSpPr>
          <p:nvPr>
            <p:ph idx="1"/>
          </p:nvPr>
        </p:nvSpPr>
        <p:spPr>
          <a:xfrm>
            <a:off x="744000" y="1856300"/>
            <a:ext cx="10704000" cy="4385533"/>
          </a:xfrm>
        </p:spPr>
        <p:txBody>
          <a:bodyPr/>
          <a:lstStyle/>
          <a:p>
            <a:pPr marL="285750" indent="-285750">
              <a:buFont typeface="Arial" panose="020B0604020202020204" pitchFamily="34" charset="0"/>
              <a:buChar char="•"/>
            </a:pPr>
            <a:r>
              <a:rPr lang="en-GB" dirty="0"/>
              <a:t>the Pfizer BioNTech vaccine has very specific storage, reconstitution and 'use within' requirements</a:t>
            </a:r>
          </a:p>
          <a:p>
            <a:pPr marL="285750" indent="-285750">
              <a:buFont typeface="Arial" panose="020B0604020202020204" pitchFamily="34" charset="0"/>
              <a:buChar char="•"/>
            </a:pPr>
            <a:r>
              <a:rPr lang="en-GB" dirty="0"/>
              <a:t>all those involved in the delivery of the COVID-19 vaccination programme must be aware of the recommended storage requirements</a:t>
            </a:r>
          </a:p>
          <a:p>
            <a:pPr marL="0" indent="0"/>
            <a:endParaRPr lang="en-GB" dirty="0"/>
          </a:p>
          <a:p>
            <a:pPr algn="ctr"/>
            <a:r>
              <a:rPr lang="en-GB" sz="2000" b="1" dirty="0"/>
              <a:t>The vaccine must not be given if you are not confident that it has been stored or reconstituted as recommended by the manufacturer or as advised by a vaccine expert</a:t>
            </a:r>
          </a:p>
          <a:p>
            <a:endParaRPr lang="en-GB" dirty="0"/>
          </a:p>
          <a:p>
            <a:endParaRPr lang="en-GB" dirty="0"/>
          </a:p>
          <a:p>
            <a:r>
              <a:rPr lang="en-GB" dirty="0"/>
              <a:t>If the vaccine is stored incorrectly:</a:t>
            </a:r>
          </a:p>
          <a:p>
            <a:pPr marL="285750" indent="-285750">
              <a:buFont typeface="Wingdings" panose="05000000000000000000" pitchFamily="2" charset="2"/>
              <a:buChar char="Ø"/>
            </a:pPr>
            <a:r>
              <a:rPr lang="en-GB" dirty="0"/>
              <a:t>Label and isolate affected vaccines in the fridge and do not use until further notice</a:t>
            </a:r>
          </a:p>
          <a:p>
            <a:pPr marL="285750" indent="-285750">
              <a:buFont typeface="Wingdings" panose="05000000000000000000" pitchFamily="2" charset="2"/>
              <a:buChar char="Ø"/>
            </a:pPr>
            <a:r>
              <a:rPr lang="en-GB" dirty="0"/>
              <a:t>Seek advice from the manufacturer or a source of expert advice</a:t>
            </a:r>
          </a:p>
          <a:p>
            <a:endParaRPr lang="en-GB" dirty="0"/>
          </a:p>
        </p:txBody>
      </p:sp>
      <p:sp>
        <p:nvSpPr>
          <p:cNvPr id="4" name="Slide Number Placeholder 3">
            <a:extLst>
              <a:ext uri="{FF2B5EF4-FFF2-40B4-BE49-F238E27FC236}">
                <a16:creationId xmlns:a16="http://schemas.microsoft.com/office/drawing/2014/main" id="{8ED28DB1-BAA4-4E17-AF33-98468367AC70}"/>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150</a:t>
            </a:fld>
            <a:endParaRPr lang="en-US" dirty="0"/>
          </a:p>
        </p:txBody>
      </p:sp>
      <p:sp>
        <p:nvSpPr>
          <p:cNvPr id="5" name="Footer Placeholder 4">
            <a:extLst>
              <a:ext uri="{FF2B5EF4-FFF2-40B4-BE49-F238E27FC236}">
                <a16:creationId xmlns:a16="http://schemas.microsoft.com/office/drawing/2014/main" id="{C12B9BF6-EDD7-4C5F-8A5F-198F11679FFB}"/>
              </a:ext>
            </a:extLst>
          </p:cNvPr>
          <p:cNvSpPr>
            <a:spLocks noGrp="1"/>
          </p:cNvSpPr>
          <p:nvPr>
            <p:ph type="ftr" sz="quarter" idx="11"/>
          </p:nvPr>
        </p:nvSpPr>
        <p:spPr/>
        <p:txBody>
          <a:bodyPr/>
          <a:lstStyle/>
          <a:p>
            <a:pPr>
              <a:defRPr/>
            </a:pPr>
            <a:r>
              <a:rPr lang="en-GB"/>
              <a:t>COVID-19 Vaccination programme: Core training slide set for healthcare practitioners 17 September 2021 </a:t>
            </a:r>
            <a:endParaRPr lang="en-US" dirty="0"/>
          </a:p>
        </p:txBody>
      </p:sp>
      <p:sp>
        <p:nvSpPr>
          <p:cNvPr id="6" name="Rectangle: Rounded Corners 5">
            <a:extLst>
              <a:ext uri="{FF2B5EF4-FFF2-40B4-BE49-F238E27FC236}">
                <a16:creationId xmlns:a16="http://schemas.microsoft.com/office/drawing/2014/main" id="{2AA423FC-D5BE-450E-8C34-CAA18C9EEAB4}"/>
              </a:ext>
            </a:extLst>
          </p:cNvPr>
          <p:cNvSpPr/>
          <p:nvPr/>
        </p:nvSpPr>
        <p:spPr>
          <a:xfrm>
            <a:off x="744000" y="2971801"/>
            <a:ext cx="10704000" cy="114027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2">
            <a:extLst>
              <a:ext uri="{FF2B5EF4-FFF2-40B4-BE49-F238E27FC236}">
                <a16:creationId xmlns:a16="http://schemas.microsoft.com/office/drawing/2014/main" id="{9FAFA43D-FF15-410A-AD41-85C810BAD6AC}"/>
              </a:ext>
            </a:extLst>
          </p:cNvPr>
          <p:cNvSpPr>
            <a:spLocks noChangeArrowheads="1"/>
          </p:cNvSpPr>
          <p:nvPr/>
        </p:nvSpPr>
        <p:spPr bwMode="auto">
          <a:xfrm>
            <a:off x="9287436" y="4771620"/>
            <a:ext cx="636193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dirty="0"/>
          </a:p>
        </p:txBody>
      </p:sp>
    </p:spTree>
    <p:extLst>
      <p:ext uri="{BB962C8B-B14F-4D97-AF65-F5344CB8AC3E}">
        <p14:creationId xmlns:p14="http://schemas.microsoft.com/office/powerpoint/2010/main" val="3739218288"/>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8F70F-8EC1-4E5A-B46F-C7890EA89B2C}"/>
              </a:ext>
            </a:extLst>
          </p:cNvPr>
          <p:cNvSpPr>
            <a:spLocks noGrp="1"/>
          </p:cNvSpPr>
          <p:nvPr>
            <p:ph type="title"/>
          </p:nvPr>
        </p:nvSpPr>
        <p:spPr>
          <a:xfrm>
            <a:off x="744000" y="548680"/>
            <a:ext cx="10710269" cy="648072"/>
          </a:xfrm>
        </p:spPr>
        <p:txBody>
          <a:bodyPr>
            <a:normAutofit fontScale="90000"/>
          </a:bodyPr>
          <a:lstStyle/>
          <a:p>
            <a:r>
              <a:rPr lang="en-GB" dirty="0"/>
              <a:t>COVID-19 Pfizer BioNTech vaccine reconstitution</a:t>
            </a:r>
            <a:br>
              <a:rPr lang="en-GB" dirty="0"/>
            </a:br>
            <a:endParaRPr lang="en-GB" dirty="0"/>
          </a:p>
        </p:txBody>
      </p:sp>
      <p:sp>
        <p:nvSpPr>
          <p:cNvPr id="3" name="Content Placeholder 2">
            <a:extLst>
              <a:ext uri="{FF2B5EF4-FFF2-40B4-BE49-F238E27FC236}">
                <a16:creationId xmlns:a16="http://schemas.microsoft.com/office/drawing/2014/main" id="{46E297F7-DE39-4FC1-8235-209FB67200A8}"/>
              </a:ext>
            </a:extLst>
          </p:cNvPr>
          <p:cNvSpPr>
            <a:spLocks noGrp="1"/>
          </p:cNvSpPr>
          <p:nvPr>
            <p:ph idx="1"/>
          </p:nvPr>
        </p:nvSpPr>
        <p:spPr>
          <a:xfrm>
            <a:off x="744000" y="1382899"/>
            <a:ext cx="10704000" cy="4739679"/>
          </a:xfrm>
        </p:spPr>
        <p:txBody>
          <a:bodyPr/>
          <a:lstStyle/>
          <a:p>
            <a:r>
              <a:rPr lang="en-GB" dirty="0"/>
              <a:t>The following equipment is required for reconstitution:</a:t>
            </a:r>
            <a:endParaRPr lang="en-GB" sz="800" dirty="0"/>
          </a:p>
          <a:p>
            <a:pPr marL="285750" lvl="0" indent="-285750">
              <a:lnSpc>
                <a:spcPct val="150000"/>
              </a:lnSpc>
              <a:buFont typeface="Arial" panose="020B0604020202020204" pitchFamily="34" charset="0"/>
              <a:buChar char="•"/>
            </a:pPr>
            <a:r>
              <a:rPr lang="en-GB" dirty="0"/>
              <a:t>one Pfizer BioNTech COVID-19 vaccine multidose vial</a:t>
            </a:r>
            <a:endParaRPr lang="en-GB" sz="800" dirty="0"/>
          </a:p>
          <a:p>
            <a:pPr marL="285750" lvl="0" indent="-285750">
              <a:lnSpc>
                <a:spcPct val="100000"/>
              </a:lnSpc>
              <a:buFont typeface="Arial" panose="020B0604020202020204" pitchFamily="34" charset="0"/>
              <a:buChar char="•"/>
            </a:pPr>
            <a:r>
              <a:rPr lang="en-GB" dirty="0"/>
              <a:t>one plastic ampoule of Sodium Chloride 0.9% Solution for Injection - this will be supplied in        multiple presentations (different manufacturers and different sized ampoules) </a:t>
            </a:r>
          </a:p>
          <a:p>
            <a:pPr marL="285750" lvl="0" indent="-285750">
              <a:lnSpc>
                <a:spcPct val="150000"/>
              </a:lnSpc>
              <a:buFont typeface="Arial" panose="020B0604020202020204" pitchFamily="34" charset="0"/>
              <a:buChar char="•"/>
            </a:pPr>
            <a:r>
              <a:rPr lang="en-GB" dirty="0"/>
              <a:t>an alcohol swab, a green hubbed needle and a 2 ml syringe </a:t>
            </a:r>
          </a:p>
          <a:p>
            <a:pPr marL="285750" lvl="0" indent="-285750">
              <a:lnSpc>
                <a:spcPct val="100000"/>
              </a:lnSpc>
              <a:buFont typeface="Arial" panose="020B0604020202020204" pitchFamily="34" charset="0"/>
              <a:buChar char="•"/>
            </a:pPr>
            <a:r>
              <a:rPr lang="en-GB" dirty="0"/>
              <a:t>a new combined needle and syringe product for the dilution of the Pfizer-BioNTech vaccine is now being supplied. The new product includes a safety needle feature (needle guard) and is part of the first phase of a wider rollout of products with safety needle features across all combined needles and syringes for the COVID-19 programme to help ensure the safety of frontline workers</a:t>
            </a:r>
          </a:p>
          <a:p>
            <a:pPr marL="0" lvl="0" indent="0">
              <a:lnSpc>
                <a:spcPct val="100000"/>
              </a:lnSpc>
            </a:pPr>
            <a:endParaRPr lang="en-GB" dirty="0"/>
          </a:p>
          <a:p>
            <a:pPr marL="0" lvl="0" indent="0">
              <a:lnSpc>
                <a:spcPct val="100000"/>
              </a:lnSpc>
            </a:pPr>
            <a:endParaRPr lang="en-GB" dirty="0"/>
          </a:p>
          <a:p>
            <a:pPr algn="ctr"/>
            <a:r>
              <a:rPr lang="en-GB" sz="2000" dirty="0"/>
              <a:t>After dilution the vaccine should be used as soon as is practically possible.</a:t>
            </a:r>
          </a:p>
          <a:p>
            <a:pPr algn="ctr"/>
            <a:r>
              <a:rPr lang="en-GB" sz="2000" dirty="0"/>
              <a:t>Reconstituted vaccine can be stored between +2</a:t>
            </a:r>
            <a:r>
              <a:rPr lang="en-GB" sz="2000" baseline="30000" dirty="0"/>
              <a:t>o</a:t>
            </a:r>
            <a:r>
              <a:rPr lang="en-GB" sz="2000" dirty="0"/>
              <a:t>C and +25</a:t>
            </a:r>
            <a:r>
              <a:rPr lang="en-GB" sz="2000" baseline="30000" dirty="0"/>
              <a:t>o</a:t>
            </a:r>
            <a:r>
              <a:rPr lang="en-GB" sz="2000" dirty="0"/>
              <a:t>C( Reg174) or +2</a:t>
            </a:r>
            <a:r>
              <a:rPr lang="en-GB" sz="2000" baseline="30000" dirty="0"/>
              <a:t>o</a:t>
            </a:r>
            <a:r>
              <a:rPr lang="en-GB" sz="2000" dirty="0"/>
              <a:t>C and +30</a:t>
            </a:r>
            <a:r>
              <a:rPr lang="en-GB" sz="2000" baseline="30000" dirty="0"/>
              <a:t>o</a:t>
            </a:r>
            <a:r>
              <a:rPr lang="en-GB" sz="2000" dirty="0"/>
              <a:t>C (Comirnaty) </a:t>
            </a:r>
            <a:r>
              <a:rPr lang="en-GB" sz="2000" b="1" dirty="0"/>
              <a:t>but must be used within 6 hours following dilution</a:t>
            </a:r>
            <a:endParaRPr lang="en-GB" sz="2000" dirty="0"/>
          </a:p>
          <a:p>
            <a:pPr algn="ctr"/>
            <a:endParaRPr lang="en-GB" sz="2000" dirty="0"/>
          </a:p>
          <a:p>
            <a:endParaRPr lang="en-GB" dirty="0"/>
          </a:p>
        </p:txBody>
      </p:sp>
      <p:sp>
        <p:nvSpPr>
          <p:cNvPr id="4" name="Slide Number Placeholder 3">
            <a:extLst>
              <a:ext uri="{FF2B5EF4-FFF2-40B4-BE49-F238E27FC236}">
                <a16:creationId xmlns:a16="http://schemas.microsoft.com/office/drawing/2014/main" id="{903DB021-7B45-4086-AEB5-2BE540C1A58C}"/>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151</a:t>
            </a:fld>
            <a:endParaRPr lang="en-US" dirty="0"/>
          </a:p>
        </p:txBody>
      </p:sp>
      <p:sp>
        <p:nvSpPr>
          <p:cNvPr id="5" name="Footer Placeholder 4">
            <a:extLst>
              <a:ext uri="{FF2B5EF4-FFF2-40B4-BE49-F238E27FC236}">
                <a16:creationId xmlns:a16="http://schemas.microsoft.com/office/drawing/2014/main" id="{3A5B7BE6-E6A9-4792-B54A-52801CC380BA}"/>
              </a:ext>
            </a:extLst>
          </p:cNvPr>
          <p:cNvSpPr>
            <a:spLocks noGrp="1"/>
          </p:cNvSpPr>
          <p:nvPr>
            <p:ph type="ftr" sz="quarter" idx="11"/>
          </p:nvPr>
        </p:nvSpPr>
        <p:spPr/>
        <p:txBody>
          <a:bodyPr/>
          <a:lstStyle/>
          <a:p>
            <a:pPr>
              <a:defRPr/>
            </a:pPr>
            <a:r>
              <a:rPr lang="en-GB" dirty="0"/>
              <a:t>COVID-19 Vaccination programme: Core training slide set for healthcare practitioners 17 September 2021 </a:t>
            </a:r>
            <a:endParaRPr lang="en-US" dirty="0"/>
          </a:p>
        </p:txBody>
      </p:sp>
      <p:pic>
        <p:nvPicPr>
          <p:cNvPr id="11268" name="Picture 4">
            <a:extLst>
              <a:ext uri="{FF2B5EF4-FFF2-40B4-BE49-F238E27FC236}">
                <a16:creationId xmlns:a16="http://schemas.microsoft.com/office/drawing/2014/main" id="{7A6B0878-CB6A-416B-9E19-331625670B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00538" y="121445"/>
            <a:ext cx="1504514" cy="2959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9448066"/>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90C59-97DC-41EF-BB0E-F864149E20AD}"/>
              </a:ext>
            </a:extLst>
          </p:cNvPr>
          <p:cNvSpPr>
            <a:spLocks noGrp="1"/>
          </p:cNvSpPr>
          <p:nvPr>
            <p:ph type="title"/>
          </p:nvPr>
        </p:nvSpPr>
        <p:spPr>
          <a:xfrm>
            <a:off x="688998" y="517000"/>
            <a:ext cx="10704000" cy="648072"/>
          </a:xfrm>
        </p:spPr>
        <p:txBody>
          <a:bodyPr>
            <a:normAutofit/>
          </a:bodyPr>
          <a:lstStyle/>
          <a:p>
            <a:r>
              <a:rPr lang="en-GB" sz="3200" dirty="0"/>
              <a:t>Reconstituting COVID-19 Pfizer BioNTech vaccine (1)</a:t>
            </a:r>
          </a:p>
        </p:txBody>
      </p:sp>
      <p:sp>
        <p:nvSpPr>
          <p:cNvPr id="3" name="Content Placeholder 2">
            <a:extLst>
              <a:ext uri="{FF2B5EF4-FFF2-40B4-BE49-F238E27FC236}">
                <a16:creationId xmlns:a16="http://schemas.microsoft.com/office/drawing/2014/main" id="{65299666-7256-4AFB-8E8B-4EC1A35C792D}"/>
              </a:ext>
            </a:extLst>
          </p:cNvPr>
          <p:cNvSpPr>
            <a:spLocks noGrp="1"/>
          </p:cNvSpPr>
          <p:nvPr>
            <p:ph idx="1"/>
          </p:nvPr>
        </p:nvSpPr>
        <p:spPr>
          <a:xfrm>
            <a:off x="688998" y="1165072"/>
            <a:ext cx="10951768" cy="5143654"/>
          </a:xfrm>
        </p:spPr>
        <p:txBody>
          <a:bodyPr/>
          <a:lstStyle/>
          <a:p>
            <a:pPr marL="342900" lvl="0" indent="-342900">
              <a:buFont typeface="+mj-lt"/>
              <a:buAutoNum type="arabicPeriod"/>
            </a:pPr>
            <a:r>
              <a:rPr lang="en-GB" dirty="0"/>
              <a:t>clean hands with alcohol-based gel or soap and water </a:t>
            </a:r>
          </a:p>
          <a:p>
            <a:pPr marL="342900" lvl="0" indent="-342900">
              <a:buFont typeface="+mj-lt"/>
              <a:buAutoNum type="arabicPeriod"/>
            </a:pPr>
            <a:endParaRPr lang="en-GB" sz="1000" dirty="0"/>
          </a:p>
          <a:p>
            <a:pPr marL="342900" lvl="0" indent="-342900">
              <a:buFont typeface="+mj-lt"/>
              <a:buAutoNum type="arabicPeriod"/>
            </a:pPr>
            <a:r>
              <a:rPr lang="en-GB" dirty="0"/>
              <a:t>assemble one ampoule of Sodium Chloride 0.9% Solution for Injection, a single use alcohol swab, a needle with a green hub and a 2ml syringe</a:t>
            </a:r>
          </a:p>
          <a:p>
            <a:pPr marL="342900" lvl="0" indent="-342900">
              <a:buFont typeface="+mj-lt"/>
              <a:buAutoNum type="arabicPeriod"/>
            </a:pPr>
            <a:endParaRPr lang="en-GB" sz="1000" dirty="0"/>
          </a:p>
          <a:p>
            <a:pPr marL="342900" lvl="0" indent="-342900">
              <a:buFont typeface="+mj-lt"/>
              <a:buAutoNum type="arabicPeriod"/>
            </a:pPr>
            <a:r>
              <a:rPr lang="en-GB" dirty="0"/>
              <a:t>from cold storage, remove one vial of vaccine</a:t>
            </a:r>
          </a:p>
          <a:p>
            <a:pPr marL="342900" lvl="0" indent="-342900">
              <a:buFont typeface="+mj-lt"/>
              <a:buAutoNum type="arabicPeriod"/>
            </a:pPr>
            <a:endParaRPr lang="en-GB" sz="1000" dirty="0"/>
          </a:p>
          <a:p>
            <a:pPr marL="342900" lvl="0" indent="-342900">
              <a:buFont typeface="+mj-lt"/>
              <a:buAutoNum type="arabicPeriod"/>
            </a:pPr>
            <a:r>
              <a:rPr lang="en-GB" dirty="0"/>
              <a:t>if removing the multidose vaccine vial directly from a ULT freezer, allow the vaccine to thaw as previously described</a:t>
            </a:r>
          </a:p>
          <a:p>
            <a:pPr marL="342900" lvl="0" indent="-342900">
              <a:buFont typeface="+mj-lt"/>
              <a:buAutoNum type="arabicPeriod"/>
            </a:pPr>
            <a:endParaRPr lang="en-GB" sz="1000" dirty="0"/>
          </a:p>
          <a:p>
            <a:pPr marL="342900" lvl="0" indent="-342900">
              <a:buFont typeface="+mj-lt"/>
              <a:buAutoNum type="arabicPeriod"/>
            </a:pPr>
            <a:r>
              <a:rPr lang="en-GB" dirty="0"/>
              <a:t>if removing the multidose vaccine vial from cold storage between +2 and +8</a:t>
            </a:r>
            <a:r>
              <a:rPr lang="en-GB" baseline="30000" dirty="0"/>
              <a:t>o</a:t>
            </a:r>
            <a:r>
              <a:rPr lang="en-GB" dirty="0"/>
              <a:t>C, check that it has not been stored there for longer than one month</a:t>
            </a:r>
          </a:p>
          <a:p>
            <a:pPr marL="342900" lvl="0" indent="-342900">
              <a:buFont typeface="+mj-lt"/>
              <a:buAutoNum type="arabicPeriod"/>
            </a:pPr>
            <a:endParaRPr lang="en-GB" sz="1000" dirty="0"/>
          </a:p>
          <a:p>
            <a:pPr marL="342900" indent="-342900">
              <a:buFont typeface="+mj-lt"/>
              <a:buAutoNum type="arabicPeriod"/>
            </a:pPr>
            <a:r>
              <a:rPr lang="en-GB" dirty="0"/>
              <a:t>allow the thawed vaccine to come to room temperature, then gently invert the vial 10 times prior to dilution. One inversion means turning the vial upside down and back again. </a:t>
            </a:r>
            <a:r>
              <a:rPr lang="en-GB" b="1" dirty="0"/>
              <a:t>Do not shake</a:t>
            </a:r>
          </a:p>
          <a:p>
            <a:pPr marL="342900" indent="-342900">
              <a:buFont typeface="+mj-lt"/>
              <a:buAutoNum type="arabicPeriod"/>
            </a:pPr>
            <a:endParaRPr lang="en-GB" sz="1200" b="1" dirty="0"/>
          </a:p>
          <a:p>
            <a:pPr marL="342900" indent="-342900">
              <a:buFont typeface="+mj-lt"/>
              <a:buAutoNum type="arabicPeriod"/>
            </a:pPr>
            <a:r>
              <a:rPr lang="en-GB" dirty="0"/>
              <a:t>check the expiry date and the appearance of the vaccine. Prior to dilution, the thawed vaccine may contain white to off-white opaque amorphous particulates. Return the vial to the manufacturer if the appearance of the solution does not match this description</a:t>
            </a:r>
            <a:endParaRPr lang="en-GB" sz="1000" dirty="0"/>
          </a:p>
          <a:p>
            <a:pPr marL="342900" lvl="0" indent="-342900">
              <a:buFont typeface="+mj-lt"/>
              <a:buAutoNum type="arabicPeriod"/>
            </a:pPr>
            <a:endParaRPr lang="en-GB" dirty="0"/>
          </a:p>
          <a:p>
            <a:endParaRPr lang="en-GB" dirty="0"/>
          </a:p>
        </p:txBody>
      </p:sp>
      <p:sp>
        <p:nvSpPr>
          <p:cNvPr id="4" name="Slide Number Placeholder 3">
            <a:extLst>
              <a:ext uri="{FF2B5EF4-FFF2-40B4-BE49-F238E27FC236}">
                <a16:creationId xmlns:a16="http://schemas.microsoft.com/office/drawing/2014/main" id="{F48D46E8-3D9B-472E-8B7E-38ADE594A322}"/>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152</a:t>
            </a:fld>
            <a:endParaRPr lang="en-US" dirty="0"/>
          </a:p>
        </p:txBody>
      </p:sp>
      <p:sp>
        <p:nvSpPr>
          <p:cNvPr id="5" name="Footer Placeholder 4">
            <a:extLst>
              <a:ext uri="{FF2B5EF4-FFF2-40B4-BE49-F238E27FC236}">
                <a16:creationId xmlns:a16="http://schemas.microsoft.com/office/drawing/2014/main" id="{48B4B0F1-53FD-4660-B1E0-78F720F4F9AD}"/>
              </a:ext>
            </a:extLst>
          </p:cNvPr>
          <p:cNvSpPr>
            <a:spLocks noGrp="1"/>
          </p:cNvSpPr>
          <p:nvPr>
            <p:ph type="ftr" sz="quarter" idx="11"/>
          </p:nvPr>
        </p:nvSpPr>
        <p:spPr/>
        <p:txBody>
          <a:bodyPr/>
          <a:lstStyle/>
          <a:p>
            <a:pPr>
              <a:defRPr/>
            </a:pPr>
            <a:r>
              <a:rPr lang="en-GB"/>
              <a:t>COVID-19 Vaccination programme: Core training slide set for healthcare practitioners 17 September 2021 </a:t>
            </a:r>
            <a:endParaRPr lang="en-US" dirty="0"/>
          </a:p>
        </p:txBody>
      </p:sp>
    </p:spTree>
    <p:extLst>
      <p:ext uri="{BB962C8B-B14F-4D97-AF65-F5344CB8AC3E}">
        <p14:creationId xmlns:p14="http://schemas.microsoft.com/office/powerpoint/2010/main" val="3480979275"/>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90C59-97DC-41EF-BB0E-F864149E20AD}"/>
              </a:ext>
            </a:extLst>
          </p:cNvPr>
          <p:cNvSpPr>
            <a:spLocks noGrp="1"/>
          </p:cNvSpPr>
          <p:nvPr>
            <p:ph type="title"/>
          </p:nvPr>
        </p:nvSpPr>
        <p:spPr>
          <a:xfrm>
            <a:off x="744000" y="489500"/>
            <a:ext cx="10704000" cy="549275"/>
          </a:xfrm>
        </p:spPr>
        <p:txBody>
          <a:bodyPr>
            <a:normAutofit/>
          </a:bodyPr>
          <a:lstStyle/>
          <a:p>
            <a:r>
              <a:rPr lang="en-GB" sz="3200" dirty="0"/>
              <a:t>Reconstituting COVID-19 Pfizer BioNTech vaccine (2)</a:t>
            </a:r>
          </a:p>
        </p:txBody>
      </p:sp>
      <p:sp>
        <p:nvSpPr>
          <p:cNvPr id="3" name="Content Placeholder 2">
            <a:extLst>
              <a:ext uri="{FF2B5EF4-FFF2-40B4-BE49-F238E27FC236}">
                <a16:creationId xmlns:a16="http://schemas.microsoft.com/office/drawing/2014/main" id="{65299666-7256-4AFB-8E8B-4EC1A35C792D}"/>
              </a:ext>
            </a:extLst>
          </p:cNvPr>
          <p:cNvSpPr>
            <a:spLocks noGrp="1"/>
          </p:cNvSpPr>
          <p:nvPr>
            <p:ph idx="1"/>
          </p:nvPr>
        </p:nvSpPr>
        <p:spPr>
          <a:xfrm>
            <a:off x="421578" y="1039601"/>
            <a:ext cx="10935188" cy="5269125"/>
          </a:xfrm>
        </p:spPr>
        <p:txBody>
          <a:bodyPr/>
          <a:lstStyle/>
          <a:p>
            <a:pPr marL="0" lvl="0" indent="0"/>
            <a:r>
              <a:rPr lang="en-GB" dirty="0"/>
              <a:t>8. clean the vial stopper with the single use alcohol swab and allow to air dry fully</a:t>
            </a:r>
          </a:p>
          <a:p>
            <a:pPr marL="0" lvl="0" indent="0"/>
            <a:endParaRPr lang="en-GB" sz="1000" dirty="0"/>
          </a:p>
          <a:p>
            <a:pPr marL="0" indent="0"/>
            <a:r>
              <a:rPr lang="en-GB" dirty="0"/>
              <a:t>9. connect the needle with a green hub to the 2 ml syringe </a:t>
            </a:r>
          </a:p>
          <a:p>
            <a:pPr marL="0" lvl="0" indent="0"/>
            <a:endParaRPr lang="en-GB" sz="1000" dirty="0"/>
          </a:p>
          <a:p>
            <a:pPr marL="0" lvl="0" indent="0"/>
            <a:r>
              <a:rPr lang="en-GB" dirty="0"/>
              <a:t>10. invert the ampoule containing the Sodium Chloride 0.9% Solution for Injection diluent and withdraw 1.8ml slowly to avoid formation of bubbles. Discard the diluent ampoule and any remaining diluent in it. Do not use any other type of diluent</a:t>
            </a:r>
          </a:p>
          <a:p>
            <a:pPr marL="0" lvl="0" indent="0"/>
            <a:endParaRPr lang="en-GB" sz="1000" dirty="0"/>
          </a:p>
          <a:p>
            <a:pPr marL="0" lvl="0" indent="0"/>
            <a:r>
              <a:rPr lang="en-GB" dirty="0"/>
              <a:t>11. add diluent to the vaccine vial. You may feel some pressure in the vial as you add the diluent. Equalise the vial pressure by withdrawing 1.8 ml of air into the empty diluent syringe before removing the needle from the vial</a:t>
            </a:r>
          </a:p>
          <a:p>
            <a:pPr marL="0" lvl="0" indent="0"/>
            <a:endParaRPr lang="en-GB" sz="1000" dirty="0"/>
          </a:p>
          <a:p>
            <a:pPr lvl="0"/>
            <a:r>
              <a:rPr lang="en-GB" dirty="0"/>
              <a:t>12. gently invert the diluted solution 10 times. </a:t>
            </a:r>
            <a:r>
              <a:rPr lang="en-GB" b="1" dirty="0"/>
              <a:t>Do not shake</a:t>
            </a:r>
          </a:p>
          <a:p>
            <a:pPr lvl="0"/>
            <a:endParaRPr lang="en-GB" sz="1000" dirty="0"/>
          </a:p>
          <a:p>
            <a:pPr lvl="0"/>
            <a:r>
              <a:rPr lang="en-GB" dirty="0"/>
              <a:t>13. the diluted vaccine should be an off-white solution with no particulates visible</a:t>
            </a:r>
          </a:p>
          <a:p>
            <a:pPr lvl="0"/>
            <a:endParaRPr lang="en-GB" sz="1000" dirty="0"/>
          </a:p>
          <a:p>
            <a:pPr lvl="0"/>
            <a:r>
              <a:rPr lang="en-GB" dirty="0"/>
              <a:t>14. dispose of green hub needle and syringe into yellow sharps bin</a:t>
            </a:r>
          </a:p>
          <a:p>
            <a:pPr lvl="0"/>
            <a:endParaRPr lang="en-GB" sz="1000" dirty="0"/>
          </a:p>
          <a:p>
            <a:r>
              <a:rPr lang="en-GB" dirty="0"/>
              <a:t>15. the diluted vial should be clearly labelled with the </a:t>
            </a:r>
            <a:r>
              <a:rPr lang="en-GB" u="sng" dirty="0"/>
              <a:t>dilution time and date </a:t>
            </a:r>
            <a:r>
              <a:rPr lang="en-GB" dirty="0"/>
              <a:t>for the Reg174 vaccine. For Comirnaty, the </a:t>
            </a:r>
            <a:r>
              <a:rPr lang="en-GB" u="sng" dirty="0"/>
              <a:t>date and time of discard</a:t>
            </a:r>
            <a:r>
              <a:rPr lang="en-GB" dirty="0"/>
              <a:t> should be recorded on the vial label</a:t>
            </a:r>
          </a:p>
          <a:p>
            <a:endParaRPr lang="en-GB" sz="1400" dirty="0"/>
          </a:p>
          <a:p>
            <a:endParaRPr lang="en-GB" dirty="0"/>
          </a:p>
        </p:txBody>
      </p:sp>
      <p:sp>
        <p:nvSpPr>
          <p:cNvPr id="4" name="Slide Number Placeholder 3">
            <a:extLst>
              <a:ext uri="{FF2B5EF4-FFF2-40B4-BE49-F238E27FC236}">
                <a16:creationId xmlns:a16="http://schemas.microsoft.com/office/drawing/2014/main" id="{F48D46E8-3D9B-472E-8B7E-38ADE594A322}"/>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153</a:t>
            </a:fld>
            <a:endParaRPr lang="en-US" dirty="0"/>
          </a:p>
        </p:txBody>
      </p:sp>
      <p:sp>
        <p:nvSpPr>
          <p:cNvPr id="5" name="Footer Placeholder 4">
            <a:extLst>
              <a:ext uri="{FF2B5EF4-FFF2-40B4-BE49-F238E27FC236}">
                <a16:creationId xmlns:a16="http://schemas.microsoft.com/office/drawing/2014/main" id="{48B4B0F1-53FD-4660-B1E0-78F720F4F9AD}"/>
              </a:ext>
            </a:extLst>
          </p:cNvPr>
          <p:cNvSpPr>
            <a:spLocks noGrp="1"/>
          </p:cNvSpPr>
          <p:nvPr>
            <p:ph type="ftr" sz="quarter" idx="11"/>
          </p:nvPr>
        </p:nvSpPr>
        <p:spPr/>
        <p:txBody>
          <a:bodyPr/>
          <a:lstStyle/>
          <a:p>
            <a:pPr>
              <a:defRPr/>
            </a:pPr>
            <a:r>
              <a:rPr lang="en-GB"/>
              <a:t>COVID-19 Vaccination programme: Core training slide set for healthcare practitioners 17 September 2021 </a:t>
            </a:r>
            <a:endParaRPr lang="en-US" dirty="0"/>
          </a:p>
        </p:txBody>
      </p:sp>
    </p:spTree>
    <p:extLst>
      <p:ext uri="{BB962C8B-B14F-4D97-AF65-F5344CB8AC3E}">
        <p14:creationId xmlns:p14="http://schemas.microsoft.com/office/powerpoint/2010/main" val="787952510"/>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958DF-C79D-4380-A23A-CE8D1B3ED76B}"/>
              </a:ext>
            </a:extLst>
          </p:cNvPr>
          <p:cNvSpPr>
            <a:spLocks noGrp="1"/>
          </p:cNvSpPr>
          <p:nvPr>
            <p:ph type="title"/>
          </p:nvPr>
        </p:nvSpPr>
        <p:spPr>
          <a:xfrm>
            <a:off x="750268" y="548680"/>
            <a:ext cx="10801265" cy="648072"/>
          </a:xfrm>
        </p:spPr>
        <p:txBody>
          <a:bodyPr>
            <a:normAutofit fontScale="90000"/>
          </a:bodyPr>
          <a:lstStyle/>
          <a:p>
            <a:r>
              <a:rPr lang="en-GB" dirty="0"/>
              <a:t>Dose preparation of </a:t>
            </a:r>
            <a:r>
              <a:rPr lang="en-GB"/>
              <a:t>COVID-19 Pfizer BioNTech vaccine</a:t>
            </a:r>
            <a:br>
              <a:rPr lang="en-GB" dirty="0"/>
            </a:br>
            <a:endParaRPr lang="en-GB" dirty="0"/>
          </a:p>
        </p:txBody>
      </p:sp>
      <p:sp>
        <p:nvSpPr>
          <p:cNvPr id="3" name="Content Placeholder 2">
            <a:extLst>
              <a:ext uri="{FF2B5EF4-FFF2-40B4-BE49-F238E27FC236}">
                <a16:creationId xmlns:a16="http://schemas.microsoft.com/office/drawing/2014/main" id="{3FBF5C30-8EE2-4BF0-A902-47C312918799}"/>
              </a:ext>
            </a:extLst>
          </p:cNvPr>
          <p:cNvSpPr>
            <a:spLocks noGrp="1"/>
          </p:cNvSpPr>
          <p:nvPr>
            <p:ph idx="1"/>
          </p:nvPr>
        </p:nvSpPr>
        <p:spPr>
          <a:xfrm>
            <a:off x="750269" y="1268398"/>
            <a:ext cx="10704000" cy="5040328"/>
          </a:xfrm>
        </p:spPr>
        <p:txBody>
          <a:bodyPr/>
          <a:lstStyle/>
          <a:p>
            <a:pPr marL="285750" lvl="0" indent="-285750">
              <a:buFont typeface="Arial" panose="020B0604020202020204" pitchFamily="34" charset="0"/>
              <a:buChar char="•"/>
            </a:pPr>
            <a:r>
              <a:rPr lang="en-GB" dirty="0"/>
              <a:t>if the vaccine has previously been reconstituted, check that it is still within the 6 hour allowed time period from when it was reconstituted </a:t>
            </a:r>
          </a:p>
          <a:p>
            <a:pPr marL="285750" lvl="0" indent="-285750">
              <a:buFont typeface="Arial" panose="020B0604020202020204" pitchFamily="34" charset="0"/>
              <a:buChar char="•"/>
            </a:pPr>
            <a:endParaRPr lang="en-GB" sz="1100" dirty="0"/>
          </a:p>
          <a:p>
            <a:pPr marL="285750" lvl="0" indent="-285750">
              <a:buFont typeface="Arial" panose="020B0604020202020204" pitchFamily="34" charset="0"/>
              <a:buChar char="•"/>
            </a:pPr>
            <a:r>
              <a:rPr lang="en-GB" dirty="0"/>
              <a:t>clean top of vial with a single use alcohol swab and allow to air dry fully</a:t>
            </a:r>
          </a:p>
          <a:p>
            <a:pPr marL="0" lvl="0" indent="0"/>
            <a:endParaRPr lang="en-GB" sz="1100" dirty="0"/>
          </a:p>
          <a:p>
            <a:pPr marL="285750" lvl="0" indent="-285750">
              <a:buFont typeface="Arial" panose="020B0604020202020204" pitchFamily="34" charset="0"/>
              <a:buChar char="•"/>
            </a:pPr>
            <a:r>
              <a:rPr lang="en-GB" dirty="0"/>
              <a:t>unwrap one of the 1ml combined 23g/25mm blue hub needle and syringes provided (recommended needle length depends on body mass of patient. Longer length (38mm) needles are recommended for morbidly obese individuals to ensure the vaccine is injected into muscle)</a:t>
            </a:r>
          </a:p>
          <a:p>
            <a:pPr marL="0" indent="0"/>
            <a:endParaRPr lang="en-GB" sz="1100" dirty="0"/>
          </a:p>
          <a:p>
            <a:pPr marL="285750" lvl="0" indent="-285750">
              <a:buFont typeface="Arial" panose="020B0604020202020204" pitchFamily="34" charset="0"/>
              <a:buChar char="•"/>
            </a:pPr>
            <a:r>
              <a:rPr lang="en-GB" dirty="0"/>
              <a:t>withdraw a dose of 0.3 ml of diluted product for each vaccination. </a:t>
            </a:r>
            <a:r>
              <a:rPr lang="en-GB" b="1" dirty="0"/>
              <a:t>Ensure correct dose is drawn up</a:t>
            </a:r>
          </a:p>
          <a:p>
            <a:pPr marL="0" lvl="0" indent="0"/>
            <a:r>
              <a:rPr lang="en-GB" dirty="0"/>
              <a:t> </a:t>
            </a:r>
          </a:p>
          <a:p>
            <a:pPr marL="285750" lvl="0" indent="-285750">
              <a:buFont typeface="Arial" panose="020B0604020202020204" pitchFamily="34" charset="0"/>
              <a:buChar char="•"/>
            </a:pPr>
            <a:r>
              <a:rPr lang="en-GB" dirty="0"/>
              <a:t>any air bubbles should be removed before removing the needle from the vial in order to avoid losing any of the vaccine dose</a:t>
            </a:r>
          </a:p>
          <a:p>
            <a:pPr marL="0" lvl="0" indent="0"/>
            <a:endParaRPr lang="en-GB" sz="1100" dirty="0"/>
          </a:p>
          <a:p>
            <a:pPr marL="285750" lvl="0" indent="-285750">
              <a:buFont typeface="Arial" panose="020B0604020202020204" pitchFamily="34" charset="0"/>
              <a:buChar char="•"/>
            </a:pPr>
            <a:r>
              <a:rPr lang="en-GB" dirty="0"/>
              <a:t>the same needle and syringe should be used to draw up and administer the dose of vaccine to prevent under dosing of the vaccine to the person    </a:t>
            </a:r>
          </a:p>
          <a:p>
            <a:pPr marL="0" lvl="0" indent="0"/>
            <a:endParaRPr lang="en-GB" sz="1100" dirty="0"/>
          </a:p>
          <a:p>
            <a:pPr marL="285750" lvl="0" indent="-285750">
              <a:buFont typeface="Arial" panose="020B0604020202020204" pitchFamily="34" charset="0"/>
              <a:buChar char="•"/>
            </a:pPr>
            <a:r>
              <a:rPr lang="en-GB" dirty="0"/>
              <a:t>the needle should only be changed between the vial and the patient if it is contaminated or damaged</a:t>
            </a:r>
          </a:p>
          <a:p>
            <a:pPr marL="285750" lvl="0" indent="-285750">
              <a:buFont typeface="Arial" panose="020B0604020202020204" pitchFamily="34" charset="0"/>
              <a:buChar char="•"/>
            </a:pPr>
            <a:endParaRPr lang="en-GB" dirty="0"/>
          </a:p>
        </p:txBody>
      </p:sp>
      <p:sp>
        <p:nvSpPr>
          <p:cNvPr id="4" name="Slide Number Placeholder 3">
            <a:extLst>
              <a:ext uri="{FF2B5EF4-FFF2-40B4-BE49-F238E27FC236}">
                <a16:creationId xmlns:a16="http://schemas.microsoft.com/office/drawing/2014/main" id="{445F4717-E6F6-4945-B2AF-78CD1A62CBFB}"/>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154</a:t>
            </a:fld>
            <a:endParaRPr lang="en-US" dirty="0"/>
          </a:p>
        </p:txBody>
      </p:sp>
      <p:sp>
        <p:nvSpPr>
          <p:cNvPr id="5" name="Footer Placeholder 4">
            <a:extLst>
              <a:ext uri="{FF2B5EF4-FFF2-40B4-BE49-F238E27FC236}">
                <a16:creationId xmlns:a16="http://schemas.microsoft.com/office/drawing/2014/main" id="{95221761-0755-434C-942A-8EDEFD16F9A4}"/>
              </a:ext>
            </a:extLst>
          </p:cNvPr>
          <p:cNvSpPr>
            <a:spLocks noGrp="1"/>
          </p:cNvSpPr>
          <p:nvPr>
            <p:ph type="ftr" sz="quarter" idx="11"/>
          </p:nvPr>
        </p:nvSpPr>
        <p:spPr/>
        <p:txBody>
          <a:bodyPr/>
          <a:lstStyle/>
          <a:p>
            <a:pPr>
              <a:defRPr/>
            </a:pPr>
            <a:r>
              <a:rPr lang="en-GB"/>
              <a:t>COVID-19 Vaccination programme: Core training slide set for healthcare practitioners 17 September 2021 </a:t>
            </a:r>
            <a:endParaRPr lang="en-US" dirty="0"/>
          </a:p>
        </p:txBody>
      </p:sp>
    </p:spTree>
    <p:extLst>
      <p:ext uri="{BB962C8B-B14F-4D97-AF65-F5344CB8AC3E}">
        <p14:creationId xmlns:p14="http://schemas.microsoft.com/office/powerpoint/2010/main" val="4187035095"/>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5E2F67A-0C71-4BCB-B24B-3D984456A5E0}"/>
              </a:ext>
            </a:extLst>
          </p:cNvPr>
          <p:cNvSpPr>
            <a:spLocks noGrp="1"/>
          </p:cNvSpPr>
          <p:nvPr>
            <p:ph type="ctrTitle"/>
          </p:nvPr>
        </p:nvSpPr>
        <p:spPr/>
        <p:txBody>
          <a:bodyPr/>
          <a:lstStyle/>
          <a:p>
            <a:r>
              <a:rPr lang="en-GB" dirty="0"/>
              <a:t>COVID-19 Vaccine AstraZeneca</a:t>
            </a:r>
          </a:p>
        </p:txBody>
      </p:sp>
      <p:sp>
        <p:nvSpPr>
          <p:cNvPr id="4" name="Slide Number Placeholder 3">
            <a:extLst>
              <a:ext uri="{FF2B5EF4-FFF2-40B4-BE49-F238E27FC236}">
                <a16:creationId xmlns:a16="http://schemas.microsoft.com/office/drawing/2014/main" id="{E2A08EF8-45BC-47BC-88E6-67FAF60BA802}"/>
              </a:ext>
            </a:extLst>
          </p:cNvPr>
          <p:cNvSpPr>
            <a:spLocks noGrp="1"/>
          </p:cNvSpPr>
          <p:nvPr>
            <p:ph type="sldNum" sz="quarter" idx="4294967295"/>
          </p:nvPr>
        </p:nvSpPr>
        <p:spPr>
          <a:xfrm>
            <a:off x="0" y="6308725"/>
            <a:ext cx="12192000" cy="549275"/>
          </a:xfrm>
        </p:spPr>
        <p:txBody>
          <a:bodyPr/>
          <a:lstStyle/>
          <a:p>
            <a:pPr marL="531813">
              <a:defRPr/>
            </a:pPr>
            <a:r>
              <a:rPr lang="en-US" dirty="0"/>
              <a:t>  </a:t>
            </a:r>
            <a:fld id="{2565FA6D-D4C8-4C4C-AC4B-3269734D34D8}" type="slidenum">
              <a:rPr lang="en-US" smtClean="0"/>
              <a:pPr marL="531813">
                <a:defRPr/>
              </a:pPr>
              <a:t>155</a:t>
            </a:fld>
            <a:endParaRPr lang="en-US" dirty="0"/>
          </a:p>
        </p:txBody>
      </p:sp>
    </p:spTree>
    <p:extLst>
      <p:ext uri="{BB962C8B-B14F-4D97-AF65-F5344CB8AC3E}">
        <p14:creationId xmlns:p14="http://schemas.microsoft.com/office/powerpoint/2010/main" val="4291135496"/>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97012-33D1-4CBF-BAB1-C7E415722FE5}"/>
              </a:ext>
            </a:extLst>
          </p:cNvPr>
          <p:cNvSpPr>
            <a:spLocks noGrp="1"/>
          </p:cNvSpPr>
          <p:nvPr>
            <p:ph type="title"/>
          </p:nvPr>
        </p:nvSpPr>
        <p:spPr/>
        <p:txBody>
          <a:bodyPr>
            <a:noAutofit/>
          </a:bodyPr>
          <a:lstStyle/>
          <a:p>
            <a:r>
              <a:rPr lang="en-GB" sz="3200" dirty="0"/>
              <a:t>Contraindications to COVID-19 AstraZeneca</a:t>
            </a:r>
          </a:p>
        </p:txBody>
      </p:sp>
      <p:sp>
        <p:nvSpPr>
          <p:cNvPr id="3" name="Content Placeholder 2">
            <a:extLst>
              <a:ext uri="{FF2B5EF4-FFF2-40B4-BE49-F238E27FC236}">
                <a16:creationId xmlns:a16="http://schemas.microsoft.com/office/drawing/2014/main" id="{5C868D9D-B272-4C5B-8D83-46ED9351EDBA}"/>
              </a:ext>
            </a:extLst>
          </p:cNvPr>
          <p:cNvSpPr>
            <a:spLocks noGrp="1"/>
          </p:cNvSpPr>
          <p:nvPr>
            <p:ph idx="1"/>
          </p:nvPr>
        </p:nvSpPr>
        <p:spPr>
          <a:xfrm>
            <a:off x="744000" y="1412777"/>
            <a:ext cx="10704000" cy="4907324"/>
          </a:xfrm>
        </p:spPr>
        <p:txBody>
          <a:bodyPr/>
          <a:lstStyle/>
          <a:p>
            <a:pPr lvl="0"/>
            <a:r>
              <a:rPr lang="en-GB" dirty="0"/>
              <a:t>The AstraZeneca COVID-19 </a:t>
            </a:r>
            <a:r>
              <a:rPr lang="en-GB" dirty="0">
                <a:solidFill>
                  <a:prstClr val="black"/>
                </a:solidFill>
              </a:rPr>
              <a:t>vaccine may be contraindicated for people who have had a previous systemic allergic anaphylaxis reaction to a previous dose of  COVID-19 vaccine or to any components (excipient) of the vaccine. </a:t>
            </a:r>
            <a:r>
              <a:rPr lang="en-GB" b="1" dirty="0">
                <a:solidFill>
                  <a:prstClr val="black"/>
                </a:solidFill>
              </a:rPr>
              <a:t>Expert advice should be sought where either contraindication is present </a:t>
            </a:r>
          </a:p>
          <a:p>
            <a:endParaRPr lang="en-GB" sz="1400" dirty="0"/>
          </a:p>
          <a:p>
            <a:r>
              <a:rPr lang="en-GB" dirty="0"/>
              <a:t>In addition to the recombinant, replication-deficient chimpanzee adenovirus vector encoding the SARS‑CoV‑2 Spike (S) glycoprotein, the vaccine also contains:</a:t>
            </a:r>
          </a:p>
          <a:p>
            <a:endParaRPr lang="en-GB" sz="1000" dirty="0"/>
          </a:p>
          <a:p>
            <a:pPr marL="285750" indent="-285750">
              <a:buFont typeface="Arial" panose="020B0604020202020204" pitchFamily="34" charset="0"/>
              <a:buChar char="•"/>
            </a:pPr>
            <a:r>
              <a:rPr lang="en-GB" sz="1400" dirty="0"/>
              <a:t>L-Histidine</a:t>
            </a:r>
          </a:p>
          <a:p>
            <a:pPr marL="285750" indent="-285750">
              <a:buFont typeface="Arial" panose="020B0604020202020204" pitchFamily="34" charset="0"/>
              <a:buChar char="•"/>
            </a:pPr>
            <a:r>
              <a:rPr lang="en-GB" sz="1400" dirty="0"/>
              <a:t>L-Histidine hydrochloride monohydrate</a:t>
            </a:r>
          </a:p>
          <a:p>
            <a:pPr marL="285750" indent="-285750">
              <a:buFont typeface="Arial" panose="020B0604020202020204" pitchFamily="34" charset="0"/>
              <a:buChar char="•"/>
            </a:pPr>
            <a:r>
              <a:rPr lang="en-GB" sz="1400" dirty="0"/>
              <a:t>Magnesium chloride hexahydrate</a:t>
            </a:r>
          </a:p>
          <a:p>
            <a:pPr marL="285750" indent="-285750">
              <a:buFont typeface="Arial" panose="020B0604020202020204" pitchFamily="34" charset="0"/>
              <a:buChar char="•"/>
            </a:pPr>
            <a:r>
              <a:rPr lang="en-GB" sz="1400" dirty="0"/>
              <a:t>Polysorbate 80</a:t>
            </a:r>
          </a:p>
          <a:p>
            <a:pPr marL="285750" indent="-285750">
              <a:buFont typeface="Arial" panose="020B0604020202020204" pitchFamily="34" charset="0"/>
              <a:buChar char="•"/>
            </a:pPr>
            <a:r>
              <a:rPr lang="en-GB" sz="1400" dirty="0"/>
              <a:t>Ethanol</a:t>
            </a:r>
          </a:p>
          <a:p>
            <a:pPr marL="0" indent="0"/>
            <a:endParaRPr lang="en-GB" sz="1000" dirty="0"/>
          </a:p>
          <a:p>
            <a:r>
              <a:rPr lang="en-GB" sz="1600" dirty="0"/>
              <a:t>The vaccine does not contain preservative and it does not contain any components of animal origin.</a:t>
            </a:r>
          </a:p>
          <a:p>
            <a:pPr lvl="0"/>
            <a:endParaRPr lang="en-GB" sz="1600" dirty="0"/>
          </a:p>
          <a:p>
            <a:r>
              <a:rPr lang="en-GB" dirty="0"/>
              <a:t>COVID-19 Vaccine AstraZeneca should also not be given to individuals who experience a clotting episode with concomitant thrombocytopaenia following 1</a:t>
            </a:r>
            <a:r>
              <a:rPr lang="en-GB" baseline="30000" dirty="0"/>
              <a:t>st</a:t>
            </a:r>
            <a:r>
              <a:rPr lang="en-GB" dirty="0"/>
              <a:t> dose</a:t>
            </a:r>
          </a:p>
          <a:p>
            <a:endParaRPr lang="en-GB" dirty="0"/>
          </a:p>
        </p:txBody>
      </p:sp>
      <p:sp>
        <p:nvSpPr>
          <p:cNvPr id="4" name="Slide Number Placeholder 3">
            <a:extLst>
              <a:ext uri="{FF2B5EF4-FFF2-40B4-BE49-F238E27FC236}">
                <a16:creationId xmlns:a16="http://schemas.microsoft.com/office/drawing/2014/main" id="{E5A8BDF1-E7E4-45E7-8E6D-31215C1A1051}"/>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156</a:t>
            </a:fld>
            <a:endParaRPr lang="en-US" dirty="0"/>
          </a:p>
        </p:txBody>
      </p:sp>
      <p:sp>
        <p:nvSpPr>
          <p:cNvPr id="5" name="Footer Placeholder 4">
            <a:extLst>
              <a:ext uri="{FF2B5EF4-FFF2-40B4-BE49-F238E27FC236}">
                <a16:creationId xmlns:a16="http://schemas.microsoft.com/office/drawing/2014/main" id="{BF295F0B-19D1-4A4A-8C80-C23350A05CDB}"/>
              </a:ext>
            </a:extLst>
          </p:cNvPr>
          <p:cNvSpPr>
            <a:spLocks noGrp="1"/>
          </p:cNvSpPr>
          <p:nvPr>
            <p:ph type="ftr" sz="quarter" idx="11"/>
          </p:nvPr>
        </p:nvSpPr>
        <p:spPr/>
        <p:txBody>
          <a:bodyPr/>
          <a:lstStyle/>
          <a:p>
            <a:pPr>
              <a:defRPr/>
            </a:pPr>
            <a:r>
              <a:rPr lang="en-GB"/>
              <a:t>COVID-19 Vaccination programme: Core training slide set for healthcare practitioners 17 September 2021 </a:t>
            </a:r>
            <a:endParaRPr lang="en-US" dirty="0"/>
          </a:p>
        </p:txBody>
      </p:sp>
      <p:sp>
        <p:nvSpPr>
          <p:cNvPr id="6" name="TextBox 5">
            <a:extLst>
              <a:ext uri="{FF2B5EF4-FFF2-40B4-BE49-F238E27FC236}">
                <a16:creationId xmlns:a16="http://schemas.microsoft.com/office/drawing/2014/main" id="{D221D5C5-CFA8-4B9A-9FD3-C747F187BF14}"/>
              </a:ext>
            </a:extLst>
          </p:cNvPr>
          <p:cNvSpPr txBox="1"/>
          <p:nvPr/>
        </p:nvSpPr>
        <p:spPr>
          <a:xfrm>
            <a:off x="4669971" y="3635829"/>
            <a:ext cx="3265713" cy="1054135"/>
          </a:xfrm>
          <a:prstGeom prst="rect">
            <a:avLst/>
          </a:prstGeom>
          <a:noFill/>
        </p:spPr>
        <p:txBody>
          <a:bodyPr wrap="square" rtlCol="0">
            <a:spAutoFit/>
          </a:bodyPr>
          <a:lstStyle/>
          <a:p>
            <a:pPr marL="285750" lvl="0" indent="-285750" eaLnBrk="0" fontAlgn="base" hangingPunct="0">
              <a:lnSpc>
                <a:spcPct val="114000"/>
              </a:lnSpc>
              <a:spcAft>
                <a:spcPct val="0"/>
              </a:spcAft>
              <a:buFont typeface="Arial" panose="020B0604020202020204" pitchFamily="34" charset="0"/>
              <a:buChar char="•"/>
            </a:pPr>
            <a:r>
              <a:rPr lang="en-GB" sz="1400" dirty="0">
                <a:solidFill>
                  <a:prstClr val="black"/>
                </a:solidFill>
                <a:latin typeface="Arial" pitchFamily="34" charset="0"/>
                <a:ea typeface="ヒラギノ角ゴ Pro W3" pitchFamily="84" charset="-128"/>
              </a:rPr>
              <a:t>Sucrose</a:t>
            </a:r>
          </a:p>
          <a:p>
            <a:pPr marL="285750" lvl="0" indent="-285750" eaLnBrk="0" fontAlgn="base" hangingPunct="0">
              <a:lnSpc>
                <a:spcPct val="114000"/>
              </a:lnSpc>
              <a:spcAft>
                <a:spcPct val="0"/>
              </a:spcAft>
              <a:buFont typeface="Arial" panose="020B0604020202020204" pitchFamily="34" charset="0"/>
              <a:buChar char="•"/>
            </a:pPr>
            <a:r>
              <a:rPr lang="en-GB" sz="1400" dirty="0">
                <a:solidFill>
                  <a:prstClr val="black"/>
                </a:solidFill>
                <a:latin typeface="Arial" pitchFamily="34" charset="0"/>
                <a:ea typeface="ヒラギノ角ゴ Pro W3" pitchFamily="84" charset="-128"/>
              </a:rPr>
              <a:t>Sodium chloride</a:t>
            </a:r>
          </a:p>
          <a:p>
            <a:pPr marL="285750" lvl="0" indent="-285750" eaLnBrk="0" fontAlgn="base" hangingPunct="0">
              <a:lnSpc>
                <a:spcPct val="114000"/>
              </a:lnSpc>
              <a:spcAft>
                <a:spcPct val="0"/>
              </a:spcAft>
              <a:buFont typeface="Arial" panose="020B0604020202020204" pitchFamily="34" charset="0"/>
              <a:buChar char="•"/>
            </a:pPr>
            <a:r>
              <a:rPr lang="en-GB" sz="1400" dirty="0">
                <a:solidFill>
                  <a:prstClr val="black"/>
                </a:solidFill>
                <a:latin typeface="Arial" pitchFamily="34" charset="0"/>
                <a:ea typeface="ヒラギノ角ゴ Pro W3" pitchFamily="84" charset="-128"/>
              </a:rPr>
              <a:t>Disodium edetate dihydrate</a:t>
            </a:r>
          </a:p>
          <a:p>
            <a:pPr marL="285750" lvl="0" indent="-285750" eaLnBrk="0" fontAlgn="base" hangingPunct="0">
              <a:lnSpc>
                <a:spcPct val="114000"/>
              </a:lnSpc>
              <a:spcAft>
                <a:spcPct val="0"/>
              </a:spcAft>
              <a:buFont typeface="Arial" panose="020B0604020202020204" pitchFamily="34" charset="0"/>
              <a:buChar char="•"/>
            </a:pPr>
            <a:r>
              <a:rPr lang="en-GB" sz="1400" dirty="0">
                <a:solidFill>
                  <a:prstClr val="black"/>
                </a:solidFill>
                <a:latin typeface="Arial" pitchFamily="34" charset="0"/>
                <a:ea typeface="ヒラギノ角ゴ Pro W3" pitchFamily="84" charset="-128"/>
              </a:rPr>
              <a:t>Water for injections</a:t>
            </a:r>
          </a:p>
        </p:txBody>
      </p:sp>
    </p:spTree>
    <p:extLst>
      <p:ext uri="{BB962C8B-B14F-4D97-AF65-F5344CB8AC3E}">
        <p14:creationId xmlns:p14="http://schemas.microsoft.com/office/powerpoint/2010/main" val="1201832074"/>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C30CE-B653-4776-89E4-56BD198147D7}"/>
              </a:ext>
            </a:extLst>
          </p:cNvPr>
          <p:cNvSpPr>
            <a:spLocks noGrp="1"/>
          </p:cNvSpPr>
          <p:nvPr>
            <p:ph type="title"/>
          </p:nvPr>
        </p:nvSpPr>
        <p:spPr/>
        <p:txBody>
          <a:bodyPr>
            <a:noAutofit/>
          </a:bodyPr>
          <a:lstStyle/>
          <a:p>
            <a:r>
              <a:rPr lang="en-GB" sz="3200" dirty="0"/>
              <a:t>Adverse reactions following COVID-19 Vaccine AstraZeneca</a:t>
            </a:r>
          </a:p>
        </p:txBody>
      </p:sp>
      <p:sp>
        <p:nvSpPr>
          <p:cNvPr id="3" name="Content Placeholder 2">
            <a:extLst>
              <a:ext uri="{FF2B5EF4-FFF2-40B4-BE49-F238E27FC236}">
                <a16:creationId xmlns:a16="http://schemas.microsoft.com/office/drawing/2014/main" id="{A52447A5-5CDF-4489-822A-BC6939DEE48A}"/>
              </a:ext>
            </a:extLst>
          </p:cNvPr>
          <p:cNvSpPr>
            <a:spLocks noGrp="1"/>
          </p:cNvSpPr>
          <p:nvPr>
            <p:ph idx="1"/>
          </p:nvPr>
        </p:nvSpPr>
        <p:spPr>
          <a:xfrm>
            <a:off x="744000" y="1304764"/>
            <a:ext cx="10704000" cy="4895949"/>
          </a:xfrm>
        </p:spPr>
        <p:txBody>
          <a:bodyPr/>
          <a:lstStyle/>
          <a:p>
            <a:r>
              <a:rPr lang="en-GB" b="1" dirty="0"/>
              <a:t>The following reactions were reported by the vaccine clinical trial participants:</a:t>
            </a:r>
          </a:p>
          <a:p>
            <a:r>
              <a:rPr lang="en-GB" b="1" dirty="0"/>
              <a:t>Local reactions</a:t>
            </a:r>
            <a:endParaRPr lang="en-GB" dirty="0"/>
          </a:p>
          <a:p>
            <a:r>
              <a:rPr lang="en-GB" dirty="0"/>
              <a:t>64% reported tenderness at the injection site with redness, swelling, pain also being reported.</a:t>
            </a:r>
          </a:p>
          <a:p>
            <a:endParaRPr lang="en-GB" sz="1100" dirty="0"/>
          </a:p>
          <a:p>
            <a:r>
              <a:rPr lang="en-GB" b="1" dirty="0"/>
              <a:t>Systemic reactions</a:t>
            </a:r>
            <a:endParaRPr lang="en-GB" dirty="0"/>
          </a:p>
          <a:p>
            <a:r>
              <a:rPr lang="en-GB" dirty="0"/>
              <a:t>The most frequently reported systemic reactions (reactions affecting the whole body) were:</a:t>
            </a:r>
          </a:p>
          <a:p>
            <a:pPr marL="895350" lvl="4" indent="0">
              <a:buNone/>
            </a:pPr>
            <a:r>
              <a:rPr lang="en-GB" sz="1600" dirty="0"/>
              <a:t>tiredness (53%) 		headache (53%) </a:t>
            </a:r>
          </a:p>
          <a:p>
            <a:pPr marL="895350" lvl="4" indent="0">
              <a:buNone/>
            </a:pPr>
            <a:r>
              <a:rPr lang="en-GB" sz="1600" dirty="0"/>
              <a:t>muscle aches (44%)  	feeling generally unwell (44%)</a:t>
            </a:r>
          </a:p>
          <a:p>
            <a:pPr marL="895350" lvl="4" indent="0">
              <a:buNone/>
            </a:pPr>
            <a:r>
              <a:rPr lang="en-GB" sz="1600" dirty="0"/>
              <a:t>chills (32%) 		raised temperature (fever)(34%) </a:t>
            </a:r>
          </a:p>
          <a:p>
            <a:pPr marL="895350" lvl="4" indent="0">
              <a:buNone/>
            </a:pPr>
            <a:r>
              <a:rPr lang="en-GB" sz="1600" dirty="0"/>
              <a:t>joint pain (26%) 		nausea (22%) </a:t>
            </a:r>
          </a:p>
          <a:p>
            <a:endParaRPr lang="en-GB" sz="1000" dirty="0"/>
          </a:p>
          <a:p>
            <a:pPr marL="285750" indent="-285750">
              <a:buFont typeface="Arial" panose="020B0604020202020204" pitchFamily="34" charset="0"/>
              <a:buChar char="•"/>
            </a:pPr>
            <a:r>
              <a:rPr lang="en-GB" dirty="0"/>
              <a:t>these symptoms were usually mild or moderate in intensity and resolved within a few days </a:t>
            </a:r>
          </a:p>
          <a:p>
            <a:pPr marL="285750" indent="-285750">
              <a:buFont typeface="Arial" panose="020B0604020202020204" pitchFamily="34" charset="0"/>
              <a:buChar char="•"/>
            </a:pPr>
            <a:r>
              <a:rPr lang="en-GB" dirty="0"/>
              <a:t>adverse reactions reported after the second dose were milder and reported less frequently than after the first dose. They were also generally milder and reported less frequently in adults ≥65 years old</a:t>
            </a:r>
          </a:p>
          <a:p>
            <a:pPr marL="285750" indent="-285750">
              <a:buFont typeface="Arial" panose="020B0604020202020204" pitchFamily="34" charset="0"/>
              <a:buChar char="•"/>
            </a:pPr>
            <a:r>
              <a:rPr lang="en-GB" dirty="0"/>
              <a:t>medicines such as paracetamol can be given for post-vaccination pain or fever if required</a:t>
            </a:r>
          </a:p>
          <a:p>
            <a:pPr marL="285750" indent="-285750">
              <a:buFont typeface="Arial" panose="020B0604020202020204" pitchFamily="34" charset="0"/>
              <a:buChar char="•"/>
            </a:pPr>
            <a:r>
              <a:rPr lang="en-GB" dirty="0"/>
              <a:t>inform vaccinees these symptoms normally last less than a week but if their symptoms get worse or they are concerned, they should speak to their GP or call NHS 111</a:t>
            </a:r>
          </a:p>
          <a:p>
            <a:endParaRPr lang="en-GB" dirty="0"/>
          </a:p>
        </p:txBody>
      </p:sp>
      <p:sp>
        <p:nvSpPr>
          <p:cNvPr id="4" name="Slide Number Placeholder 3">
            <a:extLst>
              <a:ext uri="{FF2B5EF4-FFF2-40B4-BE49-F238E27FC236}">
                <a16:creationId xmlns:a16="http://schemas.microsoft.com/office/drawing/2014/main" id="{598A579E-128D-432A-80CA-108A2498E546}"/>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157</a:t>
            </a:fld>
            <a:endParaRPr lang="en-US" dirty="0"/>
          </a:p>
        </p:txBody>
      </p:sp>
      <p:sp>
        <p:nvSpPr>
          <p:cNvPr id="5" name="Footer Placeholder 4">
            <a:extLst>
              <a:ext uri="{FF2B5EF4-FFF2-40B4-BE49-F238E27FC236}">
                <a16:creationId xmlns:a16="http://schemas.microsoft.com/office/drawing/2014/main" id="{D863D8BE-AB48-4710-9ED8-8E228E73DC35}"/>
              </a:ext>
            </a:extLst>
          </p:cNvPr>
          <p:cNvSpPr>
            <a:spLocks noGrp="1"/>
          </p:cNvSpPr>
          <p:nvPr>
            <p:ph type="ftr" sz="quarter" idx="11"/>
          </p:nvPr>
        </p:nvSpPr>
        <p:spPr/>
        <p:txBody>
          <a:bodyPr/>
          <a:lstStyle/>
          <a:p>
            <a:pPr>
              <a:defRPr/>
            </a:pPr>
            <a:r>
              <a:rPr lang="en-GB"/>
              <a:t>COVID-19 Vaccination programme: Core training slide set for healthcare practitioners 17 September 2021 </a:t>
            </a:r>
            <a:endParaRPr lang="en-US" dirty="0"/>
          </a:p>
        </p:txBody>
      </p:sp>
    </p:spTree>
    <p:extLst>
      <p:ext uri="{BB962C8B-B14F-4D97-AF65-F5344CB8AC3E}">
        <p14:creationId xmlns:p14="http://schemas.microsoft.com/office/powerpoint/2010/main" val="3121875949"/>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7B87D-8439-47C8-AD01-6BFAC0CBF7D4}"/>
              </a:ext>
            </a:extLst>
          </p:cNvPr>
          <p:cNvSpPr>
            <a:spLocks noGrp="1"/>
          </p:cNvSpPr>
          <p:nvPr>
            <p:ph type="title"/>
          </p:nvPr>
        </p:nvSpPr>
        <p:spPr/>
        <p:txBody>
          <a:bodyPr/>
          <a:lstStyle/>
          <a:p>
            <a:r>
              <a:rPr lang="en-GB" dirty="0"/>
              <a:t>AstraZeneca vaccine presentation</a:t>
            </a:r>
          </a:p>
        </p:txBody>
      </p:sp>
      <p:sp>
        <p:nvSpPr>
          <p:cNvPr id="3" name="Content Placeholder 2">
            <a:extLst>
              <a:ext uri="{FF2B5EF4-FFF2-40B4-BE49-F238E27FC236}">
                <a16:creationId xmlns:a16="http://schemas.microsoft.com/office/drawing/2014/main" id="{97DAEBC9-DB3A-4E54-ACA2-78B3CA09E87D}"/>
              </a:ext>
            </a:extLst>
          </p:cNvPr>
          <p:cNvSpPr>
            <a:spLocks noGrp="1"/>
          </p:cNvSpPr>
          <p:nvPr>
            <p:ph idx="1"/>
          </p:nvPr>
        </p:nvSpPr>
        <p:spPr>
          <a:xfrm>
            <a:off x="750269" y="1264336"/>
            <a:ext cx="10952863" cy="5044390"/>
          </a:xfrm>
        </p:spPr>
        <p:txBody>
          <a:bodyPr/>
          <a:lstStyle/>
          <a:p>
            <a:pPr marL="285750" indent="-285750">
              <a:buFont typeface="Arial" panose="020B0604020202020204" pitchFamily="34" charset="0"/>
              <a:buChar char="•"/>
            </a:pPr>
            <a:r>
              <a:rPr lang="en-GB" dirty="0"/>
              <a:t>COVID-19 Vaccine AstraZeneca is presented in a multidose vial containing a solution which should be colourless to slightly brown, clear to slightly opaque and free of particles</a:t>
            </a:r>
          </a:p>
          <a:p>
            <a:pPr marL="285750" indent="-285750">
              <a:buFont typeface="Arial" panose="020B0604020202020204" pitchFamily="34" charset="0"/>
              <a:buChar char="•"/>
            </a:pPr>
            <a:endParaRPr lang="en-GB" sz="1100" dirty="0"/>
          </a:p>
          <a:p>
            <a:pPr marL="285750" indent="-285750">
              <a:buFont typeface="Arial" panose="020B0604020202020204" pitchFamily="34" charset="0"/>
              <a:buChar char="•"/>
            </a:pPr>
            <a:r>
              <a:rPr lang="en-GB" dirty="0"/>
              <a:t>the vial has a halobutyl rubber stopper and is sealed with an aluminium overseal with a plastic flip-off cap. There is no latex in the vial stopper (bung)</a:t>
            </a:r>
          </a:p>
          <a:p>
            <a:pPr marL="0" indent="0"/>
            <a:endParaRPr lang="en-GB" sz="1100" dirty="0"/>
          </a:p>
          <a:p>
            <a:pPr marL="285750" indent="-285750">
              <a:buFont typeface="Arial" panose="020B0604020202020204" pitchFamily="34" charset="0"/>
              <a:buChar char="•"/>
            </a:pPr>
            <a:r>
              <a:rPr lang="en-GB" dirty="0"/>
              <a:t>AstraZeneca COVID-19 vaccine will be delivered in packs that contain 10 vials</a:t>
            </a:r>
          </a:p>
          <a:p>
            <a:pPr marL="285750" indent="-285750">
              <a:buFont typeface="Arial" panose="020B0604020202020204" pitchFamily="34" charset="0"/>
              <a:buChar char="•"/>
            </a:pPr>
            <a:endParaRPr lang="en-GB" sz="1100" dirty="0"/>
          </a:p>
          <a:p>
            <a:pPr marL="285750" indent="-285750">
              <a:buFont typeface="Arial" panose="020B0604020202020204" pitchFamily="34" charset="0"/>
              <a:buChar char="•"/>
            </a:pPr>
            <a:r>
              <a:rPr lang="en-GB" dirty="0"/>
              <a:t>two different presentations of the AstraZeneca vaccine are being provided:</a:t>
            </a:r>
          </a:p>
          <a:p>
            <a:pPr lvl="4"/>
            <a:r>
              <a:rPr lang="en-GB" sz="1800" dirty="0"/>
              <a:t>80 dose packs (ten 4 ml vials with at least 8 doses per vial)</a:t>
            </a:r>
          </a:p>
          <a:p>
            <a:pPr lvl="4"/>
            <a:r>
              <a:rPr lang="en-GB" sz="1800" dirty="0"/>
              <a:t>100 dose packs (ten 5 ml vials with at least 10 doses per vial)</a:t>
            </a:r>
          </a:p>
          <a:p>
            <a:pPr marL="285750" indent="-285750">
              <a:buFont typeface="Arial" panose="020B0604020202020204" pitchFamily="34" charset="0"/>
              <a:buChar char="•"/>
            </a:pPr>
            <a:endParaRPr lang="en-GB" sz="1100" dirty="0"/>
          </a:p>
          <a:p>
            <a:pPr marL="285750" indent="-285750">
              <a:buFont typeface="Arial" panose="020B0604020202020204" pitchFamily="34" charset="0"/>
              <a:buChar char="•"/>
            </a:pPr>
            <a:r>
              <a:rPr lang="en-GB" dirty="0"/>
              <a:t>the majority of the vaccine will be supplied as the 8+ doses per vial presentation but the 10+ dose vial may be provided initially. Only one product presentation will be available to order at one time </a:t>
            </a:r>
          </a:p>
          <a:p>
            <a:pPr marL="285750" indent="-285750">
              <a:buFont typeface="Arial" panose="020B0604020202020204" pitchFamily="34" charset="0"/>
              <a:buChar char="•"/>
            </a:pPr>
            <a:endParaRPr lang="en-GB" sz="1100" dirty="0"/>
          </a:p>
          <a:p>
            <a:pPr marL="285750" indent="-285750">
              <a:buFont typeface="Arial" panose="020B0604020202020204" pitchFamily="34" charset="0"/>
              <a:buChar char="•"/>
            </a:pPr>
            <a:r>
              <a:rPr lang="en-GB" b="1" dirty="0"/>
              <a:t>vaccinators must check how many doses the vial they are using contains so that vaccine is not wasted</a:t>
            </a:r>
          </a:p>
          <a:p>
            <a:endParaRPr lang="en-GB" dirty="0"/>
          </a:p>
          <a:p>
            <a:r>
              <a:rPr lang="en-GB" dirty="0"/>
              <a:t> </a:t>
            </a:r>
          </a:p>
          <a:p>
            <a:endParaRPr lang="en-GB" dirty="0"/>
          </a:p>
        </p:txBody>
      </p:sp>
      <p:sp>
        <p:nvSpPr>
          <p:cNvPr id="4" name="Slide Number Placeholder 3">
            <a:extLst>
              <a:ext uri="{FF2B5EF4-FFF2-40B4-BE49-F238E27FC236}">
                <a16:creationId xmlns:a16="http://schemas.microsoft.com/office/drawing/2014/main" id="{2D459058-4BC8-48A6-8C0F-8641110BBD00}"/>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158</a:t>
            </a:fld>
            <a:endParaRPr lang="en-US" dirty="0"/>
          </a:p>
        </p:txBody>
      </p:sp>
      <p:sp>
        <p:nvSpPr>
          <p:cNvPr id="5" name="Footer Placeholder 4">
            <a:extLst>
              <a:ext uri="{FF2B5EF4-FFF2-40B4-BE49-F238E27FC236}">
                <a16:creationId xmlns:a16="http://schemas.microsoft.com/office/drawing/2014/main" id="{D4273B68-A3B9-4FCF-B86B-C683426D02DD}"/>
              </a:ext>
            </a:extLst>
          </p:cNvPr>
          <p:cNvSpPr>
            <a:spLocks noGrp="1"/>
          </p:cNvSpPr>
          <p:nvPr>
            <p:ph type="ftr" sz="quarter" idx="11"/>
          </p:nvPr>
        </p:nvSpPr>
        <p:spPr/>
        <p:txBody>
          <a:bodyPr/>
          <a:lstStyle/>
          <a:p>
            <a:pPr>
              <a:defRPr/>
            </a:pPr>
            <a:r>
              <a:rPr lang="en-GB"/>
              <a:t>COVID-19 Vaccination programme: Core training slide set for healthcare practitioners 17 September 2021 </a:t>
            </a:r>
            <a:endParaRPr lang="en-US" dirty="0"/>
          </a:p>
        </p:txBody>
      </p:sp>
      <p:pic>
        <p:nvPicPr>
          <p:cNvPr id="7" name="Picture 6">
            <a:extLst>
              <a:ext uri="{FF2B5EF4-FFF2-40B4-BE49-F238E27FC236}">
                <a16:creationId xmlns:a16="http://schemas.microsoft.com/office/drawing/2014/main" id="{0A26C49E-4410-41EC-9BB3-E313F19429D9}"/>
              </a:ext>
            </a:extLst>
          </p:cNvPr>
          <p:cNvPicPr>
            <a:picLocks noChangeAspect="1"/>
          </p:cNvPicPr>
          <p:nvPr/>
        </p:nvPicPr>
        <p:blipFill>
          <a:blip r:embed="rId2"/>
          <a:stretch>
            <a:fillRect/>
          </a:stretch>
        </p:blipFill>
        <p:spPr>
          <a:xfrm>
            <a:off x="9600767" y="2696297"/>
            <a:ext cx="2351884" cy="1465405"/>
          </a:xfrm>
          <a:prstGeom prst="rect">
            <a:avLst/>
          </a:prstGeom>
        </p:spPr>
      </p:pic>
    </p:spTree>
    <p:extLst>
      <p:ext uri="{BB962C8B-B14F-4D97-AF65-F5344CB8AC3E}">
        <p14:creationId xmlns:p14="http://schemas.microsoft.com/office/powerpoint/2010/main" val="2194215960"/>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1E89A-B52C-4E53-B762-E6C62A27D5D7}"/>
              </a:ext>
            </a:extLst>
          </p:cNvPr>
          <p:cNvSpPr>
            <a:spLocks noGrp="1"/>
          </p:cNvSpPr>
          <p:nvPr>
            <p:ph type="title"/>
          </p:nvPr>
        </p:nvSpPr>
        <p:spPr/>
        <p:txBody>
          <a:bodyPr/>
          <a:lstStyle/>
          <a:p>
            <a:r>
              <a:rPr lang="en-GB" dirty="0"/>
              <a:t>Additional doses from vaccine vial</a:t>
            </a:r>
          </a:p>
        </p:txBody>
      </p:sp>
      <p:sp>
        <p:nvSpPr>
          <p:cNvPr id="3" name="Content Placeholder 2">
            <a:extLst>
              <a:ext uri="{FF2B5EF4-FFF2-40B4-BE49-F238E27FC236}">
                <a16:creationId xmlns:a16="http://schemas.microsoft.com/office/drawing/2014/main" id="{11A8C6F5-8FA4-4EA7-A7D5-1FBF1635E88D}"/>
              </a:ext>
            </a:extLst>
          </p:cNvPr>
          <p:cNvSpPr>
            <a:spLocks noGrp="1"/>
          </p:cNvSpPr>
          <p:nvPr>
            <p:ph idx="1"/>
          </p:nvPr>
        </p:nvSpPr>
        <p:spPr>
          <a:xfrm>
            <a:off x="744000" y="1412777"/>
            <a:ext cx="7525357" cy="4739679"/>
          </a:xfrm>
        </p:spPr>
        <p:txBody>
          <a:bodyPr/>
          <a:lstStyle/>
          <a:p>
            <a:pPr marL="285750" indent="-285750">
              <a:buFont typeface="Arial" panose="020B0604020202020204" pitchFamily="34" charset="0"/>
              <a:buChar char="•"/>
            </a:pPr>
            <a:r>
              <a:rPr lang="en-GB" dirty="0"/>
              <a:t>each vial contains at least the number of doses stated</a:t>
            </a:r>
          </a:p>
          <a:p>
            <a:pPr marL="0" indent="0"/>
            <a:endParaRPr lang="en-GB" dirty="0"/>
          </a:p>
          <a:p>
            <a:pPr marL="285750" indent="-285750">
              <a:buFont typeface="Arial" panose="020B0604020202020204" pitchFamily="34" charset="0"/>
              <a:buChar char="•"/>
            </a:pPr>
            <a:r>
              <a:rPr lang="en-GB" dirty="0"/>
              <a:t>after withdrawing 8 or 10 full 0.5ml doses from the vial (depending on vial size), it may be possible to withdraw an additional full dose if the dose-sparing needles and syringes being provided with the vaccine are being used</a:t>
            </a:r>
          </a:p>
          <a:p>
            <a:pPr marL="285750" indent="-285750">
              <a:buFont typeface="Arial" panose="020B0604020202020204" pitchFamily="34" charset="0"/>
              <a:buChar char="•"/>
            </a:pPr>
            <a:endParaRPr lang="en-GB" sz="1100" dirty="0"/>
          </a:p>
          <a:p>
            <a:pPr marL="285750" indent="-285750">
              <a:buFont typeface="Arial" panose="020B0604020202020204" pitchFamily="34" charset="0"/>
              <a:buChar char="•"/>
            </a:pPr>
            <a:r>
              <a:rPr lang="en-GB" dirty="0"/>
              <a:t>care should be taken to ensure a full 0.5 ml dose will be administered to the patient from the same vial</a:t>
            </a:r>
          </a:p>
          <a:p>
            <a:pPr marL="0" indent="0"/>
            <a:r>
              <a:rPr lang="en-GB" dirty="0"/>
              <a:t> </a:t>
            </a:r>
          </a:p>
          <a:p>
            <a:pPr marL="285750" indent="-285750">
              <a:buFont typeface="Arial" panose="020B0604020202020204" pitchFamily="34" charset="0"/>
              <a:buChar char="•"/>
            </a:pPr>
            <a:r>
              <a:rPr lang="en-GB" dirty="0"/>
              <a:t>where a full 0.5 ml dose cannot be extracted, the remaining contents should be discarded </a:t>
            </a:r>
          </a:p>
          <a:p>
            <a:pPr marL="285750" indent="-285750">
              <a:buFont typeface="Arial" panose="020B0604020202020204" pitchFamily="34" charset="0"/>
              <a:buChar char="•"/>
            </a:pPr>
            <a:endParaRPr lang="en-GB" dirty="0"/>
          </a:p>
          <a:p>
            <a:endParaRPr lang="en-GB" dirty="0"/>
          </a:p>
        </p:txBody>
      </p:sp>
      <p:sp>
        <p:nvSpPr>
          <p:cNvPr id="4" name="Slide Number Placeholder 3">
            <a:extLst>
              <a:ext uri="{FF2B5EF4-FFF2-40B4-BE49-F238E27FC236}">
                <a16:creationId xmlns:a16="http://schemas.microsoft.com/office/drawing/2014/main" id="{0C5F3131-8F80-46DF-91AB-F0009E981490}"/>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159</a:t>
            </a:fld>
            <a:endParaRPr lang="en-US" dirty="0"/>
          </a:p>
        </p:txBody>
      </p:sp>
      <p:sp>
        <p:nvSpPr>
          <p:cNvPr id="5" name="Footer Placeholder 4">
            <a:extLst>
              <a:ext uri="{FF2B5EF4-FFF2-40B4-BE49-F238E27FC236}">
                <a16:creationId xmlns:a16="http://schemas.microsoft.com/office/drawing/2014/main" id="{556C72AC-AABB-4A16-98CA-6115E34F1DA9}"/>
              </a:ext>
            </a:extLst>
          </p:cNvPr>
          <p:cNvSpPr>
            <a:spLocks noGrp="1"/>
          </p:cNvSpPr>
          <p:nvPr>
            <p:ph type="ftr" sz="quarter" idx="11"/>
          </p:nvPr>
        </p:nvSpPr>
        <p:spPr/>
        <p:txBody>
          <a:bodyPr/>
          <a:lstStyle/>
          <a:p>
            <a:pPr>
              <a:defRPr/>
            </a:pPr>
            <a:r>
              <a:rPr lang="en-GB"/>
              <a:t>COVID-19 Vaccination programme: Core training slide set for healthcare practitioners 17 September 2021 </a:t>
            </a:r>
            <a:endParaRPr lang="en-US" dirty="0"/>
          </a:p>
        </p:txBody>
      </p:sp>
      <p:sp>
        <p:nvSpPr>
          <p:cNvPr id="7" name="TextBox 6">
            <a:extLst>
              <a:ext uri="{FF2B5EF4-FFF2-40B4-BE49-F238E27FC236}">
                <a16:creationId xmlns:a16="http://schemas.microsoft.com/office/drawing/2014/main" id="{5879C67C-A562-4B6E-96C0-AE68207B26AE}"/>
              </a:ext>
            </a:extLst>
          </p:cNvPr>
          <p:cNvSpPr txBox="1"/>
          <p:nvPr/>
        </p:nvSpPr>
        <p:spPr>
          <a:xfrm>
            <a:off x="8783916" y="4085198"/>
            <a:ext cx="3485569" cy="584775"/>
          </a:xfrm>
          <a:prstGeom prst="rect">
            <a:avLst/>
          </a:prstGeom>
          <a:noFill/>
        </p:spPr>
        <p:txBody>
          <a:bodyPr wrap="square" rtlCol="0">
            <a:spAutoFit/>
          </a:bodyPr>
          <a:lstStyle/>
          <a:p>
            <a:r>
              <a:rPr lang="en-GB" sz="1600" dirty="0"/>
              <a:t>Either syringe supplied can be used to administer the vaccine</a:t>
            </a:r>
          </a:p>
        </p:txBody>
      </p:sp>
      <p:pic>
        <p:nvPicPr>
          <p:cNvPr id="9" name="Picture 8">
            <a:extLst>
              <a:ext uri="{FF2B5EF4-FFF2-40B4-BE49-F238E27FC236}">
                <a16:creationId xmlns:a16="http://schemas.microsoft.com/office/drawing/2014/main" id="{DF19D90D-EA6D-442F-8B6A-5BF2696AD284}"/>
              </a:ext>
            </a:extLst>
          </p:cNvPr>
          <p:cNvPicPr>
            <a:picLocks noChangeAspect="1"/>
          </p:cNvPicPr>
          <p:nvPr/>
        </p:nvPicPr>
        <p:blipFill>
          <a:blip r:embed="rId2"/>
          <a:stretch>
            <a:fillRect/>
          </a:stretch>
        </p:blipFill>
        <p:spPr>
          <a:xfrm>
            <a:off x="8914350" y="1353022"/>
            <a:ext cx="2533650" cy="2266950"/>
          </a:xfrm>
          <a:prstGeom prst="rect">
            <a:avLst/>
          </a:prstGeom>
        </p:spPr>
      </p:pic>
    </p:spTree>
    <p:extLst>
      <p:ext uri="{BB962C8B-B14F-4D97-AF65-F5344CB8AC3E}">
        <p14:creationId xmlns:p14="http://schemas.microsoft.com/office/powerpoint/2010/main" val="15857273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6107E-6375-492C-A0F4-5619E7D2354C}"/>
              </a:ext>
            </a:extLst>
          </p:cNvPr>
          <p:cNvSpPr>
            <a:spLocks noGrp="1"/>
          </p:cNvSpPr>
          <p:nvPr>
            <p:ph type="title"/>
          </p:nvPr>
        </p:nvSpPr>
        <p:spPr/>
        <p:txBody>
          <a:bodyPr/>
          <a:lstStyle/>
          <a:p>
            <a:r>
              <a:rPr lang="en-GB" dirty="0"/>
              <a:t>Complications of COVID-19 disease</a:t>
            </a:r>
          </a:p>
        </p:txBody>
      </p:sp>
      <p:sp>
        <p:nvSpPr>
          <p:cNvPr id="3" name="Content Placeholder 2">
            <a:extLst>
              <a:ext uri="{FF2B5EF4-FFF2-40B4-BE49-F238E27FC236}">
                <a16:creationId xmlns:a16="http://schemas.microsoft.com/office/drawing/2014/main" id="{5BF93EC2-9AD6-46D8-AC79-5A5727476B85}"/>
              </a:ext>
            </a:extLst>
          </p:cNvPr>
          <p:cNvSpPr>
            <a:spLocks noGrp="1"/>
          </p:cNvSpPr>
          <p:nvPr>
            <p:ph idx="1"/>
          </p:nvPr>
        </p:nvSpPr>
        <p:spPr/>
        <p:txBody>
          <a:bodyPr/>
          <a:lstStyle/>
          <a:p>
            <a:r>
              <a:rPr lang="en-GB" dirty="0"/>
              <a:t>Complications from COVID-19 can be severe and fatal. </a:t>
            </a:r>
          </a:p>
          <a:p>
            <a:r>
              <a:rPr lang="en-GB" spc="-60" dirty="0"/>
              <a:t>The risk of developing complications increases with age and is greater in those with underlying health conditions.   </a:t>
            </a:r>
          </a:p>
          <a:p>
            <a:endParaRPr lang="en-GB" dirty="0"/>
          </a:p>
          <a:p>
            <a:r>
              <a:rPr lang="en-GB" dirty="0"/>
              <a:t>The type of complication that can develop may include:</a:t>
            </a:r>
          </a:p>
          <a:p>
            <a:endParaRPr lang="en-GB" dirty="0"/>
          </a:p>
          <a:p>
            <a:pPr marL="285750" indent="-285750">
              <a:buFont typeface="Arial" panose="020B0604020202020204" pitchFamily="34" charset="0"/>
              <a:buChar char="•"/>
            </a:pPr>
            <a:r>
              <a:rPr lang="en-GB" dirty="0"/>
              <a:t>venous thromboembolism</a:t>
            </a:r>
          </a:p>
          <a:p>
            <a:pPr marL="285750" indent="-285750">
              <a:buFont typeface="Arial" panose="020B0604020202020204" pitchFamily="34" charset="0"/>
              <a:buChar char="•"/>
            </a:pPr>
            <a:r>
              <a:rPr lang="en-GB" dirty="0"/>
              <a:t>heart, liver and kidney problems</a:t>
            </a:r>
          </a:p>
          <a:p>
            <a:pPr marL="285750" indent="-285750">
              <a:buFont typeface="Arial" panose="020B0604020202020204" pitchFamily="34" charset="0"/>
              <a:buChar char="•"/>
            </a:pPr>
            <a:r>
              <a:rPr lang="en-GB" dirty="0"/>
              <a:t>neurological problems</a:t>
            </a:r>
          </a:p>
          <a:p>
            <a:pPr marL="285750" indent="-285750">
              <a:buFont typeface="Arial" panose="020B0604020202020204" pitchFamily="34" charset="0"/>
              <a:buChar char="•"/>
            </a:pPr>
            <a:r>
              <a:rPr lang="en-GB" dirty="0"/>
              <a:t>coagulation (blood clotting) failure</a:t>
            </a:r>
          </a:p>
          <a:p>
            <a:pPr marL="285750" indent="-285750">
              <a:buFont typeface="Arial" panose="020B0604020202020204" pitchFamily="34" charset="0"/>
              <a:buChar char="•"/>
            </a:pPr>
            <a:r>
              <a:rPr lang="en-GB" dirty="0"/>
              <a:t>respiratory failure</a:t>
            </a:r>
          </a:p>
          <a:p>
            <a:pPr marL="285750" indent="-285750">
              <a:buFont typeface="Arial" panose="020B0604020202020204" pitchFamily="34" charset="0"/>
              <a:buChar char="•"/>
            </a:pPr>
            <a:r>
              <a:rPr lang="en-GB" dirty="0"/>
              <a:t>multiple organ failure</a:t>
            </a:r>
          </a:p>
          <a:p>
            <a:pPr marL="285750" indent="-285750">
              <a:buFont typeface="Arial" panose="020B0604020202020204" pitchFamily="34" charset="0"/>
              <a:buChar char="•"/>
            </a:pPr>
            <a:r>
              <a:rPr lang="en-GB" dirty="0"/>
              <a:t>septic shock</a:t>
            </a:r>
          </a:p>
          <a:p>
            <a:pPr marL="0" indent="0"/>
            <a:endParaRPr lang="en-GB" dirty="0">
              <a:solidFill>
                <a:srgbClr val="FF0000"/>
              </a:solidFill>
            </a:endParaRPr>
          </a:p>
        </p:txBody>
      </p:sp>
      <p:sp>
        <p:nvSpPr>
          <p:cNvPr id="4" name="Slide Number Placeholder 3">
            <a:extLst>
              <a:ext uri="{FF2B5EF4-FFF2-40B4-BE49-F238E27FC236}">
                <a16:creationId xmlns:a16="http://schemas.microsoft.com/office/drawing/2014/main" id="{3CADC8B2-8899-44B2-95F5-35B7F6A457E8}"/>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16</a:t>
            </a:fld>
            <a:endParaRPr lang="en-US" dirty="0"/>
          </a:p>
        </p:txBody>
      </p:sp>
      <p:sp>
        <p:nvSpPr>
          <p:cNvPr id="5" name="Footer Placeholder 4">
            <a:extLst>
              <a:ext uri="{FF2B5EF4-FFF2-40B4-BE49-F238E27FC236}">
                <a16:creationId xmlns:a16="http://schemas.microsoft.com/office/drawing/2014/main" id="{556F86B9-CA54-4E87-B66C-60C8C024B0E5}"/>
              </a:ext>
            </a:extLst>
          </p:cNvPr>
          <p:cNvSpPr>
            <a:spLocks noGrp="1"/>
          </p:cNvSpPr>
          <p:nvPr>
            <p:ph type="ftr" sz="quarter" idx="11"/>
          </p:nvPr>
        </p:nvSpPr>
        <p:spPr/>
        <p:txBody>
          <a:bodyPr/>
          <a:lstStyle/>
          <a:p>
            <a:pPr>
              <a:defRPr/>
            </a:pPr>
            <a:r>
              <a:rPr lang="en-GB"/>
              <a:t>COVID-19 Vaccination programme: Core training slide set for healthcare practitioners 17 September 2021 </a:t>
            </a:r>
            <a:endParaRPr lang="en-US" dirty="0"/>
          </a:p>
        </p:txBody>
      </p:sp>
    </p:spTree>
    <p:extLst>
      <p:ext uri="{BB962C8B-B14F-4D97-AF65-F5344CB8AC3E}">
        <p14:creationId xmlns:p14="http://schemas.microsoft.com/office/powerpoint/2010/main" val="2442099991"/>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F14D5-E4B4-4EC2-90D0-53640C94D5F9}"/>
              </a:ext>
            </a:extLst>
          </p:cNvPr>
          <p:cNvSpPr>
            <a:spLocks noGrp="1"/>
          </p:cNvSpPr>
          <p:nvPr>
            <p:ph type="title"/>
          </p:nvPr>
        </p:nvSpPr>
        <p:spPr/>
        <p:txBody>
          <a:bodyPr/>
          <a:lstStyle/>
          <a:p>
            <a:r>
              <a:rPr lang="en-GB" dirty="0"/>
              <a:t>Ordering</a:t>
            </a:r>
          </a:p>
        </p:txBody>
      </p:sp>
      <p:sp>
        <p:nvSpPr>
          <p:cNvPr id="3" name="Content Placeholder 2">
            <a:extLst>
              <a:ext uri="{FF2B5EF4-FFF2-40B4-BE49-F238E27FC236}">
                <a16:creationId xmlns:a16="http://schemas.microsoft.com/office/drawing/2014/main" id="{D36B0BA1-6172-4141-A792-4EC847449423}"/>
              </a:ext>
            </a:extLst>
          </p:cNvPr>
          <p:cNvSpPr>
            <a:spLocks noGrp="1"/>
          </p:cNvSpPr>
          <p:nvPr>
            <p:ph idx="1"/>
          </p:nvPr>
        </p:nvSpPr>
        <p:spPr>
          <a:xfrm>
            <a:off x="750269" y="1269341"/>
            <a:ext cx="10704000" cy="5039385"/>
          </a:xfrm>
        </p:spPr>
        <p:txBody>
          <a:bodyPr/>
          <a:lstStyle/>
          <a:p>
            <a:pPr marL="285750" indent="-285750">
              <a:buFont typeface="Arial" panose="020B0604020202020204" pitchFamily="34" charset="0"/>
              <a:buChar char="•"/>
            </a:pPr>
            <a:r>
              <a:rPr lang="en-GB" dirty="0"/>
              <a:t>COVID-19 Vaccine AstraZeneca should be ordered via PHE's ImmForm platform (pre-authorised NHS Trusts) or the Foundry system (PCN designated sites)</a:t>
            </a:r>
          </a:p>
          <a:p>
            <a:pPr marL="0" indent="0"/>
            <a:endParaRPr lang="en-GB" dirty="0"/>
          </a:p>
          <a:p>
            <a:pPr marL="285750" indent="-285750">
              <a:buFont typeface="Arial" panose="020B0604020202020204" pitchFamily="34" charset="0"/>
              <a:buChar char="•"/>
            </a:pPr>
            <a:r>
              <a:rPr lang="en-GB" dirty="0"/>
              <a:t>combined 1 ml fixed-needle (23g or 25g, 25mm length) dose-sparing syringes for administration will be available to order separately on ImmForm</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syringes and longer-length (38mm) needles for administration can be ordered for those who are morbidly obese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each carton of vaccine vials will include one Healthcare Professional Information sheet and one pad of the corresponding number of the ‘Regulation 174 Information for UK recipients’ leaflets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patient vaccination record cards should be ordered</a:t>
            </a:r>
            <a:r>
              <a:rPr lang="en-GB" b="1" dirty="0">
                <a:latin typeface="Calibri" panose="020F0502020204030204" pitchFamily="34" charset="0"/>
                <a:ea typeface="Calibri" panose="020F0502020204030204" pitchFamily="34" charset="0"/>
              </a:rPr>
              <a:t> </a:t>
            </a:r>
            <a:r>
              <a:rPr lang="en-GB" dirty="0">
                <a:latin typeface="+mn-lt"/>
                <a:ea typeface="Calibri" panose="020F0502020204030204" pitchFamily="34" charset="0"/>
              </a:rPr>
              <a:t>directly from the Health Publications website</a:t>
            </a:r>
          </a:p>
          <a:p>
            <a:pPr marL="285750" indent="-285750">
              <a:buFont typeface="Arial" panose="020B0604020202020204" pitchFamily="34" charset="0"/>
              <a:buChar char="•"/>
            </a:pPr>
            <a:endParaRPr lang="en-GB" dirty="0">
              <a:latin typeface="+mn-lt"/>
            </a:endParaRPr>
          </a:p>
          <a:p>
            <a:pPr marL="285750" indent="-285750">
              <a:buFont typeface="Arial" panose="020B0604020202020204" pitchFamily="34" charset="0"/>
              <a:buChar char="•"/>
            </a:pPr>
            <a:r>
              <a:rPr lang="en-GB" dirty="0"/>
              <a:t>vaccinators are advised to read the latest administration instructions electronically</a:t>
            </a:r>
          </a:p>
          <a:p>
            <a:pPr marL="0" indent="0"/>
            <a:r>
              <a:rPr lang="en-GB" dirty="0"/>
              <a:t> </a:t>
            </a:r>
            <a:r>
              <a:rPr lang="en-GB" u="sng" dirty="0">
                <a:hlinkClick r:id="rId2"/>
              </a:rPr>
              <a:t>www.gov.uk/government/publications/regulatory-approval-of-covid-19-vaccine-astrazeneca</a:t>
            </a:r>
            <a:r>
              <a:rPr lang="en-GB" dirty="0"/>
              <a:t> </a:t>
            </a:r>
          </a:p>
          <a:p>
            <a:pPr marL="285750" indent="-285750">
              <a:buFont typeface="Arial" panose="020B0604020202020204" pitchFamily="34" charset="0"/>
              <a:buChar char="•"/>
            </a:pPr>
            <a:endParaRPr lang="en-GB" dirty="0"/>
          </a:p>
          <a:p>
            <a:endParaRPr lang="en-GB" dirty="0"/>
          </a:p>
        </p:txBody>
      </p:sp>
      <p:sp>
        <p:nvSpPr>
          <p:cNvPr id="4" name="Slide Number Placeholder 3">
            <a:extLst>
              <a:ext uri="{FF2B5EF4-FFF2-40B4-BE49-F238E27FC236}">
                <a16:creationId xmlns:a16="http://schemas.microsoft.com/office/drawing/2014/main" id="{73C91F52-23BB-49D0-AFB8-EA9F60AF7429}"/>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160</a:t>
            </a:fld>
            <a:endParaRPr lang="en-US" dirty="0"/>
          </a:p>
        </p:txBody>
      </p:sp>
      <p:sp>
        <p:nvSpPr>
          <p:cNvPr id="5" name="Footer Placeholder 4">
            <a:extLst>
              <a:ext uri="{FF2B5EF4-FFF2-40B4-BE49-F238E27FC236}">
                <a16:creationId xmlns:a16="http://schemas.microsoft.com/office/drawing/2014/main" id="{F1D3A6F8-4A7C-419E-9B9F-1F978D22C0C8}"/>
              </a:ext>
            </a:extLst>
          </p:cNvPr>
          <p:cNvSpPr>
            <a:spLocks noGrp="1"/>
          </p:cNvSpPr>
          <p:nvPr>
            <p:ph type="ftr" sz="quarter" idx="11"/>
          </p:nvPr>
        </p:nvSpPr>
        <p:spPr/>
        <p:txBody>
          <a:bodyPr/>
          <a:lstStyle/>
          <a:p>
            <a:pPr>
              <a:defRPr/>
            </a:pPr>
            <a:r>
              <a:rPr lang="en-GB"/>
              <a:t>COVID-19 Vaccination programme: Core training slide set for healthcare practitioners 17 September 2021 </a:t>
            </a:r>
            <a:endParaRPr lang="en-US" dirty="0"/>
          </a:p>
        </p:txBody>
      </p:sp>
    </p:spTree>
    <p:extLst>
      <p:ext uri="{BB962C8B-B14F-4D97-AF65-F5344CB8AC3E}">
        <p14:creationId xmlns:p14="http://schemas.microsoft.com/office/powerpoint/2010/main" val="2885169175"/>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893EA-C930-48F4-96B1-E1EBCFA48BBC}"/>
              </a:ext>
            </a:extLst>
          </p:cNvPr>
          <p:cNvSpPr>
            <a:spLocks noGrp="1"/>
          </p:cNvSpPr>
          <p:nvPr>
            <p:ph type="title"/>
          </p:nvPr>
        </p:nvSpPr>
        <p:spPr/>
        <p:txBody>
          <a:bodyPr/>
          <a:lstStyle/>
          <a:p>
            <a:r>
              <a:rPr lang="en-GB" dirty="0"/>
              <a:t>Storage</a:t>
            </a:r>
          </a:p>
        </p:txBody>
      </p:sp>
      <p:sp>
        <p:nvSpPr>
          <p:cNvPr id="3" name="Content Placeholder 2">
            <a:extLst>
              <a:ext uri="{FF2B5EF4-FFF2-40B4-BE49-F238E27FC236}">
                <a16:creationId xmlns:a16="http://schemas.microsoft.com/office/drawing/2014/main" id="{C23B7090-FF9C-46E6-B23F-5780F577F102}"/>
              </a:ext>
            </a:extLst>
          </p:cNvPr>
          <p:cNvSpPr>
            <a:spLocks noGrp="1"/>
          </p:cNvSpPr>
          <p:nvPr>
            <p:ph idx="1"/>
          </p:nvPr>
        </p:nvSpPr>
        <p:spPr/>
        <p:txBody>
          <a:bodyPr/>
          <a:lstStyle/>
          <a:p>
            <a:pPr marL="285750" indent="-285750">
              <a:buFont typeface="Arial" panose="020B0604020202020204" pitchFamily="34" charset="0"/>
              <a:buChar char="•"/>
            </a:pPr>
            <a:r>
              <a:rPr lang="en-GB" dirty="0"/>
              <a:t>upon delivery, AstraZeneca vaccine should be transferred to a fridge immediately and stored between +2ºC and +8ºC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vials should be kept upright in their box and away from direct sunlight to prevent prolonged light exposure </a:t>
            </a:r>
          </a:p>
          <a:p>
            <a:endParaRPr lang="en-GB" dirty="0"/>
          </a:p>
          <a:p>
            <a:pPr marL="285750" indent="-285750">
              <a:buFont typeface="Arial" panose="020B0604020202020204" pitchFamily="34" charset="0"/>
              <a:buChar char="•"/>
            </a:pPr>
            <a:r>
              <a:rPr lang="en-GB" dirty="0"/>
              <a:t>once the vial bung is punctured, the vaccine must be used as soon as possible and within 6 hours of first puncture (during which time it can be stored between +2</a:t>
            </a:r>
            <a:r>
              <a:rPr lang="en-GB" baseline="30000" dirty="0"/>
              <a:t>o</a:t>
            </a:r>
            <a:r>
              <a:rPr lang="en-GB" dirty="0"/>
              <a:t>C to +25</a:t>
            </a:r>
            <a:r>
              <a:rPr lang="en-GB" baseline="30000" dirty="0"/>
              <a:t>o</a:t>
            </a:r>
            <a:r>
              <a:rPr lang="en-GB" dirty="0"/>
              <a:t>C)</a:t>
            </a:r>
          </a:p>
          <a:p>
            <a:pPr marL="434975" lvl="3" indent="0">
              <a:buNone/>
            </a:pPr>
            <a:endParaRPr lang="en-GB" sz="1800" dirty="0"/>
          </a:p>
          <a:p>
            <a:pPr marL="285750" indent="-285750">
              <a:buFont typeface="Arial" panose="020B0604020202020204" pitchFamily="34" charset="0"/>
              <a:buChar char="•"/>
            </a:pPr>
            <a:r>
              <a:rPr lang="en-GB" dirty="0"/>
              <a:t>as the vaccine does not contain preservative, any unused vaccine must be discarded if not used within this 6 hour time period</a:t>
            </a:r>
          </a:p>
          <a:p>
            <a:endParaRPr lang="en-GB" dirty="0"/>
          </a:p>
        </p:txBody>
      </p:sp>
      <p:sp>
        <p:nvSpPr>
          <p:cNvPr id="4" name="Slide Number Placeholder 3">
            <a:extLst>
              <a:ext uri="{FF2B5EF4-FFF2-40B4-BE49-F238E27FC236}">
                <a16:creationId xmlns:a16="http://schemas.microsoft.com/office/drawing/2014/main" id="{204B1F99-5156-4C19-8C44-4073ACA67196}"/>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161</a:t>
            </a:fld>
            <a:endParaRPr lang="en-US" dirty="0"/>
          </a:p>
        </p:txBody>
      </p:sp>
      <p:sp>
        <p:nvSpPr>
          <p:cNvPr id="5" name="Footer Placeholder 4">
            <a:extLst>
              <a:ext uri="{FF2B5EF4-FFF2-40B4-BE49-F238E27FC236}">
                <a16:creationId xmlns:a16="http://schemas.microsoft.com/office/drawing/2014/main" id="{1AEE5B5A-3746-42AB-92B1-0B4C679994C9}"/>
              </a:ext>
            </a:extLst>
          </p:cNvPr>
          <p:cNvSpPr>
            <a:spLocks noGrp="1"/>
          </p:cNvSpPr>
          <p:nvPr>
            <p:ph type="ftr" sz="quarter" idx="11"/>
          </p:nvPr>
        </p:nvSpPr>
        <p:spPr/>
        <p:txBody>
          <a:bodyPr/>
          <a:lstStyle/>
          <a:p>
            <a:pPr>
              <a:defRPr/>
            </a:pPr>
            <a:r>
              <a:rPr lang="en-GB"/>
              <a:t>COVID-19 Vaccination programme: Core training slide set for healthcare practitioners 17 September 2021 </a:t>
            </a:r>
            <a:endParaRPr lang="en-US" dirty="0"/>
          </a:p>
        </p:txBody>
      </p:sp>
    </p:spTree>
    <p:extLst>
      <p:ext uri="{BB962C8B-B14F-4D97-AF65-F5344CB8AC3E}">
        <p14:creationId xmlns:p14="http://schemas.microsoft.com/office/powerpoint/2010/main" val="1480340837"/>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AD801-415B-4E1F-9EDA-1B6C26295B72}"/>
              </a:ext>
            </a:extLst>
          </p:cNvPr>
          <p:cNvSpPr>
            <a:spLocks noGrp="1"/>
          </p:cNvSpPr>
          <p:nvPr>
            <p:ph type="title"/>
          </p:nvPr>
        </p:nvSpPr>
        <p:spPr/>
        <p:txBody>
          <a:bodyPr/>
          <a:lstStyle/>
          <a:p>
            <a:r>
              <a:rPr lang="en-GB" dirty="0"/>
              <a:t>Store the vials upright</a:t>
            </a:r>
          </a:p>
        </p:txBody>
      </p:sp>
      <p:sp>
        <p:nvSpPr>
          <p:cNvPr id="3" name="Content Placeholder 2">
            <a:extLst>
              <a:ext uri="{FF2B5EF4-FFF2-40B4-BE49-F238E27FC236}">
                <a16:creationId xmlns:a16="http://schemas.microsoft.com/office/drawing/2014/main" id="{08EBD8C2-0150-4FE8-BFC3-B954149AF415}"/>
              </a:ext>
            </a:extLst>
          </p:cNvPr>
          <p:cNvSpPr>
            <a:spLocks noGrp="1"/>
          </p:cNvSpPr>
          <p:nvPr>
            <p:ph idx="1"/>
          </p:nvPr>
        </p:nvSpPr>
        <p:spPr/>
        <p:txBody>
          <a:bodyPr/>
          <a:lstStyle/>
          <a:p>
            <a:r>
              <a:rPr lang="en-GB" dirty="0"/>
              <a:t>The vaccine vials must be stored upright (mulberry colour panel is the bottom)</a:t>
            </a:r>
          </a:p>
          <a:p>
            <a:endParaRPr lang="en-GB" dirty="0"/>
          </a:p>
          <a:p>
            <a:endParaRPr lang="en-GB" dirty="0"/>
          </a:p>
        </p:txBody>
      </p:sp>
      <p:sp>
        <p:nvSpPr>
          <p:cNvPr id="4" name="Slide Number Placeholder 3">
            <a:extLst>
              <a:ext uri="{FF2B5EF4-FFF2-40B4-BE49-F238E27FC236}">
                <a16:creationId xmlns:a16="http://schemas.microsoft.com/office/drawing/2014/main" id="{E4D1C77B-D37C-4A14-8BCC-F858FCF51715}"/>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162</a:t>
            </a:fld>
            <a:endParaRPr lang="en-US" dirty="0"/>
          </a:p>
        </p:txBody>
      </p:sp>
      <p:sp>
        <p:nvSpPr>
          <p:cNvPr id="5" name="Footer Placeholder 4">
            <a:extLst>
              <a:ext uri="{FF2B5EF4-FFF2-40B4-BE49-F238E27FC236}">
                <a16:creationId xmlns:a16="http://schemas.microsoft.com/office/drawing/2014/main" id="{74875C4D-E241-43E4-B1AD-07997B1D02CC}"/>
              </a:ext>
            </a:extLst>
          </p:cNvPr>
          <p:cNvSpPr>
            <a:spLocks noGrp="1"/>
          </p:cNvSpPr>
          <p:nvPr>
            <p:ph type="ftr" sz="quarter" idx="11"/>
          </p:nvPr>
        </p:nvSpPr>
        <p:spPr/>
        <p:txBody>
          <a:bodyPr/>
          <a:lstStyle/>
          <a:p>
            <a:pPr>
              <a:defRPr/>
            </a:pPr>
            <a:r>
              <a:rPr lang="en-GB"/>
              <a:t>COVID-19 Vaccination programme: Core training slide set for healthcare practitioners 17 September 2021 </a:t>
            </a:r>
            <a:endParaRPr lang="en-US" dirty="0"/>
          </a:p>
        </p:txBody>
      </p:sp>
      <p:pic>
        <p:nvPicPr>
          <p:cNvPr id="7" name="Picture 6">
            <a:extLst>
              <a:ext uri="{FF2B5EF4-FFF2-40B4-BE49-F238E27FC236}">
                <a16:creationId xmlns:a16="http://schemas.microsoft.com/office/drawing/2014/main" id="{7A506881-4DEA-47DB-92DE-EEC83017EA39}"/>
              </a:ext>
            </a:extLst>
          </p:cNvPr>
          <p:cNvPicPr>
            <a:picLocks noChangeAspect="1"/>
          </p:cNvPicPr>
          <p:nvPr/>
        </p:nvPicPr>
        <p:blipFill>
          <a:blip r:embed="rId2"/>
          <a:stretch>
            <a:fillRect/>
          </a:stretch>
        </p:blipFill>
        <p:spPr>
          <a:xfrm>
            <a:off x="744000" y="2214714"/>
            <a:ext cx="3876190" cy="2428571"/>
          </a:xfrm>
          <a:prstGeom prst="rect">
            <a:avLst/>
          </a:prstGeom>
        </p:spPr>
      </p:pic>
      <p:pic>
        <p:nvPicPr>
          <p:cNvPr id="1029" name="Picture 5">
            <a:extLst>
              <a:ext uri="{FF2B5EF4-FFF2-40B4-BE49-F238E27FC236}">
                <a16:creationId xmlns:a16="http://schemas.microsoft.com/office/drawing/2014/main" id="{43D718F6-B55C-4B16-9DAD-A52E33D6CF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1690" y="2193751"/>
            <a:ext cx="4144309" cy="244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4289999"/>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419E6-9ECE-44BF-8352-2BEC8FEF5D2A}"/>
              </a:ext>
            </a:extLst>
          </p:cNvPr>
          <p:cNvSpPr>
            <a:spLocks noGrp="1"/>
          </p:cNvSpPr>
          <p:nvPr>
            <p:ph type="title"/>
          </p:nvPr>
        </p:nvSpPr>
        <p:spPr/>
        <p:txBody>
          <a:bodyPr/>
          <a:lstStyle/>
          <a:p>
            <a:r>
              <a:rPr lang="en-GB" dirty="0"/>
              <a:t>Dose and schedule</a:t>
            </a:r>
          </a:p>
        </p:txBody>
      </p:sp>
      <p:sp>
        <p:nvSpPr>
          <p:cNvPr id="3" name="Content Placeholder 2">
            <a:extLst>
              <a:ext uri="{FF2B5EF4-FFF2-40B4-BE49-F238E27FC236}">
                <a16:creationId xmlns:a16="http://schemas.microsoft.com/office/drawing/2014/main" id="{8F81E282-456F-49AA-9955-046DCC40C3DB}"/>
              </a:ext>
            </a:extLst>
          </p:cNvPr>
          <p:cNvSpPr>
            <a:spLocks noGrp="1"/>
          </p:cNvSpPr>
          <p:nvPr>
            <p:ph idx="1"/>
          </p:nvPr>
        </p:nvSpPr>
        <p:spPr>
          <a:xfrm>
            <a:off x="744000" y="1412777"/>
            <a:ext cx="10704000" cy="4739679"/>
          </a:xfrm>
        </p:spPr>
        <p:txBody>
          <a:bodyPr/>
          <a:lstStyle/>
          <a:p>
            <a:pPr marL="285750" indent="-285750">
              <a:buFont typeface="Arial" panose="020B0604020202020204" pitchFamily="34" charset="0"/>
              <a:buChar char="•"/>
            </a:pPr>
            <a:r>
              <a:rPr lang="en-GB" dirty="0"/>
              <a:t>the amount to be given for each dose is 0.5ml</a:t>
            </a:r>
          </a:p>
          <a:p>
            <a:pPr marL="0" indent="0"/>
            <a:endParaRPr lang="en-GB" sz="1200" dirty="0"/>
          </a:p>
          <a:p>
            <a:pPr marL="285750" indent="-285750">
              <a:buFont typeface="Arial" panose="020B0604020202020204" pitchFamily="34" charset="0"/>
              <a:buChar char="•"/>
            </a:pPr>
            <a:r>
              <a:rPr lang="en-GB" dirty="0"/>
              <a:t>2 doses of AstraZeneca vaccine are required with a minimum 28-day interval between doses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currently, JCVI is recommending an interval of 8 weeks between primary doses of all the available COVID-19 vaccines</a:t>
            </a:r>
          </a:p>
          <a:p>
            <a:pPr marL="285750" indent="-285750">
              <a:buFont typeface="Arial" panose="020B0604020202020204" pitchFamily="34" charset="0"/>
              <a:buChar char="•"/>
            </a:pPr>
            <a:endParaRPr lang="en-GB" sz="1000" dirty="0"/>
          </a:p>
          <a:p>
            <a:pPr marL="285750" indent="-285750">
              <a:buFont typeface="Arial" panose="020B0604020202020204" pitchFamily="34" charset="0"/>
              <a:buChar char="•"/>
            </a:pPr>
            <a:r>
              <a:rPr lang="en-GB" dirty="0"/>
              <a:t>operationally, this consistent interval should be used for all two dose vaccines to avoid confusion and simplify booking, and will help to ensure a good balance between achieving rapid and long-lasting protection </a:t>
            </a:r>
          </a:p>
          <a:p>
            <a:pPr marL="285750" indent="-285750">
              <a:buFont typeface="Arial" panose="020B0604020202020204" pitchFamily="34" charset="0"/>
              <a:buChar char="•"/>
            </a:pPr>
            <a:endParaRPr lang="en-GB" sz="1000" dirty="0"/>
          </a:p>
          <a:p>
            <a:pPr marL="285750" indent="-285750">
              <a:buFont typeface="Arial" panose="020B0604020202020204" pitchFamily="34" charset="0"/>
              <a:buChar char="•"/>
            </a:pPr>
            <a:r>
              <a:rPr lang="en-GB" dirty="0"/>
              <a:t>the main exception to the 8 week lower interval would be those about to commence immunosuppressive treatment. In these individuals, the minimal interval between doses (28 days for AstraZeneca) may be followed to ensure that the vaccine is given whilst their immune system is better able to respond</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sz="1200" dirty="0"/>
          </a:p>
          <a:p>
            <a:endParaRPr lang="en-GB" dirty="0"/>
          </a:p>
        </p:txBody>
      </p:sp>
      <p:sp>
        <p:nvSpPr>
          <p:cNvPr id="4" name="Slide Number Placeholder 3">
            <a:extLst>
              <a:ext uri="{FF2B5EF4-FFF2-40B4-BE49-F238E27FC236}">
                <a16:creationId xmlns:a16="http://schemas.microsoft.com/office/drawing/2014/main" id="{D06FD3D4-C3A0-4E09-BFE6-DAAEBEA60338}"/>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163</a:t>
            </a:fld>
            <a:endParaRPr lang="en-US" dirty="0"/>
          </a:p>
        </p:txBody>
      </p:sp>
      <p:sp>
        <p:nvSpPr>
          <p:cNvPr id="5" name="Footer Placeholder 4">
            <a:extLst>
              <a:ext uri="{FF2B5EF4-FFF2-40B4-BE49-F238E27FC236}">
                <a16:creationId xmlns:a16="http://schemas.microsoft.com/office/drawing/2014/main" id="{944F6749-C78F-4758-956E-FECC0667C472}"/>
              </a:ext>
            </a:extLst>
          </p:cNvPr>
          <p:cNvSpPr>
            <a:spLocks noGrp="1"/>
          </p:cNvSpPr>
          <p:nvPr>
            <p:ph type="ftr" sz="quarter" idx="11"/>
          </p:nvPr>
        </p:nvSpPr>
        <p:spPr/>
        <p:txBody>
          <a:bodyPr/>
          <a:lstStyle/>
          <a:p>
            <a:pPr>
              <a:defRPr/>
            </a:pPr>
            <a:r>
              <a:rPr lang="en-GB"/>
              <a:t>COVID-19 Vaccination programme: Core training slide set for healthcare practitioners 17 September 2021 </a:t>
            </a:r>
            <a:endParaRPr lang="en-US" dirty="0"/>
          </a:p>
        </p:txBody>
      </p:sp>
    </p:spTree>
    <p:extLst>
      <p:ext uri="{BB962C8B-B14F-4D97-AF65-F5344CB8AC3E}">
        <p14:creationId xmlns:p14="http://schemas.microsoft.com/office/powerpoint/2010/main" val="14921414"/>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47518-0748-404F-A128-11E28BA3CED4}"/>
              </a:ext>
            </a:extLst>
          </p:cNvPr>
          <p:cNvSpPr>
            <a:spLocks noGrp="1"/>
          </p:cNvSpPr>
          <p:nvPr>
            <p:ph type="title"/>
          </p:nvPr>
        </p:nvSpPr>
        <p:spPr>
          <a:xfrm>
            <a:off x="737731" y="440668"/>
            <a:ext cx="10704000" cy="648072"/>
          </a:xfrm>
        </p:spPr>
        <p:txBody>
          <a:bodyPr/>
          <a:lstStyle/>
          <a:p>
            <a:r>
              <a:rPr lang="en-GB" dirty="0"/>
              <a:t>Vaccine dose preparation (1)</a:t>
            </a:r>
          </a:p>
        </p:txBody>
      </p:sp>
      <p:sp>
        <p:nvSpPr>
          <p:cNvPr id="3" name="Content Placeholder 2">
            <a:extLst>
              <a:ext uri="{FF2B5EF4-FFF2-40B4-BE49-F238E27FC236}">
                <a16:creationId xmlns:a16="http://schemas.microsoft.com/office/drawing/2014/main" id="{D43F0CDE-CB52-4171-9F6C-0CA52791EA17}"/>
              </a:ext>
            </a:extLst>
          </p:cNvPr>
          <p:cNvSpPr>
            <a:spLocks noGrp="1"/>
          </p:cNvSpPr>
          <p:nvPr>
            <p:ph idx="1"/>
          </p:nvPr>
        </p:nvSpPr>
        <p:spPr>
          <a:xfrm>
            <a:off x="737731" y="1196752"/>
            <a:ext cx="10704000" cy="4895949"/>
          </a:xfrm>
        </p:spPr>
        <p:txBody>
          <a:bodyPr/>
          <a:lstStyle/>
          <a:p>
            <a:pPr marL="285750" indent="-285750">
              <a:buFont typeface="Arial" panose="020B0604020202020204" pitchFamily="34" charset="0"/>
              <a:buChar char="•"/>
            </a:pPr>
            <a:r>
              <a:rPr lang="en-GB" b="1" dirty="0"/>
              <a:t>COVID-19 Vaccine AstraZeneca does not require reconstitution</a:t>
            </a:r>
          </a:p>
          <a:p>
            <a:pPr marL="285750" indent="-285750">
              <a:buFont typeface="Arial" panose="020B0604020202020204" pitchFamily="34" charset="0"/>
              <a:buChar char="•"/>
            </a:pPr>
            <a:endParaRPr lang="en-GB" sz="1100" dirty="0"/>
          </a:p>
          <a:p>
            <a:pPr marL="285750" indent="-285750">
              <a:buFont typeface="Arial" panose="020B0604020202020204" pitchFamily="34" charset="0"/>
              <a:buChar char="•"/>
            </a:pPr>
            <a:r>
              <a:rPr lang="en-GB" dirty="0"/>
              <a:t>before drawing up a dose of vaccine from the multidose vial, clean hands with alcohol-based gel or soap and water </a:t>
            </a:r>
          </a:p>
          <a:p>
            <a:pPr marL="0" indent="0"/>
            <a:endParaRPr lang="en-GB" sz="1100" dirty="0"/>
          </a:p>
          <a:p>
            <a:pPr marL="285750" indent="-285750">
              <a:buFont typeface="Arial" panose="020B0604020202020204" pitchFamily="34" charset="0"/>
              <a:buChar char="•"/>
            </a:pPr>
            <a:r>
              <a:rPr lang="en-GB" dirty="0"/>
              <a:t>each multi-dose vial should be clearly labelled with the date and time of expiry (which will be 6 hours from when it was first punctured)</a:t>
            </a:r>
          </a:p>
          <a:p>
            <a:pPr marL="0" indent="0"/>
            <a:endParaRPr lang="en-GB" sz="1100" dirty="0"/>
          </a:p>
          <a:p>
            <a:pPr marL="285750" indent="-285750">
              <a:buFont typeface="Arial" panose="020B0604020202020204" pitchFamily="34" charset="0"/>
              <a:buChar char="•"/>
            </a:pPr>
            <a:r>
              <a:rPr lang="en-GB" dirty="0"/>
              <a:t>do not use the vaccine if the time of first puncture was more than 6 hours previously </a:t>
            </a:r>
          </a:p>
          <a:p>
            <a:pPr marL="0" indent="0"/>
            <a:endParaRPr lang="en-GB" sz="1100" dirty="0"/>
          </a:p>
          <a:p>
            <a:pPr marL="285750" indent="-285750">
              <a:buFont typeface="Arial" panose="020B0604020202020204" pitchFamily="34" charset="0"/>
              <a:buChar char="•"/>
            </a:pPr>
            <a:r>
              <a:rPr lang="en-GB" dirty="0"/>
              <a:t>check the appearance of the vaccine. It should be colourless to slightly brown, clear to slightly opaque and free of any particles. Discard the vaccine if particulates or discolouration are present.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do not shake the vaccine vial</a:t>
            </a:r>
          </a:p>
          <a:p>
            <a:pPr marL="0" indent="0"/>
            <a:endParaRPr lang="en-GB" dirty="0"/>
          </a:p>
          <a:p>
            <a:pPr marL="285750" indent="-285750">
              <a:buFont typeface="Arial" panose="020B0604020202020204" pitchFamily="34" charset="0"/>
              <a:buChar char="•"/>
            </a:pPr>
            <a:r>
              <a:rPr lang="en-GB" dirty="0"/>
              <a:t>the vial bung should be wiped with an alcohol swab and allowed to air-dry fully</a:t>
            </a:r>
            <a:endParaRPr lang="en-GB" sz="1100" dirty="0"/>
          </a:p>
        </p:txBody>
      </p:sp>
      <p:sp>
        <p:nvSpPr>
          <p:cNvPr id="4" name="Slide Number Placeholder 3">
            <a:extLst>
              <a:ext uri="{FF2B5EF4-FFF2-40B4-BE49-F238E27FC236}">
                <a16:creationId xmlns:a16="http://schemas.microsoft.com/office/drawing/2014/main" id="{439AD8CD-395B-4AB0-A9EF-D99C0F3BD666}"/>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164</a:t>
            </a:fld>
            <a:endParaRPr lang="en-US" dirty="0"/>
          </a:p>
        </p:txBody>
      </p:sp>
      <p:sp>
        <p:nvSpPr>
          <p:cNvPr id="5" name="Footer Placeholder 4">
            <a:extLst>
              <a:ext uri="{FF2B5EF4-FFF2-40B4-BE49-F238E27FC236}">
                <a16:creationId xmlns:a16="http://schemas.microsoft.com/office/drawing/2014/main" id="{CD552A87-A4F8-46E7-9A9F-A6AAD1B66AC7}"/>
              </a:ext>
            </a:extLst>
          </p:cNvPr>
          <p:cNvSpPr>
            <a:spLocks noGrp="1"/>
          </p:cNvSpPr>
          <p:nvPr>
            <p:ph type="ftr" sz="quarter" idx="11"/>
          </p:nvPr>
        </p:nvSpPr>
        <p:spPr/>
        <p:txBody>
          <a:bodyPr/>
          <a:lstStyle/>
          <a:p>
            <a:pPr>
              <a:defRPr/>
            </a:pPr>
            <a:r>
              <a:rPr lang="en-GB"/>
              <a:t>COVID-19 Vaccination programme: Core training slide set for healthcare practitioners 17 September 2021 </a:t>
            </a:r>
            <a:endParaRPr lang="en-US" dirty="0"/>
          </a:p>
        </p:txBody>
      </p:sp>
    </p:spTree>
    <p:extLst>
      <p:ext uri="{BB962C8B-B14F-4D97-AF65-F5344CB8AC3E}">
        <p14:creationId xmlns:p14="http://schemas.microsoft.com/office/powerpoint/2010/main" val="655883302"/>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47518-0748-404F-A128-11E28BA3CED4}"/>
              </a:ext>
            </a:extLst>
          </p:cNvPr>
          <p:cNvSpPr>
            <a:spLocks noGrp="1"/>
          </p:cNvSpPr>
          <p:nvPr>
            <p:ph type="title"/>
          </p:nvPr>
        </p:nvSpPr>
        <p:spPr>
          <a:xfrm>
            <a:off x="737731" y="440668"/>
            <a:ext cx="10704000" cy="648072"/>
          </a:xfrm>
        </p:spPr>
        <p:txBody>
          <a:bodyPr/>
          <a:lstStyle/>
          <a:p>
            <a:r>
              <a:rPr lang="en-GB" dirty="0"/>
              <a:t>Vaccine dose preparation (2)</a:t>
            </a:r>
          </a:p>
        </p:txBody>
      </p:sp>
      <p:sp>
        <p:nvSpPr>
          <p:cNvPr id="3" name="Content Placeholder 2">
            <a:extLst>
              <a:ext uri="{FF2B5EF4-FFF2-40B4-BE49-F238E27FC236}">
                <a16:creationId xmlns:a16="http://schemas.microsoft.com/office/drawing/2014/main" id="{D43F0CDE-CB52-4171-9F6C-0CA52791EA17}"/>
              </a:ext>
            </a:extLst>
          </p:cNvPr>
          <p:cNvSpPr>
            <a:spLocks noGrp="1"/>
          </p:cNvSpPr>
          <p:nvPr>
            <p:ph idx="1"/>
          </p:nvPr>
        </p:nvSpPr>
        <p:spPr>
          <a:xfrm>
            <a:off x="737731" y="1317049"/>
            <a:ext cx="7384293" cy="4775652"/>
          </a:xfrm>
        </p:spPr>
        <p:txBody>
          <a:bodyPr/>
          <a:lstStyle/>
          <a:p>
            <a:pPr marL="285750" indent="-285750">
              <a:buFont typeface="Arial" panose="020B0604020202020204" pitchFamily="34" charset="0"/>
              <a:buChar char="•"/>
            </a:pPr>
            <a:r>
              <a:rPr lang="en-GB" dirty="0"/>
              <a:t>a 1 ml dose-sparing syringe with a 23g or 25g, 25mm fixed-needle should be used to draw up and administer the AstraZeneca vaccine (these are available to order with the vaccine)</a:t>
            </a:r>
          </a:p>
          <a:p>
            <a:pPr marL="285750" indent="-285750">
              <a:buFont typeface="Arial" panose="020B0604020202020204" pitchFamily="34" charset="0"/>
              <a:buChar char="•"/>
            </a:pPr>
            <a:endParaRPr lang="en-GB" sz="1100" dirty="0"/>
          </a:p>
          <a:p>
            <a:pPr marL="285750" indent="-285750">
              <a:buFont typeface="Arial" panose="020B0604020202020204" pitchFamily="34" charset="0"/>
              <a:buChar char="•"/>
            </a:pPr>
            <a:r>
              <a:rPr lang="en-GB" dirty="0"/>
              <a:t>separate 38mm length needles and syringes should be used for morbidly obese patients to ensure the vaccine can be injected into the muscle</a:t>
            </a:r>
          </a:p>
          <a:p>
            <a:pPr marL="0" indent="0"/>
            <a:endParaRPr lang="en-GB" sz="1100" dirty="0"/>
          </a:p>
          <a:p>
            <a:pPr marL="285750" indent="-285750">
              <a:buFont typeface="Arial" panose="020B0604020202020204" pitchFamily="34" charset="0"/>
              <a:buChar char="•"/>
            </a:pPr>
            <a:r>
              <a:rPr lang="en-GB" dirty="0"/>
              <a:t>withdraw a dose of 0.5 ml for each vaccination. </a:t>
            </a:r>
            <a:r>
              <a:rPr lang="en-GB" b="1" dirty="0"/>
              <a:t>Take particular care to ensure the correct dose is drawn up as a partial dose may not provide protection</a:t>
            </a:r>
          </a:p>
          <a:p>
            <a:pPr marL="0" indent="0"/>
            <a:endParaRPr lang="en-GB" sz="1100" b="1" dirty="0"/>
          </a:p>
          <a:p>
            <a:pPr marL="285750" indent="-285750">
              <a:buFont typeface="Arial" panose="020B0604020202020204" pitchFamily="34" charset="0"/>
              <a:buChar char="•"/>
            </a:pPr>
            <a:r>
              <a:rPr lang="en-GB" dirty="0"/>
              <a:t>any air bubbles should be removed before removing the needle from the vial in order to avoid losing any of the vaccine dose </a:t>
            </a:r>
          </a:p>
          <a:p>
            <a:pPr marL="0" indent="0"/>
            <a:endParaRPr lang="en-GB" sz="1100" dirty="0"/>
          </a:p>
          <a:p>
            <a:pPr marL="0" indent="0"/>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
        <p:nvSpPr>
          <p:cNvPr id="4" name="Slide Number Placeholder 3">
            <a:extLst>
              <a:ext uri="{FF2B5EF4-FFF2-40B4-BE49-F238E27FC236}">
                <a16:creationId xmlns:a16="http://schemas.microsoft.com/office/drawing/2014/main" id="{439AD8CD-395B-4AB0-A9EF-D99C0F3BD666}"/>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165</a:t>
            </a:fld>
            <a:endParaRPr lang="en-US" dirty="0"/>
          </a:p>
        </p:txBody>
      </p:sp>
      <p:sp>
        <p:nvSpPr>
          <p:cNvPr id="5" name="Footer Placeholder 4">
            <a:extLst>
              <a:ext uri="{FF2B5EF4-FFF2-40B4-BE49-F238E27FC236}">
                <a16:creationId xmlns:a16="http://schemas.microsoft.com/office/drawing/2014/main" id="{CD552A87-A4F8-46E7-9A9F-A6AAD1B66AC7}"/>
              </a:ext>
            </a:extLst>
          </p:cNvPr>
          <p:cNvSpPr>
            <a:spLocks noGrp="1"/>
          </p:cNvSpPr>
          <p:nvPr>
            <p:ph type="ftr" sz="quarter" idx="11"/>
          </p:nvPr>
        </p:nvSpPr>
        <p:spPr/>
        <p:txBody>
          <a:bodyPr/>
          <a:lstStyle/>
          <a:p>
            <a:pPr>
              <a:defRPr/>
            </a:pPr>
            <a:r>
              <a:rPr lang="en-GB"/>
              <a:t>COVID-19 Vaccination programme: Core training slide set for healthcare practitioners 17 September 2021 </a:t>
            </a:r>
            <a:endParaRPr lang="en-US" dirty="0"/>
          </a:p>
        </p:txBody>
      </p:sp>
      <p:pic>
        <p:nvPicPr>
          <p:cNvPr id="7" name="Picture 6">
            <a:extLst>
              <a:ext uri="{FF2B5EF4-FFF2-40B4-BE49-F238E27FC236}">
                <a16:creationId xmlns:a16="http://schemas.microsoft.com/office/drawing/2014/main" id="{FDB3EDC6-57BA-4313-8833-806BE4B76404}"/>
              </a:ext>
            </a:extLst>
          </p:cNvPr>
          <p:cNvPicPr>
            <a:picLocks noChangeAspect="1"/>
          </p:cNvPicPr>
          <p:nvPr/>
        </p:nvPicPr>
        <p:blipFill>
          <a:blip r:embed="rId2"/>
          <a:stretch>
            <a:fillRect/>
          </a:stretch>
        </p:blipFill>
        <p:spPr>
          <a:xfrm>
            <a:off x="9196330" y="1088740"/>
            <a:ext cx="2314575" cy="4962525"/>
          </a:xfrm>
          <a:prstGeom prst="rect">
            <a:avLst/>
          </a:prstGeom>
        </p:spPr>
      </p:pic>
    </p:spTree>
    <p:extLst>
      <p:ext uri="{BB962C8B-B14F-4D97-AF65-F5344CB8AC3E}">
        <p14:creationId xmlns:p14="http://schemas.microsoft.com/office/powerpoint/2010/main" val="2948726692"/>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5E2F67A-0C71-4BCB-B24B-3D984456A5E0}"/>
              </a:ext>
            </a:extLst>
          </p:cNvPr>
          <p:cNvSpPr>
            <a:spLocks noGrp="1"/>
          </p:cNvSpPr>
          <p:nvPr>
            <p:ph type="ctrTitle"/>
          </p:nvPr>
        </p:nvSpPr>
        <p:spPr/>
        <p:txBody>
          <a:bodyPr/>
          <a:lstStyle/>
          <a:p>
            <a:r>
              <a:rPr lang="en-GB" dirty="0"/>
              <a:t>COVID-19 Vaccine Moderna vaccine (</a:t>
            </a:r>
            <a:r>
              <a:rPr lang="en-GB" dirty="0" err="1"/>
              <a:t>Spikevax</a:t>
            </a:r>
            <a:r>
              <a:rPr lang="en-GB" dirty="0"/>
              <a:t>)</a:t>
            </a:r>
          </a:p>
        </p:txBody>
      </p:sp>
      <p:sp>
        <p:nvSpPr>
          <p:cNvPr id="4" name="Slide Number Placeholder 3">
            <a:extLst>
              <a:ext uri="{FF2B5EF4-FFF2-40B4-BE49-F238E27FC236}">
                <a16:creationId xmlns:a16="http://schemas.microsoft.com/office/drawing/2014/main" id="{E2A08EF8-45BC-47BC-88E6-67FAF60BA802}"/>
              </a:ext>
            </a:extLst>
          </p:cNvPr>
          <p:cNvSpPr>
            <a:spLocks noGrp="1"/>
          </p:cNvSpPr>
          <p:nvPr>
            <p:ph type="sldNum" sz="quarter" idx="4294967295"/>
          </p:nvPr>
        </p:nvSpPr>
        <p:spPr>
          <a:xfrm>
            <a:off x="0" y="6308725"/>
            <a:ext cx="12192000" cy="549275"/>
          </a:xfrm>
        </p:spPr>
        <p:txBody>
          <a:bodyPr/>
          <a:lstStyle/>
          <a:p>
            <a:pPr marL="531813">
              <a:defRPr/>
            </a:pPr>
            <a:r>
              <a:rPr lang="en-US" dirty="0"/>
              <a:t>  </a:t>
            </a:r>
            <a:fld id="{2565FA6D-D4C8-4C4C-AC4B-3269734D34D8}" type="slidenum">
              <a:rPr lang="en-US" smtClean="0"/>
              <a:pPr marL="531813">
                <a:defRPr/>
              </a:pPr>
              <a:t>166</a:t>
            </a:fld>
            <a:endParaRPr lang="en-US" dirty="0"/>
          </a:p>
        </p:txBody>
      </p:sp>
    </p:spTree>
    <p:extLst>
      <p:ext uri="{BB962C8B-B14F-4D97-AF65-F5344CB8AC3E}">
        <p14:creationId xmlns:p14="http://schemas.microsoft.com/office/powerpoint/2010/main" val="982092072"/>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97012-33D1-4CBF-BAB1-C7E415722FE5}"/>
              </a:ext>
            </a:extLst>
          </p:cNvPr>
          <p:cNvSpPr>
            <a:spLocks noGrp="1"/>
          </p:cNvSpPr>
          <p:nvPr>
            <p:ph type="title"/>
          </p:nvPr>
        </p:nvSpPr>
        <p:spPr>
          <a:xfrm>
            <a:off x="750269" y="548680"/>
            <a:ext cx="11202382" cy="648072"/>
          </a:xfrm>
        </p:spPr>
        <p:txBody>
          <a:bodyPr>
            <a:noAutofit/>
          </a:bodyPr>
          <a:lstStyle/>
          <a:p>
            <a:r>
              <a:rPr lang="en-GB" sz="3200" dirty="0"/>
              <a:t>Contraindications to COVID-19 Vaccine Moderna vaccine (</a:t>
            </a:r>
            <a:r>
              <a:rPr lang="en-GB" sz="3200" dirty="0" err="1"/>
              <a:t>Spikevax</a:t>
            </a:r>
            <a:r>
              <a:rPr lang="en-GB" sz="3200" dirty="0"/>
              <a:t>)</a:t>
            </a:r>
            <a:br>
              <a:rPr lang="en-GB" sz="3200" dirty="0"/>
            </a:br>
            <a:endParaRPr lang="en-GB" sz="3200" dirty="0"/>
          </a:p>
        </p:txBody>
      </p:sp>
      <p:sp>
        <p:nvSpPr>
          <p:cNvPr id="3" name="Content Placeholder 2">
            <a:extLst>
              <a:ext uri="{FF2B5EF4-FFF2-40B4-BE49-F238E27FC236}">
                <a16:creationId xmlns:a16="http://schemas.microsoft.com/office/drawing/2014/main" id="{5C868D9D-B272-4C5B-8D83-46ED9351EDBA}"/>
              </a:ext>
            </a:extLst>
          </p:cNvPr>
          <p:cNvSpPr>
            <a:spLocks noGrp="1"/>
          </p:cNvSpPr>
          <p:nvPr>
            <p:ph idx="1"/>
          </p:nvPr>
        </p:nvSpPr>
        <p:spPr>
          <a:xfrm>
            <a:off x="744000" y="1401402"/>
            <a:ext cx="10704000" cy="4907324"/>
          </a:xfrm>
        </p:spPr>
        <p:txBody>
          <a:bodyPr/>
          <a:lstStyle/>
          <a:p>
            <a:pPr lvl="0"/>
            <a:r>
              <a:rPr lang="en-GB" dirty="0"/>
              <a:t>COVID-19 Vaccine Moderna vaccine (</a:t>
            </a:r>
            <a:r>
              <a:rPr lang="en-GB" dirty="0" err="1"/>
              <a:t>Spikevax</a:t>
            </a:r>
            <a:r>
              <a:rPr lang="en-GB" dirty="0"/>
              <a:t>)</a:t>
            </a:r>
            <a:r>
              <a:rPr lang="en-GB" dirty="0">
                <a:solidFill>
                  <a:prstClr val="black"/>
                </a:solidFill>
              </a:rPr>
              <a:t> may be contraindicated for people who have had a previous systemic allergic anaphylaxis reaction to a previous dose of COVID-19 vaccine or to any components (excipient) of the vaccine. </a:t>
            </a:r>
            <a:r>
              <a:rPr lang="en-GB" b="1" dirty="0">
                <a:solidFill>
                  <a:prstClr val="black"/>
                </a:solidFill>
              </a:rPr>
              <a:t>Expert advice should be sought where either contraindication is present </a:t>
            </a:r>
          </a:p>
          <a:p>
            <a:endParaRPr lang="en-GB" sz="1000" dirty="0"/>
          </a:p>
          <a:p>
            <a:r>
              <a:rPr lang="en-GB" dirty="0"/>
              <a:t>In addition to the highly purified messenger RNA, the Moderna vaccine (</a:t>
            </a:r>
            <a:r>
              <a:rPr lang="en-GB" dirty="0" err="1"/>
              <a:t>Spikevax</a:t>
            </a:r>
            <a:r>
              <a:rPr lang="en-GB" dirty="0"/>
              <a:t>) vaccine also contains:</a:t>
            </a:r>
          </a:p>
          <a:p>
            <a:endParaRPr lang="en-GB" sz="800" dirty="0"/>
          </a:p>
          <a:p>
            <a:pPr marL="285750" lvl="0" indent="-285750">
              <a:buFont typeface="Arial" panose="020B0604020202020204" pitchFamily="34" charset="0"/>
              <a:buChar char="•"/>
            </a:pPr>
            <a:r>
              <a:rPr lang="en-GB" sz="1400" dirty="0"/>
              <a:t>Lipid SM-102</a:t>
            </a:r>
            <a:endParaRPr lang="en-GB" sz="1000" dirty="0"/>
          </a:p>
          <a:p>
            <a:pPr marL="285750" lvl="0" indent="-285750">
              <a:buFont typeface="Arial" panose="020B0604020202020204" pitchFamily="34" charset="0"/>
              <a:buChar char="•"/>
            </a:pPr>
            <a:r>
              <a:rPr lang="en-GB" sz="1400" dirty="0"/>
              <a:t>Cholesterol</a:t>
            </a:r>
            <a:endParaRPr lang="en-GB" sz="1000" dirty="0"/>
          </a:p>
          <a:p>
            <a:pPr marL="285750" lvl="0" indent="-285750">
              <a:buFont typeface="Arial" panose="020B0604020202020204" pitchFamily="34" charset="0"/>
              <a:buChar char="•"/>
            </a:pPr>
            <a:r>
              <a:rPr lang="en-GB" sz="1400" dirty="0"/>
              <a:t>1,2-distearoyl-sn-glycero-3-phosphocholine (DSPC)</a:t>
            </a:r>
            <a:endParaRPr lang="en-GB" sz="1000" dirty="0"/>
          </a:p>
          <a:p>
            <a:pPr marL="285750" lvl="0" indent="-285750">
              <a:buFont typeface="Arial" panose="020B0604020202020204" pitchFamily="34" charset="0"/>
              <a:buChar char="•"/>
            </a:pPr>
            <a:r>
              <a:rPr lang="en-GB" sz="1400" dirty="0"/>
              <a:t>1,2-Dimyristoyl-rac-glycero-3-methoxypolyethylene glycol*-2000 (PEG2000-DMG)</a:t>
            </a:r>
            <a:endParaRPr lang="en-GB" sz="1000" dirty="0"/>
          </a:p>
          <a:p>
            <a:pPr marL="285750" lvl="0" indent="-285750">
              <a:buFont typeface="Arial" panose="020B0604020202020204" pitchFamily="34" charset="0"/>
              <a:buChar char="•"/>
            </a:pPr>
            <a:r>
              <a:rPr lang="en-GB" sz="1400" dirty="0"/>
              <a:t>Trometamol (Tris)</a:t>
            </a:r>
            <a:endParaRPr lang="en-GB" sz="1000" dirty="0"/>
          </a:p>
          <a:p>
            <a:pPr marL="285750" lvl="0" indent="-285750">
              <a:buFont typeface="Arial" panose="020B0604020202020204" pitchFamily="34" charset="0"/>
              <a:buChar char="•"/>
            </a:pPr>
            <a:r>
              <a:rPr lang="en-GB" sz="1400" dirty="0"/>
              <a:t>Trometamol hydrochloride (Tris HCl)</a:t>
            </a:r>
            <a:endParaRPr lang="en-GB" sz="1000" dirty="0"/>
          </a:p>
          <a:p>
            <a:pPr marL="285750" lvl="0" indent="-285750">
              <a:buFont typeface="Arial" panose="020B0604020202020204" pitchFamily="34" charset="0"/>
              <a:buChar char="•"/>
            </a:pPr>
            <a:r>
              <a:rPr lang="en-GB" sz="1400" dirty="0"/>
              <a:t>Acetic acid</a:t>
            </a:r>
            <a:endParaRPr lang="en-GB" sz="1000" dirty="0"/>
          </a:p>
          <a:p>
            <a:pPr marL="285750" lvl="0" indent="-285750">
              <a:buFont typeface="Arial" panose="020B0604020202020204" pitchFamily="34" charset="0"/>
              <a:buChar char="•"/>
            </a:pPr>
            <a:r>
              <a:rPr lang="en-GB" sz="1400" dirty="0"/>
              <a:t>Sodium acetate trihydrate</a:t>
            </a:r>
            <a:endParaRPr lang="en-GB" sz="1000" dirty="0"/>
          </a:p>
          <a:p>
            <a:pPr marL="285750" lvl="0" indent="-285750">
              <a:buFont typeface="Arial" panose="020B0604020202020204" pitchFamily="34" charset="0"/>
              <a:buChar char="•"/>
            </a:pPr>
            <a:r>
              <a:rPr lang="en-GB" sz="1400" dirty="0"/>
              <a:t>Sucrose</a:t>
            </a:r>
            <a:endParaRPr lang="en-GB" sz="1000" dirty="0"/>
          </a:p>
          <a:p>
            <a:pPr marL="285750" lvl="0" indent="-285750">
              <a:buFont typeface="Arial" panose="020B0604020202020204" pitchFamily="34" charset="0"/>
              <a:buChar char="•"/>
            </a:pPr>
            <a:r>
              <a:rPr lang="en-GB" sz="1400" dirty="0"/>
              <a:t>Water for injections</a:t>
            </a:r>
            <a:endParaRPr lang="en-GB" sz="1000" dirty="0"/>
          </a:p>
          <a:p>
            <a:endParaRPr lang="en-GB" sz="1100" dirty="0"/>
          </a:p>
          <a:p>
            <a:pPr lvl="0"/>
            <a:endParaRPr lang="en-GB" sz="1100" dirty="0"/>
          </a:p>
          <a:p>
            <a:pPr lvl="0"/>
            <a:endParaRPr lang="en-GB" sz="1600" dirty="0"/>
          </a:p>
          <a:p>
            <a:pPr lvl="0"/>
            <a:endParaRPr lang="en-GB" sz="1600" dirty="0"/>
          </a:p>
          <a:p>
            <a:endParaRPr lang="en-GB" dirty="0"/>
          </a:p>
        </p:txBody>
      </p:sp>
      <p:sp>
        <p:nvSpPr>
          <p:cNvPr id="4" name="Slide Number Placeholder 3">
            <a:extLst>
              <a:ext uri="{FF2B5EF4-FFF2-40B4-BE49-F238E27FC236}">
                <a16:creationId xmlns:a16="http://schemas.microsoft.com/office/drawing/2014/main" id="{E5A8BDF1-E7E4-45E7-8E6D-31215C1A1051}"/>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167</a:t>
            </a:fld>
            <a:endParaRPr lang="en-US" dirty="0"/>
          </a:p>
        </p:txBody>
      </p:sp>
      <p:sp>
        <p:nvSpPr>
          <p:cNvPr id="5" name="Footer Placeholder 4">
            <a:extLst>
              <a:ext uri="{FF2B5EF4-FFF2-40B4-BE49-F238E27FC236}">
                <a16:creationId xmlns:a16="http://schemas.microsoft.com/office/drawing/2014/main" id="{BF295F0B-19D1-4A4A-8C80-C23350A05CDB}"/>
              </a:ext>
            </a:extLst>
          </p:cNvPr>
          <p:cNvSpPr>
            <a:spLocks noGrp="1"/>
          </p:cNvSpPr>
          <p:nvPr>
            <p:ph type="ftr" sz="quarter" idx="11"/>
          </p:nvPr>
        </p:nvSpPr>
        <p:spPr/>
        <p:txBody>
          <a:bodyPr/>
          <a:lstStyle/>
          <a:p>
            <a:pPr>
              <a:defRPr/>
            </a:pPr>
            <a:r>
              <a:rPr lang="en-GB"/>
              <a:t>COVID-19 Vaccination programme: Core training slide set for healthcare practitioners 17 September 2021 </a:t>
            </a:r>
            <a:endParaRPr lang="en-US" dirty="0"/>
          </a:p>
        </p:txBody>
      </p:sp>
      <p:sp>
        <p:nvSpPr>
          <p:cNvPr id="7" name="TextBox 6">
            <a:extLst>
              <a:ext uri="{FF2B5EF4-FFF2-40B4-BE49-F238E27FC236}">
                <a16:creationId xmlns:a16="http://schemas.microsoft.com/office/drawing/2014/main" id="{8A9150D9-22F9-4C7A-911E-96279D892AC5}"/>
              </a:ext>
            </a:extLst>
          </p:cNvPr>
          <p:cNvSpPr txBox="1"/>
          <p:nvPr/>
        </p:nvSpPr>
        <p:spPr>
          <a:xfrm>
            <a:off x="560476" y="5735326"/>
            <a:ext cx="11392175" cy="584775"/>
          </a:xfrm>
          <a:prstGeom prst="rect">
            <a:avLst/>
          </a:prstGeom>
          <a:noFill/>
        </p:spPr>
        <p:txBody>
          <a:bodyPr wrap="square" rtlCol="0">
            <a:spAutoFit/>
          </a:bodyPr>
          <a:lstStyle/>
          <a:p>
            <a:pPr fontAlgn="base"/>
            <a:r>
              <a:rPr lang="en-GB" sz="1600" dirty="0"/>
              <a:t>*Polyethylene glycol (PEG) is from a group of known allergens commonly found in medicines, many household goods and cosmetics. Known allergy to PEG is rare but would contraindicate receipt of this and the Pfizer vaccine. </a:t>
            </a:r>
          </a:p>
        </p:txBody>
      </p:sp>
    </p:spTree>
    <p:extLst>
      <p:ext uri="{BB962C8B-B14F-4D97-AF65-F5344CB8AC3E}">
        <p14:creationId xmlns:p14="http://schemas.microsoft.com/office/powerpoint/2010/main" val="1531971265"/>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4EF0F-EB7D-4192-9453-EC0471BE9FF3}"/>
              </a:ext>
            </a:extLst>
          </p:cNvPr>
          <p:cNvSpPr>
            <a:spLocks noGrp="1"/>
          </p:cNvSpPr>
          <p:nvPr>
            <p:ph type="title"/>
          </p:nvPr>
        </p:nvSpPr>
        <p:spPr/>
        <p:txBody>
          <a:bodyPr>
            <a:normAutofit/>
          </a:bodyPr>
          <a:lstStyle/>
          <a:p>
            <a:r>
              <a:rPr lang="en-GB" dirty="0"/>
              <a:t>COVID-19 Vaccine Moderna vaccine (</a:t>
            </a:r>
            <a:r>
              <a:rPr lang="en-GB" dirty="0" err="1"/>
              <a:t>Spikevax</a:t>
            </a:r>
            <a:r>
              <a:rPr lang="en-GB" dirty="0"/>
              <a:t>)</a:t>
            </a:r>
          </a:p>
        </p:txBody>
      </p:sp>
      <p:sp>
        <p:nvSpPr>
          <p:cNvPr id="3" name="Content Placeholder 2">
            <a:extLst>
              <a:ext uri="{FF2B5EF4-FFF2-40B4-BE49-F238E27FC236}">
                <a16:creationId xmlns:a16="http://schemas.microsoft.com/office/drawing/2014/main" id="{8048F2E1-3E42-4B41-845C-E4FD664FA5A5}"/>
              </a:ext>
            </a:extLst>
          </p:cNvPr>
          <p:cNvSpPr>
            <a:spLocks noGrp="1"/>
          </p:cNvSpPr>
          <p:nvPr>
            <p:ph idx="1"/>
          </p:nvPr>
        </p:nvSpPr>
        <p:spPr/>
        <p:txBody>
          <a:bodyPr/>
          <a:lstStyle/>
          <a:p>
            <a:pPr marL="0" indent="0"/>
            <a:endParaRPr lang="en-GB" dirty="0"/>
          </a:p>
          <a:p>
            <a:pPr marL="285750" indent="-285750">
              <a:buFont typeface="Arial" panose="020B0604020202020204" pitchFamily="34" charset="0"/>
              <a:buChar char="•"/>
            </a:pPr>
            <a:r>
              <a:rPr lang="en-GB" dirty="0"/>
              <a:t>the vaccine does not contain preservative</a:t>
            </a:r>
          </a:p>
          <a:p>
            <a:pPr marL="0" indent="0"/>
            <a:endParaRPr lang="en-GB" dirty="0"/>
          </a:p>
          <a:p>
            <a:pPr marL="285750" indent="-285750">
              <a:buFont typeface="Arial" panose="020B0604020202020204" pitchFamily="34" charset="0"/>
              <a:buChar char="•"/>
            </a:pPr>
            <a:r>
              <a:rPr lang="en-GB" dirty="0"/>
              <a:t>no animal products are contained in the vaccine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full product information about the COVID-19 Vaccine Moderna vaccine (</a:t>
            </a:r>
            <a:r>
              <a:rPr lang="en-GB" dirty="0" err="1"/>
              <a:t>Spikevax</a:t>
            </a:r>
            <a:r>
              <a:rPr lang="en-GB" dirty="0"/>
              <a:t>) is available at </a:t>
            </a:r>
            <a:r>
              <a:rPr lang="en-GB" dirty="0">
                <a:hlinkClick r:id="rId3"/>
              </a:rPr>
              <a:t>www.gov.uk/government/publications/regulatory-approval-of-covid-19-vaccine-Moderna vaccine (</a:t>
            </a:r>
            <a:r>
              <a:rPr lang="en-GB" dirty="0" err="1">
                <a:hlinkClick r:id="rId3"/>
              </a:rPr>
              <a:t>Spikevax</a:t>
            </a:r>
            <a:r>
              <a:rPr lang="en-GB" dirty="0">
                <a:hlinkClick r:id="rId3"/>
              </a:rPr>
              <a:t>)</a:t>
            </a:r>
            <a:r>
              <a:rPr lang="en-GB" dirty="0"/>
              <a:t> </a:t>
            </a:r>
          </a:p>
          <a:p>
            <a:pPr marL="285750" indent="-285750">
              <a:buFont typeface="Arial" panose="020B0604020202020204" pitchFamily="34" charset="0"/>
              <a:buChar char="•"/>
            </a:pPr>
            <a:endParaRPr lang="en-GB" dirty="0"/>
          </a:p>
          <a:p>
            <a:endParaRPr lang="en-GB" dirty="0"/>
          </a:p>
        </p:txBody>
      </p:sp>
      <p:sp>
        <p:nvSpPr>
          <p:cNvPr id="4" name="Slide Number Placeholder 3">
            <a:extLst>
              <a:ext uri="{FF2B5EF4-FFF2-40B4-BE49-F238E27FC236}">
                <a16:creationId xmlns:a16="http://schemas.microsoft.com/office/drawing/2014/main" id="{C862B992-8A4F-4E61-B37C-941E14927831}"/>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168</a:t>
            </a:fld>
            <a:endParaRPr lang="en-US" dirty="0"/>
          </a:p>
        </p:txBody>
      </p:sp>
      <p:sp>
        <p:nvSpPr>
          <p:cNvPr id="5" name="Footer Placeholder 4">
            <a:extLst>
              <a:ext uri="{FF2B5EF4-FFF2-40B4-BE49-F238E27FC236}">
                <a16:creationId xmlns:a16="http://schemas.microsoft.com/office/drawing/2014/main" id="{5A954ABF-EBAF-40F5-A973-38C6C76EC111}"/>
              </a:ext>
            </a:extLst>
          </p:cNvPr>
          <p:cNvSpPr>
            <a:spLocks noGrp="1"/>
          </p:cNvSpPr>
          <p:nvPr>
            <p:ph type="ftr" sz="quarter" idx="11"/>
          </p:nvPr>
        </p:nvSpPr>
        <p:spPr/>
        <p:txBody>
          <a:bodyPr/>
          <a:lstStyle/>
          <a:p>
            <a:pPr>
              <a:defRPr/>
            </a:pPr>
            <a:r>
              <a:rPr lang="en-GB"/>
              <a:t>COVID-19 Vaccination programme: Core training slide set for healthcare practitioners 17 September 2021 </a:t>
            </a:r>
            <a:endParaRPr lang="en-US" dirty="0"/>
          </a:p>
        </p:txBody>
      </p:sp>
    </p:spTree>
    <p:extLst>
      <p:ext uri="{BB962C8B-B14F-4D97-AF65-F5344CB8AC3E}">
        <p14:creationId xmlns:p14="http://schemas.microsoft.com/office/powerpoint/2010/main" val="505313273"/>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C30CE-B653-4776-89E4-56BD198147D7}"/>
              </a:ext>
            </a:extLst>
          </p:cNvPr>
          <p:cNvSpPr>
            <a:spLocks noGrp="1"/>
          </p:cNvSpPr>
          <p:nvPr>
            <p:ph type="title"/>
          </p:nvPr>
        </p:nvSpPr>
        <p:spPr/>
        <p:txBody>
          <a:bodyPr>
            <a:noAutofit/>
          </a:bodyPr>
          <a:lstStyle/>
          <a:p>
            <a:r>
              <a:rPr lang="en-GB" sz="3200" dirty="0"/>
              <a:t>Adverse reactions following COVID-19 Vaccine Moderna vaccine </a:t>
            </a:r>
          </a:p>
        </p:txBody>
      </p:sp>
      <p:sp>
        <p:nvSpPr>
          <p:cNvPr id="3" name="Content Placeholder 2">
            <a:extLst>
              <a:ext uri="{FF2B5EF4-FFF2-40B4-BE49-F238E27FC236}">
                <a16:creationId xmlns:a16="http://schemas.microsoft.com/office/drawing/2014/main" id="{A52447A5-5CDF-4489-822A-BC6939DEE48A}"/>
              </a:ext>
            </a:extLst>
          </p:cNvPr>
          <p:cNvSpPr>
            <a:spLocks noGrp="1"/>
          </p:cNvSpPr>
          <p:nvPr>
            <p:ph idx="1"/>
          </p:nvPr>
        </p:nvSpPr>
        <p:spPr>
          <a:xfrm>
            <a:off x="744000" y="1412777"/>
            <a:ext cx="10704000" cy="4895949"/>
          </a:xfrm>
        </p:spPr>
        <p:txBody>
          <a:bodyPr/>
          <a:lstStyle/>
          <a:p>
            <a:r>
              <a:rPr lang="en-GB" b="1" dirty="0"/>
              <a:t>The following reactions were reported by the vaccine clinical trial participants</a:t>
            </a:r>
          </a:p>
          <a:p>
            <a:r>
              <a:rPr lang="en-GB" b="1" dirty="0"/>
              <a:t>Local reactions</a:t>
            </a:r>
            <a:endParaRPr lang="en-GB" dirty="0"/>
          </a:p>
          <a:p>
            <a:r>
              <a:rPr lang="en-GB" dirty="0"/>
              <a:t>92% reported pain at the injection site. Swelling (15%) and redness (10%) was also reported.</a:t>
            </a:r>
          </a:p>
          <a:p>
            <a:endParaRPr lang="en-GB" sz="1100" dirty="0"/>
          </a:p>
          <a:p>
            <a:r>
              <a:rPr lang="en-GB" b="1" dirty="0"/>
              <a:t>Systemic reactions</a:t>
            </a:r>
            <a:endParaRPr lang="en-GB" dirty="0"/>
          </a:p>
          <a:p>
            <a:r>
              <a:rPr lang="en-GB" dirty="0"/>
              <a:t>The most frequently reported systemic reactions (reactions affecting the whole body) were</a:t>
            </a:r>
          </a:p>
          <a:p>
            <a:r>
              <a:rPr lang="en-GB" dirty="0"/>
              <a:t>		tiredness (70%) 	         headache (65%) </a:t>
            </a:r>
          </a:p>
          <a:p>
            <a:r>
              <a:rPr lang="en-GB" dirty="0"/>
              <a:t>		muscle aches (62%)     chills (46%) </a:t>
            </a:r>
          </a:p>
          <a:p>
            <a:r>
              <a:rPr lang="en-GB" dirty="0"/>
              <a:t>		joint pain (46%) 	         raised temperature (fever)(16%) </a:t>
            </a:r>
          </a:p>
          <a:p>
            <a:endParaRPr lang="en-GB" dirty="0"/>
          </a:p>
          <a:p>
            <a:pPr marL="285750" indent="-285750">
              <a:buFont typeface="Arial" panose="020B0604020202020204" pitchFamily="34" charset="0"/>
              <a:buChar char="•"/>
            </a:pPr>
            <a:r>
              <a:rPr lang="en-GB" dirty="0"/>
              <a:t>these symptoms were usually mild or moderate in intensity and resolved within a few days </a:t>
            </a:r>
          </a:p>
          <a:p>
            <a:pPr marL="285750" indent="-285750">
              <a:buFont typeface="Arial" panose="020B0604020202020204" pitchFamily="34" charset="0"/>
              <a:buChar char="•"/>
            </a:pPr>
            <a:r>
              <a:rPr lang="en-GB" dirty="0"/>
              <a:t>a slightly lower rate of reactions was seen in older age groups (those aged 65 years and above) than in those aged 18 to under 65 years. Reactions were more frequently reported after the second dose than the first dose</a:t>
            </a:r>
          </a:p>
          <a:p>
            <a:pPr marL="285750" indent="-285750">
              <a:buFont typeface="Arial" panose="020B0604020202020204" pitchFamily="34" charset="0"/>
              <a:buChar char="•"/>
            </a:pPr>
            <a:r>
              <a:rPr lang="en-GB" dirty="0"/>
              <a:t>medicines such as paracetamol can be given for post-vaccination pain or fever if required</a:t>
            </a:r>
          </a:p>
        </p:txBody>
      </p:sp>
      <p:sp>
        <p:nvSpPr>
          <p:cNvPr id="4" name="Slide Number Placeholder 3">
            <a:extLst>
              <a:ext uri="{FF2B5EF4-FFF2-40B4-BE49-F238E27FC236}">
                <a16:creationId xmlns:a16="http://schemas.microsoft.com/office/drawing/2014/main" id="{598A579E-128D-432A-80CA-108A2498E546}"/>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169</a:t>
            </a:fld>
            <a:endParaRPr lang="en-US" dirty="0"/>
          </a:p>
        </p:txBody>
      </p:sp>
      <p:sp>
        <p:nvSpPr>
          <p:cNvPr id="5" name="Footer Placeholder 4">
            <a:extLst>
              <a:ext uri="{FF2B5EF4-FFF2-40B4-BE49-F238E27FC236}">
                <a16:creationId xmlns:a16="http://schemas.microsoft.com/office/drawing/2014/main" id="{D863D8BE-AB48-4710-9ED8-8E228E73DC35}"/>
              </a:ext>
            </a:extLst>
          </p:cNvPr>
          <p:cNvSpPr>
            <a:spLocks noGrp="1"/>
          </p:cNvSpPr>
          <p:nvPr>
            <p:ph type="ftr" sz="quarter" idx="11"/>
          </p:nvPr>
        </p:nvSpPr>
        <p:spPr/>
        <p:txBody>
          <a:bodyPr/>
          <a:lstStyle/>
          <a:p>
            <a:pPr>
              <a:defRPr/>
            </a:pPr>
            <a:r>
              <a:rPr lang="en-GB"/>
              <a:t>COVID-19 Vaccination programme: Core training slide set for healthcare practitioners 17 September 2021 </a:t>
            </a:r>
            <a:endParaRPr lang="en-US" dirty="0"/>
          </a:p>
        </p:txBody>
      </p:sp>
    </p:spTree>
    <p:extLst>
      <p:ext uri="{BB962C8B-B14F-4D97-AF65-F5344CB8AC3E}">
        <p14:creationId xmlns:p14="http://schemas.microsoft.com/office/powerpoint/2010/main" val="17662744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E842C-5511-4E69-A17B-9AF63EACBBE8}"/>
              </a:ext>
            </a:extLst>
          </p:cNvPr>
          <p:cNvSpPr>
            <a:spLocks noGrp="1"/>
          </p:cNvSpPr>
          <p:nvPr>
            <p:ph type="title"/>
          </p:nvPr>
        </p:nvSpPr>
        <p:spPr/>
        <p:txBody>
          <a:bodyPr/>
          <a:lstStyle/>
          <a:p>
            <a:r>
              <a:rPr lang="en-GB" dirty="0"/>
              <a:t>COVID-19 complications in pregnancy</a:t>
            </a:r>
          </a:p>
        </p:txBody>
      </p:sp>
      <p:sp>
        <p:nvSpPr>
          <p:cNvPr id="3" name="Content Placeholder 2">
            <a:extLst>
              <a:ext uri="{FF2B5EF4-FFF2-40B4-BE49-F238E27FC236}">
                <a16:creationId xmlns:a16="http://schemas.microsoft.com/office/drawing/2014/main" id="{A102FFAF-61AD-4719-A93F-12E425AFF53C}"/>
              </a:ext>
            </a:extLst>
          </p:cNvPr>
          <p:cNvSpPr>
            <a:spLocks noGrp="1"/>
          </p:cNvSpPr>
          <p:nvPr>
            <p:ph idx="1"/>
          </p:nvPr>
        </p:nvSpPr>
        <p:spPr>
          <a:xfrm>
            <a:off x="654388" y="1287271"/>
            <a:ext cx="10883224" cy="5021455"/>
          </a:xfrm>
        </p:spPr>
        <p:txBody>
          <a:bodyPr/>
          <a:lstStyle/>
          <a:p>
            <a:pPr marL="285750" indent="-285750">
              <a:buFont typeface="Arial" panose="020B0604020202020204" pitchFamily="34" charset="0"/>
              <a:buChar char="•"/>
            </a:pPr>
            <a:r>
              <a:rPr lang="en-GB" dirty="0"/>
              <a:t>the risk to pregnant women and neonates following COVID-19 infection is generally low: more than half of pregnant women who test positive for SARS-CoV-2 are asymptomatic</a:t>
            </a:r>
          </a:p>
          <a:p>
            <a:pPr marL="285750" indent="-285750">
              <a:buFont typeface="Arial" panose="020B0604020202020204" pitchFamily="34" charset="0"/>
              <a:buChar char="•"/>
            </a:pPr>
            <a:endParaRPr lang="en-GB" sz="1000" dirty="0"/>
          </a:p>
          <a:p>
            <a:pPr marL="285750" indent="-285750">
              <a:buFont typeface="Arial" panose="020B0604020202020204" pitchFamily="34" charset="0"/>
              <a:buChar char="•"/>
            </a:pPr>
            <a:r>
              <a:rPr lang="en-GB" dirty="0"/>
              <a:t>although stillbirth and neonatal death remain very rare, some UK studies have suggested a high rate of stillbirth in infected women </a:t>
            </a:r>
          </a:p>
          <a:p>
            <a:pPr marL="285750" indent="-285750">
              <a:buFont typeface="Arial" panose="020B0604020202020204" pitchFamily="34" charset="0"/>
              <a:buChar char="•"/>
            </a:pPr>
            <a:endParaRPr lang="en-GB" sz="1000" dirty="0"/>
          </a:p>
          <a:p>
            <a:pPr marL="285750" indent="-285750">
              <a:buFont typeface="Arial" panose="020B0604020202020204" pitchFamily="34" charset="0"/>
              <a:buChar char="•"/>
            </a:pPr>
            <a:r>
              <a:rPr lang="en-GB" dirty="0"/>
              <a:t>it is unclear whether SARS-CoV-2 can be transmitted across the placenta - only about 2% of neonates born to COVID-positive mothers in the UK test positive for SARS-CoV-2 in the first 12 hours of life</a:t>
            </a:r>
          </a:p>
          <a:p>
            <a:pPr marL="285750" indent="-285750">
              <a:buFont typeface="Arial" panose="020B0604020202020204" pitchFamily="34" charset="0"/>
              <a:buChar char="•"/>
            </a:pPr>
            <a:endParaRPr lang="en-GB" sz="1000" dirty="0"/>
          </a:p>
          <a:p>
            <a:pPr marL="285750" indent="-285750">
              <a:buFont typeface="Arial" panose="020B0604020202020204" pitchFamily="34" charset="0"/>
              <a:buChar char="•"/>
            </a:pPr>
            <a:r>
              <a:rPr lang="en-GB" dirty="0"/>
              <a:t>however, the risk of preterm birth is increased two to threefold for women with symptomatic COVID-19, usually as a result of a medical recommendation to deliver early to improve maternal oxygenation</a:t>
            </a:r>
          </a:p>
          <a:p>
            <a:pPr marL="285750" indent="-285750">
              <a:buFont typeface="Arial" panose="020B0604020202020204" pitchFamily="34" charset="0"/>
              <a:buChar char="•"/>
            </a:pPr>
            <a:endParaRPr lang="en-GB" sz="1000" dirty="0"/>
          </a:p>
          <a:p>
            <a:pPr marL="285750" indent="-285750">
              <a:buFont typeface="Arial" panose="020B0604020202020204" pitchFamily="34" charset="0"/>
              <a:buChar char="•"/>
            </a:pPr>
            <a:r>
              <a:rPr lang="en-GB" dirty="0"/>
              <a:t>a small proportion of pregnant women can have severe or fatal COVID-19 and they are more likely to be admitted to ICU with COVID-19 than non-pregnant women of the same age</a:t>
            </a:r>
          </a:p>
          <a:p>
            <a:pPr marL="285750" indent="-285750">
              <a:buFont typeface="Arial" panose="020B0604020202020204" pitchFamily="34" charset="0"/>
              <a:buChar char="•"/>
            </a:pPr>
            <a:endParaRPr lang="en-GB" sz="1000" dirty="0"/>
          </a:p>
          <a:p>
            <a:pPr marL="285750" indent="-285750">
              <a:buFont typeface="Arial" panose="020B0604020202020204" pitchFamily="34" charset="0"/>
              <a:buChar char="•"/>
            </a:pPr>
            <a:r>
              <a:rPr lang="en-GB" dirty="0"/>
              <a:t>pregnant women are more likely to have severe COVID-19 infection if they are overweight or obese, are of black and asian minority ethnic background, have co-morbidities such as diabetes, hypertension and asthma, or are 35 years old or older</a:t>
            </a:r>
          </a:p>
        </p:txBody>
      </p:sp>
      <p:sp>
        <p:nvSpPr>
          <p:cNvPr id="4" name="Slide Number Placeholder 3">
            <a:extLst>
              <a:ext uri="{FF2B5EF4-FFF2-40B4-BE49-F238E27FC236}">
                <a16:creationId xmlns:a16="http://schemas.microsoft.com/office/drawing/2014/main" id="{7E09CC7E-CCB3-43DF-B0AE-DAADFA83F59F}"/>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17</a:t>
            </a:fld>
            <a:endParaRPr lang="en-US" dirty="0"/>
          </a:p>
        </p:txBody>
      </p:sp>
      <p:sp>
        <p:nvSpPr>
          <p:cNvPr id="5" name="Footer Placeholder 4">
            <a:extLst>
              <a:ext uri="{FF2B5EF4-FFF2-40B4-BE49-F238E27FC236}">
                <a16:creationId xmlns:a16="http://schemas.microsoft.com/office/drawing/2014/main" id="{FE7D3BEA-A0F7-444A-BB03-6597637697EB}"/>
              </a:ext>
            </a:extLst>
          </p:cNvPr>
          <p:cNvSpPr>
            <a:spLocks noGrp="1"/>
          </p:cNvSpPr>
          <p:nvPr>
            <p:ph type="ftr" sz="quarter" idx="11"/>
          </p:nvPr>
        </p:nvSpPr>
        <p:spPr/>
        <p:txBody>
          <a:bodyPr/>
          <a:lstStyle/>
          <a:p>
            <a:pPr>
              <a:defRPr/>
            </a:pPr>
            <a:r>
              <a:rPr lang="en-GB"/>
              <a:t>COVID-19 Vaccination programme: Core training slide set for healthcare practitioners 17 September 2021 </a:t>
            </a:r>
            <a:endParaRPr lang="en-US" dirty="0"/>
          </a:p>
        </p:txBody>
      </p:sp>
    </p:spTree>
    <p:extLst>
      <p:ext uri="{BB962C8B-B14F-4D97-AF65-F5344CB8AC3E}">
        <p14:creationId xmlns:p14="http://schemas.microsoft.com/office/powerpoint/2010/main" val="3616786634"/>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E86D3-6F7D-43DD-9FC7-5F4E6ADA4194}"/>
              </a:ext>
            </a:extLst>
          </p:cNvPr>
          <p:cNvSpPr>
            <a:spLocks noGrp="1"/>
          </p:cNvSpPr>
          <p:nvPr>
            <p:ph type="title"/>
          </p:nvPr>
        </p:nvSpPr>
        <p:spPr/>
        <p:txBody>
          <a:bodyPr/>
          <a:lstStyle/>
          <a:p>
            <a:r>
              <a:rPr lang="en-GB" dirty="0"/>
              <a:t>Local reactions at the vaccination site</a:t>
            </a:r>
          </a:p>
        </p:txBody>
      </p:sp>
      <p:sp>
        <p:nvSpPr>
          <p:cNvPr id="3" name="Content Placeholder 2">
            <a:extLst>
              <a:ext uri="{FF2B5EF4-FFF2-40B4-BE49-F238E27FC236}">
                <a16:creationId xmlns:a16="http://schemas.microsoft.com/office/drawing/2014/main" id="{578BD5FB-2D89-4AAF-A34F-1311A1F45811}"/>
              </a:ext>
            </a:extLst>
          </p:cNvPr>
          <p:cNvSpPr>
            <a:spLocks noGrp="1"/>
          </p:cNvSpPr>
          <p:nvPr>
            <p:ph idx="1"/>
          </p:nvPr>
        </p:nvSpPr>
        <p:spPr>
          <a:xfrm>
            <a:off x="744000" y="1338943"/>
            <a:ext cx="10704000" cy="4969783"/>
          </a:xfrm>
        </p:spPr>
        <p:txBody>
          <a:bodyPr/>
          <a:lstStyle/>
          <a:p>
            <a:pPr marL="285750" indent="-285750">
              <a:buFont typeface="Arial" panose="020B0604020202020204" pitchFamily="34" charset="0"/>
              <a:buChar char="•"/>
            </a:pPr>
            <a:r>
              <a:rPr lang="en-GB" dirty="0"/>
              <a:t>the MHRA have received reports of skin reactions occurring around the vaccination site 4 to 11 days after vaccination. The majority of the reports received have been following the Moderna vaccine</a:t>
            </a:r>
          </a:p>
          <a:p>
            <a:pPr marL="285750" indent="-285750">
              <a:buFont typeface="Arial" panose="020B0604020202020204" pitchFamily="34" charset="0"/>
              <a:buChar char="•"/>
            </a:pPr>
            <a:endParaRPr lang="en-GB" sz="1000" dirty="0"/>
          </a:p>
          <a:p>
            <a:pPr marL="285750" indent="-285750">
              <a:buFont typeface="Arial" panose="020B0604020202020204" pitchFamily="34" charset="0"/>
              <a:buChar char="•"/>
            </a:pPr>
            <a:r>
              <a:rPr lang="en-GB" dirty="0"/>
              <a:t>the reactions are characterized by a rash, swelling and tenderness that can cover the whole upper arm and may be itchy and/or painful and warm to the touch </a:t>
            </a:r>
          </a:p>
          <a:p>
            <a:pPr marL="285750" indent="-285750">
              <a:buFont typeface="Arial" panose="020B0604020202020204" pitchFamily="34" charset="0"/>
              <a:buChar char="•"/>
            </a:pPr>
            <a:endParaRPr lang="en-GB" sz="1000" dirty="0"/>
          </a:p>
          <a:p>
            <a:pPr marL="285750" indent="-285750">
              <a:buFont typeface="Arial" panose="020B0604020202020204" pitchFamily="34" charset="0"/>
              <a:buChar char="•"/>
            </a:pPr>
            <a:r>
              <a:rPr lang="en-GB" dirty="0"/>
              <a:t>the reactions are usually self-limiting and resolve within a day or two, although in some patients it can take slightly longer to disappear</a:t>
            </a:r>
          </a:p>
          <a:p>
            <a:pPr marL="285750" indent="-285750">
              <a:buFont typeface="Arial" panose="020B0604020202020204" pitchFamily="34" charset="0"/>
              <a:buChar char="•"/>
            </a:pPr>
            <a:endParaRPr lang="en-GB" sz="1000" dirty="0"/>
          </a:p>
          <a:p>
            <a:pPr marL="285750" indent="-285750">
              <a:buFont typeface="Arial" panose="020B0604020202020204" pitchFamily="34" charset="0"/>
              <a:buChar char="•"/>
            </a:pPr>
            <a:r>
              <a:rPr lang="en-GB" dirty="0"/>
              <a:t>individuals who experience this reaction after their first dose may experience a similar reaction in a shorter timeframe following the second dose, however, none of the reports received by the MHRA have been serious and people should still receive their second dose when invited </a:t>
            </a:r>
          </a:p>
          <a:p>
            <a:pPr marL="285750" indent="-285750">
              <a:buFont typeface="Arial" panose="020B0604020202020204" pitchFamily="34" charset="0"/>
              <a:buChar char="•"/>
            </a:pPr>
            <a:endParaRPr lang="en-GB" sz="1000" dirty="0"/>
          </a:p>
          <a:p>
            <a:pPr marL="285750" indent="-285750">
              <a:buFont typeface="Arial" panose="020B0604020202020204" pitchFamily="34" charset="0"/>
              <a:buChar char="•"/>
            </a:pPr>
            <a:r>
              <a:rPr lang="en-GB" dirty="0"/>
              <a:t>those who experience delayed skin reactions after their COVID-19 vaccination which do not resolve within a few days should seek medical advice</a:t>
            </a:r>
          </a:p>
          <a:p>
            <a:endParaRPr lang="en-GB" dirty="0"/>
          </a:p>
        </p:txBody>
      </p:sp>
      <p:sp>
        <p:nvSpPr>
          <p:cNvPr id="4" name="Slide Number Placeholder 3">
            <a:extLst>
              <a:ext uri="{FF2B5EF4-FFF2-40B4-BE49-F238E27FC236}">
                <a16:creationId xmlns:a16="http://schemas.microsoft.com/office/drawing/2014/main" id="{1EDF29BE-8AE3-4063-A1F5-970E7D62A8EA}"/>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170</a:t>
            </a:fld>
            <a:endParaRPr lang="en-US" dirty="0"/>
          </a:p>
        </p:txBody>
      </p:sp>
      <p:sp>
        <p:nvSpPr>
          <p:cNvPr id="5" name="Footer Placeholder 4">
            <a:extLst>
              <a:ext uri="{FF2B5EF4-FFF2-40B4-BE49-F238E27FC236}">
                <a16:creationId xmlns:a16="http://schemas.microsoft.com/office/drawing/2014/main" id="{D48B77C0-898A-4ED2-A186-C30F88660E13}"/>
              </a:ext>
            </a:extLst>
          </p:cNvPr>
          <p:cNvSpPr>
            <a:spLocks noGrp="1"/>
          </p:cNvSpPr>
          <p:nvPr>
            <p:ph type="ftr" sz="quarter" idx="11"/>
          </p:nvPr>
        </p:nvSpPr>
        <p:spPr/>
        <p:txBody>
          <a:bodyPr/>
          <a:lstStyle/>
          <a:p>
            <a:pPr>
              <a:defRPr/>
            </a:pPr>
            <a:r>
              <a:rPr lang="en-GB"/>
              <a:t>COVID-19 Vaccination programme: Core training slide set for healthcare practitioners 17 September 2021 </a:t>
            </a:r>
            <a:endParaRPr lang="en-US" dirty="0"/>
          </a:p>
        </p:txBody>
      </p:sp>
    </p:spTree>
    <p:extLst>
      <p:ext uri="{BB962C8B-B14F-4D97-AF65-F5344CB8AC3E}">
        <p14:creationId xmlns:p14="http://schemas.microsoft.com/office/powerpoint/2010/main" val="1464738127"/>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4EF0F-EB7D-4192-9453-EC0471BE9FF3}"/>
              </a:ext>
            </a:extLst>
          </p:cNvPr>
          <p:cNvSpPr>
            <a:spLocks noGrp="1"/>
          </p:cNvSpPr>
          <p:nvPr>
            <p:ph type="title"/>
          </p:nvPr>
        </p:nvSpPr>
        <p:spPr/>
        <p:txBody>
          <a:bodyPr>
            <a:normAutofit fontScale="90000"/>
          </a:bodyPr>
          <a:lstStyle/>
          <a:p>
            <a:r>
              <a:rPr lang="en-GB" dirty="0"/>
              <a:t>Moderna COVID-19 vaccine presentation</a:t>
            </a:r>
            <a:br>
              <a:rPr lang="en-GB" dirty="0"/>
            </a:br>
            <a:endParaRPr lang="en-GB" dirty="0"/>
          </a:p>
        </p:txBody>
      </p:sp>
      <p:sp>
        <p:nvSpPr>
          <p:cNvPr id="3" name="Content Placeholder 2">
            <a:extLst>
              <a:ext uri="{FF2B5EF4-FFF2-40B4-BE49-F238E27FC236}">
                <a16:creationId xmlns:a16="http://schemas.microsoft.com/office/drawing/2014/main" id="{8048F2E1-3E42-4B41-845C-E4FD664FA5A5}"/>
              </a:ext>
            </a:extLst>
          </p:cNvPr>
          <p:cNvSpPr>
            <a:spLocks noGrp="1"/>
          </p:cNvSpPr>
          <p:nvPr>
            <p:ph idx="1"/>
          </p:nvPr>
        </p:nvSpPr>
        <p:spPr>
          <a:xfrm>
            <a:off x="750269" y="1843684"/>
            <a:ext cx="7638358" cy="4739679"/>
          </a:xfrm>
        </p:spPr>
        <p:txBody>
          <a:bodyPr/>
          <a:lstStyle/>
          <a:p>
            <a:pPr marL="285750" indent="-285750">
              <a:buFont typeface="Arial" panose="020B0604020202020204" pitchFamily="34" charset="0"/>
              <a:buChar char="•"/>
            </a:pPr>
            <a:r>
              <a:rPr lang="en-GB" dirty="0"/>
              <a:t>the vaccine packs contain 10 multidose vials of vaccine</a:t>
            </a:r>
          </a:p>
          <a:p>
            <a:pPr marL="0" indent="0"/>
            <a:endParaRPr lang="en-GB" sz="900" dirty="0"/>
          </a:p>
          <a:p>
            <a:pPr marL="285750" indent="-285750">
              <a:buFont typeface="Arial" panose="020B0604020202020204" pitchFamily="34" charset="0"/>
              <a:buChar char="•"/>
            </a:pPr>
            <a:r>
              <a:rPr lang="en-GB" dirty="0"/>
              <a:t>the vaccine is contained in a multidose clear glass vial. The vial has a rubber (chlorobutyl) stopper, aluminium seal and a flip-off plastic cap. The stopper does not contain latex</a:t>
            </a:r>
          </a:p>
          <a:p>
            <a:pPr marL="285750" indent="-285750">
              <a:buFont typeface="Arial" panose="020B0604020202020204" pitchFamily="34" charset="0"/>
              <a:buChar char="•"/>
            </a:pPr>
            <a:endParaRPr lang="en-GB" sz="900" dirty="0"/>
          </a:p>
          <a:p>
            <a:pPr marL="0" indent="0"/>
            <a:endParaRPr lang="en-GB" sz="900" dirty="0"/>
          </a:p>
          <a:p>
            <a:pPr marL="285750" indent="-285750">
              <a:buFont typeface="Arial" panose="020B0604020202020204" pitchFamily="34" charset="0"/>
              <a:buChar char="•"/>
            </a:pPr>
            <a:r>
              <a:rPr lang="en-GB" dirty="0"/>
              <a:t>if the dose-sparing needles and syringes being supplied with the vaccine are used, it should be possible to obtain at least 10 full 0.5ml doses from the vial </a:t>
            </a:r>
          </a:p>
          <a:p>
            <a:pPr marL="0" indent="0"/>
            <a:endParaRPr lang="en-GB" sz="900" dirty="0"/>
          </a:p>
          <a:p>
            <a:endParaRPr lang="en-GB" dirty="0"/>
          </a:p>
        </p:txBody>
      </p:sp>
      <p:sp>
        <p:nvSpPr>
          <p:cNvPr id="4" name="Slide Number Placeholder 3">
            <a:extLst>
              <a:ext uri="{FF2B5EF4-FFF2-40B4-BE49-F238E27FC236}">
                <a16:creationId xmlns:a16="http://schemas.microsoft.com/office/drawing/2014/main" id="{C862B992-8A4F-4E61-B37C-941E14927831}"/>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171</a:t>
            </a:fld>
            <a:endParaRPr lang="en-US" dirty="0"/>
          </a:p>
        </p:txBody>
      </p:sp>
      <p:sp>
        <p:nvSpPr>
          <p:cNvPr id="5" name="Footer Placeholder 4">
            <a:extLst>
              <a:ext uri="{FF2B5EF4-FFF2-40B4-BE49-F238E27FC236}">
                <a16:creationId xmlns:a16="http://schemas.microsoft.com/office/drawing/2014/main" id="{5A954ABF-EBAF-40F5-A973-38C6C76EC111}"/>
              </a:ext>
            </a:extLst>
          </p:cNvPr>
          <p:cNvSpPr>
            <a:spLocks noGrp="1"/>
          </p:cNvSpPr>
          <p:nvPr>
            <p:ph type="ftr" sz="quarter" idx="11"/>
          </p:nvPr>
        </p:nvSpPr>
        <p:spPr/>
        <p:txBody>
          <a:bodyPr/>
          <a:lstStyle/>
          <a:p>
            <a:pPr>
              <a:defRPr/>
            </a:pPr>
            <a:r>
              <a:rPr lang="en-GB"/>
              <a:t>COVID-19 Vaccination programme: Core training slide set for healthcare practitioners 17 September 2021 </a:t>
            </a:r>
            <a:endParaRPr lang="en-US" dirty="0"/>
          </a:p>
        </p:txBody>
      </p:sp>
      <p:sp>
        <p:nvSpPr>
          <p:cNvPr id="12" name="Rectangle 8">
            <a:extLst>
              <a:ext uri="{FF2B5EF4-FFF2-40B4-BE49-F238E27FC236}">
                <a16:creationId xmlns:a16="http://schemas.microsoft.com/office/drawing/2014/main" id="{9F08C3A1-B9FB-4187-8BC1-938C92C88567}"/>
              </a:ext>
            </a:extLst>
          </p:cNvPr>
          <p:cNvSpPr>
            <a:spLocks noChangeArrowheads="1"/>
          </p:cNvSpPr>
          <p:nvPr/>
        </p:nvSpPr>
        <p:spPr bwMode="auto">
          <a:xfrm>
            <a:off x="10592641" y="11654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pic>
        <p:nvPicPr>
          <p:cNvPr id="7" name="Picture 6">
            <a:extLst>
              <a:ext uri="{FF2B5EF4-FFF2-40B4-BE49-F238E27FC236}">
                <a16:creationId xmlns:a16="http://schemas.microsoft.com/office/drawing/2014/main" id="{6041B1FF-45FA-43BC-8465-BDE809C255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94763" y="1041355"/>
            <a:ext cx="2359506" cy="4430600"/>
          </a:xfrm>
          <a:prstGeom prst="rect">
            <a:avLst/>
          </a:prstGeom>
        </p:spPr>
      </p:pic>
    </p:spTree>
    <p:extLst>
      <p:ext uri="{BB962C8B-B14F-4D97-AF65-F5344CB8AC3E}">
        <p14:creationId xmlns:p14="http://schemas.microsoft.com/office/powerpoint/2010/main" val="1340555795"/>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F14D5-E4B4-4EC2-90D0-53640C94D5F9}"/>
              </a:ext>
            </a:extLst>
          </p:cNvPr>
          <p:cNvSpPr>
            <a:spLocks noGrp="1"/>
          </p:cNvSpPr>
          <p:nvPr>
            <p:ph type="title"/>
          </p:nvPr>
        </p:nvSpPr>
        <p:spPr/>
        <p:txBody>
          <a:bodyPr/>
          <a:lstStyle/>
          <a:p>
            <a:r>
              <a:rPr lang="en-GB" dirty="0"/>
              <a:t>Ordering</a:t>
            </a:r>
          </a:p>
        </p:txBody>
      </p:sp>
      <p:sp>
        <p:nvSpPr>
          <p:cNvPr id="3" name="Content Placeholder 2">
            <a:extLst>
              <a:ext uri="{FF2B5EF4-FFF2-40B4-BE49-F238E27FC236}">
                <a16:creationId xmlns:a16="http://schemas.microsoft.com/office/drawing/2014/main" id="{D36B0BA1-6172-4141-A792-4EC847449423}"/>
              </a:ext>
            </a:extLst>
          </p:cNvPr>
          <p:cNvSpPr>
            <a:spLocks noGrp="1"/>
          </p:cNvSpPr>
          <p:nvPr>
            <p:ph idx="1"/>
          </p:nvPr>
        </p:nvSpPr>
        <p:spPr>
          <a:xfrm>
            <a:off x="750269" y="1269341"/>
            <a:ext cx="10704000" cy="5039385"/>
          </a:xfrm>
        </p:spPr>
        <p:txBody>
          <a:bodyPr/>
          <a:lstStyle/>
          <a:p>
            <a:pPr marL="285750" indent="-285750">
              <a:buFont typeface="Arial" panose="020B0604020202020204" pitchFamily="34" charset="0"/>
              <a:buChar char="•"/>
            </a:pPr>
            <a:r>
              <a:rPr lang="en-GB" dirty="0"/>
              <a:t>Moderna COVID-19 vaccine (</a:t>
            </a:r>
            <a:r>
              <a:rPr lang="en-GB" dirty="0" err="1"/>
              <a:t>Spikevax</a:t>
            </a:r>
            <a:r>
              <a:rPr lang="en-GB" dirty="0"/>
              <a:t>) should be ordered via PHE's ImmForm platform (pre-authorised NHS Trusts) or the Foundry system (PCN designated sites). Ordering is only available for pre-authorised sites</a:t>
            </a:r>
          </a:p>
          <a:p>
            <a:pPr marL="0" indent="0"/>
            <a:endParaRPr lang="en-GB" dirty="0"/>
          </a:p>
          <a:p>
            <a:pPr marL="285750" indent="-285750">
              <a:buFont typeface="Arial" panose="020B0604020202020204" pitchFamily="34" charset="0"/>
              <a:buChar char="•"/>
            </a:pPr>
            <a:r>
              <a:rPr lang="en-GB" dirty="0"/>
              <a:t>combined 1 ml fixed-needle (23 gauge, 25mm length) dose-sparing syringes for administration will be available to order separately on ImmForm</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syringes and longer-length (38mm) needles for administration can be ordered for those who are morbidly obese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Patient Information Leaflets are also provided with each vaccine pack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patient vaccination record cards should be ordered</a:t>
            </a:r>
            <a:r>
              <a:rPr lang="en-GB" b="1" dirty="0">
                <a:latin typeface="Calibri" panose="020F0502020204030204" pitchFamily="34" charset="0"/>
                <a:ea typeface="Calibri" panose="020F0502020204030204" pitchFamily="34" charset="0"/>
              </a:rPr>
              <a:t> </a:t>
            </a:r>
            <a:r>
              <a:rPr lang="en-GB" dirty="0">
                <a:ea typeface="Calibri" panose="020F0502020204030204" pitchFamily="34" charset="0"/>
              </a:rPr>
              <a:t>directly from the Health Publications website</a:t>
            </a:r>
          </a:p>
          <a:p>
            <a:pPr marL="0" indent="0"/>
            <a:endParaRPr lang="en-GB" dirty="0"/>
          </a:p>
          <a:p>
            <a:pPr marL="285750" indent="-285750">
              <a:buFont typeface="Arial" panose="020B0604020202020204" pitchFamily="34" charset="0"/>
              <a:buChar char="•"/>
            </a:pPr>
            <a:r>
              <a:rPr lang="en-GB" dirty="0"/>
              <a:t>vaccinators are advised to read the latest administration instructions electronically </a:t>
            </a:r>
            <a:r>
              <a:rPr lang="en-GB" dirty="0">
                <a:hlinkClick r:id="rId2"/>
              </a:rPr>
              <a:t>www.gov.uk/government/publications/regulatory-approval-of-covid-19-vaccine-Moderna vaccine</a:t>
            </a:r>
            <a:endParaRPr lang="en-GB" dirty="0"/>
          </a:p>
        </p:txBody>
      </p:sp>
      <p:sp>
        <p:nvSpPr>
          <p:cNvPr id="4" name="Slide Number Placeholder 3">
            <a:extLst>
              <a:ext uri="{FF2B5EF4-FFF2-40B4-BE49-F238E27FC236}">
                <a16:creationId xmlns:a16="http://schemas.microsoft.com/office/drawing/2014/main" id="{73C91F52-23BB-49D0-AFB8-EA9F60AF7429}"/>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172</a:t>
            </a:fld>
            <a:endParaRPr lang="en-US" dirty="0"/>
          </a:p>
        </p:txBody>
      </p:sp>
      <p:sp>
        <p:nvSpPr>
          <p:cNvPr id="5" name="Footer Placeholder 4">
            <a:extLst>
              <a:ext uri="{FF2B5EF4-FFF2-40B4-BE49-F238E27FC236}">
                <a16:creationId xmlns:a16="http://schemas.microsoft.com/office/drawing/2014/main" id="{F1D3A6F8-4A7C-419E-9B9F-1F978D22C0C8}"/>
              </a:ext>
            </a:extLst>
          </p:cNvPr>
          <p:cNvSpPr>
            <a:spLocks noGrp="1"/>
          </p:cNvSpPr>
          <p:nvPr>
            <p:ph type="ftr" sz="quarter" idx="11"/>
          </p:nvPr>
        </p:nvSpPr>
        <p:spPr/>
        <p:txBody>
          <a:bodyPr/>
          <a:lstStyle/>
          <a:p>
            <a:pPr>
              <a:defRPr/>
            </a:pPr>
            <a:r>
              <a:rPr lang="en-GB"/>
              <a:t>COVID-19 Vaccination programme: Core training slide set for healthcare practitioners 17 September 2021 </a:t>
            </a:r>
            <a:endParaRPr lang="en-US" dirty="0"/>
          </a:p>
        </p:txBody>
      </p:sp>
    </p:spTree>
    <p:extLst>
      <p:ext uri="{BB962C8B-B14F-4D97-AF65-F5344CB8AC3E}">
        <p14:creationId xmlns:p14="http://schemas.microsoft.com/office/powerpoint/2010/main" val="127165184"/>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1BDEC-32C1-483F-8D38-D4F07B741620}"/>
              </a:ext>
            </a:extLst>
          </p:cNvPr>
          <p:cNvSpPr>
            <a:spLocks noGrp="1"/>
          </p:cNvSpPr>
          <p:nvPr>
            <p:ph type="title"/>
          </p:nvPr>
        </p:nvSpPr>
        <p:spPr>
          <a:xfrm>
            <a:off x="750269" y="548680"/>
            <a:ext cx="10704000" cy="793737"/>
          </a:xfrm>
        </p:spPr>
        <p:txBody>
          <a:bodyPr>
            <a:normAutofit fontScale="90000"/>
          </a:bodyPr>
          <a:lstStyle/>
          <a:p>
            <a:r>
              <a:rPr lang="en-GB" dirty="0"/>
              <a:t>Moderna vaccine (</a:t>
            </a:r>
            <a:r>
              <a:rPr lang="en-GB" dirty="0" err="1"/>
              <a:t>Spikevax</a:t>
            </a:r>
            <a:r>
              <a:rPr lang="en-GB" dirty="0"/>
              <a:t>) dose and schedule</a:t>
            </a:r>
            <a:br>
              <a:rPr lang="en-GB" dirty="0"/>
            </a:br>
            <a:br>
              <a:rPr lang="en-GB" dirty="0"/>
            </a:br>
            <a:endParaRPr lang="en-GB" dirty="0"/>
          </a:p>
        </p:txBody>
      </p:sp>
      <p:sp>
        <p:nvSpPr>
          <p:cNvPr id="3" name="Content Placeholder 2">
            <a:extLst>
              <a:ext uri="{FF2B5EF4-FFF2-40B4-BE49-F238E27FC236}">
                <a16:creationId xmlns:a16="http://schemas.microsoft.com/office/drawing/2014/main" id="{2DE53E5A-33B4-4625-BE3B-A8F89633B401}"/>
              </a:ext>
            </a:extLst>
          </p:cNvPr>
          <p:cNvSpPr>
            <a:spLocks noGrp="1"/>
          </p:cNvSpPr>
          <p:nvPr>
            <p:ph idx="1"/>
          </p:nvPr>
        </p:nvSpPr>
        <p:spPr>
          <a:xfrm>
            <a:off x="750269" y="1611862"/>
            <a:ext cx="10881943" cy="4696864"/>
          </a:xfrm>
        </p:spPr>
        <p:txBody>
          <a:bodyPr/>
          <a:lstStyle/>
          <a:p>
            <a:pPr marL="285750" indent="-285750">
              <a:buFont typeface="Arial" panose="020B0604020202020204" pitchFamily="34" charset="0"/>
              <a:buChar char="•"/>
            </a:pPr>
            <a:r>
              <a:rPr lang="en-GB" dirty="0"/>
              <a:t>the priming dose of </a:t>
            </a:r>
            <a:r>
              <a:rPr lang="en-GB" dirty="0" err="1"/>
              <a:t>Spikevax</a:t>
            </a:r>
            <a:r>
              <a:rPr lang="en-GB" dirty="0"/>
              <a:t> is 0.5 ml</a:t>
            </a:r>
          </a:p>
          <a:p>
            <a:pPr marL="0" indent="0"/>
            <a:endParaRPr lang="en-GB" sz="800" dirty="0"/>
          </a:p>
          <a:p>
            <a:pPr marL="285750" indent="-285750">
              <a:buFont typeface="Arial" panose="020B0604020202020204" pitchFamily="34" charset="0"/>
              <a:buChar char="•"/>
            </a:pPr>
            <a:r>
              <a:rPr lang="en-GB" dirty="0"/>
              <a:t>the primary course consists of 2 doses with a minimum 28-day interval between doses</a:t>
            </a:r>
          </a:p>
          <a:p>
            <a:pPr marL="285750" indent="-285750">
              <a:buFont typeface="Arial" panose="020B0604020202020204" pitchFamily="34" charset="0"/>
              <a:buChar char="•"/>
            </a:pPr>
            <a:endParaRPr lang="en-GB" sz="800" dirty="0"/>
          </a:p>
          <a:p>
            <a:pPr marL="285750" indent="-285750">
              <a:buFont typeface="Arial" panose="020B0604020202020204" pitchFamily="34" charset="0"/>
              <a:buChar char="•"/>
            </a:pPr>
            <a:r>
              <a:rPr lang="en-GB" dirty="0"/>
              <a:t>currently, JCVI is recommending an interval of 8 weeks between primary doses of all the available COVID-19 vaccines</a:t>
            </a:r>
          </a:p>
          <a:p>
            <a:pPr marL="285750" indent="-285750">
              <a:buFont typeface="Arial" panose="020B0604020202020204" pitchFamily="34" charset="0"/>
              <a:buChar char="•"/>
            </a:pPr>
            <a:endParaRPr lang="en-GB" sz="800" dirty="0"/>
          </a:p>
          <a:p>
            <a:pPr marL="285750" indent="-285750">
              <a:buFont typeface="Arial" panose="020B0604020202020204" pitchFamily="34" charset="0"/>
              <a:buChar char="•"/>
            </a:pPr>
            <a:r>
              <a:rPr lang="en-GB" dirty="0"/>
              <a:t>operationally, this consistent interval should be used for all two dose vaccines to avoid confusion and simplify booking, and will help to ensure a good balance between achieving rapid and long-lasting protection </a:t>
            </a:r>
          </a:p>
          <a:p>
            <a:pPr marL="285750" indent="-285750">
              <a:buFont typeface="Arial" panose="020B0604020202020204" pitchFamily="34" charset="0"/>
              <a:buChar char="•"/>
            </a:pPr>
            <a:endParaRPr lang="en-GB" sz="800" dirty="0"/>
          </a:p>
          <a:p>
            <a:pPr marL="285750" indent="-285750">
              <a:buFont typeface="Arial" panose="020B0604020202020204" pitchFamily="34" charset="0"/>
              <a:buChar char="•"/>
            </a:pPr>
            <a:r>
              <a:rPr lang="en-GB" dirty="0"/>
              <a:t>the main exception to the 8 week lower interval would be those about to commence immunosuppressive treatment. In these individuals, the minimal interval between doses (28 days for Moderna vaccine (</a:t>
            </a:r>
            <a:r>
              <a:rPr lang="en-GB" dirty="0" err="1"/>
              <a:t>Spikevax</a:t>
            </a:r>
            <a:r>
              <a:rPr lang="en-GB" dirty="0"/>
              <a:t>)) may be followed to ensure that the vaccine is given whilst their immune system is better able to respond</a:t>
            </a:r>
          </a:p>
          <a:p>
            <a:pPr marL="285750" indent="-285750">
              <a:buFont typeface="Arial" panose="020B0604020202020204" pitchFamily="34" charset="0"/>
              <a:buChar char="•"/>
            </a:pPr>
            <a:endParaRPr lang="en-GB" sz="800" dirty="0"/>
          </a:p>
          <a:p>
            <a:pPr marL="285750" indent="-285750">
              <a:buFont typeface="Arial" panose="020B0604020202020204" pitchFamily="34" charset="0"/>
              <a:buChar char="•"/>
            </a:pPr>
            <a:r>
              <a:rPr lang="en-GB" dirty="0"/>
              <a:t>the booster dose of </a:t>
            </a:r>
            <a:r>
              <a:rPr lang="en-GB" dirty="0" err="1"/>
              <a:t>Spikevax</a:t>
            </a:r>
            <a:r>
              <a:rPr lang="en-GB" dirty="0"/>
              <a:t> is 0.25ml and this should be given to eligible individuals no earlier than 6 months after the second dose</a:t>
            </a:r>
          </a:p>
          <a:p>
            <a:pPr marL="285750" indent="-285750">
              <a:buFont typeface="Arial" panose="020B0604020202020204" pitchFamily="34" charset="0"/>
              <a:buChar char="•"/>
            </a:pPr>
            <a:endParaRPr lang="en-GB" dirty="0"/>
          </a:p>
        </p:txBody>
      </p:sp>
      <p:sp>
        <p:nvSpPr>
          <p:cNvPr id="4" name="Slide Number Placeholder 3">
            <a:extLst>
              <a:ext uri="{FF2B5EF4-FFF2-40B4-BE49-F238E27FC236}">
                <a16:creationId xmlns:a16="http://schemas.microsoft.com/office/drawing/2014/main" id="{9C111667-4A1E-43CA-B1D3-44290F052C1F}"/>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173</a:t>
            </a:fld>
            <a:endParaRPr lang="en-US" dirty="0"/>
          </a:p>
        </p:txBody>
      </p:sp>
      <p:sp>
        <p:nvSpPr>
          <p:cNvPr id="5" name="Footer Placeholder 4">
            <a:extLst>
              <a:ext uri="{FF2B5EF4-FFF2-40B4-BE49-F238E27FC236}">
                <a16:creationId xmlns:a16="http://schemas.microsoft.com/office/drawing/2014/main" id="{CC5D1570-4AD0-4836-A253-3D64809EE1E5}"/>
              </a:ext>
            </a:extLst>
          </p:cNvPr>
          <p:cNvSpPr>
            <a:spLocks noGrp="1"/>
          </p:cNvSpPr>
          <p:nvPr>
            <p:ph type="ftr" sz="quarter" idx="11"/>
          </p:nvPr>
        </p:nvSpPr>
        <p:spPr/>
        <p:txBody>
          <a:bodyPr/>
          <a:lstStyle/>
          <a:p>
            <a:pPr>
              <a:defRPr/>
            </a:pPr>
            <a:r>
              <a:rPr lang="en-GB"/>
              <a:t>COVID-19 Vaccination programme: Core training slide set for healthcare practitioners 17 September 2021 </a:t>
            </a:r>
            <a:endParaRPr lang="en-US" dirty="0"/>
          </a:p>
        </p:txBody>
      </p:sp>
    </p:spTree>
    <p:extLst>
      <p:ext uri="{BB962C8B-B14F-4D97-AF65-F5344CB8AC3E}">
        <p14:creationId xmlns:p14="http://schemas.microsoft.com/office/powerpoint/2010/main" val="1933131586"/>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6E7F9-9BD2-4292-914E-E1E31815470A}"/>
              </a:ext>
            </a:extLst>
          </p:cNvPr>
          <p:cNvSpPr>
            <a:spLocks noGrp="1"/>
          </p:cNvSpPr>
          <p:nvPr>
            <p:ph type="title"/>
          </p:nvPr>
        </p:nvSpPr>
        <p:spPr>
          <a:xfrm>
            <a:off x="750269" y="548679"/>
            <a:ext cx="10704000" cy="800223"/>
          </a:xfrm>
        </p:spPr>
        <p:txBody>
          <a:bodyPr>
            <a:normAutofit/>
          </a:bodyPr>
          <a:lstStyle/>
          <a:p>
            <a:r>
              <a:rPr lang="en-GB" dirty="0"/>
              <a:t>Storage of Moderna </a:t>
            </a:r>
            <a:r>
              <a:rPr lang="en-GB" dirty="0" err="1"/>
              <a:t>Spikevax</a:t>
            </a:r>
            <a:r>
              <a:rPr lang="en-GB" dirty="0"/>
              <a:t> vaccine</a:t>
            </a:r>
          </a:p>
        </p:txBody>
      </p:sp>
      <p:sp>
        <p:nvSpPr>
          <p:cNvPr id="3" name="Content Placeholder 2">
            <a:extLst>
              <a:ext uri="{FF2B5EF4-FFF2-40B4-BE49-F238E27FC236}">
                <a16:creationId xmlns:a16="http://schemas.microsoft.com/office/drawing/2014/main" id="{375ABC03-44C4-4D33-B1F8-FF4D2A17D74D}"/>
              </a:ext>
            </a:extLst>
          </p:cNvPr>
          <p:cNvSpPr>
            <a:spLocks noGrp="1"/>
          </p:cNvSpPr>
          <p:nvPr>
            <p:ph idx="1"/>
          </p:nvPr>
        </p:nvSpPr>
        <p:spPr>
          <a:xfrm>
            <a:off x="750268" y="1348902"/>
            <a:ext cx="10890497" cy="4959824"/>
          </a:xfrm>
        </p:spPr>
        <p:txBody>
          <a:bodyPr/>
          <a:lstStyle/>
          <a:p>
            <a:pPr marL="0" indent="0"/>
            <a:r>
              <a:rPr lang="en-GB" dirty="0"/>
              <a:t>The Moderna COVID-19 vaccine (</a:t>
            </a:r>
            <a:r>
              <a:rPr lang="en-GB" dirty="0" err="1"/>
              <a:t>Spikevax</a:t>
            </a:r>
            <a:r>
              <a:rPr lang="en-GB" dirty="0"/>
              <a:t>) will be delivered frozen </a:t>
            </a:r>
            <a:r>
              <a:rPr lang="en-GB" b="1" dirty="0"/>
              <a:t>to healthcare facilities with the appropriate freezers to store the vaccine vials</a:t>
            </a:r>
            <a:r>
              <a:rPr lang="en-GB" dirty="0"/>
              <a:t> </a:t>
            </a:r>
            <a:r>
              <a:rPr lang="en-GB" b="1" dirty="0"/>
              <a:t>between -25ºC to -15ºC until ready for use</a:t>
            </a:r>
            <a:r>
              <a:rPr lang="en-GB" dirty="0"/>
              <a:t>. </a:t>
            </a:r>
          </a:p>
          <a:p>
            <a:pPr marL="0" lvl="0" indent="0"/>
            <a:endParaRPr lang="en-GB" dirty="0"/>
          </a:p>
          <a:p>
            <a:pPr marL="285750" lvl="0" indent="-285750">
              <a:buFont typeface="Arial" panose="020B0604020202020204" pitchFamily="34" charset="0"/>
              <a:buChar char="•"/>
            </a:pPr>
            <a:r>
              <a:rPr lang="en-GB" dirty="0"/>
              <a:t>thaw in refrigerated conditions between +2ºC to +8ºC for 2½ hours. Let each vial stand at room temperature for 15 minutes before administering</a:t>
            </a:r>
          </a:p>
          <a:p>
            <a:pPr marL="285750" lvl="0" indent="-285750">
              <a:buFont typeface="Arial" panose="020B0604020202020204" pitchFamily="34" charset="0"/>
              <a:buChar char="•"/>
            </a:pPr>
            <a:endParaRPr lang="en-GB" sz="1000" dirty="0"/>
          </a:p>
          <a:p>
            <a:pPr marL="285750" lvl="0" indent="-285750">
              <a:buFont typeface="Arial" panose="020B0604020202020204" pitchFamily="34" charset="0"/>
              <a:buChar char="•"/>
            </a:pPr>
            <a:r>
              <a:rPr lang="en-GB" dirty="0"/>
              <a:t>alternatively, thaw at room temperature between +15ºC to +25ºC for 1 hour</a:t>
            </a:r>
          </a:p>
          <a:p>
            <a:pPr marL="285750" lvl="0" indent="-285750">
              <a:buFont typeface="Arial" panose="020B0604020202020204" pitchFamily="34" charset="0"/>
              <a:buChar char="•"/>
            </a:pPr>
            <a:endParaRPr lang="en-GB" sz="1000" dirty="0"/>
          </a:p>
          <a:p>
            <a:pPr marL="285750" lvl="0" indent="-285750">
              <a:buFont typeface="Arial" panose="020B0604020202020204" pitchFamily="34" charset="0"/>
              <a:buChar char="•"/>
            </a:pPr>
            <a:r>
              <a:rPr lang="en-GB" dirty="0"/>
              <a:t>once thawed, the vaccine cannot be re-frozen and may be stored refrigerated at +2ºC to +8ºC, protected from light, for up to 30 days if not used (if it has not been opened and the bung has not been punctured by a needle)</a:t>
            </a:r>
          </a:p>
          <a:p>
            <a:pPr marL="0" lvl="0" indent="0"/>
            <a:endParaRPr lang="en-GB" dirty="0"/>
          </a:p>
          <a:p>
            <a:pPr marL="285750" lvl="0" indent="-285750">
              <a:buFont typeface="Arial" panose="020B0604020202020204" pitchFamily="34" charset="0"/>
              <a:buChar char="•"/>
            </a:pPr>
            <a:r>
              <a:rPr lang="en-GB" dirty="0"/>
              <a:t> within the 30 day period, up to 12 hours may be used for transportation.</a:t>
            </a:r>
          </a:p>
          <a:p>
            <a:pPr marL="285750" lvl="0" indent="-285750">
              <a:buFont typeface="Arial" panose="020B0604020202020204" pitchFamily="34" charset="0"/>
              <a:buChar char="•"/>
            </a:pPr>
            <a:endParaRPr lang="en-GB" sz="1000" dirty="0"/>
          </a:p>
          <a:p>
            <a:pPr marL="285750" lvl="0" indent="-285750">
              <a:buFont typeface="Arial" panose="020B0604020202020204" pitchFamily="34" charset="0"/>
              <a:buChar char="•"/>
            </a:pPr>
            <a:r>
              <a:rPr lang="en-GB" dirty="0"/>
              <a:t>shelf-life is 7 months at -25ºC to -15ºC</a:t>
            </a:r>
          </a:p>
          <a:p>
            <a:endParaRPr lang="en-GB" dirty="0"/>
          </a:p>
        </p:txBody>
      </p:sp>
      <p:sp>
        <p:nvSpPr>
          <p:cNvPr id="4" name="Slide Number Placeholder 3">
            <a:extLst>
              <a:ext uri="{FF2B5EF4-FFF2-40B4-BE49-F238E27FC236}">
                <a16:creationId xmlns:a16="http://schemas.microsoft.com/office/drawing/2014/main" id="{E84C3ADD-C9AF-4BA1-AF20-7960AE6F44FE}"/>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174</a:t>
            </a:fld>
            <a:endParaRPr lang="en-US" dirty="0"/>
          </a:p>
        </p:txBody>
      </p:sp>
      <p:sp>
        <p:nvSpPr>
          <p:cNvPr id="5" name="Footer Placeholder 4">
            <a:extLst>
              <a:ext uri="{FF2B5EF4-FFF2-40B4-BE49-F238E27FC236}">
                <a16:creationId xmlns:a16="http://schemas.microsoft.com/office/drawing/2014/main" id="{12C9C858-F4C1-4B0A-972B-08D1D9D78F6E}"/>
              </a:ext>
            </a:extLst>
          </p:cNvPr>
          <p:cNvSpPr>
            <a:spLocks noGrp="1"/>
          </p:cNvSpPr>
          <p:nvPr>
            <p:ph type="ftr" sz="quarter" idx="11"/>
          </p:nvPr>
        </p:nvSpPr>
        <p:spPr/>
        <p:txBody>
          <a:bodyPr/>
          <a:lstStyle/>
          <a:p>
            <a:pPr>
              <a:defRPr/>
            </a:pPr>
            <a:r>
              <a:rPr lang="en-GB"/>
              <a:t>COVID-19 Vaccination programme: Core training slide set for healthcare practitioners 17 September 2021 </a:t>
            </a:r>
            <a:endParaRPr lang="en-US" dirty="0"/>
          </a:p>
        </p:txBody>
      </p:sp>
    </p:spTree>
    <p:extLst>
      <p:ext uri="{BB962C8B-B14F-4D97-AF65-F5344CB8AC3E}">
        <p14:creationId xmlns:p14="http://schemas.microsoft.com/office/powerpoint/2010/main" val="3962159095"/>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0119A-4C52-422D-B83E-4789912A592A}"/>
              </a:ext>
            </a:extLst>
          </p:cNvPr>
          <p:cNvSpPr>
            <a:spLocks noGrp="1"/>
          </p:cNvSpPr>
          <p:nvPr>
            <p:ph type="title"/>
          </p:nvPr>
        </p:nvSpPr>
        <p:spPr>
          <a:xfrm>
            <a:off x="750269" y="548679"/>
            <a:ext cx="10704000" cy="723971"/>
          </a:xfrm>
        </p:spPr>
        <p:txBody>
          <a:bodyPr>
            <a:normAutofit fontScale="90000"/>
          </a:bodyPr>
          <a:lstStyle/>
          <a:p>
            <a:r>
              <a:rPr lang="en-GB" dirty="0"/>
              <a:t>Storage of Moderna </a:t>
            </a:r>
            <a:r>
              <a:rPr lang="en-GB" dirty="0" err="1"/>
              <a:t>Spikevax</a:t>
            </a:r>
            <a:r>
              <a:rPr lang="en-GB" dirty="0"/>
              <a:t> vaccine in a thawed state</a:t>
            </a:r>
          </a:p>
        </p:txBody>
      </p:sp>
      <p:sp>
        <p:nvSpPr>
          <p:cNvPr id="3" name="Content Placeholder 2">
            <a:extLst>
              <a:ext uri="{FF2B5EF4-FFF2-40B4-BE49-F238E27FC236}">
                <a16:creationId xmlns:a16="http://schemas.microsoft.com/office/drawing/2014/main" id="{60B42B8C-693A-4B15-9B0C-34879261E270}"/>
              </a:ext>
            </a:extLst>
          </p:cNvPr>
          <p:cNvSpPr>
            <a:spLocks noGrp="1"/>
          </p:cNvSpPr>
          <p:nvPr>
            <p:ph idx="1"/>
          </p:nvPr>
        </p:nvSpPr>
        <p:spPr>
          <a:xfrm>
            <a:off x="750269" y="1547287"/>
            <a:ext cx="7088035" cy="4761439"/>
          </a:xfrm>
        </p:spPr>
        <p:txBody>
          <a:bodyPr/>
          <a:lstStyle/>
          <a:p>
            <a:pPr marL="285750" indent="-285750">
              <a:buFont typeface="Arial" panose="020B0604020202020204" pitchFamily="34" charset="0"/>
              <a:buChar char="•"/>
            </a:pPr>
            <a:r>
              <a:rPr lang="en-GB" dirty="0"/>
              <a:t>the vaccine may then be delivered to where it is going to be administered thawed but refrigerated between +2ºC and +8ºC</a:t>
            </a:r>
          </a:p>
          <a:p>
            <a:pPr marL="0" indent="0"/>
            <a:endParaRPr lang="en-GB" sz="1000" dirty="0"/>
          </a:p>
          <a:p>
            <a:pPr marL="285750" lvl="0" indent="-285750">
              <a:buFont typeface="Arial" panose="020B0604020202020204" pitchFamily="34" charset="0"/>
              <a:buChar char="•"/>
            </a:pPr>
            <a:r>
              <a:rPr lang="en-GB" dirty="0"/>
              <a:t>refrigerated vaccine must be transferred immediately to a vaccine fridge on arrival and stored in a carefully monitored temperature range of +2ºC and +8ºC</a:t>
            </a:r>
          </a:p>
          <a:p>
            <a:pPr marL="285750" lvl="0" indent="-285750">
              <a:buFont typeface="Arial" panose="020B0604020202020204" pitchFamily="34" charset="0"/>
              <a:buChar char="•"/>
            </a:pPr>
            <a:endParaRPr lang="en-GB" sz="1000" dirty="0"/>
          </a:p>
          <a:p>
            <a:pPr marL="285750" lvl="0" indent="-285750">
              <a:buFont typeface="Arial" panose="020B0604020202020204" pitchFamily="34" charset="0"/>
              <a:buChar char="•"/>
            </a:pPr>
            <a:r>
              <a:rPr lang="en-GB" dirty="0"/>
              <a:t>the unopened vaccine may be stored refrigerated at +2ºC to +8ºC, protected from light, for up to 30 days </a:t>
            </a:r>
          </a:p>
          <a:p>
            <a:pPr marL="285750" lvl="0" indent="-285750">
              <a:buFont typeface="Arial" panose="020B0604020202020204" pitchFamily="34" charset="0"/>
              <a:buChar char="•"/>
            </a:pPr>
            <a:endParaRPr lang="en-GB" sz="1000" dirty="0"/>
          </a:p>
          <a:p>
            <a:pPr marL="285750" lvl="0" indent="-285750">
              <a:buFont typeface="Arial" panose="020B0604020202020204" pitchFamily="34" charset="0"/>
              <a:buChar char="•"/>
            </a:pPr>
            <a:r>
              <a:rPr lang="en-GB" dirty="0"/>
              <a:t>the vaccine pack should have a label on the front stating the time it was removed from the freezer into storage at +2ºC to +8ºC and the date and time by which it must be discarded 30 days later if it has not been used </a:t>
            </a:r>
          </a:p>
          <a:p>
            <a:pPr marL="285750" lvl="0" indent="-285750">
              <a:buFont typeface="Arial" panose="020B0604020202020204" pitchFamily="34" charset="0"/>
              <a:buChar char="•"/>
            </a:pPr>
            <a:endParaRPr lang="en-GB" sz="1000" dirty="0"/>
          </a:p>
          <a:p>
            <a:pPr marL="285750" indent="-285750">
              <a:buFont typeface="Arial" panose="020B0604020202020204" pitchFamily="34" charset="0"/>
              <a:buChar char="•"/>
            </a:pPr>
            <a:r>
              <a:rPr lang="en-GB" dirty="0"/>
              <a:t>the unopened vaccine may be stored at +8ºC to +25ºC for up to 24 hours after removal from refrigerated conditions</a:t>
            </a:r>
          </a:p>
          <a:p>
            <a:pPr marL="285750" lvl="0" indent="-285750">
              <a:buFont typeface="Arial" panose="020B0604020202020204" pitchFamily="34" charset="0"/>
              <a:buChar char="•"/>
            </a:pPr>
            <a:endParaRPr lang="en-GB" dirty="0"/>
          </a:p>
          <a:p>
            <a:pPr marL="0" lvl="0" indent="0"/>
            <a:endParaRPr lang="en-GB" dirty="0"/>
          </a:p>
          <a:p>
            <a:endParaRPr lang="en-GB" dirty="0"/>
          </a:p>
        </p:txBody>
      </p:sp>
      <p:sp>
        <p:nvSpPr>
          <p:cNvPr id="4" name="Slide Number Placeholder 3">
            <a:extLst>
              <a:ext uri="{FF2B5EF4-FFF2-40B4-BE49-F238E27FC236}">
                <a16:creationId xmlns:a16="http://schemas.microsoft.com/office/drawing/2014/main" id="{A3150B97-3871-48E2-BDAE-F199169EEA9C}"/>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175</a:t>
            </a:fld>
            <a:endParaRPr lang="en-US" dirty="0"/>
          </a:p>
        </p:txBody>
      </p:sp>
      <p:sp>
        <p:nvSpPr>
          <p:cNvPr id="5" name="Footer Placeholder 4">
            <a:extLst>
              <a:ext uri="{FF2B5EF4-FFF2-40B4-BE49-F238E27FC236}">
                <a16:creationId xmlns:a16="http://schemas.microsoft.com/office/drawing/2014/main" id="{D4034057-0FC8-48ED-ABBC-527CDE46F0EB}"/>
              </a:ext>
            </a:extLst>
          </p:cNvPr>
          <p:cNvSpPr>
            <a:spLocks noGrp="1"/>
          </p:cNvSpPr>
          <p:nvPr>
            <p:ph type="ftr" sz="quarter" idx="11"/>
          </p:nvPr>
        </p:nvSpPr>
        <p:spPr/>
        <p:txBody>
          <a:bodyPr/>
          <a:lstStyle/>
          <a:p>
            <a:pPr>
              <a:defRPr/>
            </a:pPr>
            <a:r>
              <a:rPr lang="en-GB"/>
              <a:t>COVID-19 Vaccination programme: Core training slide set for healthcare practitioners 17 September 2021 </a:t>
            </a:r>
            <a:endParaRPr lang="en-US" dirty="0"/>
          </a:p>
        </p:txBody>
      </p:sp>
      <p:pic>
        <p:nvPicPr>
          <p:cNvPr id="7" name="Picture 6">
            <a:extLst>
              <a:ext uri="{FF2B5EF4-FFF2-40B4-BE49-F238E27FC236}">
                <a16:creationId xmlns:a16="http://schemas.microsoft.com/office/drawing/2014/main" id="{02114A63-9A06-41BC-BC88-E901DD6FC16D}"/>
              </a:ext>
            </a:extLst>
          </p:cNvPr>
          <p:cNvPicPr>
            <a:picLocks noChangeAspect="1"/>
          </p:cNvPicPr>
          <p:nvPr/>
        </p:nvPicPr>
        <p:blipFill>
          <a:blip r:embed="rId2"/>
          <a:stretch>
            <a:fillRect/>
          </a:stretch>
        </p:blipFill>
        <p:spPr>
          <a:xfrm>
            <a:off x="8121945" y="1745973"/>
            <a:ext cx="3830706" cy="3723303"/>
          </a:xfrm>
          <a:prstGeom prst="rect">
            <a:avLst/>
          </a:prstGeom>
        </p:spPr>
      </p:pic>
    </p:spTree>
    <p:extLst>
      <p:ext uri="{BB962C8B-B14F-4D97-AF65-F5344CB8AC3E}">
        <p14:creationId xmlns:p14="http://schemas.microsoft.com/office/powerpoint/2010/main" val="1684788300"/>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47518-0748-404F-A128-11E28BA3CED4}"/>
              </a:ext>
            </a:extLst>
          </p:cNvPr>
          <p:cNvSpPr>
            <a:spLocks noGrp="1"/>
          </p:cNvSpPr>
          <p:nvPr>
            <p:ph type="title"/>
          </p:nvPr>
        </p:nvSpPr>
        <p:spPr>
          <a:xfrm>
            <a:off x="737731" y="440668"/>
            <a:ext cx="10704000" cy="648072"/>
          </a:xfrm>
        </p:spPr>
        <p:txBody>
          <a:bodyPr/>
          <a:lstStyle/>
          <a:p>
            <a:r>
              <a:rPr lang="en-GB" dirty="0"/>
              <a:t>Vaccine dose preparation (1)</a:t>
            </a:r>
          </a:p>
        </p:txBody>
      </p:sp>
      <p:sp>
        <p:nvSpPr>
          <p:cNvPr id="3" name="Content Placeholder 2">
            <a:extLst>
              <a:ext uri="{FF2B5EF4-FFF2-40B4-BE49-F238E27FC236}">
                <a16:creationId xmlns:a16="http://schemas.microsoft.com/office/drawing/2014/main" id="{D43F0CDE-CB52-4171-9F6C-0CA52791EA17}"/>
              </a:ext>
            </a:extLst>
          </p:cNvPr>
          <p:cNvSpPr>
            <a:spLocks noGrp="1"/>
          </p:cNvSpPr>
          <p:nvPr>
            <p:ph idx="1"/>
          </p:nvPr>
        </p:nvSpPr>
        <p:spPr>
          <a:xfrm>
            <a:off x="737731" y="1196752"/>
            <a:ext cx="9131826" cy="4895949"/>
          </a:xfrm>
        </p:spPr>
        <p:txBody>
          <a:bodyPr/>
          <a:lstStyle/>
          <a:p>
            <a:pPr marL="285750" indent="-285750">
              <a:buFont typeface="Arial" panose="020B0604020202020204" pitchFamily="34" charset="0"/>
              <a:buChar char="•"/>
            </a:pPr>
            <a:r>
              <a:rPr lang="en-GB" b="1" dirty="0"/>
              <a:t>Moderna COVID-19 vaccine (</a:t>
            </a:r>
            <a:r>
              <a:rPr lang="en-GB" b="1" dirty="0" err="1"/>
              <a:t>Spikevax</a:t>
            </a:r>
            <a:r>
              <a:rPr lang="en-GB" b="1" dirty="0"/>
              <a:t>) does not require reconstitution</a:t>
            </a:r>
          </a:p>
          <a:p>
            <a:pPr marL="285750" indent="-285750">
              <a:buFont typeface="Arial" panose="020B0604020202020204" pitchFamily="34" charset="0"/>
              <a:buChar char="•"/>
            </a:pPr>
            <a:endParaRPr lang="en-GB" sz="1100" dirty="0"/>
          </a:p>
          <a:p>
            <a:pPr marL="285750" indent="-285750">
              <a:buFont typeface="Arial" panose="020B0604020202020204" pitchFamily="34" charset="0"/>
              <a:buChar char="•"/>
            </a:pPr>
            <a:r>
              <a:rPr lang="en-GB" dirty="0"/>
              <a:t>before drawing up a dose of vaccine from the multidose vial, clean hands with alcohol-based gel or soap and water </a:t>
            </a:r>
          </a:p>
          <a:p>
            <a:pPr marL="0" indent="0"/>
            <a:endParaRPr lang="en-GB" sz="1100" dirty="0"/>
          </a:p>
          <a:p>
            <a:pPr marL="285750" indent="-285750">
              <a:buFont typeface="Arial" panose="020B0604020202020204" pitchFamily="34" charset="0"/>
              <a:buChar char="•"/>
            </a:pPr>
            <a:r>
              <a:rPr lang="en-GB" dirty="0"/>
              <a:t>each multidose vial should be clearly labelled with the date and time of expiry (which will be 6 hours from when it was first punctured)</a:t>
            </a:r>
          </a:p>
          <a:p>
            <a:pPr marL="0" indent="0"/>
            <a:endParaRPr lang="en-GB" sz="1100" dirty="0"/>
          </a:p>
          <a:p>
            <a:pPr marL="285750" indent="-285750">
              <a:buFont typeface="Arial" panose="020B0604020202020204" pitchFamily="34" charset="0"/>
              <a:buChar char="•"/>
            </a:pPr>
            <a:r>
              <a:rPr lang="en-GB" dirty="0"/>
              <a:t>do not use the vaccine if the time of first puncture was more than 6 hours previously </a:t>
            </a:r>
          </a:p>
          <a:p>
            <a:pPr marL="0" indent="0"/>
            <a:endParaRPr lang="en-GB" sz="1100" dirty="0"/>
          </a:p>
          <a:p>
            <a:pPr marL="285750" indent="-285750">
              <a:buFont typeface="Arial" panose="020B0604020202020204" pitchFamily="34" charset="0"/>
              <a:buChar char="•"/>
            </a:pPr>
            <a:r>
              <a:rPr lang="en-GB" dirty="0"/>
              <a:t>check the appearance of the vaccine. It should be white to off-white and may contain white or translucent product-related particulates. Discard the vaccine if other particulates or discolouration are present. </a:t>
            </a:r>
          </a:p>
          <a:p>
            <a:pPr marL="285750" indent="-285750">
              <a:buFont typeface="Arial" panose="020B0604020202020204" pitchFamily="34" charset="0"/>
              <a:buChar char="•"/>
            </a:pPr>
            <a:endParaRPr lang="en-GB" sz="1100" dirty="0"/>
          </a:p>
          <a:p>
            <a:pPr marL="285750" indent="-285750">
              <a:buFont typeface="Arial" panose="020B0604020202020204" pitchFamily="34" charset="0"/>
              <a:buChar char="•"/>
            </a:pPr>
            <a:r>
              <a:rPr lang="en-GB" dirty="0"/>
              <a:t>swirl the vial gently after thawing and between each withdrawal. </a:t>
            </a:r>
            <a:r>
              <a:rPr lang="en-GB" b="1" dirty="0"/>
              <a:t>Do not shake the vaccine vial</a:t>
            </a:r>
          </a:p>
          <a:p>
            <a:pPr marL="0" indent="0"/>
            <a:endParaRPr lang="en-GB" sz="1100" dirty="0"/>
          </a:p>
          <a:p>
            <a:pPr marL="285750" indent="-285750">
              <a:buFont typeface="Arial" panose="020B0604020202020204" pitchFamily="34" charset="0"/>
              <a:buChar char="•"/>
            </a:pPr>
            <a:r>
              <a:rPr lang="en-GB" dirty="0"/>
              <a:t>the vial bung should be wiped with an alcohol swab and allowed to air-dry fully</a:t>
            </a:r>
            <a:endParaRPr lang="en-GB" sz="1100" dirty="0"/>
          </a:p>
        </p:txBody>
      </p:sp>
      <p:sp>
        <p:nvSpPr>
          <p:cNvPr id="4" name="Slide Number Placeholder 3">
            <a:extLst>
              <a:ext uri="{FF2B5EF4-FFF2-40B4-BE49-F238E27FC236}">
                <a16:creationId xmlns:a16="http://schemas.microsoft.com/office/drawing/2014/main" id="{439AD8CD-395B-4AB0-A9EF-D99C0F3BD666}"/>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176</a:t>
            </a:fld>
            <a:endParaRPr lang="en-US" dirty="0"/>
          </a:p>
        </p:txBody>
      </p:sp>
      <p:sp>
        <p:nvSpPr>
          <p:cNvPr id="5" name="Footer Placeholder 4">
            <a:extLst>
              <a:ext uri="{FF2B5EF4-FFF2-40B4-BE49-F238E27FC236}">
                <a16:creationId xmlns:a16="http://schemas.microsoft.com/office/drawing/2014/main" id="{CD552A87-A4F8-46E7-9A9F-A6AAD1B66AC7}"/>
              </a:ext>
            </a:extLst>
          </p:cNvPr>
          <p:cNvSpPr>
            <a:spLocks noGrp="1"/>
          </p:cNvSpPr>
          <p:nvPr>
            <p:ph type="ftr" sz="quarter" idx="11"/>
          </p:nvPr>
        </p:nvSpPr>
        <p:spPr/>
        <p:txBody>
          <a:bodyPr/>
          <a:lstStyle/>
          <a:p>
            <a:pPr>
              <a:defRPr/>
            </a:pPr>
            <a:r>
              <a:rPr lang="en-GB"/>
              <a:t>COVID-19 Vaccination programme: Core training slide set for healthcare practitioners 17 September 2021 </a:t>
            </a:r>
            <a:endParaRPr lang="en-US" dirty="0"/>
          </a:p>
        </p:txBody>
      </p:sp>
      <p:pic>
        <p:nvPicPr>
          <p:cNvPr id="6" name="Picture 5">
            <a:extLst>
              <a:ext uri="{FF2B5EF4-FFF2-40B4-BE49-F238E27FC236}">
                <a16:creationId xmlns:a16="http://schemas.microsoft.com/office/drawing/2014/main" id="{EE3E38A1-4D87-4F24-93BB-8D8570EAAC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69557" y="1496244"/>
            <a:ext cx="2133600" cy="4006401"/>
          </a:xfrm>
          <a:prstGeom prst="rect">
            <a:avLst/>
          </a:prstGeom>
        </p:spPr>
      </p:pic>
      <p:sp>
        <p:nvSpPr>
          <p:cNvPr id="7" name="Rectangle 6">
            <a:extLst>
              <a:ext uri="{FF2B5EF4-FFF2-40B4-BE49-F238E27FC236}">
                <a16:creationId xmlns:a16="http://schemas.microsoft.com/office/drawing/2014/main" id="{6C2E0DAA-5FAD-49E5-8242-E473181473F3}"/>
              </a:ext>
            </a:extLst>
          </p:cNvPr>
          <p:cNvSpPr/>
          <p:nvPr/>
        </p:nvSpPr>
        <p:spPr>
          <a:xfrm>
            <a:off x="10306878" y="4333461"/>
            <a:ext cx="1441174" cy="20872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854887522"/>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47518-0748-404F-A128-11E28BA3CED4}"/>
              </a:ext>
            </a:extLst>
          </p:cNvPr>
          <p:cNvSpPr>
            <a:spLocks noGrp="1"/>
          </p:cNvSpPr>
          <p:nvPr>
            <p:ph type="title"/>
          </p:nvPr>
        </p:nvSpPr>
        <p:spPr>
          <a:xfrm>
            <a:off x="737731" y="440668"/>
            <a:ext cx="10704000" cy="648072"/>
          </a:xfrm>
        </p:spPr>
        <p:txBody>
          <a:bodyPr/>
          <a:lstStyle/>
          <a:p>
            <a:r>
              <a:rPr lang="en-GB" dirty="0"/>
              <a:t>Vaccine dose preparation (2)</a:t>
            </a:r>
          </a:p>
        </p:txBody>
      </p:sp>
      <p:sp>
        <p:nvSpPr>
          <p:cNvPr id="3" name="Content Placeholder 2">
            <a:extLst>
              <a:ext uri="{FF2B5EF4-FFF2-40B4-BE49-F238E27FC236}">
                <a16:creationId xmlns:a16="http://schemas.microsoft.com/office/drawing/2014/main" id="{D43F0CDE-CB52-4171-9F6C-0CA52791EA17}"/>
              </a:ext>
            </a:extLst>
          </p:cNvPr>
          <p:cNvSpPr>
            <a:spLocks noGrp="1"/>
          </p:cNvSpPr>
          <p:nvPr>
            <p:ph idx="1"/>
          </p:nvPr>
        </p:nvSpPr>
        <p:spPr>
          <a:xfrm>
            <a:off x="737731" y="1533074"/>
            <a:ext cx="10118529" cy="4775652"/>
          </a:xfrm>
        </p:spPr>
        <p:txBody>
          <a:bodyPr/>
          <a:lstStyle/>
          <a:p>
            <a:pPr marL="285750" indent="-285750">
              <a:buFont typeface="Arial" panose="020B0604020202020204" pitchFamily="34" charset="0"/>
              <a:buChar char="•"/>
            </a:pPr>
            <a:r>
              <a:rPr lang="en-GB" dirty="0"/>
              <a:t>a 1 ml dose-sparing syringe with a 23g, 25mm fixed-needle should be used to draw up and administer the Moderna vaccine (these are available to order with the vaccine)</a:t>
            </a:r>
          </a:p>
          <a:p>
            <a:pPr marL="285750" indent="-285750">
              <a:buFont typeface="Arial" panose="020B0604020202020204" pitchFamily="34" charset="0"/>
              <a:buChar char="•"/>
            </a:pPr>
            <a:endParaRPr lang="en-GB" sz="1100" dirty="0"/>
          </a:p>
          <a:p>
            <a:pPr marL="285750" indent="-285750">
              <a:buFont typeface="Arial" panose="020B0604020202020204" pitchFamily="34" charset="0"/>
              <a:buChar char="•"/>
            </a:pPr>
            <a:r>
              <a:rPr lang="en-GB" dirty="0"/>
              <a:t>separate 38mm length needles and syringes should be used for morbidly obese patients to ensure the vaccine can be injected into the muscle</a:t>
            </a:r>
          </a:p>
          <a:p>
            <a:pPr marL="0" indent="0"/>
            <a:endParaRPr lang="en-GB" sz="1100" dirty="0"/>
          </a:p>
          <a:p>
            <a:pPr marL="285750" indent="-285750">
              <a:buFont typeface="Arial" panose="020B0604020202020204" pitchFamily="34" charset="0"/>
              <a:buChar char="•"/>
            </a:pPr>
            <a:r>
              <a:rPr lang="en-GB" dirty="0"/>
              <a:t>withdraw a dose of 0.5 ml for each primary vaccination or 0.25ml for each booster vaccination. </a:t>
            </a:r>
            <a:r>
              <a:rPr lang="en-GB" b="1" dirty="0"/>
              <a:t>Take particular care to ensure the correct dose is drawn up</a:t>
            </a:r>
          </a:p>
          <a:p>
            <a:pPr marL="285750" indent="-285750">
              <a:buFont typeface="Arial" panose="020B0604020202020204" pitchFamily="34" charset="0"/>
              <a:buChar char="•"/>
            </a:pPr>
            <a:endParaRPr lang="en-GB" b="1" dirty="0"/>
          </a:p>
          <a:p>
            <a:pPr marL="285750" indent="-285750">
              <a:buFont typeface="Arial" panose="020B0604020202020204" pitchFamily="34" charset="0"/>
              <a:buChar char="•"/>
            </a:pPr>
            <a:r>
              <a:rPr lang="en-GB" dirty="0"/>
              <a:t>pierce the stopper at a different site each time a dose is withdrawn from the vial</a:t>
            </a:r>
          </a:p>
          <a:p>
            <a:pPr marL="0" indent="0"/>
            <a:endParaRPr lang="en-GB" b="1" dirty="0"/>
          </a:p>
          <a:p>
            <a:pPr marL="285750" indent="-285750">
              <a:buFont typeface="Arial" panose="020B0604020202020204" pitchFamily="34" charset="0"/>
              <a:buChar char="•"/>
            </a:pPr>
            <a:r>
              <a:rPr lang="en-GB" dirty="0"/>
              <a:t>any air bubbles should be removed before removing the needle from the vial in order to avoid losing any of the vaccine dose </a:t>
            </a:r>
          </a:p>
          <a:p>
            <a:pPr marL="0" indent="0"/>
            <a:endParaRPr lang="en-GB" sz="1100" dirty="0"/>
          </a:p>
          <a:p>
            <a:pPr marL="0" indent="0"/>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
        <p:nvSpPr>
          <p:cNvPr id="4" name="Slide Number Placeholder 3">
            <a:extLst>
              <a:ext uri="{FF2B5EF4-FFF2-40B4-BE49-F238E27FC236}">
                <a16:creationId xmlns:a16="http://schemas.microsoft.com/office/drawing/2014/main" id="{439AD8CD-395B-4AB0-A9EF-D99C0F3BD666}"/>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177</a:t>
            </a:fld>
            <a:endParaRPr lang="en-US" dirty="0"/>
          </a:p>
        </p:txBody>
      </p:sp>
      <p:sp>
        <p:nvSpPr>
          <p:cNvPr id="5" name="Footer Placeholder 4">
            <a:extLst>
              <a:ext uri="{FF2B5EF4-FFF2-40B4-BE49-F238E27FC236}">
                <a16:creationId xmlns:a16="http://schemas.microsoft.com/office/drawing/2014/main" id="{CD552A87-A4F8-46E7-9A9F-A6AAD1B66AC7}"/>
              </a:ext>
            </a:extLst>
          </p:cNvPr>
          <p:cNvSpPr>
            <a:spLocks noGrp="1"/>
          </p:cNvSpPr>
          <p:nvPr>
            <p:ph type="ftr" sz="quarter" idx="11"/>
          </p:nvPr>
        </p:nvSpPr>
        <p:spPr/>
        <p:txBody>
          <a:bodyPr/>
          <a:lstStyle/>
          <a:p>
            <a:pPr>
              <a:defRPr/>
            </a:pPr>
            <a:r>
              <a:rPr lang="en-GB"/>
              <a:t>COVID-19 Vaccination programme: Core training slide set for healthcare practitioners 17 September 2021 </a:t>
            </a:r>
            <a:endParaRPr lang="en-US" dirty="0"/>
          </a:p>
        </p:txBody>
      </p:sp>
      <p:sp>
        <p:nvSpPr>
          <p:cNvPr id="7" name="Rectangle 2">
            <a:extLst>
              <a:ext uri="{FF2B5EF4-FFF2-40B4-BE49-F238E27FC236}">
                <a16:creationId xmlns:a16="http://schemas.microsoft.com/office/drawing/2014/main" id="{586C4C04-9270-4CFB-911C-875CEE1DF3BF}"/>
              </a:ext>
            </a:extLst>
          </p:cNvPr>
          <p:cNvSpPr>
            <a:spLocks noChangeArrowheads="1"/>
          </p:cNvSpPr>
          <p:nvPr/>
        </p:nvSpPr>
        <p:spPr bwMode="auto">
          <a:xfrm>
            <a:off x="8167916" y="1524000"/>
            <a:ext cx="12253684"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dirty="0"/>
          </a:p>
        </p:txBody>
      </p:sp>
      <p:pic>
        <p:nvPicPr>
          <p:cNvPr id="6" name="Picture 5">
            <a:extLst>
              <a:ext uri="{FF2B5EF4-FFF2-40B4-BE49-F238E27FC236}">
                <a16:creationId xmlns:a16="http://schemas.microsoft.com/office/drawing/2014/main" id="{C8DC6864-6C34-4C06-ABBF-6775018AD29F}"/>
              </a:ext>
            </a:extLst>
          </p:cNvPr>
          <p:cNvPicPr>
            <a:picLocks noChangeAspect="1"/>
          </p:cNvPicPr>
          <p:nvPr/>
        </p:nvPicPr>
        <p:blipFill>
          <a:blip r:embed="rId2"/>
          <a:stretch>
            <a:fillRect/>
          </a:stretch>
        </p:blipFill>
        <p:spPr>
          <a:xfrm rot="5400000">
            <a:off x="9316683" y="2631963"/>
            <a:ext cx="4250097" cy="1135828"/>
          </a:xfrm>
          <a:prstGeom prst="rect">
            <a:avLst/>
          </a:prstGeom>
        </p:spPr>
      </p:pic>
    </p:spTree>
    <p:extLst>
      <p:ext uri="{BB962C8B-B14F-4D97-AF65-F5344CB8AC3E}">
        <p14:creationId xmlns:p14="http://schemas.microsoft.com/office/powerpoint/2010/main" val="20552313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12D3B-ACD6-41B5-8E15-49958551D8EB}"/>
              </a:ext>
            </a:extLst>
          </p:cNvPr>
          <p:cNvSpPr>
            <a:spLocks noGrp="1"/>
          </p:cNvSpPr>
          <p:nvPr>
            <p:ph type="title"/>
          </p:nvPr>
        </p:nvSpPr>
        <p:spPr/>
        <p:txBody>
          <a:bodyPr>
            <a:normAutofit/>
          </a:bodyPr>
          <a:lstStyle/>
          <a:p>
            <a:r>
              <a:rPr lang="en-GB" dirty="0"/>
              <a:t>Children and young people</a:t>
            </a:r>
          </a:p>
        </p:txBody>
      </p:sp>
      <p:sp>
        <p:nvSpPr>
          <p:cNvPr id="3" name="Content Placeholder 2">
            <a:extLst>
              <a:ext uri="{FF2B5EF4-FFF2-40B4-BE49-F238E27FC236}">
                <a16:creationId xmlns:a16="http://schemas.microsoft.com/office/drawing/2014/main" id="{435D2D34-6352-4637-B303-385DCC6E83B6}"/>
              </a:ext>
            </a:extLst>
          </p:cNvPr>
          <p:cNvSpPr>
            <a:spLocks noGrp="1"/>
          </p:cNvSpPr>
          <p:nvPr>
            <p:ph idx="1"/>
          </p:nvPr>
        </p:nvSpPr>
        <p:spPr>
          <a:xfrm>
            <a:off x="892470" y="1321742"/>
            <a:ext cx="10080329" cy="4861994"/>
          </a:xfrm>
        </p:spPr>
        <p:txBody>
          <a:bodyPr/>
          <a:lstStyle/>
          <a:p>
            <a:pPr marL="285750" indent="-285750">
              <a:buFont typeface="Arial" panose="020B0604020202020204" pitchFamily="34" charset="0"/>
              <a:buChar char="•"/>
            </a:pPr>
            <a:r>
              <a:rPr lang="en-GB" dirty="0"/>
              <a:t>fewer than 5% of COVID-19 cases are amongst children and they are more likely to have mild symptoms or asymptomatic infection</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although cough and fever are the main symptoms in children, a UK study tracking children of healthcare workers showed that of those who were seropositive, gastrointestinal symptoms were also commonplace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a study of children and young people aged less than 19 years admitted to hospital with laboratory confirmed SARS-CoV-2 reported that the median age of those enrolled in the study was 4.6 years</a:t>
            </a:r>
          </a:p>
          <a:p>
            <a:pPr marL="0" indent="0"/>
            <a:endParaRPr lang="en-GB" dirty="0"/>
          </a:p>
          <a:p>
            <a:pPr marL="285750" indent="-285750">
              <a:buFont typeface="Arial" panose="020B0604020202020204" pitchFamily="34" charset="0"/>
              <a:buChar char="•"/>
            </a:pPr>
            <a:r>
              <a:rPr lang="en-GB" dirty="0"/>
              <a:t>of the 651 children and young people in the study, 42% had at least one other medical condition (co-morbidity). These included neurological conditions (11%), haematological, oncological or immunological conditions (8%) and asthma (7%)</a:t>
            </a:r>
          </a:p>
        </p:txBody>
      </p:sp>
      <p:sp>
        <p:nvSpPr>
          <p:cNvPr id="4" name="Slide Number Placeholder 3">
            <a:extLst>
              <a:ext uri="{FF2B5EF4-FFF2-40B4-BE49-F238E27FC236}">
                <a16:creationId xmlns:a16="http://schemas.microsoft.com/office/drawing/2014/main" id="{0CD58042-5E80-4129-89F6-77E013EE64B5}"/>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18</a:t>
            </a:fld>
            <a:endParaRPr lang="en-US" dirty="0"/>
          </a:p>
        </p:txBody>
      </p:sp>
      <p:sp>
        <p:nvSpPr>
          <p:cNvPr id="5" name="Footer Placeholder 4">
            <a:extLst>
              <a:ext uri="{FF2B5EF4-FFF2-40B4-BE49-F238E27FC236}">
                <a16:creationId xmlns:a16="http://schemas.microsoft.com/office/drawing/2014/main" id="{1E958BBE-9DEB-4EB6-99AB-306BB0887A60}"/>
              </a:ext>
            </a:extLst>
          </p:cNvPr>
          <p:cNvSpPr>
            <a:spLocks noGrp="1"/>
          </p:cNvSpPr>
          <p:nvPr>
            <p:ph type="ftr" sz="quarter" idx="11"/>
          </p:nvPr>
        </p:nvSpPr>
        <p:spPr/>
        <p:txBody>
          <a:bodyPr/>
          <a:lstStyle/>
          <a:p>
            <a:pPr>
              <a:defRPr/>
            </a:pPr>
            <a:r>
              <a:rPr lang="en-GB"/>
              <a:t>COVID-19 Vaccination programme: Core training slide set for healthcare practitioners 17 September 2021 </a:t>
            </a:r>
            <a:endParaRPr lang="en-US" dirty="0"/>
          </a:p>
        </p:txBody>
      </p:sp>
    </p:spTree>
    <p:extLst>
      <p:ext uri="{BB962C8B-B14F-4D97-AF65-F5344CB8AC3E}">
        <p14:creationId xmlns:p14="http://schemas.microsoft.com/office/powerpoint/2010/main" val="27836061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A8E3D-196F-4005-B773-4826F7778C41}"/>
              </a:ext>
            </a:extLst>
          </p:cNvPr>
          <p:cNvSpPr>
            <a:spLocks noGrp="1"/>
          </p:cNvSpPr>
          <p:nvPr>
            <p:ph type="title"/>
          </p:nvPr>
        </p:nvSpPr>
        <p:spPr/>
        <p:txBody>
          <a:bodyPr>
            <a:normAutofit fontScale="90000"/>
          </a:bodyPr>
          <a:lstStyle/>
          <a:p>
            <a:r>
              <a:rPr lang="en-GB" dirty="0"/>
              <a:t>Complications from COVID-19 in children and young people</a:t>
            </a:r>
          </a:p>
        </p:txBody>
      </p:sp>
      <p:sp>
        <p:nvSpPr>
          <p:cNvPr id="3" name="Content Placeholder 2">
            <a:extLst>
              <a:ext uri="{FF2B5EF4-FFF2-40B4-BE49-F238E27FC236}">
                <a16:creationId xmlns:a16="http://schemas.microsoft.com/office/drawing/2014/main" id="{3E5CCB37-C44E-42BC-9C3A-BCA7CB12C8A0}"/>
              </a:ext>
            </a:extLst>
          </p:cNvPr>
          <p:cNvSpPr>
            <a:spLocks noGrp="1"/>
          </p:cNvSpPr>
          <p:nvPr>
            <p:ph idx="1"/>
          </p:nvPr>
        </p:nvSpPr>
        <p:spPr>
          <a:xfrm>
            <a:off x="900562" y="1713063"/>
            <a:ext cx="10177433" cy="3971641"/>
          </a:xfrm>
        </p:spPr>
        <p:txBody>
          <a:bodyPr/>
          <a:lstStyle/>
          <a:p>
            <a:pPr marL="285750" indent="-285750">
              <a:buFont typeface="Arial" panose="020B0604020202020204" pitchFamily="34" charset="0"/>
              <a:buChar char="•"/>
            </a:pPr>
            <a:r>
              <a:rPr lang="en-GB" dirty="0"/>
              <a:t>an extremely rare but severe multisystem inflammatory syndrome (MIS-C) occurring 2 to 4 weeks after the onset of COVID-19 has been identified in children and adolescents</a:t>
            </a:r>
          </a:p>
          <a:p>
            <a:pPr marL="0" indent="0"/>
            <a:endParaRPr lang="en-GB" sz="900" dirty="0"/>
          </a:p>
          <a:p>
            <a:pPr marL="285750" indent="-285750">
              <a:buFont typeface="Arial" panose="020B0604020202020204" pitchFamily="34" charset="0"/>
              <a:buChar char="•"/>
            </a:pPr>
            <a:r>
              <a:rPr lang="en-GB" dirty="0"/>
              <a:t>cardiac complications were documented in 57% (21/37) of MIS-C cases. These were more frequent in post-acute / antibody positive cases (75% 15/20) than in the acute phase 35% (6/17)</a:t>
            </a:r>
          </a:p>
          <a:p>
            <a:pPr marL="0" indent="0"/>
            <a:endParaRPr lang="en-GB" sz="900" dirty="0"/>
          </a:p>
          <a:p>
            <a:pPr marL="285750" indent="-285750">
              <a:buFont typeface="Arial" panose="020B0604020202020204" pitchFamily="34" charset="0"/>
              <a:buChar char="•"/>
            </a:pPr>
            <a:r>
              <a:rPr lang="en-GB" dirty="0"/>
              <a:t>of the children admitted to hospital, 18% required critical care. This was associated with:</a:t>
            </a:r>
          </a:p>
          <a:p>
            <a:pPr marL="635000" lvl="1" indent="-285750">
              <a:buFont typeface="Arial" panose="020B0604020202020204" pitchFamily="34" charset="0"/>
              <a:buChar char="•"/>
            </a:pPr>
            <a:r>
              <a:rPr lang="en-GB" dirty="0"/>
              <a:t>age, particularly for those less than one month old and for those age 10 -14 years </a:t>
            </a:r>
          </a:p>
          <a:p>
            <a:pPr marL="635000" lvl="1" indent="-285750">
              <a:buFont typeface="Arial" panose="020B0604020202020204" pitchFamily="34" charset="0"/>
              <a:buChar char="•"/>
            </a:pPr>
            <a:r>
              <a:rPr lang="en-GB" dirty="0"/>
              <a:t>black ethnicity and </a:t>
            </a:r>
          </a:p>
          <a:p>
            <a:pPr marL="635000" lvl="1" indent="-285750">
              <a:buFont typeface="Arial" panose="020B0604020202020204" pitchFamily="34" charset="0"/>
              <a:buChar char="•"/>
            </a:pPr>
            <a:r>
              <a:rPr lang="en-GB" dirty="0"/>
              <a:t>admission to hospital for more than five days before symptom onset</a:t>
            </a:r>
          </a:p>
          <a:p>
            <a:pPr marL="0" indent="0"/>
            <a:endParaRPr lang="en-GB" sz="900" dirty="0"/>
          </a:p>
          <a:p>
            <a:pPr marL="285750" indent="-285750">
              <a:buFont typeface="Arial" panose="020B0604020202020204" pitchFamily="34" charset="0"/>
              <a:buChar char="•"/>
            </a:pPr>
            <a:r>
              <a:rPr lang="en-GB" dirty="0"/>
              <a:t>other complications from COVID-19 in children and young people include fever, cardiac symptoms (myocarditis, heart failure) and GI symptoms (abdominal pain, diarrhoea, vomiting) </a:t>
            </a:r>
          </a:p>
          <a:p>
            <a:pPr marL="0" indent="0"/>
            <a:endParaRPr lang="en-GB" dirty="0">
              <a:solidFill>
                <a:srgbClr val="FF0000"/>
              </a:solidFill>
            </a:endParaRPr>
          </a:p>
          <a:p>
            <a:pPr marL="0" indent="0"/>
            <a:endParaRPr lang="en-GB" dirty="0">
              <a:solidFill>
                <a:srgbClr val="FF0000"/>
              </a:solidFill>
            </a:endParaRPr>
          </a:p>
          <a:p>
            <a:pPr marL="0" indent="0"/>
            <a:endParaRPr lang="en-GB" dirty="0"/>
          </a:p>
        </p:txBody>
      </p:sp>
      <p:sp>
        <p:nvSpPr>
          <p:cNvPr id="4" name="Slide Number Placeholder 3">
            <a:extLst>
              <a:ext uri="{FF2B5EF4-FFF2-40B4-BE49-F238E27FC236}">
                <a16:creationId xmlns:a16="http://schemas.microsoft.com/office/drawing/2014/main" id="{D6CCB0BA-D648-4BF7-B778-FEC52E704A8E}"/>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19</a:t>
            </a:fld>
            <a:endParaRPr lang="en-US" dirty="0"/>
          </a:p>
        </p:txBody>
      </p:sp>
      <p:sp>
        <p:nvSpPr>
          <p:cNvPr id="5" name="Footer Placeholder 4">
            <a:extLst>
              <a:ext uri="{FF2B5EF4-FFF2-40B4-BE49-F238E27FC236}">
                <a16:creationId xmlns:a16="http://schemas.microsoft.com/office/drawing/2014/main" id="{29F7C654-C67A-4FE3-AF01-8A3F96425302}"/>
              </a:ext>
            </a:extLst>
          </p:cNvPr>
          <p:cNvSpPr>
            <a:spLocks noGrp="1"/>
          </p:cNvSpPr>
          <p:nvPr>
            <p:ph type="ftr" sz="quarter" idx="11"/>
          </p:nvPr>
        </p:nvSpPr>
        <p:spPr/>
        <p:txBody>
          <a:bodyPr/>
          <a:lstStyle/>
          <a:p>
            <a:pPr>
              <a:defRPr/>
            </a:pPr>
            <a:r>
              <a:rPr lang="en-GB"/>
              <a:t>COVID-19 Vaccination programme: Core training slide set for healthcare practitioners 17 September 2021 </a:t>
            </a:r>
            <a:endParaRPr lang="en-US" dirty="0"/>
          </a:p>
        </p:txBody>
      </p:sp>
    </p:spTree>
    <p:extLst>
      <p:ext uri="{BB962C8B-B14F-4D97-AF65-F5344CB8AC3E}">
        <p14:creationId xmlns:p14="http://schemas.microsoft.com/office/powerpoint/2010/main" val="2439071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09F0C-47B1-4361-94CF-6776D7E167EB}"/>
              </a:ext>
            </a:extLst>
          </p:cNvPr>
          <p:cNvSpPr>
            <a:spLocks noGrp="1"/>
          </p:cNvSpPr>
          <p:nvPr>
            <p:ph type="title"/>
          </p:nvPr>
        </p:nvSpPr>
        <p:spPr>
          <a:xfrm>
            <a:off x="629174" y="392089"/>
            <a:ext cx="10704000" cy="648072"/>
          </a:xfrm>
        </p:spPr>
        <p:txBody>
          <a:bodyPr/>
          <a:lstStyle/>
          <a:p>
            <a:r>
              <a:rPr lang="en-GB" dirty="0"/>
              <a:t>Note to trainers</a:t>
            </a:r>
          </a:p>
        </p:txBody>
      </p:sp>
      <p:sp>
        <p:nvSpPr>
          <p:cNvPr id="3" name="Content Placeholder 2">
            <a:extLst>
              <a:ext uri="{FF2B5EF4-FFF2-40B4-BE49-F238E27FC236}">
                <a16:creationId xmlns:a16="http://schemas.microsoft.com/office/drawing/2014/main" id="{59A007DC-D06C-4C71-B4E3-FC425DE14B73}"/>
              </a:ext>
            </a:extLst>
          </p:cNvPr>
          <p:cNvSpPr>
            <a:spLocks noGrp="1"/>
          </p:cNvSpPr>
          <p:nvPr>
            <p:ph idx="1"/>
          </p:nvPr>
        </p:nvSpPr>
        <p:spPr>
          <a:xfrm>
            <a:off x="629174" y="1116361"/>
            <a:ext cx="11122102" cy="5039965"/>
          </a:xfrm>
        </p:spPr>
        <p:txBody>
          <a:bodyPr/>
          <a:lstStyle/>
          <a:p>
            <a:pPr>
              <a:spcAft>
                <a:spcPts val="1200"/>
              </a:spcAft>
            </a:pPr>
            <a:r>
              <a:rPr lang="en-GB" dirty="0"/>
              <a:t>This slide set contains a collection of core slides for use or adaptation during the delivery of COVID-19 vaccination training. Trainers should select the slides required depending on the background and experience of the immunisers they are training and according to the role they will have in delivering the COVID-19 vaccine programme. </a:t>
            </a:r>
          </a:p>
          <a:p>
            <a:pPr>
              <a:spcAft>
                <a:spcPts val="1200"/>
              </a:spcAft>
            </a:pPr>
            <a:r>
              <a:rPr lang="en-GB" dirty="0"/>
              <a:t>The information in this slide set was correct at time of publication. As COVID is an evolving disease, much is still being learned about both the disease and the vaccines which have been developed to prevent it. For this reason, some of the information may change. Updates will be made to this slide set as new information becomes available. Please check online to ensure you are accessing the latest version. Trainers may need to update data and any information that changes between republications of this slide set.</a:t>
            </a:r>
            <a:endParaRPr lang="en-GB" sz="1200" dirty="0"/>
          </a:p>
          <a:p>
            <a:pPr>
              <a:spcAft>
                <a:spcPts val="1200"/>
              </a:spcAft>
            </a:pPr>
            <a:r>
              <a:rPr lang="en-GB" dirty="0"/>
              <a:t>Slides containing vaccine specific details (such as storage and dose preparation) on the first three COVID-19 vaccines to receive regulatory approval for supply in the UK have been added to the end of this slide set. These slides are available at the end of the slide set so that trainers can specifically select those they need for the vaccine(s) for which they are delivering training.</a:t>
            </a:r>
          </a:p>
          <a:p>
            <a:pPr>
              <a:spcAft>
                <a:spcPts val="1200"/>
              </a:spcAft>
            </a:pPr>
            <a:r>
              <a:rPr lang="en-GB" dirty="0"/>
              <a:t>Details for other vaccines will be added as they receive regulatory approval.</a:t>
            </a:r>
          </a:p>
        </p:txBody>
      </p:sp>
      <p:sp>
        <p:nvSpPr>
          <p:cNvPr id="4" name="Slide Number Placeholder 3">
            <a:extLst>
              <a:ext uri="{FF2B5EF4-FFF2-40B4-BE49-F238E27FC236}">
                <a16:creationId xmlns:a16="http://schemas.microsoft.com/office/drawing/2014/main" id="{EDE1A354-12F3-4FAE-A37A-FE8B9DDFFD59}"/>
              </a:ext>
            </a:extLst>
          </p:cNvPr>
          <p:cNvSpPr>
            <a:spLocks noGrp="1"/>
          </p:cNvSpPr>
          <p:nvPr>
            <p:ph type="sldNum" sz="quarter" idx="10"/>
          </p:nvPr>
        </p:nvSpPr>
        <p:spPr>
          <a:xfrm>
            <a:off x="0" y="6358421"/>
            <a:ext cx="12192000" cy="549275"/>
          </a:xfrm>
        </p:spPr>
        <p:txBody>
          <a:bodyPr/>
          <a:lstStyle/>
          <a:p>
            <a:pPr marL="531813"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mn-cs"/>
              </a:rPr>
              <a:t>  </a:t>
            </a:r>
            <a:fld id="{2565FA6D-D4C8-4C4C-AC4B-3269734D34D8}" type="slidenum">
              <a:rPr kumimoji="0" lang="en-US" sz="1200" b="0" i="0" u="none" strike="noStrike" kern="1200" cap="none" spc="0" normalizeH="0" baseline="0" noProof="0" smtClean="0">
                <a:ln>
                  <a:noFill/>
                </a:ln>
                <a:solidFill>
                  <a:prstClr val="white"/>
                </a:solidFill>
                <a:effectLst/>
                <a:uLnTx/>
                <a:uFillTx/>
                <a:latin typeface="Arial"/>
                <a:ea typeface="+mn-ea"/>
                <a:cs typeface="+mn-cs"/>
              </a:rPr>
              <a:pPr marL="531813"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white"/>
              </a:solidFill>
              <a:effectLst/>
              <a:uLnTx/>
              <a:uFillTx/>
              <a:latin typeface="Arial"/>
              <a:ea typeface="+mn-ea"/>
              <a:cs typeface="+mn-cs"/>
            </a:endParaRPr>
          </a:p>
        </p:txBody>
      </p:sp>
      <p:sp>
        <p:nvSpPr>
          <p:cNvPr id="5" name="Footer Placeholder 4">
            <a:extLst>
              <a:ext uri="{FF2B5EF4-FFF2-40B4-BE49-F238E27FC236}">
                <a16:creationId xmlns:a16="http://schemas.microsoft.com/office/drawing/2014/main" id="{08C74C80-6D99-40C3-AF5A-904196105BB1}"/>
              </a:ext>
            </a:extLst>
          </p:cNvPr>
          <p:cNvSpPr>
            <a:spLocks noGrp="1"/>
          </p:cNvSpPr>
          <p:nvPr>
            <p:ph type="ftr" sz="quarter" idx="11"/>
          </p:nvPr>
        </p:nvSpPr>
        <p:spPr/>
        <p:txBody>
          <a:bodyPr/>
          <a:lstStyle/>
          <a:p>
            <a:pPr>
              <a:defRPr/>
            </a:pPr>
            <a:r>
              <a:rPr lang="en-GB" dirty="0"/>
              <a:t>COVID-19 Vaccination programme: Core training slide set for healthcare practitioners 17 September 2021 </a:t>
            </a:r>
          </a:p>
        </p:txBody>
      </p:sp>
    </p:spTree>
    <p:extLst>
      <p:ext uri="{BB962C8B-B14F-4D97-AF65-F5344CB8AC3E}">
        <p14:creationId xmlns:p14="http://schemas.microsoft.com/office/powerpoint/2010/main" val="20646121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AD2B7-25D8-4127-A263-05FF45BFBF87}"/>
              </a:ext>
            </a:extLst>
          </p:cNvPr>
          <p:cNvSpPr>
            <a:spLocks noGrp="1"/>
          </p:cNvSpPr>
          <p:nvPr>
            <p:ph type="title"/>
          </p:nvPr>
        </p:nvSpPr>
        <p:spPr/>
        <p:txBody>
          <a:bodyPr/>
          <a:lstStyle/>
          <a:p>
            <a:r>
              <a:rPr lang="en-GB" dirty="0"/>
              <a:t>Coronavirus (COVID-19) epidemiology</a:t>
            </a:r>
          </a:p>
        </p:txBody>
      </p:sp>
      <p:sp>
        <p:nvSpPr>
          <p:cNvPr id="3" name="Content Placeholder 2">
            <a:extLst>
              <a:ext uri="{FF2B5EF4-FFF2-40B4-BE49-F238E27FC236}">
                <a16:creationId xmlns:a16="http://schemas.microsoft.com/office/drawing/2014/main" id="{AC2234B9-34EF-4764-8937-94277891149F}"/>
              </a:ext>
            </a:extLst>
          </p:cNvPr>
          <p:cNvSpPr>
            <a:spLocks noGrp="1"/>
          </p:cNvSpPr>
          <p:nvPr>
            <p:ph idx="1"/>
          </p:nvPr>
        </p:nvSpPr>
        <p:spPr>
          <a:xfrm>
            <a:off x="744000" y="1412777"/>
            <a:ext cx="5684792" cy="4739679"/>
          </a:xfrm>
        </p:spPr>
        <p:txBody>
          <a:bodyPr/>
          <a:lstStyle/>
          <a:p>
            <a:r>
              <a:rPr lang="en-GB" dirty="0"/>
              <a:t>The current UK epidemiology can be seen on the GOV.UK website at: </a:t>
            </a:r>
            <a:r>
              <a:rPr lang="en-GB" dirty="0">
                <a:hlinkClick r:id="rId3"/>
              </a:rPr>
              <a:t>https://coronavirus.data.gov.uk/</a:t>
            </a:r>
            <a:r>
              <a:rPr lang="en-GB" dirty="0"/>
              <a:t> </a:t>
            </a:r>
          </a:p>
          <a:p>
            <a:endParaRPr lang="en-GB" dirty="0"/>
          </a:p>
          <a:p>
            <a:r>
              <a:rPr lang="en-GB" dirty="0"/>
              <a:t>This UK COVID-19 dashboard shows current trend information for:</a:t>
            </a:r>
          </a:p>
          <a:p>
            <a:endParaRPr lang="en-GB" dirty="0"/>
          </a:p>
          <a:p>
            <a:pPr marL="285750" indent="-285750">
              <a:buFont typeface="Arial" panose="020B0604020202020204" pitchFamily="34" charset="0"/>
              <a:buChar char="•"/>
            </a:pPr>
            <a:r>
              <a:rPr lang="en-GB" dirty="0"/>
              <a:t>virus testing capacity</a:t>
            </a:r>
          </a:p>
          <a:p>
            <a:pPr marL="285750" indent="-285750">
              <a:buFont typeface="Arial" panose="020B0604020202020204" pitchFamily="34" charset="0"/>
              <a:buChar char="•"/>
            </a:pPr>
            <a:r>
              <a:rPr lang="en-GB" dirty="0"/>
              <a:t>virus tests processed</a:t>
            </a:r>
          </a:p>
          <a:p>
            <a:pPr marL="285750" indent="-285750">
              <a:buFont typeface="Arial" panose="020B0604020202020204" pitchFamily="34" charset="0"/>
              <a:buChar char="•"/>
            </a:pPr>
            <a:r>
              <a:rPr lang="en-GB" dirty="0"/>
              <a:t>people tested positive</a:t>
            </a:r>
          </a:p>
          <a:p>
            <a:pPr marL="285750" indent="-285750">
              <a:buFont typeface="Arial" panose="020B0604020202020204" pitchFamily="34" charset="0"/>
              <a:buChar char="•"/>
            </a:pPr>
            <a:r>
              <a:rPr lang="en-GB" dirty="0"/>
              <a:t>deaths within 28 days of positive test</a:t>
            </a:r>
          </a:p>
          <a:p>
            <a:pPr marL="285750" indent="-285750">
              <a:buFont typeface="Arial" panose="020B0604020202020204" pitchFamily="34" charset="0"/>
              <a:buChar char="•"/>
            </a:pPr>
            <a:r>
              <a:rPr lang="en-GB" dirty="0"/>
              <a:t>death from COVID-19 on death certificate</a:t>
            </a:r>
          </a:p>
          <a:p>
            <a:pPr marL="285750" indent="-285750">
              <a:buFont typeface="Arial" panose="020B0604020202020204" pitchFamily="34" charset="0"/>
              <a:buChar char="•"/>
            </a:pPr>
            <a:r>
              <a:rPr lang="en-GB" dirty="0"/>
              <a:t>patients admitted</a:t>
            </a:r>
          </a:p>
          <a:p>
            <a:pPr marL="285750" indent="-285750">
              <a:buFont typeface="Arial" panose="020B0604020202020204" pitchFamily="34" charset="0"/>
              <a:buChar char="•"/>
            </a:pPr>
            <a:r>
              <a:rPr lang="en-GB" dirty="0"/>
              <a:t>patients in hospital</a:t>
            </a:r>
          </a:p>
          <a:p>
            <a:pPr marL="285750" indent="-285750">
              <a:buFont typeface="Arial" panose="020B0604020202020204" pitchFamily="34" charset="0"/>
              <a:buChar char="•"/>
            </a:pPr>
            <a:r>
              <a:rPr lang="en-GB" dirty="0"/>
              <a:t>patients in ventilator beds</a:t>
            </a:r>
          </a:p>
          <a:p>
            <a:pPr marL="285750" indent="-285750">
              <a:buFont typeface="Arial" panose="020B0604020202020204" pitchFamily="34" charset="0"/>
              <a:buChar char="•"/>
            </a:pPr>
            <a:r>
              <a:rPr lang="en-GB" dirty="0"/>
              <a:t>number of people given 1</a:t>
            </a:r>
            <a:r>
              <a:rPr lang="en-GB" baseline="30000" dirty="0"/>
              <a:t>st</a:t>
            </a:r>
            <a:r>
              <a:rPr lang="en-GB" dirty="0"/>
              <a:t> and 2</a:t>
            </a:r>
            <a:r>
              <a:rPr lang="en-GB" baseline="30000" dirty="0"/>
              <a:t>nd</a:t>
            </a:r>
            <a:r>
              <a:rPr lang="en-GB" dirty="0"/>
              <a:t> doses of vaccine</a:t>
            </a:r>
          </a:p>
          <a:p>
            <a:pPr marL="285750" indent="-285750">
              <a:buFont typeface="Arial" panose="020B0604020202020204" pitchFamily="34" charset="0"/>
              <a:buChar char="•"/>
            </a:pPr>
            <a:endParaRPr lang="en-GB" dirty="0"/>
          </a:p>
          <a:p>
            <a:pPr marL="0" indent="0"/>
            <a:endParaRPr lang="en-GB" dirty="0"/>
          </a:p>
          <a:p>
            <a:pPr marL="0" indent="0"/>
            <a:endParaRPr lang="en-GB" dirty="0"/>
          </a:p>
          <a:p>
            <a:pPr marL="285750" indent="-285750">
              <a:buFont typeface="Arial" panose="020B0604020202020204" pitchFamily="34" charset="0"/>
              <a:buChar char="•"/>
            </a:pPr>
            <a:endParaRPr lang="en-GB" dirty="0"/>
          </a:p>
        </p:txBody>
      </p:sp>
      <p:sp>
        <p:nvSpPr>
          <p:cNvPr id="4" name="Slide Number Placeholder 3">
            <a:extLst>
              <a:ext uri="{FF2B5EF4-FFF2-40B4-BE49-F238E27FC236}">
                <a16:creationId xmlns:a16="http://schemas.microsoft.com/office/drawing/2014/main" id="{A13AA72A-53FA-4844-BD8F-F54D573E97FE}"/>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20</a:t>
            </a:fld>
            <a:endParaRPr lang="en-US" dirty="0"/>
          </a:p>
        </p:txBody>
      </p:sp>
      <p:sp>
        <p:nvSpPr>
          <p:cNvPr id="5" name="Footer Placeholder 4">
            <a:extLst>
              <a:ext uri="{FF2B5EF4-FFF2-40B4-BE49-F238E27FC236}">
                <a16:creationId xmlns:a16="http://schemas.microsoft.com/office/drawing/2014/main" id="{215F7202-DA7E-401B-8AB9-D2DDCDDB5933}"/>
              </a:ext>
            </a:extLst>
          </p:cNvPr>
          <p:cNvSpPr>
            <a:spLocks noGrp="1"/>
          </p:cNvSpPr>
          <p:nvPr>
            <p:ph type="ftr" sz="quarter" idx="11"/>
          </p:nvPr>
        </p:nvSpPr>
        <p:spPr/>
        <p:txBody>
          <a:bodyPr/>
          <a:lstStyle/>
          <a:p>
            <a:pPr>
              <a:defRPr/>
            </a:pPr>
            <a:r>
              <a:rPr lang="en-GB"/>
              <a:t>COVID-19 Vaccination programme: Core training slide set for healthcare practitioners 17 September 2021 </a:t>
            </a:r>
            <a:endParaRPr lang="en-US" dirty="0"/>
          </a:p>
        </p:txBody>
      </p:sp>
      <p:pic>
        <p:nvPicPr>
          <p:cNvPr id="7" name="Picture 6">
            <a:extLst>
              <a:ext uri="{FF2B5EF4-FFF2-40B4-BE49-F238E27FC236}">
                <a16:creationId xmlns:a16="http://schemas.microsoft.com/office/drawing/2014/main" id="{C32DC7B9-0429-42B7-AD65-1CCFE08C0F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6401" y="1742988"/>
            <a:ext cx="5054860" cy="3372023"/>
          </a:xfrm>
          <a:prstGeom prst="rect">
            <a:avLst/>
          </a:prstGeom>
        </p:spPr>
      </p:pic>
    </p:spTree>
    <p:extLst>
      <p:ext uri="{BB962C8B-B14F-4D97-AF65-F5344CB8AC3E}">
        <p14:creationId xmlns:p14="http://schemas.microsoft.com/office/powerpoint/2010/main" val="2564616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24349-A95A-4C26-8AC3-AD84A2BD5CEF}"/>
              </a:ext>
            </a:extLst>
          </p:cNvPr>
          <p:cNvSpPr>
            <a:spLocks noGrp="1"/>
          </p:cNvSpPr>
          <p:nvPr>
            <p:ph type="title"/>
          </p:nvPr>
        </p:nvSpPr>
        <p:spPr/>
        <p:txBody>
          <a:bodyPr>
            <a:normAutofit/>
          </a:bodyPr>
          <a:lstStyle/>
          <a:p>
            <a:r>
              <a:rPr lang="en-GB" altLang="en-US" dirty="0"/>
              <a:t>COVID-19 vaccine taskforce</a:t>
            </a:r>
            <a:endParaRPr lang="en-GB" dirty="0"/>
          </a:p>
        </p:txBody>
      </p:sp>
      <p:sp>
        <p:nvSpPr>
          <p:cNvPr id="3" name="Content Placeholder 2">
            <a:extLst>
              <a:ext uri="{FF2B5EF4-FFF2-40B4-BE49-F238E27FC236}">
                <a16:creationId xmlns:a16="http://schemas.microsoft.com/office/drawing/2014/main" id="{0158934E-3FFF-40CE-9EB6-439A178BFD23}"/>
              </a:ext>
            </a:extLst>
          </p:cNvPr>
          <p:cNvSpPr>
            <a:spLocks noGrp="1"/>
          </p:cNvSpPr>
          <p:nvPr>
            <p:ph idx="1"/>
          </p:nvPr>
        </p:nvSpPr>
        <p:spPr>
          <a:xfrm>
            <a:off x="876287" y="1359303"/>
            <a:ext cx="10282630" cy="4307631"/>
          </a:xfrm>
        </p:spPr>
        <p:txBody>
          <a:bodyPr/>
          <a:lstStyle/>
          <a:p>
            <a:pPr marL="342900" indent="-342900">
              <a:buFont typeface="Arial" panose="020B0604020202020204" pitchFamily="34" charset="0"/>
              <a:buChar char="•"/>
            </a:pPr>
            <a:r>
              <a:rPr lang="en-GB" sz="2000" dirty="0"/>
              <a:t>it quickly became apparent that as the majority of the population was susceptible (non-immune) to the SARS-CoV-2 virus and the virus spreads easily, a safe and effective vaccine would be needed to prevent further cases</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a COVID-19 vaccine prepares the immune system so that in the event of an exposure to the virus, it is able to respond and prevent or reduce the severity of infection </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during April 2020, a UK vaccine taskforce was set up to support the development of a SARS-CoV-2 vaccine </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the taskforce supported research and industry to rapidly develop and scale up the manufacture of a vaccine to protect the population</a:t>
            </a:r>
          </a:p>
          <a:p>
            <a:endParaRPr lang="en-GB" dirty="0"/>
          </a:p>
          <a:p>
            <a:endParaRPr lang="en-GB" dirty="0"/>
          </a:p>
          <a:p>
            <a:endParaRPr lang="en-GB" dirty="0"/>
          </a:p>
          <a:p>
            <a:endParaRPr lang="en-GB" dirty="0"/>
          </a:p>
          <a:p>
            <a:endParaRPr lang="en-GB" dirty="0"/>
          </a:p>
        </p:txBody>
      </p:sp>
      <p:sp>
        <p:nvSpPr>
          <p:cNvPr id="4" name="Slide Number Placeholder 3">
            <a:extLst>
              <a:ext uri="{FF2B5EF4-FFF2-40B4-BE49-F238E27FC236}">
                <a16:creationId xmlns:a16="http://schemas.microsoft.com/office/drawing/2014/main" id="{96D322B2-12D7-4606-8F31-3C218ACE7ECA}"/>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21</a:t>
            </a:fld>
            <a:endParaRPr lang="en-US" dirty="0"/>
          </a:p>
        </p:txBody>
      </p:sp>
      <p:sp>
        <p:nvSpPr>
          <p:cNvPr id="5" name="Footer Placeholder 4">
            <a:extLst>
              <a:ext uri="{FF2B5EF4-FFF2-40B4-BE49-F238E27FC236}">
                <a16:creationId xmlns:a16="http://schemas.microsoft.com/office/drawing/2014/main" id="{289F9C68-3E4E-4190-8042-479A9549F295}"/>
              </a:ext>
            </a:extLst>
          </p:cNvPr>
          <p:cNvSpPr>
            <a:spLocks noGrp="1"/>
          </p:cNvSpPr>
          <p:nvPr>
            <p:ph type="ftr" sz="quarter" idx="11"/>
          </p:nvPr>
        </p:nvSpPr>
        <p:spPr/>
        <p:txBody>
          <a:bodyPr/>
          <a:lstStyle/>
          <a:p>
            <a:pPr>
              <a:defRPr/>
            </a:pPr>
            <a:r>
              <a:rPr lang="en-GB"/>
              <a:t>COVID-19 Vaccination programme: Core training slide set for healthcare practitioners 17 September 2021 </a:t>
            </a:r>
            <a:endParaRPr lang="en-US" dirty="0"/>
          </a:p>
        </p:txBody>
      </p:sp>
    </p:spTree>
    <p:extLst>
      <p:ext uri="{BB962C8B-B14F-4D97-AF65-F5344CB8AC3E}">
        <p14:creationId xmlns:p14="http://schemas.microsoft.com/office/powerpoint/2010/main" val="31818756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AA005-0EE4-45CF-AD4E-1E1183FC6989}"/>
              </a:ext>
            </a:extLst>
          </p:cNvPr>
          <p:cNvSpPr>
            <a:spLocks noGrp="1"/>
          </p:cNvSpPr>
          <p:nvPr>
            <p:ph type="title"/>
          </p:nvPr>
        </p:nvSpPr>
        <p:spPr>
          <a:xfrm>
            <a:off x="750269" y="415479"/>
            <a:ext cx="10704000" cy="648072"/>
          </a:xfrm>
        </p:spPr>
        <p:txBody>
          <a:bodyPr/>
          <a:lstStyle/>
          <a:p>
            <a:r>
              <a:rPr lang="en-GB" dirty="0"/>
              <a:t>COVID-19 vaccine development</a:t>
            </a:r>
          </a:p>
        </p:txBody>
      </p:sp>
      <p:sp>
        <p:nvSpPr>
          <p:cNvPr id="3" name="Content Placeholder 2">
            <a:extLst>
              <a:ext uri="{FF2B5EF4-FFF2-40B4-BE49-F238E27FC236}">
                <a16:creationId xmlns:a16="http://schemas.microsoft.com/office/drawing/2014/main" id="{3FE4D1A4-44AA-4B7E-96E7-A8EF22A603BB}"/>
              </a:ext>
            </a:extLst>
          </p:cNvPr>
          <p:cNvSpPr>
            <a:spLocks noGrp="1"/>
          </p:cNvSpPr>
          <p:nvPr>
            <p:ph idx="1"/>
          </p:nvPr>
        </p:nvSpPr>
        <p:spPr>
          <a:xfrm>
            <a:off x="750269" y="1141042"/>
            <a:ext cx="10958700" cy="5167684"/>
          </a:xfrm>
        </p:spPr>
        <p:txBody>
          <a:bodyPr/>
          <a:lstStyle/>
          <a:p>
            <a:pPr marL="342900" indent="-342900">
              <a:buFont typeface="Arial" panose="020B0604020202020204" pitchFamily="34" charset="0"/>
              <a:buChar char="•"/>
            </a:pPr>
            <a:r>
              <a:rPr lang="en-GB" sz="2000" dirty="0"/>
              <a:t>scientists, industry and other organisations have worked collaboratively across the globe to complete the different phases of vaccine development in parallel, rather than sequentially to make a safe and effective vaccine available as soon as possible </a:t>
            </a:r>
          </a:p>
          <a:p>
            <a:pPr marL="342900" indent="-342900">
              <a:buFont typeface="Arial" panose="020B0604020202020204" pitchFamily="34" charset="0"/>
              <a:buChar char="•"/>
            </a:pPr>
            <a:endParaRPr lang="en-GB" sz="900" dirty="0"/>
          </a:p>
          <a:p>
            <a:pPr marL="342900" indent="-342900">
              <a:buFont typeface="Arial" panose="020B0604020202020204" pitchFamily="34" charset="0"/>
              <a:buChar char="•"/>
            </a:pPr>
            <a:r>
              <a:rPr lang="en-GB" sz="2000" dirty="0"/>
              <a:t>by knowing the genetic code for the SARS-CoV-2 virus, various methods to create vaccines can be used such as using the code itself (mRNA vaccines) or inserting part of this code into existing viruses (viral vector vaccines)</a:t>
            </a:r>
          </a:p>
          <a:p>
            <a:pPr marL="0" indent="0"/>
            <a:endParaRPr lang="en-GB" sz="900" dirty="0"/>
          </a:p>
          <a:p>
            <a:pPr marL="342900" indent="-342900">
              <a:buFont typeface="Arial" panose="020B0604020202020204" pitchFamily="34" charset="0"/>
              <a:buChar char="•"/>
            </a:pPr>
            <a:r>
              <a:rPr lang="en-GB" sz="2000" dirty="0"/>
              <a:t>over 300 different COVID-19 vaccines are in development, in trials or in use</a:t>
            </a:r>
          </a:p>
          <a:p>
            <a:pPr marL="0" indent="0"/>
            <a:endParaRPr lang="en-GB" sz="900" dirty="0"/>
          </a:p>
          <a:p>
            <a:pPr marL="342900" indent="-342900">
              <a:buFont typeface="Arial" panose="020B0604020202020204" pitchFamily="34" charset="0"/>
              <a:buChar char="•"/>
            </a:pPr>
            <a:r>
              <a:rPr lang="en-GB" sz="2000" dirty="0"/>
              <a:t>some vaccines have been made using currently used vaccine technology, others have been made using new approaches or methods used during previous emergencies such as the SARS pandemic and west African Ebola</a:t>
            </a:r>
          </a:p>
          <a:p>
            <a:endParaRPr lang="en-GB" sz="2000" dirty="0"/>
          </a:p>
          <a:p>
            <a:endParaRPr lang="en-GB" dirty="0"/>
          </a:p>
          <a:p>
            <a:endParaRPr lang="en-GB" dirty="0"/>
          </a:p>
          <a:p>
            <a:pPr marL="0" indent="0"/>
            <a:endParaRPr lang="en-GB" sz="1600" dirty="0"/>
          </a:p>
        </p:txBody>
      </p:sp>
      <p:sp>
        <p:nvSpPr>
          <p:cNvPr id="4" name="Slide Number Placeholder 3">
            <a:extLst>
              <a:ext uri="{FF2B5EF4-FFF2-40B4-BE49-F238E27FC236}">
                <a16:creationId xmlns:a16="http://schemas.microsoft.com/office/drawing/2014/main" id="{3D4192D2-03EA-4B94-B504-8C5FEE5A5C2F}"/>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22</a:t>
            </a:fld>
            <a:endParaRPr lang="en-US" dirty="0"/>
          </a:p>
        </p:txBody>
      </p:sp>
      <p:sp>
        <p:nvSpPr>
          <p:cNvPr id="5" name="Footer Placeholder 4">
            <a:extLst>
              <a:ext uri="{FF2B5EF4-FFF2-40B4-BE49-F238E27FC236}">
                <a16:creationId xmlns:a16="http://schemas.microsoft.com/office/drawing/2014/main" id="{721267EC-EC8E-40ED-BB6F-3CF62E7F6880}"/>
              </a:ext>
            </a:extLst>
          </p:cNvPr>
          <p:cNvSpPr>
            <a:spLocks noGrp="1"/>
          </p:cNvSpPr>
          <p:nvPr>
            <p:ph type="ftr" sz="quarter" idx="11"/>
          </p:nvPr>
        </p:nvSpPr>
        <p:spPr/>
        <p:txBody>
          <a:bodyPr/>
          <a:lstStyle/>
          <a:p>
            <a:pPr>
              <a:defRPr/>
            </a:pPr>
            <a:r>
              <a:rPr lang="en-GB"/>
              <a:t>COVID-19 Vaccination programme: Core training slide set for healthcare practitioners 17 September 2021 </a:t>
            </a:r>
            <a:endParaRPr lang="en-US" dirty="0"/>
          </a:p>
        </p:txBody>
      </p:sp>
    </p:spTree>
    <p:extLst>
      <p:ext uri="{BB962C8B-B14F-4D97-AF65-F5344CB8AC3E}">
        <p14:creationId xmlns:p14="http://schemas.microsoft.com/office/powerpoint/2010/main" val="1333756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01F25-3D36-40CD-AC59-BD7B9AB87B32}"/>
              </a:ext>
            </a:extLst>
          </p:cNvPr>
          <p:cNvSpPr>
            <a:spLocks noGrp="1"/>
          </p:cNvSpPr>
          <p:nvPr>
            <p:ph type="title"/>
          </p:nvPr>
        </p:nvSpPr>
        <p:spPr>
          <a:xfrm>
            <a:off x="924839" y="237097"/>
            <a:ext cx="8028000" cy="648072"/>
          </a:xfrm>
        </p:spPr>
        <p:txBody>
          <a:bodyPr>
            <a:normAutofit/>
          </a:bodyPr>
          <a:lstStyle/>
          <a:p>
            <a:r>
              <a:rPr lang="en-GB" dirty="0"/>
              <a:t>Properties of an ideal vaccine</a:t>
            </a:r>
          </a:p>
        </p:txBody>
      </p:sp>
      <p:sp>
        <p:nvSpPr>
          <p:cNvPr id="4" name="Slide Number Placeholder 3">
            <a:extLst>
              <a:ext uri="{FF2B5EF4-FFF2-40B4-BE49-F238E27FC236}">
                <a16:creationId xmlns:a16="http://schemas.microsoft.com/office/drawing/2014/main" id="{0B12E166-7339-416A-8C33-D253079BA9A9}"/>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23</a:t>
            </a:fld>
            <a:endParaRPr lang="en-US" dirty="0"/>
          </a:p>
        </p:txBody>
      </p:sp>
      <p:sp>
        <p:nvSpPr>
          <p:cNvPr id="5" name="Footer Placeholder 4">
            <a:extLst>
              <a:ext uri="{FF2B5EF4-FFF2-40B4-BE49-F238E27FC236}">
                <a16:creationId xmlns:a16="http://schemas.microsoft.com/office/drawing/2014/main" id="{8201F4BD-CA20-458E-BCE5-B6E087AF6B2B}"/>
              </a:ext>
            </a:extLst>
          </p:cNvPr>
          <p:cNvSpPr>
            <a:spLocks noGrp="1"/>
          </p:cNvSpPr>
          <p:nvPr>
            <p:ph type="ftr" sz="quarter" idx="11"/>
          </p:nvPr>
        </p:nvSpPr>
        <p:spPr/>
        <p:txBody>
          <a:bodyPr/>
          <a:lstStyle/>
          <a:p>
            <a:pPr>
              <a:defRPr/>
            </a:pPr>
            <a:r>
              <a:rPr lang="en-GB"/>
              <a:t>COVID-19 Vaccination programme: Core training slide set for healthcare practitioners 17 September 2021 </a:t>
            </a:r>
            <a:endParaRPr lang="en-US" dirty="0"/>
          </a:p>
        </p:txBody>
      </p:sp>
      <p:sp>
        <p:nvSpPr>
          <p:cNvPr id="6" name="TextBox 1">
            <a:extLst>
              <a:ext uri="{FF2B5EF4-FFF2-40B4-BE49-F238E27FC236}">
                <a16:creationId xmlns:a16="http://schemas.microsoft.com/office/drawing/2014/main" id="{E8F3DFE0-B245-4055-A0FA-5303073F4CC9}"/>
              </a:ext>
            </a:extLst>
          </p:cNvPr>
          <p:cNvSpPr txBox="1">
            <a:spLocks noGrp="1" noChangeArrowheads="1"/>
          </p:cNvSpPr>
          <p:nvPr>
            <p:ph idx="1"/>
          </p:nvPr>
        </p:nvSpPr>
        <p:spPr bwMode="auto">
          <a:xfrm>
            <a:off x="860574" y="1178205"/>
            <a:ext cx="10752499" cy="4394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Verdana" pitchFamily="34" charset="0"/>
              </a:defRPr>
            </a:lvl1pPr>
            <a:lvl2pPr marL="742950" indent="-285750">
              <a:defRPr sz="1000">
                <a:solidFill>
                  <a:schemeClr val="tx1"/>
                </a:solidFill>
                <a:latin typeface="Verdana" pitchFamily="34" charset="0"/>
              </a:defRPr>
            </a:lvl2pPr>
            <a:lvl3pPr marL="1143000" indent="-228600">
              <a:defRPr sz="1000">
                <a:solidFill>
                  <a:schemeClr val="tx1"/>
                </a:solidFill>
                <a:latin typeface="Verdana" pitchFamily="34" charset="0"/>
              </a:defRPr>
            </a:lvl3pPr>
            <a:lvl4pPr marL="1600200" indent="-228600">
              <a:defRPr sz="1000">
                <a:solidFill>
                  <a:schemeClr val="tx1"/>
                </a:solidFill>
                <a:latin typeface="Verdana" pitchFamily="34" charset="0"/>
              </a:defRPr>
            </a:lvl4pPr>
            <a:lvl5pPr marL="2057400" indent="-228600">
              <a:defRPr sz="1000">
                <a:solidFill>
                  <a:schemeClr val="tx1"/>
                </a:solidFill>
                <a:latin typeface="Verdana" pitchFamily="34" charset="0"/>
              </a:defRPr>
            </a:lvl5pPr>
            <a:lvl6pPr marL="2514600" indent="-228600" eaLnBrk="0" fontAlgn="base" hangingPunct="0">
              <a:spcBef>
                <a:spcPct val="0"/>
              </a:spcBef>
              <a:spcAft>
                <a:spcPct val="0"/>
              </a:spcAft>
              <a:defRPr sz="1000">
                <a:solidFill>
                  <a:schemeClr val="tx1"/>
                </a:solidFill>
                <a:latin typeface="Verdana" pitchFamily="34" charset="0"/>
              </a:defRPr>
            </a:lvl6pPr>
            <a:lvl7pPr marL="2971800" indent="-228600" eaLnBrk="0" fontAlgn="base" hangingPunct="0">
              <a:spcBef>
                <a:spcPct val="0"/>
              </a:spcBef>
              <a:spcAft>
                <a:spcPct val="0"/>
              </a:spcAft>
              <a:defRPr sz="1000">
                <a:solidFill>
                  <a:schemeClr val="tx1"/>
                </a:solidFill>
                <a:latin typeface="Verdana" pitchFamily="34" charset="0"/>
              </a:defRPr>
            </a:lvl7pPr>
            <a:lvl8pPr marL="3429000" indent="-228600" eaLnBrk="0" fontAlgn="base" hangingPunct="0">
              <a:spcBef>
                <a:spcPct val="0"/>
              </a:spcBef>
              <a:spcAft>
                <a:spcPct val="0"/>
              </a:spcAft>
              <a:defRPr sz="1000">
                <a:solidFill>
                  <a:schemeClr val="tx1"/>
                </a:solidFill>
                <a:latin typeface="Verdana" pitchFamily="34" charset="0"/>
              </a:defRPr>
            </a:lvl8pPr>
            <a:lvl9pPr marL="3886200" indent="-228600" eaLnBrk="0" fontAlgn="base" hangingPunct="0">
              <a:spcBef>
                <a:spcPct val="0"/>
              </a:spcBef>
              <a:spcAft>
                <a:spcPct val="0"/>
              </a:spcAft>
              <a:defRPr sz="1000">
                <a:solidFill>
                  <a:schemeClr val="tx1"/>
                </a:solidFill>
                <a:latin typeface="Verdana" pitchFamily="34" charset="0"/>
              </a:defRPr>
            </a:lvl9pPr>
          </a:lstStyle>
          <a:p>
            <a:pPr>
              <a:defRPr/>
            </a:pPr>
            <a:r>
              <a:rPr lang="en-GB" altLang="en-US" sz="1800" dirty="0">
                <a:latin typeface="+mn-lt"/>
              </a:rPr>
              <a:t>Ideally, a vaccine will:</a:t>
            </a:r>
          </a:p>
          <a:p>
            <a:pPr>
              <a:defRPr/>
            </a:pPr>
            <a:endParaRPr lang="en-GB" altLang="en-US" sz="900" dirty="0">
              <a:latin typeface="+mn-lt"/>
            </a:endParaRPr>
          </a:p>
          <a:p>
            <a:pPr marL="342900" indent="-342900">
              <a:buFont typeface="Arial" panose="020B0604020202020204" pitchFamily="34" charset="0"/>
              <a:buChar char="•"/>
              <a:defRPr/>
            </a:pPr>
            <a:r>
              <a:rPr lang="en-GB" altLang="en-US" sz="1800" dirty="0">
                <a:latin typeface="+mn-lt"/>
              </a:rPr>
              <a:t>produce the same immune protection which usually follows natural infection but without causing disease</a:t>
            </a:r>
          </a:p>
          <a:p>
            <a:pPr marL="342900" indent="-342900">
              <a:buFont typeface="Arial" panose="020B0604020202020204" pitchFamily="34" charset="0"/>
              <a:buChar char="•"/>
              <a:defRPr/>
            </a:pPr>
            <a:r>
              <a:rPr lang="en-GB" altLang="en-US" sz="1800" dirty="0">
                <a:latin typeface="+mn-lt"/>
              </a:rPr>
              <a:t>generate long lasting immunity so that the person is protected if they are exposed to the antigen several years after vaccination </a:t>
            </a:r>
          </a:p>
          <a:p>
            <a:pPr marL="342900" indent="-342900">
              <a:buFont typeface="Arial" panose="020B0604020202020204" pitchFamily="34" charset="0"/>
              <a:buChar char="•"/>
              <a:defRPr/>
            </a:pPr>
            <a:r>
              <a:rPr lang="en-GB" altLang="en-US" sz="1800" dirty="0">
                <a:latin typeface="+mn-lt"/>
              </a:rPr>
              <a:t>interrupt the spread of infection by preventing carriage of the organism in the vaccinated person</a:t>
            </a:r>
          </a:p>
          <a:p>
            <a:pPr marL="0" indent="0">
              <a:defRPr/>
            </a:pPr>
            <a:endParaRPr lang="en-GB" altLang="en-US" sz="900" dirty="0">
              <a:latin typeface="+mn-lt"/>
            </a:endParaRPr>
          </a:p>
          <a:p>
            <a:pPr>
              <a:defRPr/>
            </a:pPr>
            <a:r>
              <a:rPr lang="en-GB" altLang="en-US" sz="1800" dirty="0">
                <a:latin typeface="+mn-lt"/>
              </a:rPr>
              <a:t>Vaccines need to be safe and </a:t>
            </a:r>
            <a:r>
              <a:rPr lang="en-GB" sz="1800" dirty="0">
                <a:latin typeface="+mn-lt"/>
              </a:rPr>
              <a:t>the risk from any side effects should be much lower than the benefit of preventing deaths and serious complications of the disease.</a:t>
            </a:r>
            <a:endParaRPr lang="en-GB" altLang="en-US" sz="1800" dirty="0">
              <a:latin typeface="+mn-lt"/>
            </a:endParaRPr>
          </a:p>
          <a:p>
            <a:pPr>
              <a:defRPr/>
            </a:pPr>
            <a:endParaRPr lang="en-GB" altLang="en-US" sz="900" b="1" dirty="0">
              <a:latin typeface="+mn-lt"/>
            </a:endParaRPr>
          </a:p>
          <a:p>
            <a:pPr>
              <a:defRPr/>
            </a:pPr>
            <a:r>
              <a:rPr lang="en-GB" altLang="en-US" sz="1800" dirty="0">
                <a:latin typeface="+mn-lt"/>
              </a:rPr>
              <a:t>For the COVID-19 vaccines, many of these properties can be confirmed from the clinical vaccine trials. </a:t>
            </a:r>
          </a:p>
          <a:p>
            <a:pPr>
              <a:defRPr/>
            </a:pPr>
            <a:endParaRPr lang="en-GB" altLang="en-US" sz="900" dirty="0">
              <a:latin typeface="+mn-lt"/>
            </a:endParaRPr>
          </a:p>
          <a:p>
            <a:pPr>
              <a:defRPr/>
            </a:pPr>
            <a:r>
              <a:rPr lang="en-GB" altLang="en-US" sz="1800" dirty="0">
                <a:latin typeface="+mn-lt"/>
              </a:rPr>
              <a:t>Longer term ongoing surveillance of the disease and of those vaccinated is informing: </a:t>
            </a:r>
          </a:p>
          <a:p>
            <a:pPr marL="285750" indent="-285750">
              <a:buFont typeface="Arial" panose="020B0604020202020204" pitchFamily="34" charset="0"/>
              <a:buChar char="•"/>
              <a:defRPr/>
            </a:pPr>
            <a:r>
              <a:rPr lang="en-GB" altLang="en-US" sz="1800" dirty="0">
                <a:latin typeface="+mn-lt"/>
              </a:rPr>
              <a:t>how long vaccine protection is lasting and the need for booster doses </a:t>
            </a:r>
          </a:p>
          <a:p>
            <a:pPr marL="285750" indent="-285750">
              <a:buFont typeface="Arial" panose="020B0604020202020204" pitchFamily="34" charset="0"/>
              <a:buChar char="•"/>
              <a:defRPr/>
            </a:pPr>
            <a:r>
              <a:rPr lang="en-GB" altLang="en-US" sz="1800" dirty="0">
                <a:latin typeface="+mn-lt"/>
              </a:rPr>
              <a:t>whether the vaccine prevents a vaccinated person from carrying and spreading the virus </a:t>
            </a:r>
          </a:p>
        </p:txBody>
      </p:sp>
    </p:spTree>
    <p:extLst>
      <p:ext uri="{BB962C8B-B14F-4D97-AF65-F5344CB8AC3E}">
        <p14:creationId xmlns:p14="http://schemas.microsoft.com/office/powerpoint/2010/main" val="34798885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06BD9-C5E0-4F15-BA64-E37AA8263787}"/>
              </a:ext>
            </a:extLst>
          </p:cNvPr>
          <p:cNvSpPr>
            <a:spLocks noGrp="1"/>
          </p:cNvSpPr>
          <p:nvPr>
            <p:ph type="title"/>
          </p:nvPr>
        </p:nvSpPr>
        <p:spPr>
          <a:xfrm>
            <a:off x="550843" y="297455"/>
            <a:ext cx="10903426" cy="899297"/>
          </a:xfrm>
        </p:spPr>
        <p:txBody>
          <a:bodyPr/>
          <a:lstStyle/>
          <a:p>
            <a:r>
              <a:rPr lang="en-GB" dirty="0"/>
              <a:t>Stages of vaccine trials</a:t>
            </a:r>
          </a:p>
        </p:txBody>
      </p:sp>
      <p:sp>
        <p:nvSpPr>
          <p:cNvPr id="4" name="Slide Number Placeholder 3">
            <a:extLst>
              <a:ext uri="{FF2B5EF4-FFF2-40B4-BE49-F238E27FC236}">
                <a16:creationId xmlns:a16="http://schemas.microsoft.com/office/drawing/2014/main" id="{DC7C6400-0851-4D6F-AA96-62E33E7E48FF}"/>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24</a:t>
            </a:fld>
            <a:endParaRPr lang="en-US" dirty="0"/>
          </a:p>
        </p:txBody>
      </p:sp>
      <p:sp>
        <p:nvSpPr>
          <p:cNvPr id="5" name="Footer Placeholder 4">
            <a:extLst>
              <a:ext uri="{FF2B5EF4-FFF2-40B4-BE49-F238E27FC236}">
                <a16:creationId xmlns:a16="http://schemas.microsoft.com/office/drawing/2014/main" id="{98AAC956-682F-4ED1-AAE7-5232C24B394D}"/>
              </a:ext>
            </a:extLst>
          </p:cNvPr>
          <p:cNvSpPr>
            <a:spLocks noGrp="1"/>
          </p:cNvSpPr>
          <p:nvPr>
            <p:ph type="ftr" sz="quarter" idx="11"/>
          </p:nvPr>
        </p:nvSpPr>
        <p:spPr/>
        <p:txBody>
          <a:bodyPr/>
          <a:lstStyle/>
          <a:p>
            <a:pPr>
              <a:defRPr/>
            </a:pPr>
            <a:r>
              <a:rPr lang="en-GB"/>
              <a:t>COVID-19 Vaccination programme: Core training slide set for healthcare practitioners 17 September 2021 </a:t>
            </a:r>
            <a:endParaRPr lang="en-US" dirty="0"/>
          </a:p>
        </p:txBody>
      </p:sp>
      <p:sp>
        <p:nvSpPr>
          <p:cNvPr id="6" name="Text Placeholder 2">
            <a:extLst>
              <a:ext uri="{FF2B5EF4-FFF2-40B4-BE49-F238E27FC236}">
                <a16:creationId xmlns:a16="http://schemas.microsoft.com/office/drawing/2014/main" id="{31E0AC85-B4BF-4D64-B0C6-C63214498827}"/>
              </a:ext>
            </a:extLst>
          </p:cNvPr>
          <p:cNvSpPr>
            <a:spLocks noGrp="1"/>
          </p:cNvSpPr>
          <p:nvPr>
            <p:ph idx="1"/>
          </p:nvPr>
        </p:nvSpPr>
        <p:spPr>
          <a:xfrm>
            <a:off x="510920" y="1089850"/>
            <a:ext cx="10780201" cy="5218876"/>
          </a:xfrm>
        </p:spPr>
        <p:txBody>
          <a:bodyPr/>
          <a:lstStyle/>
          <a:p>
            <a:r>
              <a:rPr lang="en-GB" altLang="en-US" sz="2000" dirty="0"/>
              <a:t>Vaccines are extensively tested through several different phases of trials.</a:t>
            </a:r>
          </a:p>
          <a:p>
            <a:endParaRPr lang="en-GB" altLang="en-US" sz="900" dirty="0"/>
          </a:p>
          <a:p>
            <a:pPr marL="285750" indent="-285750">
              <a:buFont typeface="Arial" panose="020B0604020202020204" pitchFamily="34" charset="0"/>
              <a:buChar char="•"/>
            </a:pPr>
            <a:r>
              <a:rPr lang="en-GB" altLang="en-US" sz="2000" b="1" dirty="0"/>
              <a:t>pre-clinical studies </a:t>
            </a:r>
            <a:r>
              <a:rPr lang="en-GB" dirty="0"/>
              <a:t>using tissue</a:t>
            </a:r>
            <a:r>
              <a:rPr lang="en-GB" strike="sngStrike" dirty="0"/>
              <a:t>-</a:t>
            </a:r>
            <a:r>
              <a:rPr lang="en-GB" dirty="0"/>
              <a:t>culture, cell-culture or animal studies. At this stage, safety and immunogenicity (the ability of the vaccine to produce an immune response) are assessed. If pre-clinical studies are successful, the vaccine then goes through several different phases of vaccine trials in humans</a:t>
            </a:r>
          </a:p>
          <a:p>
            <a:pPr marL="285750" indent="-285750">
              <a:buFont typeface="Arial" panose="020B0604020202020204" pitchFamily="34" charset="0"/>
              <a:buChar char="•"/>
            </a:pPr>
            <a:endParaRPr lang="en-GB" altLang="en-US" sz="900" b="1" dirty="0"/>
          </a:p>
          <a:p>
            <a:pPr marL="285750" indent="-285750">
              <a:buFont typeface="Arial" panose="020B0604020202020204" pitchFamily="34" charset="0"/>
              <a:buChar char="•"/>
            </a:pPr>
            <a:r>
              <a:rPr lang="en-GB" altLang="en-US" sz="2000" b="1" dirty="0"/>
              <a:t>phase I clinical trials </a:t>
            </a:r>
            <a:r>
              <a:rPr lang="en-GB" altLang="en-US" dirty="0"/>
              <a:t>are small-scale trials in healthy adult volunteers (generally 20-100) to assess whether the vaccine is safe in humans and type and extent of immune response it induces  </a:t>
            </a:r>
          </a:p>
          <a:p>
            <a:pPr marL="0" indent="0"/>
            <a:endParaRPr lang="en-GB" altLang="en-US" sz="900" dirty="0"/>
          </a:p>
          <a:p>
            <a:pPr marL="285750" indent="-285750">
              <a:buFont typeface="Arial" panose="020B0604020202020204" pitchFamily="34" charset="0"/>
              <a:buChar char="•"/>
            </a:pPr>
            <a:r>
              <a:rPr lang="en-GB" altLang="en-US" sz="2000" b="1" dirty="0"/>
              <a:t>phase II clinical trials</a:t>
            </a:r>
            <a:r>
              <a:rPr lang="en-GB" altLang="en-US" sz="2000" dirty="0"/>
              <a:t> </a:t>
            </a:r>
            <a:r>
              <a:rPr lang="en-GB" altLang="en-US" dirty="0"/>
              <a:t>are larger (several hundred healthy volunteers) and usually carried out in the target age group(s) the vaccine is likely to be used in. They are looking mainly to assess the efficacy of the vaccine against artificial infection and clinical disease. Vaccine safety, side-effects and immune response are also studied</a:t>
            </a:r>
          </a:p>
          <a:p>
            <a:pPr marL="285750" indent="-285750">
              <a:buFont typeface="Arial" panose="020B0604020202020204" pitchFamily="34" charset="0"/>
              <a:buChar char="•"/>
            </a:pPr>
            <a:endParaRPr lang="en-GB" altLang="en-US" sz="900" dirty="0"/>
          </a:p>
          <a:p>
            <a:pPr marL="285750" indent="-285750">
              <a:buFont typeface="Arial" panose="020B0604020202020204" pitchFamily="34" charset="0"/>
              <a:buChar char="•"/>
            </a:pPr>
            <a:r>
              <a:rPr lang="en-GB" altLang="en-US" sz="2000" b="1" dirty="0"/>
              <a:t>phase III clinical trials</a:t>
            </a:r>
            <a:r>
              <a:rPr lang="en-GB" altLang="en-US" sz="2000" dirty="0"/>
              <a:t> </a:t>
            </a:r>
            <a:r>
              <a:rPr lang="en-GB" altLang="en-US" dirty="0"/>
              <a:t>involve the vaccine being studied on a large scale in many hundreds or thousands of subjects across several sites to evaluate efficacy under natural disease conditions and make sure that there are no unintended side effects not detected in phase II studies</a:t>
            </a:r>
            <a:endParaRPr lang="en-GB" altLang="en-US" sz="2000" dirty="0"/>
          </a:p>
        </p:txBody>
      </p:sp>
    </p:spTree>
    <p:extLst>
      <p:ext uri="{BB962C8B-B14F-4D97-AF65-F5344CB8AC3E}">
        <p14:creationId xmlns:p14="http://schemas.microsoft.com/office/powerpoint/2010/main" val="7879532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6546B-45BB-409F-A810-A00613FD2DEC}"/>
              </a:ext>
            </a:extLst>
          </p:cNvPr>
          <p:cNvSpPr>
            <a:spLocks noGrp="1"/>
          </p:cNvSpPr>
          <p:nvPr>
            <p:ph type="title"/>
          </p:nvPr>
        </p:nvSpPr>
        <p:spPr/>
        <p:txBody>
          <a:bodyPr/>
          <a:lstStyle/>
          <a:p>
            <a:r>
              <a:rPr lang="en-GB" dirty="0"/>
              <a:t>Safety</a:t>
            </a:r>
          </a:p>
        </p:txBody>
      </p:sp>
      <p:sp>
        <p:nvSpPr>
          <p:cNvPr id="3" name="Content Placeholder 2">
            <a:extLst>
              <a:ext uri="{FF2B5EF4-FFF2-40B4-BE49-F238E27FC236}">
                <a16:creationId xmlns:a16="http://schemas.microsoft.com/office/drawing/2014/main" id="{25E2F98C-05B6-430B-AE16-5ED6E48ADA52}"/>
              </a:ext>
            </a:extLst>
          </p:cNvPr>
          <p:cNvSpPr>
            <a:spLocks noGrp="1"/>
          </p:cNvSpPr>
          <p:nvPr>
            <p:ph idx="1"/>
          </p:nvPr>
        </p:nvSpPr>
        <p:spPr>
          <a:xfrm>
            <a:off x="737731" y="1109667"/>
            <a:ext cx="10554803" cy="4895949"/>
          </a:xfrm>
        </p:spPr>
        <p:txBody>
          <a:bodyPr/>
          <a:lstStyle/>
          <a:p>
            <a:pPr marL="285750" indent="-285750">
              <a:buFont typeface="Arial" panose="020B0604020202020204" pitchFamily="34" charset="0"/>
              <a:buChar char="•"/>
            </a:pPr>
            <a:r>
              <a:rPr lang="en-GB" sz="2000" dirty="0"/>
              <a:t>before any of the COVID vaccines can be authorised for widespread use in the population, the manufacturers have to demonstrate that they are safe and effective</a:t>
            </a:r>
          </a:p>
          <a:p>
            <a:pPr marL="285750" indent="-285750">
              <a:buFont typeface="Arial" panose="020B0604020202020204" pitchFamily="34" charset="0"/>
              <a:buChar char="•"/>
            </a:pPr>
            <a:endParaRPr lang="en-GB" sz="1000" dirty="0"/>
          </a:p>
          <a:p>
            <a:pPr marL="285750" indent="-285750">
              <a:buFont typeface="Arial" panose="020B0604020202020204" pitchFamily="34" charset="0"/>
              <a:buChar char="•"/>
            </a:pPr>
            <a:r>
              <a:rPr lang="en-GB" sz="2000" dirty="0"/>
              <a:t>tens of thousands of people across the world have already received COVID-19 vaccines in clinical trials</a:t>
            </a:r>
          </a:p>
          <a:p>
            <a:pPr marL="285750" indent="-285750">
              <a:buFont typeface="Arial" panose="020B0604020202020204" pitchFamily="34" charset="0"/>
              <a:buChar char="•"/>
            </a:pPr>
            <a:endParaRPr lang="en-GB" sz="1000" dirty="0"/>
          </a:p>
          <a:p>
            <a:pPr marL="285750" indent="-285750">
              <a:buFont typeface="Arial" panose="020B0604020202020204" pitchFamily="34" charset="0"/>
              <a:buChar char="•"/>
            </a:pPr>
            <a:r>
              <a:rPr lang="en-GB" sz="2000" dirty="0"/>
              <a:t>no serious adverse reactions to the vaccines were seen in the trial participants who received them </a:t>
            </a:r>
          </a:p>
          <a:p>
            <a:pPr marL="0" indent="0"/>
            <a:endParaRPr lang="en-GB" sz="1000" dirty="0"/>
          </a:p>
          <a:p>
            <a:pPr marL="635000" lvl="1" indent="-285750">
              <a:buFont typeface="Arial" panose="020B0604020202020204" pitchFamily="34" charset="0"/>
              <a:buChar char="•"/>
            </a:pPr>
            <a:r>
              <a:rPr lang="en-GB" dirty="0"/>
              <a:t>any reactions reported were similar to those seen following other vaccines such as pain and tenderness at the injection site and fever, headache, muscle aches and fatigue</a:t>
            </a:r>
          </a:p>
          <a:p>
            <a:pPr marL="635000" lvl="1" indent="-285750">
              <a:buFont typeface="Arial" panose="020B0604020202020204" pitchFamily="34" charset="0"/>
              <a:buChar char="•"/>
            </a:pPr>
            <a:endParaRPr lang="en-GB" sz="1000" dirty="0"/>
          </a:p>
          <a:p>
            <a:pPr marL="285750" indent="-285750">
              <a:buFont typeface="Arial" panose="020B0604020202020204" pitchFamily="34" charset="0"/>
              <a:buChar char="•"/>
            </a:pPr>
            <a:r>
              <a:rPr lang="en-GB" sz="2000" dirty="0"/>
              <a:t>once vaccines are authorised and in use, the MHRA continually monitors their safety to ensure that the benefits continue to outweigh any risks </a:t>
            </a:r>
          </a:p>
          <a:p>
            <a:pPr marL="0" indent="0"/>
            <a:endParaRPr lang="en-GB" sz="2000" dirty="0"/>
          </a:p>
          <a:p>
            <a:pPr marL="285750" indent="-285750">
              <a:buFont typeface="Arial" panose="020B0604020202020204" pitchFamily="34" charset="0"/>
              <a:buChar char="•"/>
            </a:pPr>
            <a:r>
              <a:rPr lang="en-GB" sz="2000" dirty="0"/>
              <a:t>any reported adverse reactions are thoroughly investigated and the MHRA work with their international equivalent agencies to rapidly share safety data and reports </a:t>
            </a:r>
          </a:p>
          <a:p>
            <a:pPr marL="285750" indent="-285750">
              <a:buFont typeface="Arial" panose="020B0604020202020204" pitchFamily="34" charset="0"/>
              <a:buChar char="•"/>
            </a:pPr>
            <a:endParaRPr lang="en-GB" sz="2000" dirty="0"/>
          </a:p>
          <a:p>
            <a:endParaRPr lang="en-GB" dirty="0"/>
          </a:p>
        </p:txBody>
      </p:sp>
      <p:sp>
        <p:nvSpPr>
          <p:cNvPr id="4" name="Slide Number Placeholder 3">
            <a:extLst>
              <a:ext uri="{FF2B5EF4-FFF2-40B4-BE49-F238E27FC236}">
                <a16:creationId xmlns:a16="http://schemas.microsoft.com/office/drawing/2014/main" id="{40FDF442-0E09-457B-BCD6-1F732BD4B139}"/>
              </a:ext>
            </a:extLst>
          </p:cNvPr>
          <p:cNvSpPr>
            <a:spLocks noGrp="1"/>
          </p:cNvSpPr>
          <p:nvPr>
            <p:ph type="sldNum" sz="quarter" idx="10"/>
          </p:nvPr>
        </p:nvSpPr>
        <p:spPr/>
        <p:txBody>
          <a:bodyPr/>
          <a:lstStyle/>
          <a:p>
            <a:pPr marL="531813"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mn-cs"/>
              </a:rPr>
              <a:t>  </a:t>
            </a:r>
            <a:fld id="{2565FA6D-D4C8-4C4C-AC4B-3269734D34D8}" type="slidenum">
              <a:rPr kumimoji="0" lang="en-US" sz="1200" b="0" i="0" u="none" strike="noStrike" kern="1200" cap="none" spc="0" normalizeH="0" baseline="0" noProof="0" smtClean="0">
                <a:ln>
                  <a:noFill/>
                </a:ln>
                <a:solidFill>
                  <a:prstClr val="white"/>
                </a:solidFill>
                <a:effectLst/>
                <a:uLnTx/>
                <a:uFillTx/>
                <a:latin typeface="Arial"/>
                <a:ea typeface="+mn-ea"/>
                <a:cs typeface="+mn-cs"/>
              </a:rPr>
              <a:pPr marL="531813"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white"/>
              </a:solidFill>
              <a:effectLst/>
              <a:uLnTx/>
              <a:uFillTx/>
              <a:latin typeface="Arial"/>
              <a:ea typeface="+mn-ea"/>
              <a:cs typeface="+mn-cs"/>
            </a:endParaRPr>
          </a:p>
        </p:txBody>
      </p:sp>
      <p:sp>
        <p:nvSpPr>
          <p:cNvPr id="5" name="Footer Placeholder 4">
            <a:extLst>
              <a:ext uri="{FF2B5EF4-FFF2-40B4-BE49-F238E27FC236}">
                <a16:creationId xmlns:a16="http://schemas.microsoft.com/office/drawing/2014/main" id="{C7E6D252-9DB4-4A49-A3CD-DF4E2D9306AB}"/>
              </a:ext>
            </a:extLst>
          </p:cNvPr>
          <p:cNvSpPr>
            <a:spLocks noGrp="1"/>
          </p:cNvSpPr>
          <p:nvPr>
            <p:ph type="ftr" sz="quarter" idx="11"/>
          </p:nvPr>
        </p:nvSpPr>
        <p:spPr/>
        <p:txBody>
          <a:bodyPr/>
          <a:lstStyle/>
          <a:p>
            <a:pPr marL="173038"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solidFill>
                <a:effectLst/>
                <a:uLnTx/>
                <a:uFillTx/>
                <a:latin typeface="Arial" pitchFamily="34" charset="0"/>
                <a:ea typeface="+mn-ea"/>
                <a:cs typeface="+mn-cs"/>
              </a:rPr>
              <a:t>COVID-19 Vaccination programme: Core training slide set for healthcare practitioners 17 September 2021 </a:t>
            </a:r>
            <a:endParaRPr kumimoji="0" lang="en-US" sz="1200" b="0" i="0" u="none" strike="noStrike" kern="1200" cap="none" spc="0" normalizeH="0" baseline="0" noProof="0" dirty="0">
              <a:ln>
                <a:noFill/>
              </a:ln>
              <a:solidFill>
                <a:prstClr val="white"/>
              </a:solidFill>
              <a:effectLst/>
              <a:uLnTx/>
              <a:uFillTx/>
              <a:latin typeface="Arial" pitchFamily="34" charset="0"/>
              <a:ea typeface="+mn-ea"/>
              <a:cs typeface="+mn-cs"/>
            </a:endParaRPr>
          </a:p>
        </p:txBody>
      </p:sp>
    </p:spTree>
    <p:extLst>
      <p:ext uri="{BB962C8B-B14F-4D97-AF65-F5344CB8AC3E}">
        <p14:creationId xmlns:p14="http://schemas.microsoft.com/office/powerpoint/2010/main" val="38165653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124D0-040B-4D68-8664-411D7862424D}"/>
              </a:ext>
            </a:extLst>
          </p:cNvPr>
          <p:cNvSpPr>
            <a:spLocks noGrp="1"/>
          </p:cNvSpPr>
          <p:nvPr>
            <p:ph type="title"/>
          </p:nvPr>
        </p:nvSpPr>
        <p:spPr/>
        <p:txBody>
          <a:bodyPr/>
          <a:lstStyle/>
          <a:p>
            <a:r>
              <a:rPr lang="en-GB" dirty="0"/>
              <a:t>Effectiveness</a:t>
            </a:r>
          </a:p>
        </p:txBody>
      </p:sp>
      <p:sp>
        <p:nvSpPr>
          <p:cNvPr id="3" name="Content Placeholder 2">
            <a:extLst>
              <a:ext uri="{FF2B5EF4-FFF2-40B4-BE49-F238E27FC236}">
                <a16:creationId xmlns:a16="http://schemas.microsoft.com/office/drawing/2014/main" id="{4E469076-98AD-4ECA-91AD-AAF95C1D40F5}"/>
              </a:ext>
            </a:extLst>
          </p:cNvPr>
          <p:cNvSpPr>
            <a:spLocks noGrp="1"/>
          </p:cNvSpPr>
          <p:nvPr>
            <p:ph idx="1"/>
          </p:nvPr>
        </p:nvSpPr>
        <p:spPr>
          <a:xfrm>
            <a:off x="743999" y="1303020"/>
            <a:ext cx="11208651" cy="5090159"/>
          </a:xfrm>
        </p:spPr>
        <p:txBody>
          <a:bodyPr/>
          <a:lstStyle/>
          <a:p>
            <a:pPr marL="285750" indent="-285750">
              <a:buFont typeface="Arial" panose="020B0604020202020204" pitchFamily="34" charset="0"/>
              <a:buChar char="•"/>
            </a:pPr>
            <a:r>
              <a:rPr lang="en-GB" dirty="0"/>
              <a:t>manufacturers of the COVID-19 vaccines need to show evidence that they will be effective</a:t>
            </a:r>
          </a:p>
          <a:p>
            <a:pPr marL="285750" indent="-285750">
              <a:buFont typeface="Arial" panose="020B0604020202020204" pitchFamily="34" charset="0"/>
              <a:buChar char="•"/>
            </a:pPr>
            <a:r>
              <a:rPr lang="en-GB" dirty="0"/>
              <a:t>they can do this by showing a reduction in virus levels in animal studies where the vaccines were used and that people in the trials have made an antibody response to the vaccine</a:t>
            </a:r>
          </a:p>
          <a:p>
            <a:pPr marL="285750" indent="-285750">
              <a:buFont typeface="Arial" panose="020B0604020202020204" pitchFamily="34" charset="0"/>
              <a:buChar char="•"/>
            </a:pPr>
            <a:r>
              <a:rPr lang="en-GB" dirty="0"/>
              <a:t>vaccine effectiveness can be calculated by comparing the number of cases of COVID-19 disease in trial participants who received the COVID-19 vaccine with the number of trial participants who received the placebo or alternative (non-COVID-19) vaccine</a:t>
            </a:r>
          </a:p>
          <a:p>
            <a:pPr marL="0" indent="0"/>
            <a:endParaRPr lang="en-GB" sz="900" dirty="0"/>
          </a:p>
          <a:p>
            <a:r>
              <a:rPr lang="en-GB" dirty="0"/>
              <a:t>Those running clinical trials may look at antibody response:</a:t>
            </a:r>
          </a:p>
          <a:p>
            <a:pPr marL="735012" lvl="3" indent="-285750"/>
            <a:r>
              <a:rPr lang="en-GB" dirty="0"/>
              <a:t>after one dose and two doses</a:t>
            </a:r>
          </a:p>
          <a:p>
            <a:pPr marL="735012" lvl="3" indent="-285750"/>
            <a:r>
              <a:rPr lang="en-GB" dirty="0"/>
              <a:t>at different dosages of the vaccine</a:t>
            </a:r>
          </a:p>
          <a:p>
            <a:pPr marL="735012" lvl="3" indent="-285750"/>
            <a:r>
              <a:rPr lang="en-GB" dirty="0"/>
              <a:t>with different time intervals between vaccine doses</a:t>
            </a:r>
          </a:p>
          <a:p>
            <a:pPr marL="735012" lvl="3" indent="-285750"/>
            <a:r>
              <a:rPr lang="en-GB" dirty="0"/>
              <a:t>in different age groups </a:t>
            </a:r>
          </a:p>
          <a:p>
            <a:r>
              <a:rPr lang="en-GB" dirty="0"/>
              <a:t> </a:t>
            </a:r>
          </a:p>
          <a:p>
            <a:r>
              <a:rPr lang="en-GB" dirty="0"/>
              <a:t>Over time, they will look at: </a:t>
            </a:r>
          </a:p>
          <a:p>
            <a:pPr marL="285750" indent="-285750">
              <a:buFont typeface="Arial" panose="020B0604020202020204" pitchFamily="34" charset="0"/>
              <a:buChar char="•"/>
            </a:pPr>
            <a:r>
              <a:rPr lang="en-GB" dirty="0"/>
              <a:t>how long the antibodies last and the effect on antibody levels if a booster dose is given. </a:t>
            </a:r>
          </a:p>
          <a:p>
            <a:pPr marL="285750" indent="-285750">
              <a:buFont typeface="Arial" panose="020B0604020202020204" pitchFamily="34" charset="0"/>
              <a:buChar char="•"/>
            </a:pPr>
            <a:r>
              <a:rPr lang="en-GB" spc="-30" dirty="0"/>
              <a:t>whether the vaccine only stops people from becoming severely ill or if it also stops them spreading the virus too</a:t>
            </a:r>
          </a:p>
          <a:p>
            <a:endParaRPr lang="en-GB" dirty="0"/>
          </a:p>
        </p:txBody>
      </p:sp>
      <p:sp>
        <p:nvSpPr>
          <p:cNvPr id="4" name="Slide Number Placeholder 3">
            <a:extLst>
              <a:ext uri="{FF2B5EF4-FFF2-40B4-BE49-F238E27FC236}">
                <a16:creationId xmlns:a16="http://schemas.microsoft.com/office/drawing/2014/main" id="{AD998276-67FB-43B5-938B-7347DBEF7F68}"/>
              </a:ext>
            </a:extLst>
          </p:cNvPr>
          <p:cNvSpPr>
            <a:spLocks noGrp="1"/>
          </p:cNvSpPr>
          <p:nvPr>
            <p:ph type="sldNum" sz="quarter" idx="10"/>
          </p:nvPr>
        </p:nvSpPr>
        <p:spPr/>
        <p:txBody>
          <a:bodyPr/>
          <a:lstStyle/>
          <a:p>
            <a:pPr marL="531813"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mn-cs"/>
              </a:rPr>
              <a:t>  </a:t>
            </a:r>
            <a:fld id="{2565FA6D-D4C8-4C4C-AC4B-3269734D34D8}" type="slidenum">
              <a:rPr kumimoji="0" lang="en-US" sz="1200" b="0" i="0" u="none" strike="noStrike" kern="1200" cap="none" spc="0" normalizeH="0" baseline="0" noProof="0" smtClean="0">
                <a:ln>
                  <a:noFill/>
                </a:ln>
                <a:solidFill>
                  <a:prstClr val="white"/>
                </a:solidFill>
                <a:effectLst/>
                <a:uLnTx/>
                <a:uFillTx/>
                <a:latin typeface="Arial"/>
                <a:ea typeface="+mn-ea"/>
                <a:cs typeface="+mn-cs"/>
              </a:rPr>
              <a:pPr marL="531813" marR="0" lvl="0" indent="0" algn="l"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white"/>
              </a:solidFill>
              <a:effectLst/>
              <a:uLnTx/>
              <a:uFillTx/>
              <a:latin typeface="Arial"/>
              <a:ea typeface="+mn-ea"/>
              <a:cs typeface="+mn-cs"/>
            </a:endParaRPr>
          </a:p>
        </p:txBody>
      </p:sp>
      <p:sp>
        <p:nvSpPr>
          <p:cNvPr id="5" name="Footer Placeholder 4">
            <a:extLst>
              <a:ext uri="{FF2B5EF4-FFF2-40B4-BE49-F238E27FC236}">
                <a16:creationId xmlns:a16="http://schemas.microsoft.com/office/drawing/2014/main" id="{9A6ECBCE-1365-43E2-BCB8-A1D805A49CBD}"/>
              </a:ext>
            </a:extLst>
          </p:cNvPr>
          <p:cNvSpPr>
            <a:spLocks noGrp="1"/>
          </p:cNvSpPr>
          <p:nvPr>
            <p:ph type="ftr" sz="quarter" idx="11"/>
          </p:nvPr>
        </p:nvSpPr>
        <p:spPr/>
        <p:txBody>
          <a:bodyPr/>
          <a:lstStyle/>
          <a:p>
            <a:pPr marL="173038"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solidFill>
                <a:effectLst/>
                <a:uLnTx/>
                <a:uFillTx/>
                <a:latin typeface="Arial" pitchFamily="34" charset="0"/>
                <a:ea typeface="+mn-ea"/>
                <a:cs typeface="+mn-cs"/>
              </a:rPr>
              <a:t>COVID-19 Vaccination programme: Core training slide set for healthcare practitioners 17 September 2021 </a:t>
            </a:r>
            <a:endParaRPr kumimoji="0" lang="en-US" sz="1200" b="0" i="0" u="none" strike="noStrike" kern="1200" cap="none" spc="0" normalizeH="0" baseline="0" noProof="0" dirty="0">
              <a:ln>
                <a:noFill/>
              </a:ln>
              <a:solidFill>
                <a:prstClr val="white"/>
              </a:solidFill>
              <a:effectLst/>
              <a:uLnTx/>
              <a:uFillTx/>
              <a:latin typeface="Arial" pitchFamily="34" charset="0"/>
              <a:ea typeface="+mn-ea"/>
              <a:cs typeface="+mn-cs"/>
            </a:endParaRPr>
          </a:p>
        </p:txBody>
      </p:sp>
    </p:spTree>
    <p:extLst>
      <p:ext uri="{BB962C8B-B14F-4D97-AF65-F5344CB8AC3E}">
        <p14:creationId xmlns:p14="http://schemas.microsoft.com/office/powerpoint/2010/main" val="6861603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5E67A-B180-4A83-B5AC-D7D16261CCA3}"/>
              </a:ext>
            </a:extLst>
          </p:cNvPr>
          <p:cNvSpPr>
            <a:spLocks noGrp="1"/>
          </p:cNvSpPr>
          <p:nvPr>
            <p:ph type="title"/>
          </p:nvPr>
        </p:nvSpPr>
        <p:spPr/>
        <p:txBody>
          <a:bodyPr/>
          <a:lstStyle/>
          <a:p>
            <a:r>
              <a:rPr lang="en-GB" dirty="0"/>
              <a:t>Real world effectiveness </a:t>
            </a:r>
          </a:p>
        </p:txBody>
      </p:sp>
      <p:sp>
        <p:nvSpPr>
          <p:cNvPr id="3" name="Content Placeholder 2">
            <a:extLst>
              <a:ext uri="{FF2B5EF4-FFF2-40B4-BE49-F238E27FC236}">
                <a16:creationId xmlns:a16="http://schemas.microsoft.com/office/drawing/2014/main" id="{F2DE40A1-0206-4D48-899F-CFC2E20651D4}"/>
              </a:ext>
            </a:extLst>
          </p:cNvPr>
          <p:cNvSpPr>
            <a:spLocks noGrp="1"/>
          </p:cNvSpPr>
          <p:nvPr>
            <p:ph idx="1"/>
          </p:nvPr>
        </p:nvSpPr>
        <p:spPr>
          <a:xfrm>
            <a:off x="653608" y="1279427"/>
            <a:ext cx="11299043" cy="5029299"/>
          </a:xfrm>
        </p:spPr>
        <p:txBody>
          <a:bodyPr/>
          <a:lstStyle/>
          <a:p>
            <a:pPr marL="285750" indent="-285750">
              <a:buFont typeface="Arial" panose="020B0604020202020204" pitchFamily="34" charset="0"/>
              <a:buChar char="•"/>
            </a:pPr>
            <a:r>
              <a:rPr lang="en-GB" dirty="0"/>
              <a:t>now that COVID-19 vaccines are in general use in the UK population, the impact and effectiveness of the COVID-19 vaccination programme on symptomatic disease, hospitalisation, death and infection is being actively monitored </a:t>
            </a:r>
          </a:p>
          <a:p>
            <a:pPr marL="0" indent="0"/>
            <a:endParaRPr lang="en-GB" sz="1000" dirty="0"/>
          </a:p>
          <a:p>
            <a:pPr marL="285750" indent="-285750">
              <a:buFont typeface="Arial" panose="020B0604020202020204" pitchFamily="34" charset="0"/>
              <a:buChar char="•"/>
            </a:pPr>
            <a:r>
              <a:rPr lang="en-GB" dirty="0"/>
              <a:t>the COVID-19 vaccination programme in England has been estimated to have prevented between 24.4and 24.9 million infections and between 108,600 and 116,200 deaths in the UK up to 9 September 2021</a:t>
            </a:r>
          </a:p>
          <a:p>
            <a:pPr marL="285750" indent="-285750">
              <a:buFont typeface="Arial" panose="020B0604020202020204" pitchFamily="34" charset="0"/>
              <a:buChar char="•"/>
            </a:pPr>
            <a:endParaRPr lang="en-GB" sz="1000" dirty="0"/>
          </a:p>
          <a:p>
            <a:pPr marL="285750" indent="-285750">
              <a:buFont typeface="Arial" panose="020B0604020202020204" pitchFamily="34" charset="0"/>
              <a:buChar char="•"/>
            </a:pPr>
            <a:r>
              <a:rPr lang="en-GB" dirty="0"/>
              <a:t>estimates also indicate the vaccination programme has prevented over 143,600 hospitalisations in England </a:t>
            </a:r>
          </a:p>
          <a:p>
            <a:pPr marL="285750" indent="-285750">
              <a:buFont typeface="Arial" panose="020B0604020202020204" pitchFamily="34" charset="0"/>
              <a:buChar char="•"/>
            </a:pPr>
            <a:endParaRPr lang="en-GB" sz="1000" dirty="0"/>
          </a:p>
          <a:p>
            <a:pPr marL="285750" indent="-285750">
              <a:buFont typeface="Arial" panose="020B0604020202020204" pitchFamily="34" charset="0"/>
              <a:buChar char="•"/>
            </a:pPr>
            <a:r>
              <a:rPr lang="en-GB" dirty="0"/>
              <a:t>vaccine effectiveness of a single dose against hospitalisation is estimated at around 75-85% for both the Pfizer-BioNTech and the AstraZeneca vaccines and between 80-99% following two doses, with higher levels of protection against severe disease including hospitalisation and death. </a:t>
            </a:r>
            <a:endParaRPr lang="en-GB" sz="1000" dirty="0"/>
          </a:p>
          <a:p>
            <a:pPr marL="0" indent="0"/>
            <a:endParaRPr lang="en-GB" sz="1000" dirty="0"/>
          </a:p>
          <a:p>
            <a:pPr marL="285750" indent="-285750">
              <a:buFont typeface="Arial" panose="020B0604020202020204" pitchFamily="34" charset="0"/>
              <a:buChar char="•"/>
            </a:pPr>
            <a:r>
              <a:rPr lang="en-GB" dirty="0"/>
              <a:t>studies now show the COVID vaccines also have the potential to reduce transmission; one UK study showed those who do become infected 3 weeks after receiving 1dose of the Pfizer-BioNTech or AstraZeneca vaccine were between 38% and 49% less likely to pass the virus on to their household contacts than those who were unvaccinated</a:t>
            </a:r>
          </a:p>
        </p:txBody>
      </p:sp>
      <p:sp>
        <p:nvSpPr>
          <p:cNvPr id="4" name="Slide Number Placeholder 3">
            <a:extLst>
              <a:ext uri="{FF2B5EF4-FFF2-40B4-BE49-F238E27FC236}">
                <a16:creationId xmlns:a16="http://schemas.microsoft.com/office/drawing/2014/main" id="{F1E57DAA-4F0B-4213-BC06-6EAE96F10C53}"/>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27</a:t>
            </a:fld>
            <a:endParaRPr lang="en-US" dirty="0"/>
          </a:p>
        </p:txBody>
      </p:sp>
      <p:sp>
        <p:nvSpPr>
          <p:cNvPr id="5" name="Footer Placeholder 4">
            <a:extLst>
              <a:ext uri="{FF2B5EF4-FFF2-40B4-BE49-F238E27FC236}">
                <a16:creationId xmlns:a16="http://schemas.microsoft.com/office/drawing/2014/main" id="{ED1C1237-C615-47BA-AFFC-7B2C50E0DFA0}"/>
              </a:ext>
            </a:extLst>
          </p:cNvPr>
          <p:cNvSpPr>
            <a:spLocks noGrp="1"/>
          </p:cNvSpPr>
          <p:nvPr>
            <p:ph type="ftr" sz="quarter" idx="11"/>
          </p:nvPr>
        </p:nvSpPr>
        <p:spPr/>
        <p:txBody>
          <a:bodyPr/>
          <a:lstStyle/>
          <a:p>
            <a:pPr>
              <a:defRPr/>
            </a:pPr>
            <a:r>
              <a:rPr lang="en-GB"/>
              <a:t>COVID-19 Vaccination programme: Core training slide set for healthcare practitioners 17 September 2021 </a:t>
            </a:r>
            <a:endParaRPr lang="en-US" dirty="0"/>
          </a:p>
        </p:txBody>
      </p:sp>
    </p:spTree>
    <p:extLst>
      <p:ext uri="{BB962C8B-B14F-4D97-AF65-F5344CB8AC3E}">
        <p14:creationId xmlns:p14="http://schemas.microsoft.com/office/powerpoint/2010/main" val="10890574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ECDA6-B2F1-47CB-9FAC-C1A139A9E290}"/>
              </a:ext>
            </a:extLst>
          </p:cNvPr>
          <p:cNvSpPr>
            <a:spLocks noGrp="1"/>
          </p:cNvSpPr>
          <p:nvPr>
            <p:ph type="title"/>
          </p:nvPr>
        </p:nvSpPr>
        <p:spPr/>
        <p:txBody>
          <a:bodyPr/>
          <a:lstStyle/>
          <a:p>
            <a:r>
              <a:rPr lang="en-GB" dirty="0"/>
              <a:t>Post authorisation surveillance</a:t>
            </a:r>
          </a:p>
        </p:txBody>
      </p:sp>
      <p:sp>
        <p:nvSpPr>
          <p:cNvPr id="3" name="Content Placeholder 2">
            <a:extLst>
              <a:ext uri="{FF2B5EF4-FFF2-40B4-BE49-F238E27FC236}">
                <a16:creationId xmlns:a16="http://schemas.microsoft.com/office/drawing/2014/main" id="{B3EC89EB-0755-433A-874C-8E683CFB1A41}"/>
              </a:ext>
            </a:extLst>
          </p:cNvPr>
          <p:cNvSpPr>
            <a:spLocks noGrp="1"/>
          </p:cNvSpPr>
          <p:nvPr>
            <p:ph idx="1"/>
          </p:nvPr>
        </p:nvSpPr>
        <p:spPr/>
        <p:txBody>
          <a:bodyPr/>
          <a:lstStyle/>
          <a:p>
            <a:r>
              <a:rPr lang="en-GB" altLang="en-US" sz="2000" dirty="0"/>
              <a:t>On-going studies of vaccines continue after the vaccine has been authorised for use. These studies aim to assess long term efficacy and to detect any rare adverse effects because in real life administration, compared to pre-licensure trials, there will be:</a:t>
            </a:r>
          </a:p>
          <a:p>
            <a:endParaRPr lang="en-GB" altLang="en-US" sz="1600" dirty="0"/>
          </a:p>
          <a:p>
            <a:pPr marL="285750" indent="-285750">
              <a:buFont typeface="Arial" panose="020B0604020202020204" pitchFamily="34" charset="0"/>
              <a:buChar char="•"/>
            </a:pPr>
            <a:r>
              <a:rPr lang="en-GB" altLang="en-US" sz="2000" dirty="0"/>
              <a:t>some variability in preparation of the vaccine as vaccines will come from different batches</a:t>
            </a:r>
          </a:p>
          <a:p>
            <a:pPr marL="0" indent="0"/>
            <a:endParaRPr lang="en-GB" altLang="en-US" sz="1600" dirty="0"/>
          </a:p>
          <a:p>
            <a:pPr marL="285750" indent="-285750">
              <a:buFont typeface="Arial" panose="020B0604020202020204" pitchFamily="34" charset="0"/>
              <a:buChar char="•"/>
            </a:pPr>
            <a:r>
              <a:rPr lang="en-GB" altLang="en-US" sz="2000" dirty="0"/>
              <a:t>possible variability in stability and storage, for example the cold chain may not be as rigidly maintained in practice as it was in a clinical trial</a:t>
            </a:r>
          </a:p>
          <a:p>
            <a:pPr marL="0" indent="0"/>
            <a:endParaRPr lang="en-GB" altLang="en-US" sz="1600" dirty="0"/>
          </a:p>
          <a:p>
            <a:pPr marL="285750" indent="-285750">
              <a:buFont typeface="Arial" panose="020B0604020202020204" pitchFamily="34" charset="0"/>
              <a:buChar char="•"/>
            </a:pPr>
            <a:r>
              <a:rPr lang="en-GB" altLang="en-US" sz="2000" dirty="0"/>
              <a:t>use of the vaccines in different groups than in pre-authorisation studies, for example they will be given to people with underlying medical conditions who would not necessarily have been included in a pre-licensure/pre-authorisation clinical trial</a:t>
            </a:r>
          </a:p>
          <a:p>
            <a:pPr marL="0" indent="0"/>
            <a:endParaRPr lang="en-GB" altLang="en-US" sz="1600" dirty="0"/>
          </a:p>
          <a:p>
            <a:pPr marL="285750" indent="-285750">
              <a:buFont typeface="Arial" panose="020B0604020202020204" pitchFamily="34" charset="0"/>
              <a:buChar char="•"/>
            </a:pPr>
            <a:r>
              <a:rPr lang="en-GB" altLang="en-US" sz="2000" dirty="0"/>
              <a:t>mutations in the virus which may result in the vaccine being less effective</a:t>
            </a:r>
          </a:p>
          <a:p>
            <a:pPr marL="0" indent="0"/>
            <a:endParaRPr lang="en-GB" altLang="en-US" sz="2000" dirty="0"/>
          </a:p>
          <a:p>
            <a:pPr marL="285750" indent="-285750">
              <a:buFont typeface="Arial" panose="020B0604020202020204" pitchFamily="34" charset="0"/>
              <a:buChar char="•"/>
            </a:pPr>
            <a:endParaRPr lang="en-GB" altLang="en-US" sz="2000" dirty="0"/>
          </a:p>
        </p:txBody>
      </p:sp>
      <p:sp>
        <p:nvSpPr>
          <p:cNvPr id="4" name="Slide Number Placeholder 3">
            <a:extLst>
              <a:ext uri="{FF2B5EF4-FFF2-40B4-BE49-F238E27FC236}">
                <a16:creationId xmlns:a16="http://schemas.microsoft.com/office/drawing/2014/main" id="{37C37681-8A57-4298-93E9-97C4632159DA}"/>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28</a:t>
            </a:fld>
            <a:endParaRPr lang="en-US" dirty="0"/>
          </a:p>
        </p:txBody>
      </p:sp>
      <p:sp>
        <p:nvSpPr>
          <p:cNvPr id="5" name="Footer Placeholder 4">
            <a:extLst>
              <a:ext uri="{FF2B5EF4-FFF2-40B4-BE49-F238E27FC236}">
                <a16:creationId xmlns:a16="http://schemas.microsoft.com/office/drawing/2014/main" id="{C5B81402-567B-4070-802D-544FD64BB024}"/>
              </a:ext>
            </a:extLst>
          </p:cNvPr>
          <p:cNvSpPr>
            <a:spLocks noGrp="1"/>
          </p:cNvSpPr>
          <p:nvPr>
            <p:ph type="ftr" sz="quarter" idx="11"/>
          </p:nvPr>
        </p:nvSpPr>
        <p:spPr/>
        <p:txBody>
          <a:bodyPr/>
          <a:lstStyle/>
          <a:p>
            <a:pPr>
              <a:defRPr/>
            </a:pPr>
            <a:r>
              <a:rPr lang="en-GB"/>
              <a:t>COVID-19 Vaccination programme: Core training slide set for healthcare practitioners 17 September 2021 </a:t>
            </a:r>
            <a:endParaRPr lang="en-US" dirty="0"/>
          </a:p>
        </p:txBody>
      </p:sp>
    </p:spTree>
    <p:extLst>
      <p:ext uri="{BB962C8B-B14F-4D97-AF65-F5344CB8AC3E}">
        <p14:creationId xmlns:p14="http://schemas.microsoft.com/office/powerpoint/2010/main" val="27057402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E83E9-7A7C-49F0-B5CE-B434B292DAAE}"/>
              </a:ext>
            </a:extLst>
          </p:cNvPr>
          <p:cNvSpPr>
            <a:spLocks noGrp="1"/>
          </p:cNvSpPr>
          <p:nvPr>
            <p:ph type="title"/>
          </p:nvPr>
        </p:nvSpPr>
        <p:spPr>
          <a:xfrm>
            <a:off x="737731" y="336441"/>
            <a:ext cx="10704000" cy="648072"/>
          </a:xfrm>
        </p:spPr>
        <p:txBody>
          <a:bodyPr/>
          <a:lstStyle/>
          <a:p>
            <a:r>
              <a:rPr lang="en-GB" dirty="0"/>
              <a:t>Regulatory approval and licencing </a:t>
            </a:r>
          </a:p>
        </p:txBody>
      </p:sp>
      <p:sp>
        <p:nvSpPr>
          <p:cNvPr id="3" name="Content Placeholder 2">
            <a:extLst>
              <a:ext uri="{FF2B5EF4-FFF2-40B4-BE49-F238E27FC236}">
                <a16:creationId xmlns:a16="http://schemas.microsoft.com/office/drawing/2014/main" id="{620F708F-908D-4AB1-9941-BBF8099B0014}"/>
              </a:ext>
            </a:extLst>
          </p:cNvPr>
          <p:cNvSpPr>
            <a:spLocks noGrp="1"/>
          </p:cNvSpPr>
          <p:nvPr>
            <p:ph idx="1"/>
          </p:nvPr>
        </p:nvSpPr>
        <p:spPr>
          <a:xfrm>
            <a:off x="737731" y="1133808"/>
            <a:ext cx="10704000" cy="5174918"/>
          </a:xfrm>
        </p:spPr>
        <p:txBody>
          <a:bodyPr/>
          <a:lstStyle/>
          <a:p>
            <a:pPr marL="342900" indent="-342900">
              <a:lnSpc>
                <a:spcPct val="100000"/>
              </a:lnSpc>
              <a:buFont typeface="Arial" panose="020B0604020202020204" pitchFamily="34" charset="0"/>
              <a:buChar char="•"/>
            </a:pPr>
            <a:r>
              <a:rPr lang="en-GB" sz="2000" dirty="0"/>
              <a:t>in the UK, vaccine m</a:t>
            </a:r>
            <a:r>
              <a:rPr lang="en-GB" altLang="en-US" sz="2000" dirty="0"/>
              <a:t>anufacturers apply to the Medicines and Healthcare products Regulatory Agency (MHRA) for a product licence but they may issue a temporary authorisation (Conditional Marketing Authorisation) ahead of the full UK product licence</a:t>
            </a:r>
          </a:p>
          <a:p>
            <a:pPr marL="0" indent="0">
              <a:lnSpc>
                <a:spcPct val="100000"/>
              </a:lnSpc>
            </a:pPr>
            <a:endParaRPr lang="en-GB" altLang="en-US" sz="2000" dirty="0"/>
          </a:p>
          <a:p>
            <a:pPr marL="342900" indent="-342900">
              <a:lnSpc>
                <a:spcPct val="100000"/>
              </a:lnSpc>
              <a:buFont typeface="Arial" panose="020B0604020202020204" pitchFamily="34" charset="0"/>
              <a:buChar char="•"/>
            </a:pPr>
            <a:r>
              <a:rPr lang="en-GB" sz="2000" dirty="0"/>
              <a:t>in exceptional situations, the MHRA may enact Regulation 174. This enables them to temporarily authorise the supply of an unlicensed medicinal product in response to certain identified public health risks, such as the SARS-CoV-2 pandemic </a:t>
            </a:r>
          </a:p>
          <a:p>
            <a:pPr marL="342900" indent="-342900">
              <a:lnSpc>
                <a:spcPct val="100000"/>
              </a:lnSpc>
              <a:buFont typeface="Arial" panose="020B0604020202020204" pitchFamily="34" charset="0"/>
              <a:buChar char="•"/>
            </a:pPr>
            <a:endParaRPr lang="en-GB" sz="2000" dirty="0"/>
          </a:p>
          <a:p>
            <a:pPr marL="342900" indent="-342900">
              <a:lnSpc>
                <a:spcPct val="100000"/>
              </a:lnSpc>
              <a:buFont typeface="Arial" panose="020B0604020202020204" pitchFamily="34" charset="0"/>
              <a:buChar char="•"/>
            </a:pPr>
            <a:r>
              <a:rPr lang="en-GB" sz="2000" dirty="0"/>
              <a:t>the MHRA assess all of the available safety, quality and efficacy data and considers whether the evidence supports the use of the medicine or vaccine under the legal basis of regulation 174 until it can be licensed</a:t>
            </a:r>
          </a:p>
          <a:p>
            <a:pPr marL="0" indent="0">
              <a:lnSpc>
                <a:spcPct val="100000"/>
              </a:lnSpc>
            </a:pPr>
            <a:endParaRPr lang="en-GB" sz="2000" dirty="0"/>
          </a:p>
          <a:p>
            <a:pPr marL="342900" indent="-342900">
              <a:lnSpc>
                <a:spcPct val="100000"/>
              </a:lnSpc>
              <a:buFont typeface="Arial" panose="020B0604020202020204" pitchFamily="34" charset="0"/>
              <a:buChar char="•"/>
            </a:pPr>
            <a:r>
              <a:rPr lang="en-GB" sz="2000" dirty="0"/>
              <a:t>the process involves the same level of scrutiny as the usual licensing process and this exception is only used when strictly necessary to speed up access to a potentially life-saving intervention </a:t>
            </a:r>
            <a:endParaRPr lang="en-GB" dirty="0"/>
          </a:p>
          <a:p>
            <a:pPr>
              <a:lnSpc>
                <a:spcPct val="100000"/>
              </a:lnSpc>
            </a:pPr>
            <a:endParaRPr lang="en-GB" altLang="en-US" dirty="0">
              <a:solidFill>
                <a:srgbClr val="FF0000"/>
              </a:solidFill>
            </a:endParaRPr>
          </a:p>
        </p:txBody>
      </p:sp>
      <p:sp>
        <p:nvSpPr>
          <p:cNvPr id="4" name="Slide Number Placeholder 3">
            <a:extLst>
              <a:ext uri="{FF2B5EF4-FFF2-40B4-BE49-F238E27FC236}">
                <a16:creationId xmlns:a16="http://schemas.microsoft.com/office/drawing/2014/main" id="{0247D842-6981-4ED1-88E5-040348A20E6B}"/>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29</a:t>
            </a:fld>
            <a:endParaRPr lang="en-US" dirty="0"/>
          </a:p>
        </p:txBody>
      </p:sp>
      <p:sp>
        <p:nvSpPr>
          <p:cNvPr id="5" name="Footer Placeholder 4">
            <a:extLst>
              <a:ext uri="{FF2B5EF4-FFF2-40B4-BE49-F238E27FC236}">
                <a16:creationId xmlns:a16="http://schemas.microsoft.com/office/drawing/2014/main" id="{7A6631BA-3C44-48A7-99E4-D7DBFA2EFF10}"/>
              </a:ext>
            </a:extLst>
          </p:cNvPr>
          <p:cNvSpPr>
            <a:spLocks noGrp="1"/>
          </p:cNvSpPr>
          <p:nvPr>
            <p:ph type="ftr" sz="quarter" idx="11"/>
          </p:nvPr>
        </p:nvSpPr>
        <p:spPr/>
        <p:txBody>
          <a:bodyPr/>
          <a:lstStyle/>
          <a:p>
            <a:pPr>
              <a:defRPr/>
            </a:pPr>
            <a:r>
              <a:rPr lang="en-GB"/>
              <a:t>COVID-19 Vaccination programme: Core training slide set for healthcare practitioners 17 September 2021 </a:t>
            </a:r>
            <a:endParaRPr lang="en-US" dirty="0"/>
          </a:p>
        </p:txBody>
      </p:sp>
    </p:spTree>
    <p:extLst>
      <p:ext uri="{BB962C8B-B14F-4D97-AF65-F5344CB8AC3E}">
        <p14:creationId xmlns:p14="http://schemas.microsoft.com/office/powerpoint/2010/main" val="2010452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4999A-4F24-4ED6-AC58-6E15A75EAF84}"/>
              </a:ext>
            </a:extLst>
          </p:cNvPr>
          <p:cNvSpPr>
            <a:spLocks noGrp="1"/>
          </p:cNvSpPr>
          <p:nvPr>
            <p:ph type="title"/>
          </p:nvPr>
        </p:nvSpPr>
        <p:spPr/>
        <p:txBody>
          <a:bodyPr/>
          <a:lstStyle/>
          <a:p>
            <a:r>
              <a:rPr lang="en-GB" dirty="0"/>
              <a:t>Content</a:t>
            </a:r>
          </a:p>
        </p:txBody>
      </p:sp>
      <p:sp>
        <p:nvSpPr>
          <p:cNvPr id="3" name="Content Placeholder 2">
            <a:extLst>
              <a:ext uri="{FF2B5EF4-FFF2-40B4-BE49-F238E27FC236}">
                <a16:creationId xmlns:a16="http://schemas.microsoft.com/office/drawing/2014/main" id="{10A74EBF-92A1-4AD9-9756-4EAC423F4573}"/>
              </a:ext>
            </a:extLst>
          </p:cNvPr>
          <p:cNvSpPr>
            <a:spLocks noGrp="1"/>
          </p:cNvSpPr>
          <p:nvPr>
            <p:ph idx="1"/>
          </p:nvPr>
        </p:nvSpPr>
        <p:spPr>
          <a:xfrm>
            <a:off x="744000" y="1382899"/>
            <a:ext cx="10704000" cy="4739679"/>
          </a:xfrm>
        </p:spPr>
        <p:txBody>
          <a:bodyPr/>
          <a:lstStyle/>
          <a:p>
            <a:pPr marL="342900" indent="-342900">
              <a:buFont typeface="+mj-lt"/>
              <a:buAutoNum type="arabicPeriod"/>
            </a:pPr>
            <a:r>
              <a:rPr lang="en-GB" sz="1400" dirty="0"/>
              <a:t>Learning objectives, pre-requisites, key messages and introduction</a:t>
            </a:r>
          </a:p>
          <a:p>
            <a:pPr marL="342900" indent="-342900">
              <a:buFont typeface="+mj-lt"/>
              <a:buAutoNum type="arabicPeriod"/>
            </a:pPr>
            <a:r>
              <a:rPr lang="en-GB" sz="1400" dirty="0"/>
              <a:t>International and UK COVID-19 timeline</a:t>
            </a:r>
          </a:p>
          <a:p>
            <a:pPr marL="342900" indent="-342900">
              <a:buFont typeface="+mj-lt"/>
              <a:buAutoNum type="arabicPeriod"/>
            </a:pPr>
            <a:r>
              <a:rPr lang="en-GB" sz="1400" dirty="0"/>
              <a:t>Coronavirus </a:t>
            </a:r>
          </a:p>
          <a:p>
            <a:pPr marL="342900" indent="-342900">
              <a:buFont typeface="+mj-lt"/>
              <a:buAutoNum type="arabicPeriod"/>
            </a:pPr>
            <a:r>
              <a:rPr lang="en-GB" sz="1400" dirty="0"/>
              <a:t>COVID-19 epidemiology</a:t>
            </a:r>
          </a:p>
          <a:p>
            <a:pPr marL="342900" indent="-342900">
              <a:buFont typeface="+mj-lt"/>
              <a:buAutoNum type="arabicPeriod"/>
            </a:pPr>
            <a:r>
              <a:rPr lang="en-GB" sz="1400" dirty="0"/>
              <a:t>Developing a COVID-19 vaccine and vaccination programme</a:t>
            </a:r>
          </a:p>
          <a:p>
            <a:pPr marL="342900" indent="-342900">
              <a:buFont typeface="+mj-lt"/>
              <a:buAutoNum type="arabicPeriod"/>
            </a:pPr>
            <a:r>
              <a:rPr lang="en-GB" sz="1400" dirty="0"/>
              <a:t>Introducing a new vaccination programme</a:t>
            </a:r>
          </a:p>
          <a:p>
            <a:pPr marL="342900" indent="-342900">
              <a:buFont typeface="+mj-lt"/>
              <a:buAutoNum type="arabicPeriod"/>
            </a:pPr>
            <a:r>
              <a:rPr lang="en-GB" sz="1400" dirty="0"/>
              <a:t>COVID-19 vaccination programme</a:t>
            </a:r>
          </a:p>
          <a:p>
            <a:pPr marL="342900" indent="-342900">
              <a:buFont typeface="+mj-lt"/>
              <a:buAutoNum type="arabicPeriod"/>
            </a:pPr>
            <a:r>
              <a:rPr lang="en-GB" sz="1400" dirty="0"/>
              <a:t>The immune response</a:t>
            </a:r>
          </a:p>
          <a:p>
            <a:pPr marL="342900" indent="-342900">
              <a:buFont typeface="+mj-lt"/>
              <a:buAutoNum type="arabicPeriod"/>
            </a:pPr>
            <a:r>
              <a:rPr lang="en-GB" sz="1400" dirty="0"/>
              <a:t>Consent</a:t>
            </a:r>
          </a:p>
          <a:p>
            <a:pPr marL="342900" indent="-342900">
              <a:buFont typeface="+mj-lt"/>
              <a:buAutoNum type="arabicPeriod"/>
            </a:pPr>
            <a:r>
              <a:rPr lang="en-GB" sz="1400" dirty="0"/>
              <a:t>Legal requirements for the supply and administration of COVID-19 vaccine</a:t>
            </a:r>
          </a:p>
          <a:p>
            <a:pPr marL="342900" indent="-342900">
              <a:buFont typeface="+mj-lt"/>
              <a:buAutoNum type="arabicPeriod"/>
            </a:pPr>
            <a:r>
              <a:rPr lang="en-GB" sz="1400" dirty="0"/>
              <a:t>Vaccine storage </a:t>
            </a:r>
          </a:p>
          <a:p>
            <a:pPr marL="342900" indent="-342900">
              <a:buFont typeface="+mj-lt"/>
              <a:buAutoNum type="arabicPeriod"/>
            </a:pPr>
            <a:r>
              <a:rPr lang="en-GB" sz="1400" dirty="0"/>
              <a:t>Vaccine administration</a:t>
            </a:r>
          </a:p>
          <a:p>
            <a:pPr marL="342900" indent="-342900">
              <a:buFont typeface="+mj-lt"/>
              <a:buAutoNum type="arabicPeriod"/>
            </a:pPr>
            <a:r>
              <a:rPr lang="en-GB" sz="1400" dirty="0"/>
              <a:t>Anaphylaxis and adverse events following vaccination</a:t>
            </a:r>
          </a:p>
          <a:p>
            <a:pPr marL="342900" indent="-342900">
              <a:buFont typeface="+mj-lt"/>
              <a:buAutoNum type="arabicPeriod"/>
            </a:pPr>
            <a:r>
              <a:rPr lang="en-GB" sz="1400" dirty="0"/>
              <a:t>Documentation and record keeping</a:t>
            </a:r>
          </a:p>
          <a:p>
            <a:pPr marL="342900" indent="-342900">
              <a:buFont typeface="+mj-lt"/>
              <a:buAutoNum type="arabicPeriod"/>
            </a:pPr>
            <a:r>
              <a:rPr lang="en-GB" sz="1400" dirty="0"/>
              <a:t>Addressing concerns and providing information to those being vaccinated</a:t>
            </a:r>
          </a:p>
          <a:p>
            <a:pPr marL="342900" indent="-342900">
              <a:buFont typeface="+mj-lt"/>
              <a:buAutoNum type="arabicPeriod"/>
            </a:pPr>
            <a:r>
              <a:rPr lang="en-GB" sz="1400" dirty="0"/>
              <a:t>Knowledge and skills</a:t>
            </a:r>
          </a:p>
          <a:p>
            <a:pPr marL="342900" indent="-342900">
              <a:buFont typeface="+mj-lt"/>
              <a:buAutoNum type="arabicPeriod"/>
            </a:pPr>
            <a:r>
              <a:rPr lang="en-GB" sz="1400" dirty="0"/>
              <a:t>Supervision, accountability and delegation</a:t>
            </a:r>
          </a:p>
          <a:p>
            <a:pPr marL="342900" indent="-342900">
              <a:buFont typeface="+mj-lt"/>
              <a:buAutoNum type="arabicPeriod"/>
            </a:pPr>
            <a:r>
              <a:rPr lang="en-GB" sz="1400" dirty="0"/>
              <a:t>Improving vaccine uptake</a:t>
            </a:r>
          </a:p>
          <a:p>
            <a:pPr marL="342900" indent="-342900">
              <a:buFont typeface="+mj-lt"/>
              <a:buAutoNum type="arabicPeriod"/>
            </a:pPr>
            <a:r>
              <a:rPr lang="en-GB" sz="1400" dirty="0"/>
              <a:t>Further information, action plan and sources of advice</a:t>
            </a:r>
          </a:p>
          <a:p>
            <a:pPr marL="342900" indent="-342900">
              <a:buFont typeface="+mj-lt"/>
              <a:buAutoNum type="arabicPeriod"/>
            </a:pPr>
            <a:r>
              <a:rPr lang="en-GB" sz="1400" dirty="0"/>
              <a:t>Specific details for vaccines which have received regulatory approval</a:t>
            </a:r>
          </a:p>
          <a:p>
            <a:endParaRPr lang="en-GB" dirty="0"/>
          </a:p>
        </p:txBody>
      </p:sp>
      <p:sp>
        <p:nvSpPr>
          <p:cNvPr id="4" name="Slide Number Placeholder 3">
            <a:extLst>
              <a:ext uri="{FF2B5EF4-FFF2-40B4-BE49-F238E27FC236}">
                <a16:creationId xmlns:a16="http://schemas.microsoft.com/office/drawing/2014/main" id="{7CAD9FFC-9028-4A05-A7B0-5A5CC07E262C}"/>
              </a:ext>
            </a:extLst>
          </p:cNvPr>
          <p:cNvSpPr>
            <a:spLocks noGrp="1"/>
          </p:cNvSpPr>
          <p:nvPr>
            <p:ph type="sldNum" sz="quarter" idx="10"/>
          </p:nvPr>
        </p:nvSpPr>
        <p:spPr>
          <a:xfrm>
            <a:off x="0" y="6323014"/>
            <a:ext cx="12192000" cy="549275"/>
          </a:xfrm>
        </p:spPr>
        <p:txBody>
          <a:bodyPr/>
          <a:lstStyle/>
          <a:p>
            <a:pPr marL="531813">
              <a:defRPr/>
            </a:pPr>
            <a:r>
              <a:rPr lang="en-US" dirty="0"/>
              <a:t>  </a:t>
            </a:r>
            <a:fld id="{2565FA6D-D4C8-4C4C-AC4B-3269734D34D8}" type="slidenum">
              <a:rPr lang="en-US" smtClean="0"/>
              <a:pPr marL="531813">
                <a:defRPr/>
              </a:pPr>
              <a:t>3</a:t>
            </a:fld>
            <a:endParaRPr lang="en-US" dirty="0"/>
          </a:p>
        </p:txBody>
      </p:sp>
      <p:sp>
        <p:nvSpPr>
          <p:cNvPr id="5" name="Footer Placeholder 4">
            <a:extLst>
              <a:ext uri="{FF2B5EF4-FFF2-40B4-BE49-F238E27FC236}">
                <a16:creationId xmlns:a16="http://schemas.microsoft.com/office/drawing/2014/main" id="{32AA1F1C-B13D-44E3-B767-7292EA8C2521}"/>
              </a:ext>
            </a:extLst>
          </p:cNvPr>
          <p:cNvSpPr>
            <a:spLocks noGrp="1"/>
          </p:cNvSpPr>
          <p:nvPr>
            <p:ph type="ftr" sz="quarter" idx="11"/>
          </p:nvPr>
        </p:nvSpPr>
        <p:spPr/>
        <p:txBody>
          <a:bodyPr/>
          <a:lstStyle/>
          <a:p>
            <a:pPr>
              <a:defRPr/>
            </a:pPr>
            <a:r>
              <a:rPr lang="en-GB"/>
              <a:t>COVID-19 Vaccination programme: Core training slide set for healthcare practitioners 17 September 2021 </a:t>
            </a:r>
            <a:endParaRPr lang="en-US" dirty="0"/>
          </a:p>
        </p:txBody>
      </p:sp>
    </p:spTree>
    <p:extLst>
      <p:ext uri="{BB962C8B-B14F-4D97-AF65-F5344CB8AC3E}">
        <p14:creationId xmlns:p14="http://schemas.microsoft.com/office/powerpoint/2010/main" val="27650562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025B4-175E-4663-AB2F-9FC12B234ACE}"/>
              </a:ext>
            </a:extLst>
          </p:cNvPr>
          <p:cNvSpPr>
            <a:spLocks noGrp="1"/>
          </p:cNvSpPr>
          <p:nvPr>
            <p:ph type="title"/>
          </p:nvPr>
        </p:nvSpPr>
        <p:spPr>
          <a:xfrm>
            <a:off x="677376" y="271007"/>
            <a:ext cx="8028000" cy="648072"/>
          </a:xfrm>
        </p:spPr>
        <p:txBody>
          <a:bodyPr/>
          <a:lstStyle/>
          <a:p>
            <a:r>
              <a:rPr lang="en-GB" dirty="0"/>
              <a:t>COVID-19 Vaccines</a:t>
            </a:r>
          </a:p>
        </p:txBody>
      </p:sp>
      <p:sp>
        <p:nvSpPr>
          <p:cNvPr id="3" name="Content Placeholder 2">
            <a:extLst>
              <a:ext uri="{FF2B5EF4-FFF2-40B4-BE49-F238E27FC236}">
                <a16:creationId xmlns:a16="http://schemas.microsoft.com/office/drawing/2014/main" id="{7C8F7636-1D74-4D8E-AC67-D001C2BEC9E4}"/>
              </a:ext>
            </a:extLst>
          </p:cNvPr>
          <p:cNvSpPr>
            <a:spLocks noGrp="1"/>
          </p:cNvSpPr>
          <p:nvPr>
            <p:ph idx="1"/>
          </p:nvPr>
        </p:nvSpPr>
        <p:spPr>
          <a:xfrm>
            <a:off x="782572" y="1093622"/>
            <a:ext cx="10898440" cy="5215104"/>
          </a:xfrm>
        </p:spPr>
        <p:txBody>
          <a:bodyPr/>
          <a:lstStyle/>
          <a:p>
            <a:r>
              <a:rPr lang="en-GB" dirty="0"/>
              <a:t>In the UK, 3 COVID-19 vaccines are currently in use in the UK national COVID-19 vaccination programme:</a:t>
            </a:r>
          </a:p>
          <a:p>
            <a:endParaRPr lang="en-GB" sz="1000" dirty="0"/>
          </a:p>
          <a:p>
            <a:r>
              <a:rPr lang="en-GB" sz="1600" dirty="0"/>
              <a:t>1. </a:t>
            </a:r>
            <a:r>
              <a:rPr lang="en-GB" sz="1600" b="1" dirty="0"/>
              <a:t>COVID-19 Vaccine Pfizer BioNTech (Comirnaty)</a:t>
            </a:r>
          </a:p>
          <a:p>
            <a:r>
              <a:rPr lang="en-GB" sz="1600" dirty="0"/>
              <a:t>given authorisation for temporary supply by the MHRA on 2 December 2020 and then granted Conditional Marketing Authorisation (CMA) on 9 July 2021</a:t>
            </a:r>
          </a:p>
          <a:p>
            <a:endParaRPr lang="en-GB" sz="1100" dirty="0"/>
          </a:p>
          <a:p>
            <a:pPr lvl="0"/>
            <a:r>
              <a:rPr lang="en-GB" sz="1600" b="1" dirty="0"/>
              <a:t>2. COVID-19 Vaccine AstraZeneca (</a:t>
            </a:r>
            <a:r>
              <a:rPr lang="en-GB" sz="1600" b="1" dirty="0" err="1"/>
              <a:t>Vaxzevria</a:t>
            </a:r>
            <a:r>
              <a:rPr lang="en-GB" sz="1600" b="1" dirty="0"/>
              <a:t>)</a:t>
            </a:r>
            <a:endParaRPr lang="en-GB" sz="1600" dirty="0"/>
          </a:p>
          <a:p>
            <a:r>
              <a:rPr lang="en-GB" sz="1600" dirty="0"/>
              <a:t>given authorisation for temporary supply by the MHRA on 30 December 2020 and then granted CMA on 24 June 2021</a:t>
            </a:r>
          </a:p>
          <a:p>
            <a:endParaRPr lang="en-GB" sz="1200" dirty="0"/>
          </a:p>
          <a:p>
            <a:pPr lvl="0"/>
            <a:r>
              <a:rPr lang="en-GB" sz="1600" b="1" dirty="0"/>
              <a:t>3. COVID-19 Vaccine Moderna (</a:t>
            </a:r>
            <a:r>
              <a:rPr lang="en-GB" sz="1600" b="1" dirty="0" err="1"/>
              <a:t>Spikevax</a:t>
            </a:r>
            <a:r>
              <a:rPr lang="en-GB" sz="1600" b="1" dirty="0"/>
              <a:t>) </a:t>
            </a:r>
          </a:p>
          <a:p>
            <a:pPr lvl="0"/>
            <a:r>
              <a:rPr lang="en-GB" sz="1600" dirty="0"/>
              <a:t>given authorisation for temporary supply by the MHRA on 8 January 2021 and then granted CMA on 1 April 2021 </a:t>
            </a:r>
          </a:p>
          <a:p>
            <a:endParaRPr lang="en-GB" dirty="0"/>
          </a:p>
          <a:p>
            <a:pPr marL="285750" indent="-285750">
              <a:buFont typeface="Arial" panose="020B0604020202020204" pitchFamily="34" charset="0"/>
              <a:buChar char="•"/>
            </a:pPr>
            <a:r>
              <a:rPr lang="en-GB" b="1" dirty="0"/>
              <a:t>The Pfizer BioNTech and Moderna COVID-19 vaccines</a:t>
            </a:r>
            <a:r>
              <a:rPr lang="en-GB" dirty="0"/>
              <a:t> are messenger ribonucleic acid (mRNA) vaccines that contains the genetic sequence of the antigens found on the surface of the SARS-CoV-2 virus </a:t>
            </a:r>
          </a:p>
          <a:p>
            <a:pPr marL="0" indent="0"/>
            <a:endParaRPr lang="en-GB" sz="1100" dirty="0"/>
          </a:p>
          <a:p>
            <a:pPr marL="285750" indent="-285750">
              <a:buFont typeface="Arial" panose="020B0604020202020204" pitchFamily="34" charset="0"/>
              <a:buChar char="•"/>
            </a:pPr>
            <a:r>
              <a:rPr lang="en-GB" b="1" dirty="0"/>
              <a:t>The AstraZeneca COVID-19 vaccine </a:t>
            </a:r>
            <a:r>
              <a:rPr lang="en-GB" dirty="0"/>
              <a:t>is a non-replicating viral vector vaccine. It uses a weakened adenovirus as a carrier to deliver the genetic sequence for part of the SARS-CoV-2 virus into the body </a:t>
            </a:r>
          </a:p>
        </p:txBody>
      </p:sp>
      <p:sp>
        <p:nvSpPr>
          <p:cNvPr id="4" name="Slide Number Placeholder 3">
            <a:extLst>
              <a:ext uri="{FF2B5EF4-FFF2-40B4-BE49-F238E27FC236}">
                <a16:creationId xmlns:a16="http://schemas.microsoft.com/office/drawing/2014/main" id="{7E312581-A5C0-4386-AFBB-035EC47B9DE8}"/>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30</a:t>
            </a:fld>
            <a:endParaRPr lang="en-US" dirty="0"/>
          </a:p>
        </p:txBody>
      </p:sp>
      <p:sp>
        <p:nvSpPr>
          <p:cNvPr id="5" name="Footer Placeholder 4">
            <a:extLst>
              <a:ext uri="{FF2B5EF4-FFF2-40B4-BE49-F238E27FC236}">
                <a16:creationId xmlns:a16="http://schemas.microsoft.com/office/drawing/2014/main" id="{A437647F-FB37-4816-992A-C7834F29C8E6}"/>
              </a:ext>
            </a:extLst>
          </p:cNvPr>
          <p:cNvSpPr>
            <a:spLocks noGrp="1"/>
          </p:cNvSpPr>
          <p:nvPr>
            <p:ph type="ftr" sz="quarter" idx="11"/>
          </p:nvPr>
        </p:nvSpPr>
        <p:spPr/>
        <p:txBody>
          <a:bodyPr/>
          <a:lstStyle/>
          <a:p>
            <a:pPr>
              <a:defRPr/>
            </a:pPr>
            <a:r>
              <a:rPr lang="en-GB"/>
              <a:t>COVID-19 Vaccination programme: Core training slide set for healthcare practitioners 17 September 2021 </a:t>
            </a:r>
            <a:endParaRPr lang="en-US" dirty="0"/>
          </a:p>
        </p:txBody>
      </p:sp>
    </p:spTree>
    <p:extLst>
      <p:ext uri="{BB962C8B-B14F-4D97-AF65-F5344CB8AC3E}">
        <p14:creationId xmlns:p14="http://schemas.microsoft.com/office/powerpoint/2010/main" val="39704032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9E1E5-70D3-4775-A095-4CC524C7D555}"/>
              </a:ext>
            </a:extLst>
          </p:cNvPr>
          <p:cNvSpPr>
            <a:spLocks noGrp="1"/>
          </p:cNvSpPr>
          <p:nvPr>
            <p:ph type="title"/>
          </p:nvPr>
        </p:nvSpPr>
        <p:spPr>
          <a:xfrm>
            <a:off x="770020" y="362533"/>
            <a:ext cx="10677979" cy="648072"/>
          </a:xfrm>
        </p:spPr>
        <p:txBody>
          <a:bodyPr>
            <a:normAutofit fontScale="90000"/>
          </a:bodyPr>
          <a:lstStyle/>
          <a:p>
            <a:r>
              <a:rPr lang="en-GB" dirty="0"/>
              <a:t>COVID-19 mRNA vaccines </a:t>
            </a:r>
            <a:r>
              <a:rPr lang="en-GB" sz="3600" dirty="0"/>
              <a:t>(Pfizer BioNTech and Moderna)</a:t>
            </a:r>
            <a:br>
              <a:rPr lang="en-GB" sz="3600" dirty="0"/>
            </a:br>
            <a:br>
              <a:rPr lang="en-GB" sz="3600" dirty="0"/>
            </a:br>
            <a:endParaRPr lang="en-GB" dirty="0"/>
          </a:p>
        </p:txBody>
      </p:sp>
      <p:sp>
        <p:nvSpPr>
          <p:cNvPr id="3" name="Content Placeholder 2">
            <a:extLst>
              <a:ext uri="{FF2B5EF4-FFF2-40B4-BE49-F238E27FC236}">
                <a16:creationId xmlns:a16="http://schemas.microsoft.com/office/drawing/2014/main" id="{02E9CCEA-E78D-4D62-848B-AE8A25CBEEDC}"/>
              </a:ext>
            </a:extLst>
          </p:cNvPr>
          <p:cNvSpPr>
            <a:spLocks noGrp="1"/>
          </p:cNvSpPr>
          <p:nvPr>
            <p:ph idx="1"/>
          </p:nvPr>
        </p:nvSpPr>
        <p:spPr>
          <a:xfrm>
            <a:off x="744000" y="1317171"/>
            <a:ext cx="10704000" cy="4860926"/>
          </a:xfrm>
        </p:spPr>
        <p:txBody>
          <a:bodyPr/>
          <a:lstStyle/>
          <a:p>
            <a:pPr marL="342900" indent="-342900">
              <a:lnSpc>
                <a:spcPct val="100000"/>
              </a:lnSpc>
              <a:buFont typeface="Arial" panose="020B0604020202020204" pitchFamily="34" charset="0"/>
              <a:buChar char="•"/>
            </a:pPr>
            <a:r>
              <a:rPr lang="en-GB" sz="2000" dirty="0"/>
              <a:t>the Pfizer BioNTech and Moderna COVID-19 vaccines are messenger ribonucleic acid (mRNA) vaccines </a:t>
            </a:r>
          </a:p>
          <a:p>
            <a:pPr marL="0" indent="0">
              <a:lnSpc>
                <a:spcPct val="100000"/>
              </a:lnSpc>
            </a:pPr>
            <a:endParaRPr lang="en-GB" sz="2000" dirty="0"/>
          </a:p>
          <a:p>
            <a:pPr marL="342900" indent="-342900">
              <a:lnSpc>
                <a:spcPct val="100000"/>
              </a:lnSpc>
              <a:buFont typeface="Arial" panose="020B0604020202020204" pitchFamily="34" charset="0"/>
              <a:buChar char="•"/>
            </a:pPr>
            <a:r>
              <a:rPr lang="en-GB" sz="2000" dirty="0"/>
              <a:t>they contain the genetic sequence (mRNA) for the spike protein which is found on the surface of the SARS-CoV-2 virus, wrapped in a lipid envelope (referred to as a nanoparticle) to enable it to be transported into the cells in the body </a:t>
            </a:r>
          </a:p>
          <a:p>
            <a:pPr marL="342900" indent="-342900">
              <a:lnSpc>
                <a:spcPct val="100000"/>
              </a:lnSpc>
              <a:buFont typeface="Arial" panose="020B0604020202020204" pitchFamily="34" charset="0"/>
              <a:buChar char="•"/>
            </a:pPr>
            <a:endParaRPr lang="en-GB" sz="2000" dirty="0"/>
          </a:p>
          <a:p>
            <a:pPr marL="342900" indent="-342900">
              <a:lnSpc>
                <a:spcPct val="100000"/>
              </a:lnSpc>
              <a:buFont typeface="Arial" panose="020B0604020202020204" pitchFamily="34" charset="0"/>
              <a:buChar char="•"/>
            </a:pPr>
            <a:r>
              <a:rPr lang="en-GB" sz="2000" dirty="0"/>
              <a:t>when injected, the mRNA is taken up by the host’s cells which translate the genetic information and produce the spike proteins </a:t>
            </a:r>
          </a:p>
          <a:p>
            <a:pPr marL="342900" indent="-342900">
              <a:lnSpc>
                <a:spcPct val="100000"/>
              </a:lnSpc>
              <a:buFont typeface="Arial" panose="020B0604020202020204" pitchFamily="34" charset="0"/>
              <a:buChar char="•"/>
            </a:pPr>
            <a:endParaRPr lang="en-GB" sz="2000" dirty="0"/>
          </a:p>
          <a:p>
            <a:pPr marL="342900" indent="-342900">
              <a:lnSpc>
                <a:spcPct val="100000"/>
              </a:lnSpc>
              <a:buFont typeface="Arial" panose="020B0604020202020204" pitchFamily="34" charset="0"/>
              <a:buChar char="•"/>
            </a:pPr>
            <a:r>
              <a:rPr lang="en-GB" sz="2000" dirty="0"/>
              <a:t>these are then displayed on the surface of the cell. This stimulates the immune system to produce antibodies and activate T-cells which prepare the immune system to respond to any future exposure to the SARS-CoV-2 virus by binding to and disabling any virus encountered</a:t>
            </a:r>
          </a:p>
          <a:p>
            <a:pPr marL="342900" indent="-342900">
              <a:lnSpc>
                <a:spcPct val="100000"/>
              </a:lnSpc>
              <a:buFont typeface="Arial" panose="020B0604020202020204" pitchFamily="34" charset="0"/>
              <a:buChar char="•"/>
            </a:pPr>
            <a:endParaRPr lang="en-GB" sz="2000" dirty="0"/>
          </a:p>
          <a:p>
            <a:pPr marL="342900" indent="-342900">
              <a:lnSpc>
                <a:spcPct val="100000"/>
              </a:lnSpc>
              <a:buFont typeface="Arial" panose="020B0604020202020204" pitchFamily="34" charset="0"/>
              <a:buChar char="•"/>
            </a:pPr>
            <a:r>
              <a:rPr lang="en-GB" sz="2000" dirty="0"/>
              <a:t>as there is no whole or live virus involved, the vaccine cannot cause disease. The mRNA naturally degrades after a few days </a:t>
            </a:r>
          </a:p>
        </p:txBody>
      </p:sp>
      <p:sp>
        <p:nvSpPr>
          <p:cNvPr id="4" name="Slide Number Placeholder 3">
            <a:extLst>
              <a:ext uri="{FF2B5EF4-FFF2-40B4-BE49-F238E27FC236}">
                <a16:creationId xmlns:a16="http://schemas.microsoft.com/office/drawing/2014/main" id="{7C1F3F0A-CCBB-41FD-A3F8-5FE36CF3D816}"/>
              </a:ext>
            </a:extLst>
          </p:cNvPr>
          <p:cNvSpPr>
            <a:spLocks noGrp="1"/>
          </p:cNvSpPr>
          <p:nvPr>
            <p:ph type="sldNum" sz="quarter" idx="10"/>
          </p:nvPr>
        </p:nvSpPr>
        <p:spPr/>
        <p:txBody>
          <a:bodyPr/>
          <a:lstStyle/>
          <a:p>
            <a:pPr marL="531813"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mn-cs"/>
              </a:rPr>
              <a:t>  </a:t>
            </a:r>
            <a:fld id="{2565FA6D-D4C8-4C4C-AC4B-3269734D34D8}" type="slidenum">
              <a:rPr kumimoji="0" lang="en-US" sz="1200" b="0" i="0" u="none" strike="noStrike" kern="1200" cap="none" spc="0" normalizeH="0" baseline="0" noProof="0" smtClean="0">
                <a:ln>
                  <a:noFill/>
                </a:ln>
                <a:solidFill>
                  <a:prstClr val="white"/>
                </a:solidFill>
                <a:effectLst/>
                <a:uLnTx/>
                <a:uFillTx/>
                <a:latin typeface="Arial"/>
                <a:ea typeface="+mn-ea"/>
                <a:cs typeface="+mn-cs"/>
              </a:rPr>
              <a:pPr marL="531813" marR="0" lvl="0" indent="0" algn="l"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white"/>
              </a:solidFill>
              <a:effectLst/>
              <a:uLnTx/>
              <a:uFillTx/>
              <a:latin typeface="Arial"/>
              <a:ea typeface="+mn-ea"/>
              <a:cs typeface="+mn-cs"/>
            </a:endParaRPr>
          </a:p>
        </p:txBody>
      </p:sp>
      <p:sp>
        <p:nvSpPr>
          <p:cNvPr id="5" name="Footer Placeholder 4">
            <a:extLst>
              <a:ext uri="{FF2B5EF4-FFF2-40B4-BE49-F238E27FC236}">
                <a16:creationId xmlns:a16="http://schemas.microsoft.com/office/drawing/2014/main" id="{B5682855-20C7-4EAA-9313-1CD6CBC07B51}"/>
              </a:ext>
            </a:extLst>
          </p:cNvPr>
          <p:cNvSpPr>
            <a:spLocks noGrp="1"/>
          </p:cNvSpPr>
          <p:nvPr>
            <p:ph type="ftr" sz="quarter" idx="11"/>
          </p:nvPr>
        </p:nvSpPr>
        <p:spPr/>
        <p:txBody>
          <a:bodyPr/>
          <a:lstStyle/>
          <a:p>
            <a:pPr marL="173038"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solidFill>
                <a:effectLst/>
                <a:uLnTx/>
                <a:uFillTx/>
                <a:latin typeface="Arial" pitchFamily="34" charset="0"/>
                <a:ea typeface="+mn-ea"/>
                <a:cs typeface="+mn-cs"/>
              </a:rPr>
              <a:t>COVID-19 Vaccination programme: Core training slide set for healthcare practitioners 17 September 2021 </a:t>
            </a:r>
            <a:endParaRPr kumimoji="0" lang="en-US" sz="1200" b="0" i="0" u="none" strike="noStrike" kern="1200" cap="none" spc="0" normalizeH="0" baseline="0" noProof="0" dirty="0">
              <a:ln>
                <a:noFill/>
              </a:ln>
              <a:solidFill>
                <a:prstClr val="white"/>
              </a:solidFill>
              <a:effectLst/>
              <a:uLnTx/>
              <a:uFillTx/>
              <a:latin typeface="Arial" pitchFamily="34" charset="0"/>
              <a:ea typeface="+mn-ea"/>
              <a:cs typeface="+mn-cs"/>
            </a:endParaRPr>
          </a:p>
        </p:txBody>
      </p:sp>
    </p:spTree>
    <p:extLst>
      <p:ext uri="{BB962C8B-B14F-4D97-AF65-F5344CB8AC3E}">
        <p14:creationId xmlns:p14="http://schemas.microsoft.com/office/powerpoint/2010/main" val="31202160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B84D1-CFF3-48BA-8122-FDEB88811EC3}"/>
              </a:ext>
            </a:extLst>
          </p:cNvPr>
          <p:cNvSpPr>
            <a:spLocks noGrp="1"/>
          </p:cNvSpPr>
          <p:nvPr>
            <p:ph type="title"/>
          </p:nvPr>
        </p:nvSpPr>
        <p:spPr/>
        <p:txBody>
          <a:bodyPr>
            <a:normAutofit fontScale="90000"/>
          </a:bodyPr>
          <a:lstStyle/>
          <a:p>
            <a:r>
              <a:rPr lang="en-GB" sz="4400" dirty="0"/>
              <a:t>Viral vector COVID-19 vaccine (</a:t>
            </a:r>
            <a:r>
              <a:rPr lang="en-GB" dirty="0"/>
              <a:t>AstraZeneca)</a:t>
            </a:r>
            <a:br>
              <a:rPr lang="en-GB" dirty="0"/>
            </a:br>
            <a:endParaRPr lang="en-GB" dirty="0">
              <a:solidFill>
                <a:srgbClr val="FF0000"/>
              </a:solidFill>
            </a:endParaRPr>
          </a:p>
        </p:txBody>
      </p:sp>
      <p:sp>
        <p:nvSpPr>
          <p:cNvPr id="3" name="Content Placeholder 2">
            <a:extLst>
              <a:ext uri="{FF2B5EF4-FFF2-40B4-BE49-F238E27FC236}">
                <a16:creationId xmlns:a16="http://schemas.microsoft.com/office/drawing/2014/main" id="{8EBC16A7-78FB-4D1D-82AF-27C352DEDC16}"/>
              </a:ext>
            </a:extLst>
          </p:cNvPr>
          <p:cNvSpPr>
            <a:spLocks noGrp="1"/>
          </p:cNvSpPr>
          <p:nvPr>
            <p:ph idx="1"/>
          </p:nvPr>
        </p:nvSpPr>
        <p:spPr>
          <a:xfrm>
            <a:off x="737730" y="1318260"/>
            <a:ext cx="10829430" cy="4990466"/>
          </a:xfrm>
        </p:spPr>
        <p:txBody>
          <a:bodyPr/>
          <a:lstStyle/>
          <a:p>
            <a:pPr marL="285750" indent="-285750">
              <a:buFont typeface="Arial" panose="020B0604020202020204" pitchFamily="34" charset="0"/>
              <a:buChar char="•"/>
            </a:pPr>
            <a:r>
              <a:rPr lang="en-GB" dirty="0"/>
              <a:t>AstraZeneca COVID-19 vaccine is a non-replicating viral vector vaccine which uses part of a weakened adenovirus as a carrier to deliver the genetic sequence for the SARS-CoV-2 spike protein into cells </a:t>
            </a:r>
          </a:p>
          <a:p>
            <a:pPr marL="171450" indent="-171450">
              <a:buFont typeface="Arial" panose="020B0604020202020204" pitchFamily="34" charset="0"/>
              <a:buChar char="•"/>
            </a:pPr>
            <a:endParaRPr lang="en-GB" sz="1000" dirty="0"/>
          </a:p>
          <a:p>
            <a:pPr marL="285750" indent="-285750">
              <a:buFont typeface="Arial" panose="020B0604020202020204" pitchFamily="34" charset="0"/>
              <a:buChar char="•"/>
            </a:pPr>
            <a:r>
              <a:rPr lang="en-GB" dirty="0"/>
              <a:t>the adenovirus has been modified so that it cannot replicate in human cells and therefore cannot cause any disease</a:t>
            </a:r>
          </a:p>
          <a:p>
            <a:pPr marL="171450" indent="-171450">
              <a:buFont typeface="Arial" panose="020B0604020202020204" pitchFamily="34" charset="0"/>
              <a:buChar char="•"/>
            </a:pPr>
            <a:endParaRPr lang="en-GB" sz="1000" dirty="0"/>
          </a:p>
          <a:p>
            <a:pPr marL="285750" indent="-285750">
              <a:buFont typeface="Arial" panose="020B0604020202020204" pitchFamily="34" charset="0"/>
              <a:buChar char="•"/>
            </a:pPr>
            <a:r>
              <a:rPr lang="en-GB" dirty="0"/>
              <a:t>once it has delivered the SARS-CoV-2 spike protein genetic code, the adenovirus is destroyed by the body</a:t>
            </a:r>
          </a:p>
          <a:p>
            <a:pPr marL="171450" indent="-171450">
              <a:buFont typeface="Arial" panose="020B0604020202020204" pitchFamily="34" charset="0"/>
              <a:buChar char="•"/>
            </a:pPr>
            <a:endParaRPr lang="en-GB" sz="1000" dirty="0"/>
          </a:p>
          <a:p>
            <a:pPr marL="285750" indent="-285750">
              <a:buFont typeface="Arial" panose="020B0604020202020204" pitchFamily="34" charset="0"/>
              <a:buChar char="•"/>
            </a:pPr>
            <a:r>
              <a:rPr lang="en-GB" dirty="0"/>
              <a:t>the genes that encode for the spike protein on the SARS-CoV-2 virus have been inserted into the adenovirus's genetic code to make the vaccine</a:t>
            </a:r>
          </a:p>
          <a:p>
            <a:pPr marL="171450" indent="-171450">
              <a:buFont typeface="Arial" panose="020B0604020202020204" pitchFamily="34" charset="0"/>
              <a:buChar char="•"/>
            </a:pPr>
            <a:endParaRPr lang="en-GB" sz="1000" dirty="0"/>
          </a:p>
          <a:p>
            <a:pPr marL="285750" indent="-285750">
              <a:buFont typeface="Arial" panose="020B0604020202020204" pitchFamily="34" charset="0"/>
              <a:buChar char="•"/>
            </a:pPr>
            <a:r>
              <a:rPr lang="en-GB" dirty="0"/>
              <a:t>when the vaccine is injected, the modified adenovirus binds to the surface of human cells and delivers the genetic code for the spike protein. The cells then process this genetic code and manufacture the spike protein</a:t>
            </a:r>
          </a:p>
          <a:p>
            <a:pPr marL="171450" indent="-171450">
              <a:buFont typeface="Arial" panose="020B0604020202020204" pitchFamily="34" charset="0"/>
              <a:buChar char="•"/>
            </a:pPr>
            <a:endParaRPr lang="en-GB" sz="1000" dirty="0"/>
          </a:p>
          <a:p>
            <a:pPr marL="285750" indent="-285750">
              <a:buFont typeface="Arial" panose="020B0604020202020204" pitchFamily="34" charset="0"/>
              <a:buChar char="•"/>
            </a:pPr>
            <a:r>
              <a:rPr lang="en-GB" dirty="0"/>
              <a:t>this then stimulates the immune system which reacts by producing antibodies and memory cells to the SARS-CoV-2 virus without causing disease</a:t>
            </a:r>
          </a:p>
          <a:p>
            <a:endParaRPr lang="en-GB" dirty="0"/>
          </a:p>
        </p:txBody>
      </p:sp>
      <p:sp>
        <p:nvSpPr>
          <p:cNvPr id="4" name="Slide Number Placeholder 3">
            <a:extLst>
              <a:ext uri="{FF2B5EF4-FFF2-40B4-BE49-F238E27FC236}">
                <a16:creationId xmlns:a16="http://schemas.microsoft.com/office/drawing/2014/main" id="{1CA741E2-53C5-4281-B584-879FA195FDD0}"/>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32</a:t>
            </a:fld>
            <a:endParaRPr lang="en-US" dirty="0"/>
          </a:p>
        </p:txBody>
      </p:sp>
      <p:sp>
        <p:nvSpPr>
          <p:cNvPr id="5" name="Footer Placeholder 4">
            <a:extLst>
              <a:ext uri="{FF2B5EF4-FFF2-40B4-BE49-F238E27FC236}">
                <a16:creationId xmlns:a16="http://schemas.microsoft.com/office/drawing/2014/main" id="{4B64BFC9-19A3-4839-BCDA-700E3FD2E6ED}"/>
              </a:ext>
            </a:extLst>
          </p:cNvPr>
          <p:cNvSpPr>
            <a:spLocks noGrp="1"/>
          </p:cNvSpPr>
          <p:nvPr>
            <p:ph type="ftr" sz="quarter" idx="11"/>
          </p:nvPr>
        </p:nvSpPr>
        <p:spPr/>
        <p:txBody>
          <a:bodyPr/>
          <a:lstStyle/>
          <a:p>
            <a:pPr>
              <a:defRPr/>
            </a:pPr>
            <a:r>
              <a:rPr lang="en-GB"/>
              <a:t>COVID-19 Vaccination programme: Core training slide set for healthcare practitioners 17 September 2021 </a:t>
            </a:r>
            <a:endParaRPr lang="en-US" dirty="0"/>
          </a:p>
        </p:txBody>
      </p:sp>
    </p:spTree>
    <p:extLst>
      <p:ext uri="{BB962C8B-B14F-4D97-AF65-F5344CB8AC3E}">
        <p14:creationId xmlns:p14="http://schemas.microsoft.com/office/powerpoint/2010/main" val="7327415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899C6-E283-4D2F-B979-ED10F6095C02}"/>
              </a:ext>
            </a:extLst>
          </p:cNvPr>
          <p:cNvSpPr>
            <a:spLocks noGrp="1"/>
          </p:cNvSpPr>
          <p:nvPr>
            <p:ph type="title"/>
          </p:nvPr>
        </p:nvSpPr>
        <p:spPr/>
        <p:txBody>
          <a:bodyPr/>
          <a:lstStyle/>
          <a:p>
            <a:r>
              <a:rPr lang="en-GB" dirty="0"/>
              <a:t>Vaccine interchangeability</a:t>
            </a:r>
          </a:p>
        </p:txBody>
      </p:sp>
      <p:sp>
        <p:nvSpPr>
          <p:cNvPr id="3" name="Content Placeholder 2">
            <a:extLst>
              <a:ext uri="{FF2B5EF4-FFF2-40B4-BE49-F238E27FC236}">
                <a16:creationId xmlns:a16="http://schemas.microsoft.com/office/drawing/2014/main" id="{BA3969ED-D93C-40AE-A4AD-6CDD615DAED6}"/>
              </a:ext>
            </a:extLst>
          </p:cNvPr>
          <p:cNvSpPr>
            <a:spLocks noGrp="1"/>
          </p:cNvSpPr>
          <p:nvPr>
            <p:ph idx="1"/>
          </p:nvPr>
        </p:nvSpPr>
        <p:spPr>
          <a:xfrm>
            <a:off x="744000" y="1412777"/>
            <a:ext cx="10704000" cy="4895949"/>
          </a:xfrm>
        </p:spPr>
        <p:txBody>
          <a:bodyPr/>
          <a:lstStyle/>
          <a:p>
            <a:pPr marL="285750" indent="-285750">
              <a:buFont typeface="Arial" panose="020B0604020202020204" pitchFamily="34" charset="0"/>
              <a:buChar char="•"/>
            </a:pPr>
            <a:r>
              <a:rPr lang="en-GB" dirty="0"/>
              <a:t>evidence from trials suggest those who receive mixed schedules of different COVID-19 vaccines make a good immune response, although rates of side effects following the second dose are higher compared to those who received the same vaccine for both doses</a:t>
            </a:r>
          </a:p>
          <a:p>
            <a:pPr marL="285750" indent="-285750">
              <a:buFont typeface="Arial" panose="020B0604020202020204" pitchFamily="34" charset="0"/>
              <a:buChar char="•"/>
            </a:pPr>
            <a:endParaRPr lang="en-GB" sz="1000" dirty="0"/>
          </a:p>
          <a:p>
            <a:pPr marL="342900" indent="-342900">
              <a:spcAft>
                <a:spcPts val="600"/>
              </a:spcAft>
              <a:buFont typeface="Arial" panose="020B0604020202020204" pitchFamily="34" charset="0"/>
              <a:buChar char="•"/>
            </a:pPr>
            <a:r>
              <a:rPr lang="en-GB" dirty="0"/>
              <a:t>because of this increased risk of side effects, every effort should be made to determine which vaccine the individual received for their first dose and to complete the 2 dose course with the same vaccine</a:t>
            </a:r>
            <a:endParaRPr lang="en-GB" sz="1200" dirty="0"/>
          </a:p>
          <a:p>
            <a:pPr marL="342900" indent="-342900">
              <a:spcAft>
                <a:spcPts val="600"/>
              </a:spcAft>
              <a:buFont typeface="Arial" panose="020B0604020202020204" pitchFamily="34" charset="0"/>
              <a:buChar char="•"/>
            </a:pPr>
            <a:endParaRPr lang="en-GB" sz="1000" dirty="0"/>
          </a:p>
          <a:p>
            <a:pPr marL="342900" indent="-342900">
              <a:spcAft>
                <a:spcPts val="600"/>
              </a:spcAft>
              <a:buFont typeface="Arial" panose="020B0604020202020204" pitchFamily="34" charset="0"/>
              <a:buChar char="•"/>
            </a:pPr>
            <a:r>
              <a:rPr lang="en-GB" dirty="0"/>
              <a:t>individuals who do receive a different vaccine for their second dose should be informed that they may experience more reactions to the second dose</a:t>
            </a:r>
          </a:p>
          <a:p>
            <a:pPr marL="342900" indent="-342900">
              <a:spcAft>
                <a:spcPts val="600"/>
              </a:spcAft>
              <a:buFont typeface="Arial" panose="020B0604020202020204" pitchFamily="34" charset="0"/>
              <a:buChar char="•"/>
            </a:pPr>
            <a:endParaRPr lang="en-GB" sz="1000" dirty="0"/>
          </a:p>
          <a:p>
            <a:pPr marL="342900" indent="-342900">
              <a:spcAft>
                <a:spcPts val="600"/>
              </a:spcAft>
              <a:buFont typeface="Arial" panose="020B0604020202020204" pitchFamily="34" charset="0"/>
              <a:buChar char="•"/>
            </a:pPr>
            <a:r>
              <a:rPr lang="en-GB" dirty="0"/>
              <a:t>for individuals who started the schedule and who attend for vaccination at a site where the same vaccine is not available (e.g. first dose given abroad), or where the first product received is unknown, it is reasonable to offer a single dose of the locally available product if suitable and not contraindicated</a:t>
            </a:r>
          </a:p>
          <a:p>
            <a:pPr marL="342900" indent="-342900">
              <a:spcAft>
                <a:spcPts val="600"/>
              </a:spcAft>
              <a:buFont typeface="Arial" panose="020B0604020202020204" pitchFamily="34" charset="0"/>
              <a:buChar char="•"/>
            </a:pPr>
            <a:endParaRPr lang="en-GB" sz="1000" dirty="0"/>
          </a:p>
          <a:p>
            <a:pPr marL="342900" indent="-342900">
              <a:spcAft>
                <a:spcPts val="600"/>
              </a:spcAft>
              <a:buFont typeface="Arial" panose="020B0604020202020204" pitchFamily="34" charset="0"/>
              <a:buChar char="•"/>
            </a:pPr>
            <a:r>
              <a:rPr lang="en-GB" dirty="0"/>
              <a:t>this option is preferred if that individual is likely to be at immediate high risk or is considered unlikely to attend again </a:t>
            </a:r>
          </a:p>
        </p:txBody>
      </p:sp>
      <p:sp>
        <p:nvSpPr>
          <p:cNvPr id="4" name="Slide Number Placeholder 3">
            <a:extLst>
              <a:ext uri="{FF2B5EF4-FFF2-40B4-BE49-F238E27FC236}">
                <a16:creationId xmlns:a16="http://schemas.microsoft.com/office/drawing/2014/main" id="{9B50685A-D2BA-445B-AF20-E70E25AD32B7}"/>
              </a:ext>
            </a:extLst>
          </p:cNvPr>
          <p:cNvSpPr>
            <a:spLocks noGrp="1"/>
          </p:cNvSpPr>
          <p:nvPr>
            <p:ph type="sldNum" sz="quarter" idx="10"/>
          </p:nvPr>
        </p:nvSpPr>
        <p:spPr/>
        <p:txBody>
          <a:bodyPr/>
          <a:lstStyle/>
          <a:p>
            <a:pPr marL="531813"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mn-cs"/>
              </a:rPr>
              <a:t>  </a:t>
            </a:r>
            <a:fld id="{2565FA6D-D4C8-4C4C-AC4B-3269734D34D8}" type="slidenum">
              <a:rPr kumimoji="0" lang="en-US" sz="1200" b="0" i="0" u="none" strike="noStrike" kern="1200" cap="none" spc="0" normalizeH="0" baseline="0" noProof="0" smtClean="0">
                <a:ln>
                  <a:noFill/>
                </a:ln>
                <a:solidFill>
                  <a:prstClr val="white"/>
                </a:solidFill>
                <a:effectLst/>
                <a:uLnTx/>
                <a:uFillTx/>
                <a:latin typeface="Arial"/>
                <a:ea typeface="+mn-ea"/>
                <a:cs typeface="+mn-cs"/>
              </a:rPr>
              <a:pPr marL="531813" marR="0" lvl="0" indent="0" algn="l"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white"/>
              </a:solidFill>
              <a:effectLst/>
              <a:uLnTx/>
              <a:uFillTx/>
              <a:latin typeface="Arial"/>
              <a:ea typeface="+mn-ea"/>
              <a:cs typeface="+mn-cs"/>
            </a:endParaRPr>
          </a:p>
        </p:txBody>
      </p:sp>
      <p:sp>
        <p:nvSpPr>
          <p:cNvPr id="5" name="Footer Placeholder 4">
            <a:extLst>
              <a:ext uri="{FF2B5EF4-FFF2-40B4-BE49-F238E27FC236}">
                <a16:creationId xmlns:a16="http://schemas.microsoft.com/office/drawing/2014/main" id="{032E7D26-F7F9-4020-8A9B-C48C7096D89E}"/>
              </a:ext>
            </a:extLst>
          </p:cNvPr>
          <p:cNvSpPr>
            <a:spLocks noGrp="1"/>
          </p:cNvSpPr>
          <p:nvPr>
            <p:ph type="ftr" sz="quarter" idx="11"/>
          </p:nvPr>
        </p:nvSpPr>
        <p:spPr/>
        <p:txBody>
          <a:bodyPr/>
          <a:lstStyle/>
          <a:p>
            <a:pPr marL="173038"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solidFill>
                <a:effectLst/>
                <a:uLnTx/>
                <a:uFillTx/>
                <a:latin typeface="Arial" pitchFamily="34" charset="0"/>
                <a:ea typeface="+mn-ea"/>
                <a:cs typeface="+mn-cs"/>
              </a:rPr>
              <a:t>COVID-19 Vaccination programme: Core training slide set for healthcare practitioners 17 September 2021 </a:t>
            </a:r>
            <a:endParaRPr kumimoji="0" lang="en-US" sz="1200" b="0" i="0" u="none" strike="noStrike" kern="1200" cap="none" spc="0" normalizeH="0" baseline="0" noProof="0" dirty="0">
              <a:ln>
                <a:noFill/>
              </a:ln>
              <a:solidFill>
                <a:prstClr val="white"/>
              </a:solidFill>
              <a:effectLst/>
              <a:uLnTx/>
              <a:uFillTx/>
              <a:latin typeface="Arial" pitchFamily="34" charset="0"/>
              <a:ea typeface="+mn-ea"/>
              <a:cs typeface="+mn-cs"/>
            </a:endParaRPr>
          </a:p>
        </p:txBody>
      </p:sp>
    </p:spTree>
    <p:extLst>
      <p:ext uri="{BB962C8B-B14F-4D97-AF65-F5344CB8AC3E}">
        <p14:creationId xmlns:p14="http://schemas.microsoft.com/office/powerpoint/2010/main" val="16095555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00BFB-80FB-4657-8CA1-530EE9ADA0F3}"/>
              </a:ext>
            </a:extLst>
          </p:cNvPr>
          <p:cNvSpPr>
            <a:spLocks noGrp="1"/>
          </p:cNvSpPr>
          <p:nvPr>
            <p:ph type="title"/>
          </p:nvPr>
        </p:nvSpPr>
        <p:spPr/>
        <p:txBody>
          <a:bodyPr>
            <a:normAutofit/>
          </a:bodyPr>
          <a:lstStyle/>
          <a:p>
            <a:r>
              <a:rPr lang="en-GB" sz="3600" dirty="0"/>
              <a:t>Key factors that inform UK vaccination policy</a:t>
            </a:r>
          </a:p>
        </p:txBody>
      </p:sp>
      <p:sp>
        <p:nvSpPr>
          <p:cNvPr id="3" name="Content Placeholder 2">
            <a:extLst>
              <a:ext uri="{FF2B5EF4-FFF2-40B4-BE49-F238E27FC236}">
                <a16:creationId xmlns:a16="http://schemas.microsoft.com/office/drawing/2014/main" id="{3B4DBACB-666A-4C2F-9012-EC8BCAED6BEE}"/>
              </a:ext>
            </a:extLst>
          </p:cNvPr>
          <p:cNvSpPr>
            <a:spLocks noGrp="1"/>
          </p:cNvSpPr>
          <p:nvPr>
            <p:ph idx="1"/>
          </p:nvPr>
        </p:nvSpPr>
        <p:spPr>
          <a:xfrm>
            <a:off x="716766" y="1196752"/>
            <a:ext cx="10827533" cy="5088247"/>
          </a:xfrm>
        </p:spPr>
        <p:txBody>
          <a:bodyPr/>
          <a:lstStyle/>
          <a:p>
            <a:pPr marL="0" indent="0"/>
            <a:r>
              <a:rPr lang="en-GB" altLang="en-US" sz="2000" spc="-20" dirty="0"/>
              <a:t>The Joint Committee on Vaccines and Immunisation (JCVI) consider the following before making vaccination policy recommendations to the Department of Health and Social Care (DHSC):</a:t>
            </a:r>
          </a:p>
          <a:p>
            <a:pPr marL="0" indent="0"/>
            <a:endParaRPr lang="en-GB" altLang="en-US" sz="1200" dirty="0"/>
          </a:p>
          <a:p>
            <a:pPr marL="0" indent="0"/>
            <a:r>
              <a:rPr lang="en-GB" altLang="en-US" sz="2000" b="1" dirty="0"/>
              <a:t>1. Availability of a safe and effective vaccine:</a:t>
            </a:r>
          </a:p>
          <a:p>
            <a:pPr marL="635000" lvl="1" indent="-285750">
              <a:buFont typeface="Arial" panose="020B0604020202020204" pitchFamily="34" charset="0"/>
              <a:buChar char="•"/>
            </a:pPr>
            <a:r>
              <a:rPr lang="en-GB" altLang="en-US" dirty="0"/>
              <a:t>there are currently over 300 COVID-19 vaccines in development, being trialled or in use</a:t>
            </a:r>
          </a:p>
          <a:p>
            <a:pPr marL="635000" lvl="1" indent="-285750">
              <a:buFont typeface="Arial" panose="020B0604020202020204" pitchFamily="34" charset="0"/>
              <a:buChar char="•"/>
            </a:pPr>
            <a:r>
              <a:rPr lang="en-GB" altLang="en-US" dirty="0"/>
              <a:t>vaccines undergo extensive and vigorous testing before they are licensed and authorised for use as they have to be able to demonstrate quality, efficacy and safety</a:t>
            </a:r>
          </a:p>
          <a:p>
            <a:pPr marL="349250" lvl="1" indent="0"/>
            <a:endParaRPr lang="en-GB" altLang="en-US" sz="1200" dirty="0"/>
          </a:p>
          <a:p>
            <a:pPr marL="0" indent="0"/>
            <a:r>
              <a:rPr lang="en-GB" altLang="en-US" sz="2000" b="1" dirty="0"/>
              <a:t>2. Whether there is a need for a vaccination programme:</a:t>
            </a:r>
          </a:p>
          <a:p>
            <a:pPr marL="635000" lvl="1" indent="-285750">
              <a:buFont typeface="Arial" panose="020B0604020202020204" pitchFamily="34" charset="0"/>
              <a:buChar char="•"/>
            </a:pPr>
            <a:r>
              <a:rPr lang="en-GB" dirty="0"/>
              <a:t>SARS-CoV-2 has caused a significant public health problem, transmission is widespread and has been sustained despite various interventions </a:t>
            </a:r>
          </a:p>
          <a:p>
            <a:pPr marL="635000" lvl="1" indent="-285750">
              <a:buFont typeface="Arial" panose="020B0604020202020204" pitchFamily="34" charset="0"/>
              <a:buChar char="•"/>
            </a:pPr>
            <a:r>
              <a:rPr lang="en-GB" dirty="0"/>
              <a:t>the virus affects all age groups and there have been frequent outbreaks in nursing and residential homes, schools and communities</a:t>
            </a:r>
          </a:p>
          <a:p>
            <a:pPr marL="635000" lvl="1" indent="-285750">
              <a:buFont typeface="Arial" panose="020B0604020202020204" pitchFamily="34" charset="0"/>
              <a:buChar char="•"/>
            </a:pPr>
            <a:r>
              <a:rPr lang="en-GB" dirty="0"/>
              <a:t>there is significant morbidity and mortality in certain groups. There are multi-system complications from having the disease and there have been over a hundred thousand deaths from COVID-19 in the UK</a:t>
            </a:r>
          </a:p>
          <a:p>
            <a:pPr marL="349250" lvl="1" indent="0"/>
            <a:endParaRPr lang="en-GB" dirty="0"/>
          </a:p>
          <a:p>
            <a:pPr marL="349250" lvl="1" indent="0"/>
            <a:r>
              <a:rPr lang="en-GB" altLang="en-US" sz="1600" dirty="0"/>
              <a:t> </a:t>
            </a:r>
          </a:p>
        </p:txBody>
      </p:sp>
      <p:sp>
        <p:nvSpPr>
          <p:cNvPr id="4" name="Slide Number Placeholder 3">
            <a:extLst>
              <a:ext uri="{FF2B5EF4-FFF2-40B4-BE49-F238E27FC236}">
                <a16:creationId xmlns:a16="http://schemas.microsoft.com/office/drawing/2014/main" id="{3BCBF3EB-6C39-4377-9D0F-6B356ADFD679}"/>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34</a:t>
            </a:fld>
            <a:endParaRPr lang="en-US" dirty="0"/>
          </a:p>
        </p:txBody>
      </p:sp>
      <p:sp>
        <p:nvSpPr>
          <p:cNvPr id="5" name="Footer Placeholder 4">
            <a:extLst>
              <a:ext uri="{FF2B5EF4-FFF2-40B4-BE49-F238E27FC236}">
                <a16:creationId xmlns:a16="http://schemas.microsoft.com/office/drawing/2014/main" id="{E6382810-EDE4-462F-8205-829441E7FF64}"/>
              </a:ext>
            </a:extLst>
          </p:cNvPr>
          <p:cNvSpPr>
            <a:spLocks noGrp="1"/>
          </p:cNvSpPr>
          <p:nvPr>
            <p:ph type="ftr" sz="quarter" idx="11"/>
          </p:nvPr>
        </p:nvSpPr>
        <p:spPr/>
        <p:txBody>
          <a:bodyPr/>
          <a:lstStyle/>
          <a:p>
            <a:pPr>
              <a:defRPr/>
            </a:pPr>
            <a:r>
              <a:rPr lang="en-GB"/>
              <a:t>COVID-19 Vaccination programme: Core training slide set for healthcare practitioners 17 September 2021 </a:t>
            </a:r>
            <a:endParaRPr lang="en-US" dirty="0"/>
          </a:p>
        </p:txBody>
      </p:sp>
    </p:spTree>
    <p:extLst>
      <p:ext uri="{BB962C8B-B14F-4D97-AF65-F5344CB8AC3E}">
        <p14:creationId xmlns:p14="http://schemas.microsoft.com/office/powerpoint/2010/main" val="22065409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B1EA1-D88A-4708-9807-F95042105760}"/>
              </a:ext>
            </a:extLst>
          </p:cNvPr>
          <p:cNvSpPr>
            <a:spLocks noGrp="1"/>
          </p:cNvSpPr>
          <p:nvPr>
            <p:ph type="title"/>
          </p:nvPr>
        </p:nvSpPr>
        <p:spPr/>
        <p:txBody>
          <a:bodyPr>
            <a:normAutofit fontScale="90000"/>
          </a:bodyPr>
          <a:lstStyle/>
          <a:p>
            <a:r>
              <a:rPr lang="en-GB" dirty="0"/>
              <a:t>Designing and implementing a vaccination programme</a:t>
            </a:r>
          </a:p>
        </p:txBody>
      </p:sp>
      <p:sp>
        <p:nvSpPr>
          <p:cNvPr id="4" name="Slide Number Placeholder 3">
            <a:extLst>
              <a:ext uri="{FF2B5EF4-FFF2-40B4-BE49-F238E27FC236}">
                <a16:creationId xmlns:a16="http://schemas.microsoft.com/office/drawing/2014/main" id="{16E3BF48-891F-417D-8363-8CC17823226B}"/>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35</a:t>
            </a:fld>
            <a:endParaRPr lang="en-US" dirty="0"/>
          </a:p>
        </p:txBody>
      </p:sp>
      <p:sp>
        <p:nvSpPr>
          <p:cNvPr id="5" name="Footer Placeholder 4">
            <a:extLst>
              <a:ext uri="{FF2B5EF4-FFF2-40B4-BE49-F238E27FC236}">
                <a16:creationId xmlns:a16="http://schemas.microsoft.com/office/drawing/2014/main" id="{B3E40457-DAA4-4242-9A4A-D0B014725A1F}"/>
              </a:ext>
            </a:extLst>
          </p:cNvPr>
          <p:cNvSpPr>
            <a:spLocks noGrp="1"/>
          </p:cNvSpPr>
          <p:nvPr>
            <p:ph type="ftr" sz="quarter" idx="11"/>
          </p:nvPr>
        </p:nvSpPr>
        <p:spPr/>
        <p:txBody>
          <a:bodyPr/>
          <a:lstStyle/>
          <a:p>
            <a:pPr>
              <a:defRPr/>
            </a:pPr>
            <a:r>
              <a:rPr lang="en-GB"/>
              <a:t>COVID-19 Vaccination programme: Core training slide set for healthcare practitioners 17 September 2021 </a:t>
            </a:r>
            <a:endParaRPr lang="en-US" dirty="0"/>
          </a:p>
        </p:txBody>
      </p:sp>
      <p:sp>
        <p:nvSpPr>
          <p:cNvPr id="6" name="Rectangle 1">
            <a:extLst>
              <a:ext uri="{FF2B5EF4-FFF2-40B4-BE49-F238E27FC236}">
                <a16:creationId xmlns:a16="http://schemas.microsoft.com/office/drawing/2014/main" id="{78B61581-2CC3-4151-B531-E79C6E0C3057}"/>
              </a:ext>
            </a:extLst>
          </p:cNvPr>
          <p:cNvSpPr>
            <a:spLocks noGrp="1" noChangeArrowheads="1"/>
          </p:cNvSpPr>
          <p:nvPr>
            <p:ph idx="1"/>
          </p:nvPr>
        </p:nvSpPr>
        <p:spPr bwMode="auto">
          <a:xfrm>
            <a:off x="750269" y="1204005"/>
            <a:ext cx="10532774" cy="4430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Verdana" panose="020B0604030504040204" pitchFamily="34" charset="0"/>
              </a:defRPr>
            </a:lvl1pPr>
            <a:lvl2pPr marL="742950" indent="-285750">
              <a:defRPr sz="1000">
                <a:solidFill>
                  <a:schemeClr val="tx1"/>
                </a:solidFill>
                <a:latin typeface="Verdana" panose="020B0604030504040204" pitchFamily="34" charset="0"/>
              </a:defRPr>
            </a:lvl2pPr>
            <a:lvl3pPr marL="1143000" indent="-228600">
              <a:defRPr sz="1000">
                <a:solidFill>
                  <a:schemeClr val="tx1"/>
                </a:solidFill>
                <a:latin typeface="Verdana" panose="020B0604030504040204" pitchFamily="34" charset="0"/>
              </a:defRPr>
            </a:lvl3pPr>
            <a:lvl4pPr marL="1600200" indent="-228600">
              <a:defRPr sz="1000">
                <a:solidFill>
                  <a:schemeClr val="tx1"/>
                </a:solidFill>
                <a:latin typeface="Verdana" panose="020B0604030504040204" pitchFamily="34" charset="0"/>
              </a:defRPr>
            </a:lvl4pPr>
            <a:lvl5pPr marL="2057400" indent="-228600">
              <a:defRPr sz="1000">
                <a:solidFill>
                  <a:schemeClr val="tx1"/>
                </a:solidFill>
                <a:latin typeface="Verdana" panose="020B0604030504040204" pitchFamily="34" charset="0"/>
              </a:defRPr>
            </a:lvl5pPr>
            <a:lvl6pPr marL="2514600" indent="-228600" eaLnBrk="0" fontAlgn="base" hangingPunct="0">
              <a:spcBef>
                <a:spcPct val="0"/>
              </a:spcBef>
              <a:spcAft>
                <a:spcPct val="0"/>
              </a:spcAft>
              <a:defRPr sz="1000">
                <a:solidFill>
                  <a:schemeClr val="tx1"/>
                </a:solidFill>
                <a:latin typeface="Verdana" panose="020B0604030504040204" pitchFamily="34" charset="0"/>
              </a:defRPr>
            </a:lvl6pPr>
            <a:lvl7pPr marL="2971800" indent="-228600" eaLnBrk="0" fontAlgn="base" hangingPunct="0">
              <a:spcBef>
                <a:spcPct val="0"/>
              </a:spcBef>
              <a:spcAft>
                <a:spcPct val="0"/>
              </a:spcAft>
              <a:defRPr sz="1000">
                <a:solidFill>
                  <a:schemeClr val="tx1"/>
                </a:solidFill>
                <a:latin typeface="Verdana" panose="020B0604030504040204" pitchFamily="34" charset="0"/>
              </a:defRPr>
            </a:lvl7pPr>
            <a:lvl8pPr marL="3429000" indent="-228600" eaLnBrk="0" fontAlgn="base" hangingPunct="0">
              <a:spcBef>
                <a:spcPct val="0"/>
              </a:spcBef>
              <a:spcAft>
                <a:spcPct val="0"/>
              </a:spcAft>
              <a:defRPr sz="1000">
                <a:solidFill>
                  <a:schemeClr val="tx1"/>
                </a:solidFill>
                <a:latin typeface="Verdana" panose="020B0604030504040204" pitchFamily="34" charset="0"/>
              </a:defRPr>
            </a:lvl8pPr>
            <a:lvl9pPr marL="3886200" indent="-228600" eaLnBrk="0" fontAlgn="base" hangingPunct="0">
              <a:spcBef>
                <a:spcPct val="0"/>
              </a:spcBef>
              <a:spcAft>
                <a:spcPct val="0"/>
              </a:spcAft>
              <a:defRPr sz="1000">
                <a:solidFill>
                  <a:schemeClr val="tx1"/>
                </a:solidFill>
                <a:latin typeface="Verdana" panose="020B0604030504040204" pitchFamily="34" charset="0"/>
              </a:defRPr>
            </a:lvl9pPr>
          </a:lstStyle>
          <a:p>
            <a:r>
              <a:rPr lang="en-GB" altLang="en-US" sz="1800" dirty="0">
                <a:latin typeface="+mn-lt"/>
                <a:cs typeface="Arial" panose="020B0604020202020204" pitchFamily="34" charset="0"/>
              </a:rPr>
              <a:t>Other national bodies involved in the design and implementation of vaccination programmes include:</a:t>
            </a:r>
          </a:p>
          <a:p>
            <a:endParaRPr lang="en-GB" altLang="en-US" dirty="0">
              <a:latin typeface="+mn-lt"/>
              <a:cs typeface="Arial" panose="020B0604020202020204" pitchFamily="34" charset="0"/>
            </a:endParaRPr>
          </a:p>
          <a:p>
            <a:pPr marL="285750" indent="-285750">
              <a:lnSpc>
                <a:spcPct val="100000"/>
              </a:lnSpc>
              <a:spcAft>
                <a:spcPts val="1200"/>
              </a:spcAft>
              <a:buFont typeface="Arial" panose="020B0604020202020204" pitchFamily="34" charset="0"/>
              <a:buChar char="•"/>
            </a:pPr>
            <a:r>
              <a:rPr lang="en-GB" altLang="en-US" sz="1800" b="1" dirty="0">
                <a:latin typeface="+mn-lt"/>
                <a:cs typeface="Arial" panose="020B0604020202020204" pitchFamily="34" charset="0"/>
              </a:rPr>
              <a:t>the Department of Health and Social Care (DHSC) </a:t>
            </a:r>
            <a:r>
              <a:rPr lang="en-GB" altLang="en-US" sz="1800" dirty="0">
                <a:latin typeface="+mn-lt"/>
                <a:cs typeface="Arial" panose="020B0604020202020204" pitchFamily="34" charset="0"/>
              </a:rPr>
              <a:t>- responsible for vaccine policy decisions and finance for vaccine programmes</a:t>
            </a:r>
          </a:p>
          <a:p>
            <a:pPr marL="285750" indent="-285750">
              <a:lnSpc>
                <a:spcPct val="100000"/>
              </a:lnSpc>
              <a:spcAft>
                <a:spcPts val="1200"/>
              </a:spcAft>
              <a:buFont typeface="Arial" panose="020B0604020202020204" pitchFamily="34" charset="0"/>
              <a:buChar char="•"/>
            </a:pPr>
            <a:r>
              <a:rPr lang="en-GB" altLang="en-US" sz="1800" b="1" dirty="0">
                <a:latin typeface="+mn-lt"/>
                <a:cs typeface="Arial" panose="020B0604020202020204" pitchFamily="34" charset="0"/>
              </a:rPr>
              <a:t>the Medicines and Healthcare products Regulatory Agency (MHRA) </a:t>
            </a:r>
            <a:r>
              <a:rPr lang="en-GB" altLang="en-US" sz="1800" dirty="0">
                <a:latin typeface="+mn-lt"/>
                <a:cs typeface="Arial" panose="020B0604020202020204" pitchFamily="34" charset="0"/>
              </a:rPr>
              <a:t>- responsible for independent oversight of all aspects of vaccine manufacture and regulation including the licensing of vaccines and the Yellow Card adverse event reporting scheme</a:t>
            </a:r>
          </a:p>
          <a:p>
            <a:pPr marL="285750" indent="-285750">
              <a:lnSpc>
                <a:spcPct val="100000"/>
              </a:lnSpc>
              <a:spcAft>
                <a:spcPts val="1200"/>
              </a:spcAft>
              <a:buFont typeface="Arial" panose="020B0604020202020204" pitchFamily="34" charset="0"/>
              <a:buChar char="•"/>
            </a:pPr>
            <a:r>
              <a:rPr lang="en-GB" altLang="en-US" sz="1800" b="1" dirty="0">
                <a:latin typeface="+mn-lt"/>
                <a:cs typeface="Arial" panose="020B0604020202020204" pitchFamily="34" charset="0"/>
              </a:rPr>
              <a:t>Public Health England (PHE) </a:t>
            </a:r>
            <a:r>
              <a:rPr lang="en-GB" altLang="en-US" sz="1800" dirty="0">
                <a:latin typeface="+mn-lt"/>
                <a:cs typeface="Arial" panose="020B0604020202020204" pitchFamily="34" charset="0"/>
              </a:rPr>
              <a:t>- responsible for the national planning, leadership, procurement and supply of vaccines used for the national vaccination schedule and for on-going surveillance to inform the programmes</a:t>
            </a:r>
          </a:p>
          <a:p>
            <a:pPr marL="285750" indent="-285750">
              <a:lnSpc>
                <a:spcPct val="100000"/>
              </a:lnSpc>
              <a:spcAft>
                <a:spcPts val="1200"/>
              </a:spcAft>
              <a:buFont typeface="Arial" panose="020B0604020202020204" pitchFamily="34" charset="0"/>
              <a:buChar char="•"/>
            </a:pPr>
            <a:r>
              <a:rPr lang="en-GB" altLang="en-US" sz="1800" b="1" dirty="0">
                <a:latin typeface="+mn-lt"/>
                <a:cs typeface="Arial" panose="020B0604020202020204" pitchFamily="34" charset="0"/>
              </a:rPr>
              <a:t>the National institute for Biological Standards and Control (NIBSC) </a:t>
            </a:r>
            <a:r>
              <a:rPr lang="en-GB" altLang="en-US" sz="1800" dirty="0">
                <a:latin typeface="+mn-lt"/>
                <a:cs typeface="Arial" panose="020B0604020202020204" pitchFamily="34" charset="0"/>
              </a:rPr>
              <a:t>-</a:t>
            </a:r>
            <a:r>
              <a:rPr lang="en-GB" altLang="en-US" sz="1800" b="1" dirty="0">
                <a:latin typeface="+mn-lt"/>
                <a:cs typeface="Arial" panose="020B0604020202020204" pitchFamily="34" charset="0"/>
              </a:rPr>
              <a:t> </a:t>
            </a:r>
            <a:r>
              <a:rPr lang="en-GB" altLang="en-US" sz="1800" dirty="0">
                <a:latin typeface="+mn-lt"/>
                <a:cs typeface="Arial" panose="020B0604020202020204" pitchFamily="34" charset="0"/>
              </a:rPr>
              <a:t>responsible for evaluating the quality and biological activity of vaccines and for official batch release testing before release</a:t>
            </a:r>
          </a:p>
          <a:p>
            <a:pPr marL="285750" indent="-285750">
              <a:lnSpc>
                <a:spcPct val="100000"/>
              </a:lnSpc>
              <a:spcAft>
                <a:spcPts val="1200"/>
              </a:spcAft>
              <a:buFont typeface="Arial" panose="020B0604020202020204" pitchFamily="34" charset="0"/>
              <a:buChar char="•"/>
            </a:pPr>
            <a:r>
              <a:rPr lang="en-GB" altLang="en-US" sz="1800" b="1" dirty="0">
                <a:latin typeface="+mn-lt"/>
                <a:cs typeface="Arial" panose="020B0604020202020204" pitchFamily="34" charset="0"/>
              </a:rPr>
              <a:t>NHS England and NHS Improvement </a:t>
            </a:r>
            <a:r>
              <a:rPr lang="en-GB" altLang="en-US" sz="1800" dirty="0">
                <a:latin typeface="+mn-lt"/>
                <a:cs typeface="Arial" panose="020B0604020202020204" pitchFamily="34" charset="0"/>
              </a:rPr>
              <a:t>- responsible for the commissioning, implementation and delivery of immunisation programmes through local teams</a:t>
            </a:r>
          </a:p>
        </p:txBody>
      </p:sp>
    </p:spTree>
    <p:extLst>
      <p:ext uri="{BB962C8B-B14F-4D97-AF65-F5344CB8AC3E}">
        <p14:creationId xmlns:p14="http://schemas.microsoft.com/office/powerpoint/2010/main" val="42756025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04BF4-3EAD-4AC4-BECB-990173C0F7C0}"/>
              </a:ext>
            </a:extLst>
          </p:cNvPr>
          <p:cNvSpPr>
            <a:spLocks noGrp="1"/>
          </p:cNvSpPr>
          <p:nvPr>
            <p:ph type="title"/>
          </p:nvPr>
        </p:nvSpPr>
        <p:spPr/>
        <p:txBody>
          <a:bodyPr>
            <a:normAutofit/>
          </a:bodyPr>
          <a:lstStyle/>
          <a:p>
            <a:r>
              <a:rPr lang="en-GB" dirty="0"/>
              <a:t>Other agencies </a:t>
            </a:r>
          </a:p>
        </p:txBody>
      </p:sp>
      <p:sp>
        <p:nvSpPr>
          <p:cNvPr id="4" name="Slide Number Placeholder 3">
            <a:extLst>
              <a:ext uri="{FF2B5EF4-FFF2-40B4-BE49-F238E27FC236}">
                <a16:creationId xmlns:a16="http://schemas.microsoft.com/office/drawing/2014/main" id="{F378F61E-F4EC-4D66-B0BA-B401C0F398E7}"/>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36</a:t>
            </a:fld>
            <a:endParaRPr lang="en-US" dirty="0"/>
          </a:p>
        </p:txBody>
      </p:sp>
      <p:sp>
        <p:nvSpPr>
          <p:cNvPr id="5" name="Footer Placeholder 4">
            <a:extLst>
              <a:ext uri="{FF2B5EF4-FFF2-40B4-BE49-F238E27FC236}">
                <a16:creationId xmlns:a16="http://schemas.microsoft.com/office/drawing/2014/main" id="{79519971-CF6A-4416-8497-555E798CC9B2}"/>
              </a:ext>
            </a:extLst>
          </p:cNvPr>
          <p:cNvSpPr>
            <a:spLocks noGrp="1"/>
          </p:cNvSpPr>
          <p:nvPr>
            <p:ph type="ftr" sz="quarter" idx="11"/>
          </p:nvPr>
        </p:nvSpPr>
        <p:spPr/>
        <p:txBody>
          <a:bodyPr/>
          <a:lstStyle/>
          <a:p>
            <a:pPr>
              <a:defRPr/>
            </a:pPr>
            <a:r>
              <a:rPr lang="en-GB"/>
              <a:t>COVID-19 Vaccination programme: Core training slide set for healthcare practitioners 17 September 2021 </a:t>
            </a:r>
            <a:endParaRPr lang="en-US" dirty="0"/>
          </a:p>
        </p:txBody>
      </p:sp>
      <p:sp>
        <p:nvSpPr>
          <p:cNvPr id="6" name="Content Placeholder 5">
            <a:extLst>
              <a:ext uri="{FF2B5EF4-FFF2-40B4-BE49-F238E27FC236}">
                <a16:creationId xmlns:a16="http://schemas.microsoft.com/office/drawing/2014/main" id="{A984B1E1-9F19-4629-AFFB-C63C83AACF27}"/>
              </a:ext>
            </a:extLst>
          </p:cNvPr>
          <p:cNvSpPr>
            <a:spLocks noGrp="1"/>
          </p:cNvSpPr>
          <p:nvPr>
            <p:ph idx="1"/>
          </p:nvPr>
        </p:nvSpPr>
        <p:spPr>
          <a:xfrm>
            <a:off x="750269" y="1283311"/>
            <a:ext cx="10578992" cy="4577150"/>
          </a:xfrm>
          <a:prstGeom prst="rect">
            <a:avLst/>
          </a:prstGeom>
        </p:spPr>
        <p:txBody>
          <a:bodyPr wrap="square">
            <a:spAutoFit/>
          </a:bodyPr>
          <a:lstStyle/>
          <a:p>
            <a:pPr>
              <a:lnSpc>
                <a:spcPct val="100000"/>
              </a:lnSpc>
              <a:defRPr/>
            </a:pPr>
            <a:r>
              <a:rPr lang="en-GB" altLang="en-US" sz="2000" dirty="0">
                <a:cs typeface="Arial" panose="020B0604020202020204" pitchFamily="34" charset="0"/>
              </a:rPr>
              <a:t>Many other agencies have a key role in the design, development and implementation of vaccination programmes at a national, regional and local level to ensure the key components of a successful vaccination programme come together. </a:t>
            </a:r>
          </a:p>
          <a:p>
            <a:pPr>
              <a:defRPr/>
            </a:pPr>
            <a:r>
              <a:rPr lang="en-GB" altLang="en-US" sz="2000" dirty="0">
                <a:cs typeface="Arial" panose="020B0604020202020204" pitchFamily="34" charset="0"/>
              </a:rPr>
              <a:t>These components include:</a:t>
            </a:r>
          </a:p>
          <a:p>
            <a:pPr>
              <a:defRPr/>
            </a:pPr>
            <a:endParaRPr lang="en-GB" altLang="en-US" sz="1000" dirty="0">
              <a:cs typeface="Arial" panose="020B0604020202020204" pitchFamily="34" charset="0"/>
            </a:endParaRPr>
          </a:p>
          <a:p>
            <a:pPr marL="285750" indent="-285750">
              <a:buFont typeface="Arial" panose="020B0604020202020204" pitchFamily="34" charset="0"/>
              <a:buChar char="•"/>
              <a:defRPr/>
            </a:pPr>
            <a:r>
              <a:rPr lang="en-GB" altLang="en-US" sz="2000" dirty="0">
                <a:cs typeface="Arial" panose="020B0604020202020204" pitchFamily="34" charset="0"/>
              </a:rPr>
              <a:t>vaccine development</a:t>
            </a:r>
          </a:p>
          <a:p>
            <a:pPr marL="285750" indent="-285750">
              <a:buFont typeface="Arial" panose="020B0604020202020204" pitchFamily="34" charset="0"/>
              <a:buChar char="•"/>
              <a:defRPr/>
            </a:pPr>
            <a:r>
              <a:rPr lang="en-GB" altLang="en-US" sz="2000" dirty="0">
                <a:cs typeface="Arial" panose="020B0604020202020204" pitchFamily="34" charset="0"/>
              </a:rPr>
              <a:t>vaccine supply and delivery </a:t>
            </a:r>
          </a:p>
          <a:p>
            <a:pPr marL="285750" indent="-285750">
              <a:buFont typeface="Arial" panose="020B0604020202020204" pitchFamily="34" charset="0"/>
              <a:buChar char="•"/>
              <a:defRPr/>
            </a:pPr>
            <a:r>
              <a:rPr lang="en-GB" altLang="en-US" sz="2000" dirty="0">
                <a:cs typeface="Arial" panose="020B0604020202020204" pitchFamily="34" charset="0"/>
              </a:rPr>
              <a:t>surveillance of vaccine coverage</a:t>
            </a:r>
          </a:p>
          <a:p>
            <a:pPr marL="285750" indent="-285750">
              <a:buFont typeface="Arial" panose="020B0604020202020204" pitchFamily="34" charset="0"/>
              <a:buChar char="•"/>
              <a:defRPr/>
            </a:pPr>
            <a:r>
              <a:rPr lang="en-GB" altLang="en-US" sz="2000" dirty="0">
                <a:cs typeface="Arial" panose="020B0604020202020204" pitchFamily="34" charset="0"/>
              </a:rPr>
              <a:t>surveillance of population susceptibility to the disease</a:t>
            </a:r>
          </a:p>
          <a:p>
            <a:pPr marL="285750" indent="-285750">
              <a:buFont typeface="Arial" panose="020B0604020202020204" pitchFamily="34" charset="0"/>
              <a:buChar char="•"/>
              <a:defRPr/>
            </a:pPr>
            <a:r>
              <a:rPr lang="en-GB" altLang="en-US" sz="2000" dirty="0">
                <a:cs typeface="Arial" panose="020B0604020202020204" pitchFamily="34" charset="0"/>
              </a:rPr>
              <a:t>surveillance of disease in the population</a:t>
            </a:r>
          </a:p>
          <a:p>
            <a:pPr marL="285750" indent="-285750">
              <a:buFont typeface="Arial" panose="020B0604020202020204" pitchFamily="34" charset="0"/>
              <a:buChar char="•"/>
              <a:defRPr/>
            </a:pPr>
            <a:r>
              <a:rPr lang="en-GB" altLang="en-US" sz="2000" dirty="0">
                <a:cs typeface="Arial" panose="020B0604020202020204" pitchFamily="34" charset="0"/>
              </a:rPr>
              <a:t>adverse events and vaccine safety surveillance</a:t>
            </a:r>
          </a:p>
          <a:p>
            <a:pPr marL="285750" indent="-285750">
              <a:buFont typeface="Arial" panose="020B0604020202020204" pitchFamily="34" charset="0"/>
              <a:buChar char="•"/>
              <a:defRPr/>
            </a:pPr>
            <a:r>
              <a:rPr lang="en-GB" altLang="en-US" sz="2000" dirty="0">
                <a:cs typeface="Arial" panose="020B0604020202020204" pitchFamily="34" charset="0"/>
              </a:rPr>
              <a:t>monitoring attitudes to vaccination</a:t>
            </a:r>
          </a:p>
          <a:p>
            <a:pPr marL="285750" indent="-285750">
              <a:buFont typeface="Arial" panose="020B0604020202020204" pitchFamily="34" charset="0"/>
              <a:buChar char="•"/>
              <a:defRPr/>
            </a:pPr>
            <a:r>
              <a:rPr lang="en-GB" altLang="en-US" sz="2000" dirty="0">
                <a:cs typeface="Arial" panose="020B0604020202020204" pitchFamily="34" charset="0"/>
              </a:rPr>
              <a:t>communication </a:t>
            </a:r>
          </a:p>
          <a:p>
            <a:pPr marL="285750" indent="-285750">
              <a:buFont typeface="Arial" panose="020B0604020202020204" pitchFamily="34" charset="0"/>
              <a:buChar char="•"/>
              <a:defRPr/>
            </a:pPr>
            <a:r>
              <a:rPr lang="en-GB" altLang="en-US" sz="2000" dirty="0">
                <a:cs typeface="Arial" panose="020B0604020202020204" pitchFamily="34" charset="0"/>
              </a:rPr>
              <a:t>modelling to predicting the future impact of vaccination programmes</a:t>
            </a:r>
            <a:endParaRPr lang="en-GB" altLang="en-US" sz="2000" dirty="0">
              <a:latin typeface="Verdana" pitchFamily="1" charset="0"/>
            </a:endParaRPr>
          </a:p>
        </p:txBody>
      </p:sp>
    </p:spTree>
    <p:extLst>
      <p:ext uri="{BB962C8B-B14F-4D97-AF65-F5344CB8AC3E}">
        <p14:creationId xmlns:p14="http://schemas.microsoft.com/office/powerpoint/2010/main" val="9678398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17512-590B-4D5D-BFB2-96B0ED929275}"/>
              </a:ext>
            </a:extLst>
          </p:cNvPr>
          <p:cNvSpPr>
            <a:spLocks noGrp="1"/>
          </p:cNvSpPr>
          <p:nvPr>
            <p:ph type="title"/>
          </p:nvPr>
        </p:nvSpPr>
        <p:spPr/>
        <p:txBody>
          <a:bodyPr>
            <a:normAutofit fontScale="90000"/>
          </a:bodyPr>
          <a:lstStyle/>
          <a:p>
            <a:r>
              <a:rPr lang="en-GB" dirty="0"/>
              <a:t>COVID-19 vaccine programme considerations</a:t>
            </a:r>
            <a:br>
              <a:rPr lang="en-GB" dirty="0"/>
            </a:br>
            <a:endParaRPr lang="en-GB" dirty="0"/>
          </a:p>
        </p:txBody>
      </p:sp>
      <p:sp>
        <p:nvSpPr>
          <p:cNvPr id="3" name="Content Placeholder 2">
            <a:extLst>
              <a:ext uri="{FF2B5EF4-FFF2-40B4-BE49-F238E27FC236}">
                <a16:creationId xmlns:a16="http://schemas.microsoft.com/office/drawing/2014/main" id="{ED6032E9-6529-47E1-B79A-F32F54FF4D4C}"/>
              </a:ext>
            </a:extLst>
          </p:cNvPr>
          <p:cNvSpPr>
            <a:spLocks noGrp="1"/>
          </p:cNvSpPr>
          <p:nvPr>
            <p:ph idx="1"/>
          </p:nvPr>
        </p:nvSpPr>
        <p:spPr>
          <a:xfrm>
            <a:off x="819642" y="1529236"/>
            <a:ext cx="10064146" cy="4627724"/>
          </a:xfrm>
        </p:spPr>
        <p:txBody>
          <a:bodyPr/>
          <a:lstStyle/>
          <a:p>
            <a:pPr>
              <a:lnSpc>
                <a:spcPct val="100000"/>
              </a:lnSpc>
            </a:pPr>
            <a:r>
              <a:rPr lang="en-GB" sz="2000" dirty="0"/>
              <a:t>The overall aim of the COVID-19 vaccination programme is to protect those who are at most risk from serious illness or death.  </a:t>
            </a:r>
          </a:p>
          <a:p>
            <a:pPr>
              <a:lnSpc>
                <a:spcPct val="100000"/>
              </a:lnSpc>
            </a:pPr>
            <a:endParaRPr lang="en-GB" sz="2000" dirty="0"/>
          </a:p>
          <a:p>
            <a:pPr>
              <a:lnSpc>
                <a:spcPct val="100000"/>
              </a:lnSpc>
            </a:pPr>
            <a:r>
              <a:rPr lang="en-GB" sz="2000" dirty="0"/>
              <a:t>In order to advise which groups of patients to vaccinate and in which order to prioritise vaccination of these groups, the JCVI considered all the available relevant information on:</a:t>
            </a:r>
          </a:p>
          <a:p>
            <a:pPr>
              <a:lnSpc>
                <a:spcPct val="100000"/>
              </a:lnSpc>
            </a:pPr>
            <a:endParaRPr lang="en-GB" sz="1200" dirty="0"/>
          </a:p>
          <a:p>
            <a:pPr marL="230188" indent="-230188">
              <a:lnSpc>
                <a:spcPct val="100000"/>
              </a:lnSpc>
              <a:spcAft>
                <a:spcPts val="600"/>
              </a:spcAft>
            </a:pPr>
            <a:r>
              <a:rPr lang="en-GB" sz="2000" dirty="0"/>
              <a:t>•	vaccine efficacy and/or immunogenicity and the safety of administration in different age and risk groups </a:t>
            </a:r>
          </a:p>
          <a:p>
            <a:pPr marL="230188" indent="-230188">
              <a:lnSpc>
                <a:spcPct val="100000"/>
              </a:lnSpc>
              <a:spcAft>
                <a:spcPts val="600"/>
              </a:spcAft>
            </a:pPr>
            <a:r>
              <a:rPr lang="en-GB" sz="2000" dirty="0"/>
              <a:t>•	the effect of the vaccine on acquisition of infection and transmission</a:t>
            </a:r>
          </a:p>
          <a:p>
            <a:pPr marL="230188" indent="-230188">
              <a:lnSpc>
                <a:spcPct val="100000"/>
              </a:lnSpc>
              <a:spcAft>
                <a:spcPts val="600"/>
              </a:spcAft>
            </a:pPr>
            <a:r>
              <a:rPr lang="en-GB" sz="2000" dirty="0"/>
              <a:t>•	the epidemiological, microbiological and clinical characteristics of COVID-19</a:t>
            </a:r>
          </a:p>
          <a:p>
            <a:pPr>
              <a:lnSpc>
                <a:spcPct val="100000"/>
              </a:lnSpc>
            </a:pPr>
            <a:endParaRPr lang="en-GB" sz="2000" dirty="0"/>
          </a:p>
          <a:p>
            <a:pPr>
              <a:lnSpc>
                <a:spcPct val="100000"/>
              </a:lnSpc>
            </a:pPr>
            <a:r>
              <a:rPr lang="en-GB" sz="2000" dirty="0"/>
              <a:t>From this, they then made recommendations to the DHSC and planning to deliver vaccine and maximise uptake in these groups began.</a:t>
            </a:r>
          </a:p>
          <a:p>
            <a:pPr>
              <a:lnSpc>
                <a:spcPct val="100000"/>
              </a:lnSpc>
            </a:pPr>
            <a:endParaRPr lang="en-GB" sz="2000" dirty="0"/>
          </a:p>
          <a:p>
            <a:pPr>
              <a:lnSpc>
                <a:spcPct val="100000"/>
              </a:lnSpc>
            </a:pPr>
            <a:endParaRPr lang="en-GB" dirty="0">
              <a:solidFill>
                <a:srgbClr val="FF0000"/>
              </a:solidFill>
            </a:endParaRPr>
          </a:p>
          <a:p>
            <a:pPr>
              <a:lnSpc>
                <a:spcPct val="100000"/>
              </a:lnSpc>
            </a:pPr>
            <a:endParaRPr lang="en-GB" dirty="0">
              <a:solidFill>
                <a:srgbClr val="FF0000"/>
              </a:solidFill>
            </a:endParaRPr>
          </a:p>
          <a:p>
            <a:pPr>
              <a:lnSpc>
                <a:spcPct val="100000"/>
              </a:lnSpc>
            </a:pPr>
            <a:endParaRPr lang="en-GB" dirty="0"/>
          </a:p>
        </p:txBody>
      </p:sp>
      <p:sp>
        <p:nvSpPr>
          <p:cNvPr id="4" name="Slide Number Placeholder 3">
            <a:extLst>
              <a:ext uri="{FF2B5EF4-FFF2-40B4-BE49-F238E27FC236}">
                <a16:creationId xmlns:a16="http://schemas.microsoft.com/office/drawing/2014/main" id="{BF57B6C1-A369-4492-8C3B-26B838E02E31}"/>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37</a:t>
            </a:fld>
            <a:endParaRPr lang="en-US" dirty="0"/>
          </a:p>
        </p:txBody>
      </p:sp>
      <p:sp>
        <p:nvSpPr>
          <p:cNvPr id="5" name="Footer Placeholder 4">
            <a:extLst>
              <a:ext uri="{FF2B5EF4-FFF2-40B4-BE49-F238E27FC236}">
                <a16:creationId xmlns:a16="http://schemas.microsoft.com/office/drawing/2014/main" id="{11646903-CBC9-450E-BFF0-B76EACE6A0F0}"/>
              </a:ext>
            </a:extLst>
          </p:cNvPr>
          <p:cNvSpPr>
            <a:spLocks noGrp="1"/>
          </p:cNvSpPr>
          <p:nvPr>
            <p:ph type="ftr" sz="quarter" idx="11"/>
          </p:nvPr>
        </p:nvSpPr>
        <p:spPr/>
        <p:txBody>
          <a:bodyPr/>
          <a:lstStyle/>
          <a:p>
            <a:pPr>
              <a:defRPr/>
            </a:pPr>
            <a:r>
              <a:rPr lang="en-GB"/>
              <a:t>COVID-19 Vaccination programme: Core training slide set for healthcare practitioners 17 September 2021 </a:t>
            </a:r>
            <a:endParaRPr lang="en-US" dirty="0"/>
          </a:p>
        </p:txBody>
      </p:sp>
    </p:spTree>
    <p:extLst>
      <p:ext uri="{BB962C8B-B14F-4D97-AF65-F5344CB8AC3E}">
        <p14:creationId xmlns:p14="http://schemas.microsoft.com/office/powerpoint/2010/main" val="29842907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EF1FE-E177-4E03-9586-AC7B4E44F12E}"/>
              </a:ext>
            </a:extLst>
          </p:cNvPr>
          <p:cNvSpPr>
            <a:spLocks noGrp="1"/>
          </p:cNvSpPr>
          <p:nvPr>
            <p:ph type="title"/>
          </p:nvPr>
        </p:nvSpPr>
        <p:spPr/>
        <p:txBody>
          <a:bodyPr/>
          <a:lstStyle/>
          <a:p>
            <a:r>
              <a:rPr lang="en-GB" dirty="0"/>
              <a:t>Priority groups for COVID-19 vaccination </a:t>
            </a:r>
          </a:p>
        </p:txBody>
      </p:sp>
      <p:sp>
        <p:nvSpPr>
          <p:cNvPr id="3" name="Content Placeholder 2">
            <a:extLst>
              <a:ext uri="{FF2B5EF4-FFF2-40B4-BE49-F238E27FC236}">
                <a16:creationId xmlns:a16="http://schemas.microsoft.com/office/drawing/2014/main" id="{DA0945BE-AF2C-45B8-A88B-8B0B5BE47D23}"/>
              </a:ext>
            </a:extLst>
          </p:cNvPr>
          <p:cNvSpPr>
            <a:spLocks noGrp="1"/>
          </p:cNvSpPr>
          <p:nvPr>
            <p:ph idx="1"/>
          </p:nvPr>
        </p:nvSpPr>
        <p:spPr>
          <a:xfrm>
            <a:off x="744000" y="1435291"/>
            <a:ext cx="10704000" cy="5015789"/>
          </a:xfrm>
        </p:spPr>
        <p:txBody>
          <a:bodyPr/>
          <a:lstStyle/>
          <a:p>
            <a:pPr marL="285750" indent="-285750">
              <a:lnSpc>
                <a:spcPct val="100000"/>
              </a:lnSpc>
              <a:spcAft>
                <a:spcPts val="600"/>
              </a:spcAft>
              <a:buFont typeface="Arial" panose="020B0604020202020204" pitchFamily="34" charset="0"/>
              <a:buChar char="•"/>
            </a:pPr>
            <a:r>
              <a:rPr lang="en-GB" sz="2000" dirty="0"/>
              <a:t>JCVI made recommendations as to how COVID-19 vaccine should be offered by identifying the priority groups for vaccination and the order in which they should be vaccinated</a:t>
            </a:r>
          </a:p>
          <a:p>
            <a:pPr marL="285750" indent="-285750">
              <a:lnSpc>
                <a:spcPct val="100000"/>
              </a:lnSpc>
              <a:spcAft>
                <a:spcPts val="600"/>
              </a:spcAft>
              <a:buFont typeface="Arial" panose="020B0604020202020204" pitchFamily="34" charset="0"/>
              <a:buChar char="•"/>
            </a:pPr>
            <a:r>
              <a:rPr lang="en-GB" sz="2000" dirty="0"/>
              <a:t>prioritisation ensured that those at highest risk of severe illness and death were offered vaccine early, as were those at risk of transmitting infection to multiple vulnerable persons or other staff in a health or social care setting</a:t>
            </a:r>
          </a:p>
          <a:p>
            <a:pPr marL="285750" indent="-285750">
              <a:lnSpc>
                <a:spcPct val="100000"/>
              </a:lnSpc>
              <a:spcAft>
                <a:spcPts val="600"/>
              </a:spcAft>
              <a:buFont typeface="Arial" panose="020B0604020202020204" pitchFamily="34" charset="0"/>
              <a:buChar char="•"/>
            </a:pPr>
            <a:r>
              <a:rPr lang="en-GB" sz="2000" dirty="0"/>
              <a:t>the priority groups were selected based on the epidemiology of the infection observed since the start of the pandemic: their risk of severe disease, mortality and other considerations such as ethnicity, deprivation and occupation</a:t>
            </a:r>
          </a:p>
          <a:p>
            <a:pPr marL="285750" indent="-285750">
              <a:lnSpc>
                <a:spcPct val="100000"/>
              </a:lnSpc>
              <a:spcAft>
                <a:spcPts val="600"/>
              </a:spcAft>
              <a:buFont typeface="Arial" panose="020B0604020202020204" pitchFamily="34" charset="0"/>
              <a:buChar char="•"/>
            </a:pPr>
            <a:r>
              <a:rPr lang="en-GB" sz="2000" dirty="0"/>
              <a:t>evidence from the UK indicates that the risk of poorer outcomes from COVID-19 infection increases dramatically with age in both healthy adults and in adults with underlying health conditions </a:t>
            </a:r>
          </a:p>
          <a:p>
            <a:pPr marL="285750" indent="-285750">
              <a:lnSpc>
                <a:spcPct val="100000"/>
              </a:lnSpc>
              <a:spcAft>
                <a:spcPts val="600"/>
              </a:spcAft>
              <a:buFont typeface="Arial" panose="020B0604020202020204" pitchFamily="34" charset="0"/>
              <a:buChar char="•"/>
            </a:pPr>
            <a:r>
              <a:rPr lang="en-GB" sz="2000" dirty="0"/>
              <a:t>those over the age of 65 years have by far the highest risk, and the risk increases with age</a:t>
            </a:r>
          </a:p>
          <a:p>
            <a:pPr marL="285750" indent="-285750">
              <a:lnSpc>
                <a:spcPct val="100000"/>
              </a:lnSpc>
              <a:spcAft>
                <a:spcPts val="600"/>
              </a:spcAft>
              <a:buFont typeface="Arial" panose="020B0604020202020204" pitchFamily="34" charset="0"/>
              <a:buChar char="•"/>
            </a:pPr>
            <a:r>
              <a:rPr lang="en-GB" sz="2000" dirty="0"/>
              <a:t>full details on vaccine eligibility, with detail on the at-risk conditions, are included in the Green Book COVID-19 chapter</a:t>
            </a:r>
          </a:p>
        </p:txBody>
      </p:sp>
      <p:sp>
        <p:nvSpPr>
          <p:cNvPr id="4" name="Slide Number Placeholder 3">
            <a:extLst>
              <a:ext uri="{FF2B5EF4-FFF2-40B4-BE49-F238E27FC236}">
                <a16:creationId xmlns:a16="http://schemas.microsoft.com/office/drawing/2014/main" id="{0DFF2390-509A-4DCB-97D2-C22F01A879EF}"/>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38</a:t>
            </a:fld>
            <a:endParaRPr lang="en-US" dirty="0"/>
          </a:p>
        </p:txBody>
      </p:sp>
      <p:sp>
        <p:nvSpPr>
          <p:cNvPr id="5" name="Footer Placeholder 4">
            <a:extLst>
              <a:ext uri="{FF2B5EF4-FFF2-40B4-BE49-F238E27FC236}">
                <a16:creationId xmlns:a16="http://schemas.microsoft.com/office/drawing/2014/main" id="{77F46AA0-43A1-4F5E-BB37-52F759E4F4F4}"/>
              </a:ext>
            </a:extLst>
          </p:cNvPr>
          <p:cNvSpPr>
            <a:spLocks noGrp="1"/>
          </p:cNvSpPr>
          <p:nvPr>
            <p:ph type="ftr" sz="quarter" idx="11"/>
          </p:nvPr>
        </p:nvSpPr>
        <p:spPr/>
        <p:txBody>
          <a:bodyPr/>
          <a:lstStyle/>
          <a:p>
            <a:pPr>
              <a:defRPr/>
            </a:pPr>
            <a:r>
              <a:rPr lang="en-GB"/>
              <a:t>COVID-19 Vaccination programme: Core training slide set for healthcare practitioners 17 September 2021 </a:t>
            </a:r>
            <a:endParaRPr lang="en-US" dirty="0"/>
          </a:p>
        </p:txBody>
      </p:sp>
    </p:spTree>
    <p:extLst>
      <p:ext uri="{BB962C8B-B14F-4D97-AF65-F5344CB8AC3E}">
        <p14:creationId xmlns:p14="http://schemas.microsoft.com/office/powerpoint/2010/main" val="11251241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F3ADC-500A-409E-9D67-AEDA63811BDE}"/>
              </a:ext>
            </a:extLst>
          </p:cNvPr>
          <p:cNvSpPr>
            <a:spLocks noGrp="1"/>
          </p:cNvSpPr>
          <p:nvPr>
            <p:ph type="title"/>
          </p:nvPr>
        </p:nvSpPr>
        <p:spPr/>
        <p:txBody>
          <a:bodyPr>
            <a:normAutofit/>
          </a:bodyPr>
          <a:lstStyle/>
          <a:p>
            <a:r>
              <a:rPr lang="en-GB" dirty="0"/>
              <a:t>Vaccine priority groups: Phase One</a:t>
            </a:r>
          </a:p>
        </p:txBody>
      </p:sp>
      <p:sp>
        <p:nvSpPr>
          <p:cNvPr id="3" name="Content Placeholder 2">
            <a:extLst>
              <a:ext uri="{FF2B5EF4-FFF2-40B4-BE49-F238E27FC236}">
                <a16:creationId xmlns:a16="http://schemas.microsoft.com/office/drawing/2014/main" id="{137427D3-9A75-4EA4-8023-4F93938E9F77}"/>
              </a:ext>
            </a:extLst>
          </p:cNvPr>
          <p:cNvSpPr>
            <a:spLocks noGrp="1"/>
          </p:cNvSpPr>
          <p:nvPr>
            <p:ph idx="1"/>
          </p:nvPr>
        </p:nvSpPr>
        <p:spPr/>
        <p:txBody>
          <a:bodyPr/>
          <a:lstStyle/>
          <a:p>
            <a:r>
              <a:rPr lang="en-GB" dirty="0"/>
              <a:t>	</a:t>
            </a:r>
          </a:p>
          <a:p>
            <a:endParaRPr lang="en-GB" dirty="0"/>
          </a:p>
        </p:txBody>
      </p:sp>
      <p:sp>
        <p:nvSpPr>
          <p:cNvPr id="4" name="Slide Number Placeholder 3">
            <a:extLst>
              <a:ext uri="{FF2B5EF4-FFF2-40B4-BE49-F238E27FC236}">
                <a16:creationId xmlns:a16="http://schemas.microsoft.com/office/drawing/2014/main" id="{AB6CE3AE-F7AC-4BE7-B95F-4B205AC83588}"/>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39</a:t>
            </a:fld>
            <a:endParaRPr lang="en-US" dirty="0"/>
          </a:p>
        </p:txBody>
      </p:sp>
      <p:sp>
        <p:nvSpPr>
          <p:cNvPr id="5" name="Footer Placeholder 4">
            <a:extLst>
              <a:ext uri="{FF2B5EF4-FFF2-40B4-BE49-F238E27FC236}">
                <a16:creationId xmlns:a16="http://schemas.microsoft.com/office/drawing/2014/main" id="{ADC78F95-CD54-4991-842F-660643EDE8FD}"/>
              </a:ext>
            </a:extLst>
          </p:cNvPr>
          <p:cNvSpPr>
            <a:spLocks noGrp="1"/>
          </p:cNvSpPr>
          <p:nvPr>
            <p:ph type="ftr" sz="quarter" idx="11"/>
          </p:nvPr>
        </p:nvSpPr>
        <p:spPr/>
        <p:txBody>
          <a:bodyPr/>
          <a:lstStyle/>
          <a:p>
            <a:pPr>
              <a:defRPr/>
            </a:pPr>
            <a:r>
              <a:rPr lang="en-GB"/>
              <a:t>COVID-19 Vaccination programme: Core training slide set for healthcare practitioners 17 September 2021 </a:t>
            </a:r>
            <a:endParaRPr lang="en-US" dirty="0"/>
          </a:p>
        </p:txBody>
      </p:sp>
      <p:graphicFrame>
        <p:nvGraphicFramePr>
          <p:cNvPr id="7" name="Table 6">
            <a:extLst>
              <a:ext uri="{FF2B5EF4-FFF2-40B4-BE49-F238E27FC236}">
                <a16:creationId xmlns:a16="http://schemas.microsoft.com/office/drawing/2014/main" id="{22024D7C-7E8F-450D-9B1F-C160B4FB55BB}"/>
              </a:ext>
            </a:extLst>
          </p:cNvPr>
          <p:cNvGraphicFramePr>
            <a:graphicFrameLocks noGrp="1"/>
          </p:cNvGraphicFramePr>
          <p:nvPr>
            <p:extLst>
              <p:ext uri="{D42A27DB-BD31-4B8C-83A1-F6EECF244321}">
                <p14:modId xmlns:p14="http://schemas.microsoft.com/office/powerpoint/2010/main" val="530181680"/>
              </p:ext>
            </p:extLst>
          </p:nvPr>
        </p:nvGraphicFramePr>
        <p:xfrm>
          <a:off x="1740338" y="1196438"/>
          <a:ext cx="8795139" cy="5054600"/>
        </p:xfrm>
        <a:graphic>
          <a:graphicData uri="http://schemas.openxmlformats.org/drawingml/2006/table">
            <a:tbl>
              <a:tblPr firstRow="1" bandRow="1">
                <a:tableStyleId>{5C22544A-7EE6-4342-B048-85BDC9FD1C3A}</a:tableStyleId>
              </a:tblPr>
              <a:tblGrid>
                <a:gridCol w="803693">
                  <a:extLst>
                    <a:ext uri="{9D8B030D-6E8A-4147-A177-3AD203B41FA5}">
                      <a16:colId xmlns:a16="http://schemas.microsoft.com/office/drawing/2014/main" val="2360019579"/>
                    </a:ext>
                  </a:extLst>
                </a:gridCol>
                <a:gridCol w="7991446">
                  <a:extLst>
                    <a:ext uri="{9D8B030D-6E8A-4147-A177-3AD203B41FA5}">
                      <a16:colId xmlns:a16="http://schemas.microsoft.com/office/drawing/2014/main" val="4077597144"/>
                    </a:ext>
                  </a:extLst>
                </a:gridCol>
              </a:tblGrid>
              <a:tr h="0">
                <a:tc>
                  <a:txBody>
                    <a:bodyPr/>
                    <a:lstStyle/>
                    <a:p>
                      <a:endParaRPr lang="en-GB" dirty="0"/>
                    </a:p>
                  </a:txBody>
                  <a:tcPr/>
                </a:tc>
                <a:tc>
                  <a:txBody>
                    <a:bodyPr/>
                    <a:lstStyle/>
                    <a:p>
                      <a:endParaRPr lang="en-GB" dirty="0"/>
                    </a:p>
                  </a:txBody>
                  <a:tcPr/>
                </a:tc>
                <a:extLst>
                  <a:ext uri="{0D108BD9-81ED-4DB2-BD59-A6C34878D82A}">
                    <a16:rowId xmlns:a16="http://schemas.microsoft.com/office/drawing/2014/main" val="3816365499"/>
                  </a:ext>
                </a:extLst>
              </a:tr>
              <a:tr h="370840">
                <a:tc>
                  <a:txBody>
                    <a:bodyPr/>
                    <a:lstStyle/>
                    <a:p>
                      <a:r>
                        <a:rPr lang="en-GB" dirty="0"/>
                        <a:t>1</a:t>
                      </a:r>
                    </a:p>
                  </a:txBody>
                  <a:tcPr/>
                </a:tc>
                <a:tc>
                  <a:txBody>
                    <a:bodyPr/>
                    <a:lstStyle/>
                    <a:p>
                      <a:r>
                        <a:rPr lang="en-GB" dirty="0"/>
                        <a:t>Residents in a care home for older adults and staff working in these care homes</a:t>
                      </a:r>
                    </a:p>
                  </a:txBody>
                  <a:tcPr/>
                </a:tc>
                <a:extLst>
                  <a:ext uri="{0D108BD9-81ED-4DB2-BD59-A6C34878D82A}">
                    <a16:rowId xmlns:a16="http://schemas.microsoft.com/office/drawing/2014/main" val="1124719098"/>
                  </a:ext>
                </a:extLst>
              </a:tr>
              <a:tr h="370840">
                <a:tc>
                  <a:txBody>
                    <a:bodyPr/>
                    <a:lstStyle/>
                    <a:p>
                      <a:r>
                        <a:rPr lang="en-GB" dirty="0"/>
                        <a:t>2</a:t>
                      </a:r>
                    </a:p>
                  </a:txBody>
                  <a:tcPr/>
                </a:tc>
                <a:tc>
                  <a:txBody>
                    <a:bodyPr/>
                    <a:lstStyle/>
                    <a:p>
                      <a:r>
                        <a:rPr lang="en-GB" dirty="0"/>
                        <a:t>All those 80 years of age and over </a:t>
                      </a:r>
                    </a:p>
                    <a:p>
                      <a:r>
                        <a:rPr lang="en-GB" dirty="0"/>
                        <a:t>Frontline health and social care workers </a:t>
                      </a:r>
                    </a:p>
                  </a:txBody>
                  <a:tcPr/>
                </a:tc>
                <a:extLst>
                  <a:ext uri="{0D108BD9-81ED-4DB2-BD59-A6C34878D82A}">
                    <a16:rowId xmlns:a16="http://schemas.microsoft.com/office/drawing/2014/main" val="3725858605"/>
                  </a:ext>
                </a:extLst>
              </a:tr>
              <a:tr h="370840">
                <a:tc>
                  <a:txBody>
                    <a:bodyPr/>
                    <a:lstStyle/>
                    <a:p>
                      <a:r>
                        <a:rPr lang="en-GB" dirty="0"/>
                        <a:t>3</a:t>
                      </a:r>
                    </a:p>
                  </a:txBody>
                  <a:tcPr/>
                </a:tc>
                <a:tc>
                  <a:txBody>
                    <a:bodyPr/>
                    <a:lstStyle/>
                    <a:p>
                      <a:r>
                        <a:rPr lang="en-GB" dirty="0"/>
                        <a:t>All those 75 years of age and over </a:t>
                      </a:r>
                    </a:p>
                  </a:txBody>
                  <a:tcPr/>
                </a:tc>
                <a:extLst>
                  <a:ext uri="{0D108BD9-81ED-4DB2-BD59-A6C34878D82A}">
                    <a16:rowId xmlns:a16="http://schemas.microsoft.com/office/drawing/2014/main" val="227958255"/>
                  </a:ext>
                </a:extLst>
              </a:tr>
              <a:tr h="370840">
                <a:tc>
                  <a:txBody>
                    <a:bodyPr/>
                    <a:lstStyle/>
                    <a:p>
                      <a:r>
                        <a:rPr lang="en-GB" dirty="0"/>
                        <a:t>4</a:t>
                      </a:r>
                    </a:p>
                  </a:txBody>
                  <a:tcPr/>
                </a:tc>
                <a:tc>
                  <a:txBody>
                    <a:bodyPr/>
                    <a:lstStyle/>
                    <a:p>
                      <a:r>
                        <a:rPr lang="en-GB" dirty="0"/>
                        <a:t>All those 70 years of age and over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Clinically extremely vulnerable individuals (not including those under 16 years of age)</a:t>
                      </a:r>
                    </a:p>
                  </a:txBody>
                  <a:tcPr/>
                </a:tc>
                <a:extLst>
                  <a:ext uri="{0D108BD9-81ED-4DB2-BD59-A6C34878D82A}">
                    <a16:rowId xmlns:a16="http://schemas.microsoft.com/office/drawing/2014/main" val="1857062420"/>
                  </a:ext>
                </a:extLst>
              </a:tr>
              <a:tr h="370840">
                <a:tc>
                  <a:txBody>
                    <a:bodyPr/>
                    <a:lstStyle/>
                    <a:p>
                      <a:r>
                        <a:rPr lang="en-GB" dirty="0"/>
                        <a:t>5</a:t>
                      </a:r>
                    </a:p>
                  </a:txBody>
                  <a:tcPr/>
                </a:tc>
                <a:tc>
                  <a:txBody>
                    <a:bodyPr/>
                    <a:lstStyle/>
                    <a:p>
                      <a:r>
                        <a:rPr lang="en-GB" dirty="0"/>
                        <a:t>All those 65 years of age and over </a:t>
                      </a:r>
                    </a:p>
                  </a:txBody>
                  <a:tcPr/>
                </a:tc>
                <a:extLst>
                  <a:ext uri="{0D108BD9-81ED-4DB2-BD59-A6C34878D82A}">
                    <a16:rowId xmlns:a16="http://schemas.microsoft.com/office/drawing/2014/main" val="596590358"/>
                  </a:ext>
                </a:extLst>
              </a:tr>
              <a:tr h="370840">
                <a:tc>
                  <a:txBody>
                    <a:bodyPr/>
                    <a:lstStyle/>
                    <a:p>
                      <a:r>
                        <a:rPr lang="en-GB" dirty="0"/>
                        <a:t>6</a:t>
                      </a:r>
                    </a:p>
                  </a:txBody>
                  <a:tcPr/>
                </a:tc>
                <a:tc>
                  <a:txBody>
                    <a:bodyPr/>
                    <a:lstStyle/>
                    <a:p>
                      <a:r>
                        <a:rPr lang="en-GB" dirty="0"/>
                        <a:t>All individuals aged 16 years to 64 years with underlying health conditions which put them at higher risk of serious disease and mortality </a:t>
                      </a:r>
                    </a:p>
                  </a:txBody>
                  <a:tcPr/>
                </a:tc>
                <a:extLst>
                  <a:ext uri="{0D108BD9-81ED-4DB2-BD59-A6C34878D82A}">
                    <a16:rowId xmlns:a16="http://schemas.microsoft.com/office/drawing/2014/main" val="2186738046"/>
                  </a:ext>
                </a:extLst>
              </a:tr>
              <a:tr h="370840">
                <a:tc>
                  <a:txBody>
                    <a:bodyPr/>
                    <a:lstStyle/>
                    <a:p>
                      <a:r>
                        <a:rPr lang="en-GB" dirty="0"/>
                        <a:t>7</a:t>
                      </a:r>
                    </a:p>
                  </a:txBody>
                  <a:tcPr/>
                </a:tc>
                <a:tc>
                  <a:txBody>
                    <a:bodyPr/>
                    <a:lstStyle/>
                    <a:p>
                      <a:r>
                        <a:rPr lang="en-GB" dirty="0"/>
                        <a:t>All those 60 years of age and over </a:t>
                      </a:r>
                    </a:p>
                  </a:txBody>
                  <a:tcPr/>
                </a:tc>
                <a:extLst>
                  <a:ext uri="{0D108BD9-81ED-4DB2-BD59-A6C34878D82A}">
                    <a16:rowId xmlns:a16="http://schemas.microsoft.com/office/drawing/2014/main" val="466314221"/>
                  </a:ext>
                </a:extLst>
              </a:tr>
              <a:tr h="370840">
                <a:tc>
                  <a:txBody>
                    <a:bodyPr/>
                    <a:lstStyle/>
                    <a:p>
                      <a:r>
                        <a:rPr lang="en-GB" dirty="0"/>
                        <a:t>8</a:t>
                      </a:r>
                    </a:p>
                  </a:txBody>
                  <a:tcPr/>
                </a:tc>
                <a:tc>
                  <a:txBody>
                    <a:bodyPr/>
                    <a:lstStyle/>
                    <a:p>
                      <a:r>
                        <a:rPr lang="en-GB" dirty="0"/>
                        <a:t>All those 55 years of age and over </a:t>
                      </a:r>
                    </a:p>
                  </a:txBody>
                  <a:tcPr/>
                </a:tc>
                <a:extLst>
                  <a:ext uri="{0D108BD9-81ED-4DB2-BD59-A6C34878D82A}">
                    <a16:rowId xmlns:a16="http://schemas.microsoft.com/office/drawing/2014/main" val="3422647844"/>
                  </a:ext>
                </a:extLst>
              </a:tr>
              <a:tr h="370840">
                <a:tc>
                  <a:txBody>
                    <a:bodyPr/>
                    <a:lstStyle/>
                    <a:p>
                      <a:r>
                        <a:rPr lang="en-GB" dirty="0"/>
                        <a:t>9</a:t>
                      </a:r>
                    </a:p>
                  </a:txBody>
                  <a:tcPr/>
                </a:tc>
                <a:tc>
                  <a:txBody>
                    <a:bodyPr/>
                    <a:lstStyle/>
                    <a:p>
                      <a:r>
                        <a:rPr lang="en-GB" dirty="0"/>
                        <a:t>All those 50 years of age and over </a:t>
                      </a:r>
                    </a:p>
                  </a:txBody>
                  <a:tcPr/>
                </a:tc>
                <a:extLst>
                  <a:ext uri="{0D108BD9-81ED-4DB2-BD59-A6C34878D82A}">
                    <a16:rowId xmlns:a16="http://schemas.microsoft.com/office/drawing/2014/main" val="1152164370"/>
                  </a:ext>
                </a:extLst>
              </a:tr>
            </a:tbl>
          </a:graphicData>
        </a:graphic>
      </p:graphicFrame>
    </p:spTree>
    <p:extLst>
      <p:ext uri="{BB962C8B-B14F-4D97-AF65-F5344CB8AC3E}">
        <p14:creationId xmlns:p14="http://schemas.microsoft.com/office/powerpoint/2010/main" val="1496160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E5820-68BC-4337-BCF9-18EB02F618E4}"/>
              </a:ext>
            </a:extLst>
          </p:cNvPr>
          <p:cNvSpPr>
            <a:spLocks noGrp="1"/>
          </p:cNvSpPr>
          <p:nvPr>
            <p:ph type="title"/>
          </p:nvPr>
        </p:nvSpPr>
        <p:spPr/>
        <p:txBody>
          <a:bodyPr/>
          <a:lstStyle/>
          <a:p>
            <a:r>
              <a:rPr lang="en-GB" dirty="0"/>
              <a:t>Learning objectives</a:t>
            </a:r>
          </a:p>
        </p:txBody>
      </p:sp>
      <p:sp>
        <p:nvSpPr>
          <p:cNvPr id="3" name="Content Placeholder 2">
            <a:extLst>
              <a:ext uri="{FF2B5EF4-FFF2-40B4-BE49-F238E27FC236}">
                <a16:creationId xmlns:a16="http://schemas.microsoft.com/office/drawing/2014/main" id="{6432023A-5781-42BC-96D9-A50A583EF6DF}"/>
              </a:ext>
            </a:extLst>
          </p:cNvPr>
          <p:cNvSpPr>
            <a:spLocks noGrp="1"/>
          </p:cNvSpPr>
          <p:nvPr>
            <p:ph idx="1"/>
          </p:nvPr>
        </p:nvSpPr>
        <p:spPr/>
        <p:txBody>
          <a:bodyPr/>
          <a:lstStyle/>
          <a:p>
            <a:pPr>
              <a:lnSpc>
                <a:spcPct val="100000"/>
              </a:lnSpc>
              <a:spcAft>
                <a:spcPts val="1000"/>
              </a:spcAft>
            </a:pPr>
            <a:r>
              <a:rPr lang="en-GB" dirty="0"/>
              <a:t>By the end of this session, you should be able to:</a:t>
            </a:r>
          </a:p>
          <a:p>
            <a:pPr marL="285750" indent="-285750">
              <a:lnSpc>
                <a:spcPct val="100000"/>
              </a:lnSpc>
              <a:spcAft>
                <a:spcPts val="1000"/>
              </a:spcAft>
              <a:buFont typeface="Arial" panose="020B0604020202020204" pitchFamily="34" charset="0"/>
              <a:buChar char="•"/>
            </a:pPr>
            <a:r>
              <a:rPr lang="en-GB" dirty="0"/>
              <a:t>explain what COVID-19 is and be aware of the UK epidemiology</a:t>
            </a:r>
          </a:p>
          <a:p>
            <a:pPr marL="285750" indent="-285750">
              <a:lnSpc>
                <a:spcPct val="100000"/>
              </a:lnSpc>
              <a:spcAft>
                <a:spcPts val="1000"/>
              </a:spcAft>
              <a:buFont typeface="Arial" panose="020B0604020202020204" pitchFamily="34" charset="0"/>
              <a:buChar char="•"/>
            </a:pPr>
            <a:r>
              <a:rPr lang="en-GB" dirty="0"/>
              <a:t>understand the policy behind the COVID-19 vaccination programme</a:t>
            </a:r>
          </a:p>
          <a:p>
            <a:pPr marL="285750" indent="-285750">
              <a:lnSpc>
                <a:spcPct val="100000"/>
              </a:lnSpc>
              <a:spcAft>
                <a:spcPts val="1000"/>
              </a:spcAft>
              <a:buFont typeface="Arial" panose="020B0604020202020204" pitchFamily="34" charset="0"/>
              <a:buChar char="•"/>
            </a:pPr>
            <a:r>
              <a:rPr lang="en-GB" dirty="0"/>
              <a:t>describe how vaccines work and how they are developed and trialled</a:t>
            </a:r>
          </a:p>
          <a:p>
            <a:pPr marL="285750" indent="-285750">
              <a:lnSpc>
                <a:spcPct val="100000"/>
              </a:lnSpc>
              <a:spcAft>
                <a:spcPts val="1000"/>
              </a:spcAft>
              <a:buFont typeface="Arial" panose="020B0604020202020204" pitchFamily="34" charset="0"/>
              <a:buChar char="•"/>
            </a:pPr>
            <a:r>
              <a:rPr lang="en-GB" dirty="0"/>
              <a:t>identify the groups who are at high risk for COVID infection and who should be prioritised to receive the COVID-19 vaccine</a:t>
            </a:r>
          </a:p>
          <a:p>
            <a:pPr marL="285750" indent="-285750">
              <a:lnSpc>
                <a:spcPct val="100000"/>
              </a:lnSpc>
              <a:spcAft>
                <a:spcPts val="1000"/>
              </a:spcAft>
              <a:buFont typeface="Arial" panose="020B0604020202020204" pitchFamily="34" charset="0"/>
              <a:buChar char="•"/>
            </a:pPr>
            <a:r>
              <a:rPr lang="en-GB" dirty="0"/>
              <a:t>describe the process of consent and how this applies when giving vaccines</a:t>
            </a:r>
          </a:p>
          <a:p>
            <a:pPr marL="285750" indent="-285750">
              <a:lnSpc>
                <a:spcPct val="100000"/>
              </a:lnSpc>
              <a:spcAft>
                <a:spcPts val="1000"/>
              </a:spcAft>
              <a:buFont typeface="Arial" panose="020B0604020202020204" pitchFamily="34" charset="0"/>
              <a:buChar char="•"/>
            </a:pPr>
            <a:r>
              <a:rPr lang="en-GB" dirty="0"/>
              <a:t>understand the legal mechanisms by which immunisers can supply and administer COVID-19 vaccine</a:t>
            </a:r>
          </a:p>
          <a:p>
            <a:pPr marL="285750" indent="-285750">
              <a:lnSpc>
                <a:spcPct val="100000"/>
              </a:lnSpc>
              <a:spcAft>
                <a:spcPts val="1000"/>
              </a:spcAft>
              <a:buFont typeface="Arial" panose="020B0604020202020204" pitchFamily="34" charset="0"/>
              <a:buChar char="•"/>
            </a:pPr>
            <a:r>
              <a:rPr lang="en-GB" dirty="0"/>
              <a:t>recognise the differences between a prescription, a PSD, a PGD and a Protocol and understand which staff can use each of these</a:t>
            </a:r>
          </a:p>
          <a:p>
            <a:pPr marL="285750" indent="-285750">
              <a:lnSpc>
                <a:spcPct val="100000"/>
              </a:lnSpc>
              <a:spcAft>
                <a:spcPts val="1000"/>
              </a:spcAft>
              <a:buFont typeface="Arial" panose="020B0604020202020204" pitchFamily="34" charset="0"/>
              <a:buChar char="•"/>
            </a:pPr>
            <a:r>
              <a:rPr lang="en-GB" dirty="0"/>
              <a:t>describe the key principles of how to correctly store, prepare and administer COVID-19 vaccines</a:t>
            </a:r>
          </a:p>
          <a:p>
            <a:pPr marL="285750" indent="-285750">
              <a:lnSpc>
                <a:spcPct val="100000"/>
              </a:lnSpc>
              <a:spcAft>
                <a:spcPts val="1000"/>
              </a:spcAft>
              <a:buFont typeface="Arial" panose="020B0604020202020204" pitchFamily="34" charset="0"/>
              <a:buChar char="•"/>
            </a:pPr>
            <a:r>
              <a:rPr lang="en-GB" dirty="0"/>
              <a:t>communicate key facts in response to questions from patients and direct them to additional sources of information</a:t>
            </a:r>
          </a:p>
        </p:txBody>
      </p:sp>
      <p:sp>
        <p:nvSpPr>
          <p:cNvPr id="4" name="Slide Number Placeholder 3">
            <a:extLst>
              <a:ext uri="{FF2B5EF4-FFF2-40B4-BE49-F238E27FC236}">
                <a16:creationId xmlns:a16="http://schemas.microsoft.com/office/drawing/2014/main" id="{568D9387-0523-42BD-B23D-CE1115ADE998}"/>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4</a:t>
            </a:fld>
            <a:endParaRPr lang="en-US" dirty="0"/>
          </a:p>
        </p:txBody>
      </p:sp>
      <p:sp>
        <p:nvSpPr>
          <p:cNvPr id="5" name="Footer Placeholder 4">
            <a:extLst>
              <a:ext uri="{FF2B5EF4-FFF2-40B4-BE49-F238E27FC236}">
                <a16:creationId xmlns:a16="http://schemas.microsoft.com/office/drawing/2014/main" id="{B355F6A7-A762-45BC-A034-C811D54C4700}"/>
              </a:ext>
            </a:extLst>
          </p:cNvPr>
          <p:cNvSpPr>
            <a:spLocks noGrp="1"/>
          </p:cNvSpPr>
          <p:nvPr>
            <p:ph type="ftr" sz="quarter" idx="11"/>
          </p:nvPr>
        </p:nvSpPr>
        <p:spPr/>
        <p:txBody>
          <a:bodyPr/>
          <a:lstStyle/>
          <a:p>
            <a:pPr>
              <a:defRPr/>
            </a:pPr>
            <a:r>
              <a:rPr lang="en-GB"/>
              <a:t>COVID-19 Vaccination programme: Core training slide set for healthcare practitioners 17 September 2021 </a:t>
            </a:r>
            <a:endParaRPr lang="en-US" dirty="0"/>
          </a:p>
        </p:txBody>
      </p:sp>
    </p:spTree>
    <p:extLst>
      <p:ext uri="{BB962C8B-B14F-4D97-AF65-F5344CB8AC3E}">
        <p14:creationId xmlns:p14="http://schemas.microsoft.com/office/powerpoint/2010/main" val="2753028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337CC-1852-4858-9F0E-88E73AE9BB5E}"/>
              </a:ext>
            </a:extLst>
          </p:cNvPr>
          <p:cNvSpPr>
            <a:spLocks noGrp="1"/>
          </p:cNvSpPr>
          <p:nvPr>
            <p:ph type="title"/>
          </p:nvPr>
        </p:nvSpPr>
        <p:spPr/>
        <p:txBody>
          <a:bodyPr/>
          <a:lstStyle/>
          <a:p>
            <a:r>
              <a:rPr lang="en-GB" dirty="0"/>
              <a:t>Phase Two</a:t>
            </a:r>
          </a:p>
        </p:txBody>
      </p:sp>
      <p:sp>
        <p:nvSpPr>
          <p:cNvPr id="3" name="Content Placeholder 2">
            <a:extLst>
              <a:ext uri="{FF2B5EF4-FFF2-40B4-BE49-F238E27FC236}">
                <a16:creationId xmlns:a16="http://schemas.microsoft.com/office/drawing/2014/main" id="{125E1411-F161-49C2-A9ED-926335CA4D22}"/>
              </a:ext>
            </a:extLst>
          </p:cNvPr>
          <p:cNvSpPr>
            <a:spLocks noGrp="1"/>
          </p:cNvSpPr>
          <p:nvPr>
            <p:ph idx="1"/>
          </p:nvPr>
        </p:nvSpPr>
        <p:spPr>
          <a:xfrm>
            <a:off x="744000" y="1412777"/>
            <a:ext cx="10704000" cy="4895949"/>
          </a:xfrm>
        </p:spPr>
        <p:txBody>
          <a:bodyPr/>
          <a:lstStyle/>
          <a:p>
            <a:r>
              <a:rPr lang="en-GB" dirty="0"/>
              <a:t>Once all 9 groups in the first phase had been offered at least one dose of vaccine, </a:t>
            </a:r>
            <a:r>
              <a:rPr lang="en-GB" b="1" dirty="0"/>
              <a:t>JCVI advised that the offer of vaccination during Phase 2 should continue to be age-based starting with the oldest adults first </a:t>
            </a:r>
            <a:r>
              <a:rPr lang="en-GB" dirty="0"/>
              <a:t>and proceeding in the following order: </a:t>
            </a:r>
          </a:p>
          <a:p>
            <a:pPr marL="285750" indent="-285750">
              <a:buFont typeface="Arial" panose="020B0604020202020204" pitchFamily="34" charset="0"/>
              <a:buChar char="•"/>
            </a:pPr>
            <a:r>
              <a:rPr lang="en-GB" dirty="0"/>
              <a:t>all those aged 40-49 years </a:t>
            </a:r>
          </a:p>
          <a:p>
            <a:pPr marL="285750" indent="-285750">
              <a:buFont typeface="Arial" panose="020B0604020202020204" pitchFamily="34" charset="0"/>
              <a:buChar char="•"/>
            </a:pPr>
            <a:r>
              <a:rPr lang="en-GB" dirty="0"/>
              <a:t>all those aged 30-39 years </a:t>
            </a:r>
          </a:p>
          <a:p>
            <a:pPr marL="285750" indent="-285750">
              <a:buFont typeface="Arial" panose="020B0604020202020204" pitchFamily="34" charset="0"/>
              <a:buChar char="•"/>
            </a:pPr>
            <a:r>
              <a:rPr lang="en-GB" dirty="0"/>
              <a:t>all those aged 18-29 years (including those turning 18 years of age in the next three months)</a:t>
            </a:r>
          </a:p>
          <a:p>
            <a:endParaRPr lang="en-GB" dirty="0"/>
          </a:p>
          <a:p>
            <a:r>
              <a:rPr lang="en-GB" dirty="0"/>
              <a:t>From June 2021, all adults aged 18 years and over in England were invited to book their first vaccination.</a:t>
            </a:r>
          </a:p>
          <a:p>
            <a:endParaRPr lang="en-GB" sz="1200" dirty="0"/>
          </a:p>
          <a:p>
            <a:r>
              <a:rPr lang="en-GB" b="1" dirty="0"/>
              <a:t>Individuals in both phases who have not yet been vaccinated remain eligible for vaccination. </a:t>
            </a:r>
          </a:p>
          <a:p>
            <a:r>
              <a:rPr lang="en-GB" b="1" dirty="0"/>
              <a:t>Continued efforts should be made to offer them the vaccine and to complete delivery of second doses to all those given first doses. </a:t>
            </a:r>
          </a:p>
          <a:p>
            <a:endParaRPr lang="en-GB" sz="1200" dirty="0"/>
          </a:p>
          <a:p>
            <a:r>
              <a:rPr lang="en-GB" dirty="0"/>
              <a:t>As there is an increased risk of hospitalisation in males, those from certain ethnic minority backgrounds, those who are obese or morbidly obese, and those from socio-economically deprived areas, JCVI advises that specific focus should be used to promote and deliver vaccination to these groups. </a:t>
            </a:r>
          </a:p>
        </p:txBody>
      </p:sp>
      <p:sp>
        <p:nvSpPr>
          <p:cNvPr id="4" name="Slide Number Placeholder 3">
            <a:extLst>
              <a:ext uri="{FF2B5EF4-FFF2-40B4-BE49-F238E27FC236}">
                <a16:creationId xmlns:a16="http://schemas.microsoft.com/office/drawing/2014/main" id="{2A9C9ED9-C2AB-400A-B513-274CA21EB0D1}"/>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40</a:t>
            </a:fld>
            <a:endParaRPr lang="en-US" dirty="0"/>
          </a:p>
        </p:txBody>
      </p:sp>
      <p:sp>
        <p:nvSpPr>
          <p:cNvPr id="5" name="Footer Placeholder 4">
            <a:extLst>
              <a:ext uri="{FF2B5EF4-FFF2-40B4-BE49-F238E27FC236}">
                <a16:creationId xmlns:a16="http://schemas.microsoft.com/office/drawing/2014/main" id="{BA41C9AF-77D4-45A8-900C-186DF8B92F5C}"/>
              </a:ext>
            </a:extLst>
          </p:cNvPr>
          <p:cNvSpPr>
            <a:spLocks noGrp="1"/>
          </p:cNvSpPr>
          <p:nvPr>
            <p:ph type="ftr" sz="quarter" idx="11"/>
          </p:nvPr>
        </p:nvSpPr>
        <p:spPr/>
        <p:txBody>
          <a:bodyPr/>
          <a:lstStyle/>
          <a:p>
            <a:pPr>
              <a:defRPr/>
            </a:pPr>
            <a:r>
              <a:rPr lang="en-GB"/>
              <a:t>COVID-19 Vaccination programme: Core training slide set for healthcare practitioners 17 September 2021 </a:t>
            </a:r>
            <a:endParaRPr lang="en-US" dirty="0"/>
          </a:p>
        </p:txBody>
      </p:sp>
    </p:spTree>
    <p:extLst>
      <p:ext uri="{BB962C8B-B14F-4D97-AF65-F5344CB8AC3E}">
        <p14:creationId xmlns:p14="http://schemas.microsoft.com/office/powerpoint/2010/main" val="23835780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0C6EB-0DF4-4330-BE4F-B2ED9B41646B}"/>
              </a:ext>
            </a:extLst>
          </p:cNvPr>
          <p:cNvSpPr>
            <a:spLocks noGrp="1"/>
          </p:cNvSpPr>
          <p:nvPr>
            <p:ph type="title"/>
          </p:nvPr>
        </p:nvSpPr>
        <p:spPr/>
        <p:txBody>
          <a:bodyPr/>
          <a:lstStyle/>
          <a:p>
            <a:r>
              <a:rPr lang="en-GB" dirty="0"/>
              <a:t>Older adults resident in a care home</a:t>
            </a:r>
          </a:p>
        </p:txBody>
      </p:sp>
      <p:sp>
        <p:nvSpPr>
          <p:cNvPr id="3" name="Content Placeholder 2">
            <a:extLst>
              <a:ext uri="{FF2B5EF4-FFF2-40B4-BE49-F238E27FC236}">
                <a16:creationId xmlns:a16="http://schemas.microsoft.com/office/drawing/2014/main" id="{3C116837-BAF7-464E-AB28-E4D46F63CE5B}"/>
              </a:ext>
            </a:extLst>
          </p:cNvPr>
          <p:cNvSpPr>
            <a:spLocks noGrp="1"/>
          </p:cNvSpPr>
          <p:nvPr>
            <p:ph idx="1"/>
          </p:nvPr>
        </p:nvSpPr>
        <p:spPr/>
        <p:txBody>
          <a:bodyPr/>
          <a:lstStyle/>
          <a:p>
            <a:pPr marL="285750" indent="-285750">
              <a:spcAft>
                <a:spcPts val="1200"/>
              </a:spcAft>
              <a:buFont typeface="Arial" panose="020B0604020202020204" pitchFamily="34" charset="0"/>
              <a:buChar char="•"/>
            </a:pPr>
            <a:r>
              <a:rPr lang="en-GB" dirty="0"/>
              <a:t>there is clear evidence that those living in residential care homes for older adults have been disproportionately affected by COVID-19 </a:t>
            </a:r>
          </a:p>
          <a:p>
            <a:pPr marL="285750" indent="-285750">
              <a:spcAft>
                <a:spcPts val="1200"/>
              </a:spcAft>
              <a:buFont typeface="Arial" panose="020B0604020202020204" pitchFamily="34" charset="0"/>
              <a:buChar char="•"/>
            </a:pPr>
            <a:r>
              <a:rPr lang="en-GB" dirty="0"/>
              <a:t>those living in care homes have a high risk of exposure to infection due to their close contact with staff (including bank staff) and other residents including those residents returning to the care home from hospital</a:t>
            </a:r>
          </a:p>
          <a:p>
            <a:pPr marL="285750" indent="-285750">
              <a:spcAft>
                <a:spcPts val="1200"/>
              </a:spcAft>
              <a:buFont typeface="Arial" panose="020B0604020202020204" pitchFamily="34" charset="0"/>
              <a:buChar char="•"/>
            </a:pPr>
            <a:r>
              <a:rPr lang="en-GB" dirty="0"/>
              <a:t>the closed setting of the care home also increases the risk of outbreaks occurring as any asymptomatic residents and staff could be potential reservoirs for on-going transmission</a:t>
            </a:r>
          </a:p>
          <a:p>
            <a:pPr marL="285750" indent="-285750">
              <a:spcAft>
                <a:spcPts val="1200"/>
              </a:spcAft>
              <a:buFont typeface="Arial" panose="020B0604020202020204" pitchFamily="34" charset="0"/>
              <a:buChar char="•"/>
            </a:pPr>
            <a:r>
              <a:rPr lang="en-GB" dirty="0"/>
              <a:t>given the increased risk of outbreaks, morbidity and mortality in these closed settings, older adults in care homes are considered to be at very high risk</a:t>
            </a:r>
          </a:p>
          <a:p>
            <a:pPr marL="285750" indent="-285750">
              <a:spcAft>
                <a:spcPts val="1200"/>
              </a:spcAft>
              <a:buFont typeface="Arial" panose="020B0604020202020204" pitchFamily="34" charset="0"/>
              <a:buChar char="•"/>
            </a:pPr>
            <a:r>
              <a:rPr lang="en-GB" dirty="0"/>
              <a:t>JCVI advised that this group should be the highest priority for vaccination </a:t>
            </a:r>
          </a:p>
          <a:p>
            <a:pPr marL="285750" indent="-285750">
              <a:spcAft>
                <a:spcPts val="1200"/>
              </a:spcAft>
              <a:buFont typeface="Arial" panose="020B0604020202020204" pitchFamily="34" charset="0"/>
              <a:buChar char="•"/>
            </a:pPr>
            <a:r>
              <a:rPr lang="en-GB" dirty="0"/>
              <a:t>vaccination of residents and staff at the same time is considered to be a highly efficient strategy within a mass vaccination programme with the greatest potential impact</a:t>
            </a:r>
          </a:p>
          <a:p>
            <a:endParaRPr lang="en-GB" dirty="0"/>
          </a:p>
        </p:txBody>
      </p:sp>
      <p:sp>
        <p:nvSpPr>
          <p:cNvPr id="4" name="Slide Number Placeholder 3">
            <a:extLst>
              <a:ext uri="{FF2B5EF4-FFF2-40B4-BE49-F238E27FC236}">
                <a16:creationId xmlns:a16="http://schemas.microsoft.com/office/drawing/2014/main" id="{1A7BC0F6-7BDA-4900-A68D-E3B196BE601A}"/>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41</a:t>
            </a:fld>
            <a:endParaRPr lang="en-US" dirty="0"/>
          </a:p>
        </p:txBody>
      </p:sp>
      <p:sp>
        <p:nvSpPr>
          <p:cNvPr id="5" name="Footer Placeholder 4">
            <a:extLst>
              <a:ext uri="{FF2B5EF4-FFF2-40B4-BE49-F238E27FC236}">
                <a16:creationId xmlns:a16="http://schemas.microsoft.com/office/drawing/2014/main" id="{CFF0C5CA-4DA8-4CE4-AD0D-02ACA2502A29}"/>
              </a:ext>
            </a:extLst>
          </p:cNvPr>
          <p:cNvSpPr>
            <a:spLocks noGrp="1"/>
          </p:cNvSpPr>
          <p:nvPr>
            <p:ph type="ftr" sz="quarter" idx="11"/>
          </p:nvPr>
        </p:nvSpPr>
        <p:spPr/>
        <p:txBody>
          <a:bodyPr/>
          <a:lstStyle/>
          <a:p>
            <a:pPr>
              <a:defRPr/>
            </a:pPr>
            <a:r>
              <a:rPr lang="en-GB"/>
              <a:t>COVID-19 Vaccination programme: Core training slide set for healthcare practitioners 17 September 2021 </a:t>
            </a:r>
            <a:endParaRPr lang="en-US" dirty="0"/>
          </a:p>
        </p:txBody>
      </p:sp>
    </p:spTree>
    <p:extLst>
      <p:ext uri="{BB962C8B-B14F-4D97-AF65-F5344CB8AC3E}">
        <p14:creationId xmlns:p14="http://schemas.microsoft.com/office/powerpoint/2010/main" val="14830932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F1F30-1DC6-42A1-82B3-D8E9E63BF952}"/>
              </a:ext>
            </a:extLst>
          </p:cNvPr>
          <p:cNvSpPr>
            <a:spLocks noGrp="1"/>
          </p:cNvSpPr>
          <p:nvPr>
            <p:ph type="title"/>
          </p:nvPr>
        </p:nvSpPr>
        <p:spPr/>
        <p:txBody>
          <a:bodyPr>
            <a:normAutofit/>
          </a:bodyPr>
          <a:lstStyle/>
          <a:p>
            <a:r>
              <a:rPr lang="en-GB" dirty="0"/>
              <a:t>Older adults</a:t>
            </a:r>
          </a:p>
        </p:txBody>
      </p:sp>
      <p:sp>
        <p:nvSpPr>
          <p:cNvPr id="3" name="Content Placeholder 2">
            <a:extLst>
              <a:ext uri="{FF2B5EF4-FFF2-40B4-BE49-F238E27FC236}">
                <a16:creationId xmlns:a16="http://schemas.microsoft.com/office/drawing/2014/main" id="{C3F37FEC-613C-4B76-9ECA-9F3ABB7FBA97}"/>
              </a:ext>
            </a:extLst>
          </p:cNvPr>
          <p:cNvSpPr>
            <a:spLocks noGrp="1"/>
          </p:cNvSpPr>
          <p:nvPr>
            <p:ph idx="1"/>
          </p:nvPr>
        </p:nvSpPr>
        <p:spPr>
          <a:xfrm>
            <a:off x="891028" y="1380215"/>
            <a:ext cx="10563241" cy="4349762"/>
          </a:xfrm>
        </p:spPr>
        <p:txBody>
          <a:bodyPr/>
          <a:lstStyle/>
          <a:p>
            <a:pPr marL="285750" indent="-285750">
              <a:spcAft>
                <a:spcPts val="1200"/>
              </a:spcAft>
              <a:buFont typeface="Arial" panose="020B0604020202020204" pitchFamily="34" charset="0"/>
              <a:buChar char="•"/>
            </a:pPr>
            <a:r>
              <a:rPr lang="en-GB" sz="2000" dirty="0"/>
              <a:t>older adults are considered to be at very high risk if they develop COVID-19 infection</a:t>
            </a:r>
          </a:p>
          <a:p>
            <a:pPr marL="285750" indent="-285750">
              <a:spcAft>
                <a:spcPts val="1200"/>
              </a:spcAft>
              <a:buFont typeface="Arial" panose="020B0604020202020204" pitchFamily="34" charset="0"/>
              <a:buChar char="•"/>
            </a:pPr>
            <a:r>
              <a:rPr lang="en-GB" sz="2000" dirty="0"/>
              <a:t>current evidence strongly indicates that the single greatest risk of mortality from COVID-19 is increasing age and that the risk increases exponentially with age </a:t>
            </a:r>
          </a:p>
          <a:p>
            <a:pPr marL="285750" indent="-285750">
              <a:spcAft>
                <a:spcPts val="1200"/>
              </a:spcAft>
              <a:buFont typeface="Arial" panose="020B0604020202020204" pitchFamily="34" charset="0"/>
              <a:buChar char="•"/>
            </a:pPr>
            <a:r>
              <a:rPr lang="en-GB" sz="2000" dirty="0"/>
              <a:t>disease severity, risk of hospitalisation and mortality increase from age 50 upwards, with the highest risk in those aged 80 years and above</a:t>
            </a:r>
          </a:p>
          <a:p>
            <a:pPr marL="285750" indent="-285750">
              <a:spcAft>
                <a:spcPts val="1200"/>
              </a:spcAft>
              <a:buFont typeface="Arial" panose="020B0604020202020204" pitchFamily="34" charset="0"/>
              <a:buChar char="•"/>
            </a:pPr>
            <a:r>
              <a:rPr lang="en-GB" sz="2000" dirty="0"/>
              <a:t>data indicate that the absolute risk of mortality is higher in those over 65 years than that seen in the majority of younger adults with an underlying health condition</a:t>
            </a:r>
          </a:p>
        </p:txBody>
      </p:sp>
      <p:sp>
        <p:nvSpPr>
          <p:cNvPr id="4" name="Slide Number Placeholder 3">
            <a:extLst>
              <a:ext uri="{FF2B5EF4-FFF2-40B4-BE49-F238E27FC236}">
                <a16:creationId xmlns:a16="http://schemas.microsoft.com/office/drawing/2014/main" id="{A5EC784E-9A83-4164-A596-FA127FB20575}"/>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42</a:t>
            </a:fld>
            <a:endParaRPr lang="en-US" dirty="0"/>
          </a:p>
        </p:txBody>
      </p:sp>
      <p:sp>
        <p:nvSpPr>
          <p:cNvPr id="5" name="Footer Placeholder 4">
            <a:extLst>
              <a:ext uri="{FF2B5EF4-FFF2-40B4-BE49-F238E27FC236}">
                <a16:creationId xmlns:a16="http://schemas.microsoft.com/office/drawing/2014/main" id="{1CE72448-37FD-4A6D-B1ED-3886EDBFD02E}"/>
              </a:ext>
            </a:extLst>
          </p:cNvPr>
          <p:cNvSpPr>
            <a:spLocks noGrp="1"/>
          </p:cNvSpPr>
          <p:nvPr>
            <p:ph type="ftr" sz="quarter" idx="11"/>
          </p:nvPr>
        </p:nvSpPr>
        <p:spPr/>
        <p:txBody>
          <a:bodyPr/>
          <a:lstStyle/>
          <a:p>
            <a:pPr>
              <a:defRPr/>
            </a:pPr>
            <a:r>
              <a:rPr lang="en-GB"/>
              <a:t>COVID-19 Vaccination programme: Core training slide set for healthcare practitioners 17 September 2021 </a:t>
            </a:r>
            <a:endParaRPr lang="en-US" dirty="0"/>
          </a:p>
        </p:txBody>
      </p:sp>
    </p:spTree>
    <p:extLst>
      <p:ext uri="{BB962C8B-B14F-4D97-AF65-F5344CB8AC3E}">
        <p14:creationId xmlns:p14="http://schemas.microsoft.com/office/powerpoint/2010/main" val="38345650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54AEB-9AA7-4BBB-B2EC-C7E248B0BB52}"/>
              </a:ext>
            </a:extLst>
          </p:cNvPr>
          <p:cNvSpPr>
            <a:spLocks noGrp="1"/>
          </p:cNvSpPr>
          <p:nvPr>
            <p:ph type="title"/>
          </p:nvPr>
        </p:nvSpPr>
        <p:spPr/>
        <p:txBody>
          <a:bodyPr/>
          <a:lstStyle/>
          <a:p>
            <a:r>
              <a:rPr lang="en-GB" dirty="0"/>
              <a:t>Health and Social care workers</a:t>
            </a:r>
          </a:p>
        </p:txBody>
      </p:sp>
      <p:sp>
        <p:nvSpPr>
          <p:cNvPr id="3" name="Content Placeholder 2">
            <a:extLst>
              <a:ext uri="{FF2B5EF4-FFF2-40B4-BE49-F238E27FC236}">
                <a16:creationId xmlns:a16="http://schemas.microsoft.com/office/drawing/2014/main" id="{581472BA-DF1F-45F5-B6CD-DF5C89337CE8}"/>
              </a:ext>
            </a:extLst>
          </p:cNvPr>
          <p:cNvSpPr>
            <a:spLocks noGrp="1"/>
          </p:cNvSpPr>
          <p:nvPr>
            <p:ph idx="1"/>
          </p:nvPr>
        </p:nvSpPr>
        <p:spPr>
          <a:xfrm>
            <a:off x="750269" y="1592498"/>
            <a:ext cx="10546212" cy="4535927"/>
          </a:xfrm>
        </p:spPr>
        <p:txBody>
          <a:bodyPr/>
          <a:lstStyle/>
          <a:p>
            <a:pPr marL="285750" indent="-285750">
              <a:spcAft>
                <a:spcPts val="1200"/>
              </a:spcAft>
              <a:buFont typeface="Arial" panose="020B0604020202020204" pitchFamily="34" charset="0"/>
              <a:buChar char="•"/>
            </a:pPr>
            <a:r>
              <a:rPr lang="en-GB" sz="2000" dirty="0"/>
              <a:t>frontline health and social care workers are a priority for vaccination as they are at higher risk of acquiring COVID-19 infection and developing serious disease</a:t>
            </a:r>
          </a:p>
          <a:p>
            <a:pPr marL="285750" indent="-285750">
              <a:spcAft>
                <a:spcPts val="1200"/>
              </a:spcAft>
              <a:buFont typeface="Arial" panose="020B0604020202020204" pitchFamily="34" charset="0"/>
              <a:buChar char="•"/>
            </a:pPr>
            <a:r>
              <a:rPr lang="en-GB" sz="2000" dirty="0"/>
              <a:t>as well as the risk to themselves, they can carry and transmit the virus to their families, friends and colleagues as well as to vulnerable patients in health and social care settings (including those in residential and care homes) </a:t>
            </a:r>
          </a:p>
          <a:p>
            <a:pPr marL="285750" indent="-285750">
              <a:spcAft>
                <a:spcPts val="1200"/>
              </a:spcAft>
              <a:buFont typeface="Arial" panose="020B0604020202020204" pitchFamily="34" charset="0"/>
              <a:buChar char="•"/>
            </a:pPr>
            <a:r>
              <a:rPr lang="en-GB" sz="2000" dirty="0"/>
              <a:t>this group includes those working in hospice care and those working in the COVID-19 vaccination programme who provide face-to-face clinical care</a:t>
            </a:r>
          </a:p>
          <a:p>
            <a:pPr marL="285750" indent="-285750">
              <a:spcAft>
                <a:spcPts val="1200"/>
              </a:spcAft>
              <a:buFont typeface="Arial" panose="020B0604020202020204" pitchFamily="34" charset="0"/>
              <a:buChar char="•"/>
            </a:pPr>
            <a:r>
              <a:rPr lang="en-GB" sz="2000" dirty="0"/>
              <a:t>the Green Book COVID-19 chapter contains details about the different groups of health and social care workers who may be offered COVID-19 vaccine</a:t>
            </a:r>
          </a:p>
        </p:txBody>
      </p:sp>
      <p:sp>
        <p:nvSpPr>
          <p:cNvPr id="4" name="Slide Number Placeholder 3">
            <a:extLst>
              <a:ext uri="{FF2B5EF4-FFF2-40B4-BE49-F238E27FC236}">
                <a16:creationId xmlns:a16="http://schemas.microsoft.com/office/drawing/2014/main" id="{4D67AE22-6FAA-4A0A-B45B-266A7EA779F5}"/>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43</a:t>
            </a:fld>
            <a:endParaRPr lang="en-US" dirty="0"/>
          </a:p>
        </p:txBody>
      </p:sp>
      <p:sp>
        <p:nvSpPr>
          <p:cNvPr id="5" name="Footer Placeholder 4">
            <a:extLst>
              <a:ext uri="{FF2B5EF4-FFF2-40B4-BE49-F238E27FC236}">
                <a16:creationId xmlns:a16="http://schemas.microsoft.com/office/drawing/2014/main" id="{A561283D-64B5-40C1-983F-4653F9D571CB}"/>
              </a:ext>
            </a:extLst>
          </p:cNvPr>
          <p:cNvSpPr>
            <a:spLocks noGrp="1"/>
          </p:cNvSpPr>
          <p:nvPr>
            <p:ph type="ftr" sz="quarter" idx="11"/>
          </p:nvPr>
        </p:nvSpPr>
        <p:spPr/>
        <p:txBody>
          <a:bodyPr/>
          <a:lstStyle/>
          <a:p>
            <a:pPr>
              <a:defRPr/>
            </a:pPr>
            <a:r>
              <a:rPr lang="en-GB"/>
              <a:t>COVID-19 Vaccination programme: Core training slide set for healthcare practitioners 17 September 2021 </a:t>
            </a:r>
            <a:endParaRPr lang="en-US" dirty="0"/>
          </a:p>
        </p:txBody>
      </p:sp>
    </p:spTree>
    <p:extLst>
      <p:ext uri="{BB962C8B-B14F-4D97-AF65-F5344CB8AC3E}">
        <p14:creationId xmlns:p14="http://schemas.microsoft.com/office/powerpoint/2010/main" val="22710695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BCF3E-D0D9-4A4E-B983-9667306375AC}"/>
              </a:ext>
            </a:extLst>
          </p:cNvPr>
          <p:cNvSpPr>
            <a:spLocks noGrp="1"/>
          </p:cNvSpPr>
          <p:nvPr>
            <p:ph type="title"/>
          </p:nvPr>
        </p:nvSpPr>
        <p:spPr/>
        <p:txBody>
          <a:bodyPr/>
          <a:lstStyle/>
          <a:p>
            <a:r>
              <a:rPr lang="en-GB" dirty="0"/>
              <a:t>Clinically extremely vulnerable</a:t>
            </a:r>
          </a:p>
        </p:txBody>
      </p:sp>
      <p:sp>
        <p:nvSpPr>
          <p:cNvPr id="3" name="Content Placeholder 2">
            <a:extLst>
              <a:ext uri="{FF2B5EF4-FFF2-40B4-BE49-F238E27FC236}">
                <a16:creationId xmlns:a16="http://schemas.microsoft.com/office/drawing/2014/main" id="{C72CAE4D-3E08-4754-8B93-71C540982195}"/>
              </a:ext>
            </a:extLst>
          </p:cNvPr>
          <p:cNvSpPr>
            <a:spLocks noGrp="1"/>
          </p:cNvSpPr>
          <p:nvPr>
            <p:ph idx="1"/>
          </p:nvPr>
        </p:nvSpPr>
        <p:spPr>
          <a:xfrm>
            <a:off x="580714" y="1152533"/>
            <a:ext cx="10704000" cy="4981538"/>
          </a:xfrm>
        </p:spPr>
        <p:txBody>
          <a:bodyPr/>
          <a:lstStyle/>
          <a:p>
            <a:pPr marL="285750" indent="-285750">
              <a:buFont typeface="Arial" panose="020B0604020202020204" pitchFamily="34" charset="0"/>
              <a:buChar char="•"/>
            </a:pPr>
            <a:r>
              <a:rPr lang="en-GB" dirty="0"/>
              <a:t>people who are defined as clinically extremely vulnerable are considered to be at very high risk of severe illness from COVID-19 </a:t>
            </a:r>
          </a:p>
          <a:p>
            <a:endParaRPr lang="en-GB" dirty="0"/>
          </a:p>
          <a:p>
            <a:pPr marL="285750" indent="-285750">
              <a:buFont typeface="Arial" panose="020B0604020202020204" pitchFamily="34" charset="0"/>
              <a:buChar char="•"/>
            </a:pPr>
            <a:r>
              <a:rPr lang="en-GB" dirty="0"/>
              <a:t>there are 2 ways an individual may be identified as clinically extremely vulnerable:</a:t>
            </a:r>
          </a:p>
          <a:p>
            <a:pPr lvl="3"/>
            <a:r>
              <a:rPr lang="en-GB" dirty="0"/>
              <a:t>they have one or more of the conditions listed in the guidance on protecting people who are clinically extremely vulnerable from COVID-19 on the GOV.UK website</a:t>
            </a:r>
          </a:p>
          <a:p>
            <a:pPr lvl="3"/>
            <a:r>
              <a:rPr lang="en-GB" dirty="0"/>
              <a:t>a hospital clinician or GP has added them to the Shielded patients list because they consider them to be at very high risk of serious illness from COVID-19</a:t>
            </a:r>
          </a:p>
          <a:p>
            <a:endParaRPr lang="en-GB" dirty="0"/>
          </a:p>
          <a:p>
            <a:pPr marL="285750" indent="-285750">
              <a:buFont typeface="Arial" panose="020B0604020202020204" pitchFamily="34" charset="0"/>
              <a:buChar char="•"/>
            </a:pPr>
            <a:r>
              <a:rPr lang="en-GB" dirty="0"/>
              <a:t>many of those who are clinically extremely vulnerable are in the oldest age groups and should have been among the first to receive vaccine. The remainder of this group should have been offered vaccine alongside those aged 70 to 74 years of age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the overall risk of mortality for clinically extremely vulnerable younger adults is estimated to be roughly the same as the risk to persons aged 70 to 74 years</a:t>
            </a:r>
          </a:p>
          <a:p>
            <a:pPr marL="0" indent="0"/>
            <a:endParaRPr lang="en-GB" dirty="0"/>
          </a:p>
          <a:p>
            <a:pPr marL="285750" indent="-285750">
              <a:buFont typeface="Arial" panose="020B0604020202020204" pitchFamily="34" charset="0"/>
              <a:buChar char="•"/>
            </a:pPr>
            <a:r>
              <a:rPr lang="en-GB" dirty="0"/>
              <a:t>see Green Book COVID-19 chapter for more information about vaccination of this group</a:t>
            </a:r>
          </a:p>
        </p:txBody>
      </p:sp>
      <p:sp>
        <p:nvSpPr>
          <p:cNvPr id="4" name="Slide Number Placeholder 3">
            <a:extLst>
              <a:ext uri="{FF2B5EF4-FFF2-40B4-BE49-F238E27FC236}">
                <a16:creationId xmlns:a16="http://schemas.microsoft.com/office/drawing/2014/main" id="{3CAD1CF6-DE35-4E89-A4FC-E7141DB2646A}"/>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44</a:t>
            </a:fld>
            <a:endParaRPr lang="en-US" dirty="0"/>
          </a:p>
        </p:txBody>
      </p:sp>
      <p:sp>
        <p:nvSpPr>
          <p:cNvPr id="5" name="Footer Placeholder 4">
            <a:extLst>
              <a:ext uri="{FF2B5EF4-FFF2-40B4-BE49-F238E27FC236}">
                <a16:creationId xmlns:a16="http://schemas.microsoft.com/office/drawing/2014/main" id="{742A05CC-38DA-4891-87CC-CE69E02D8514}"/>
              </a:ext>
            </a:extLst>
          </p:cNvPr>
          <p:cNvSpPr>
            <a:spLocks noGrp="1"/>
          </p:cNvSpPr>
          <p:nvPr>
            <p:ph type="ftr" sz="quarter" idx="11"/>
          </p:nvPr>
        </p:nvSpPr>
        <p:spPr/>
        <p:txBody>
          <a:bodyPr/>
          <a:lstStyle/>
          <a:p>
            <a:pPr>
              <a:defRPr/>
            </a:pPr>
            <a:r>
              <a:rPr lang="en-GB"/>
              <a:t>COVID-19 Vaccination programme: Core training slide set for healthcare practitioners 17 September 2021 </a:t>
            </a:r>
            <a:endParaRPr lang="en-US" dirty="0"/>
          </a:p>
        </p:txBody>
      </p:sp>
    </p:spTree>
    <p:extLst>
      <p:ext uri="{BB962C8B-B14F-4D97-AF65-F5344CB8AC3E}">
        <p14:creationId xmlns:p14="http://schemas.microsoft.com/office/powerpoint/2010/main" val="11529897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DFD0A-5232-4FA2-A681-3697EBDB6870}"/>
              </a:ext>
            </a:extLst>
          </p:cNvPr>
          <p:cNvSpPr>
            <a:spLocks noGrp="1"/>
          </p:cNvSpPr>
          <p:nvPr>
            <p:ph type="title"/>
          </p:nvPr>
        </p:nvSpPr>
        <p:spPr/>
        <p:txBody>
          <a:bodyPr>
            <a:normAutofit/>
          </a:bodyPr>
          <a:lstStyle/>
          <a:p>
            <a:r>
              <a:rPr lang="en-GB" dirty="0"/>
              <a:t>Groups with underlying health conditions</a:t>
            </a:r>
          </a:p>
        </p:txBody>
      </p:sp>
      <p:sp>
        <p:nvSpPr>
          <p:cNvPr id="3" name="Content Placeholder 2">
            <a:extLst>
              <a:ext uri="{FF2B5EF4-FFF2-40B4-BE49-F238E27FC236}">
                <a16:creationId xmlns:a16="http://schemas.microsoft.com/office/drawing/2014/main" id="{3AA80ECB-C15F-4FE5-9CEA-BF0E79ECAB34}"/>
              </a:ext>
            </a:extLst>
          </p:cNvPr>
          <p:cNvSpPr>
            <a:spLocks noGrp="1"/>
          </p:cNvSpPr>
          <p:nvPr>
            <p:ph idx="1"/>
          </p:nvPr>
        </p:nvSpPr>
        <p:spPr>
          <a:xfrm>
            <a:off x="856713" y="1382899"/>
            <a:ext cx="10834544" cy="4925827"/>
          </a:xfrm>
        </p:spPr>
        <p:txBody>
          <a:bodyPr/>
          <a:lstStyle/>
          <a:p>
            <a:pPr>
              <a:lnSpc>
                <a:spcPct val="100000"/>
              </a:lnSpc>
              <a:spcAft>
                <a:spcPts val="300"/>
              </a:spcAft>
            </a:pPr>
            <a:r>
              <a:rPr lang="en-GB" sz="2000" dirty="0"/>
              <a:t>As well as age, other risk factors have been identified that place individuals at risk of serious disease or death from COVID-19. These include groups with certain underlying health conditions and may include people who have:</a:t>
            </a:r>
          </a:p>
          <a:p>
            <a:pPr marL="285750" indent="-285750">
              <a:lnSpc>
                <a:spcPct val="100000"/>
              </a:lnSpc>
              <a:spcAft>
                <a:spcPts val="300"/>
              </a:spcAft>
              <a:buFont typeface="Arial" panose="020B0604020202020204" pitchFamily="34" charset="0"/>
              <a:buChar char="•"/>
            </a:pPr>
            <a:r>
              <a:rPr lang="en-GB" sz="1600" dirty="0"/>
              <a:t>chronic (long-term) respiratory disease</a:t>
            </a:r>
          </a:p>
          <a:p>
            <a:pPr marL="285750" indent="-285750">
              <a:lnSpc>
                <a:spcPct val="100000"/>
              </a:lnSpc>
              <a:spcAft>
                <a:spcPts val="300"/>
              </a:spcAft>
              <a:buFont typeface="Arial" panose="020B0604020202020204" pitchFamily="34" charset="0"/>
              <a:buChar char="•"/>
            </a:pPr>
            <a:r>
              <a:rPr lang="en-GB" sz="1600" dirty="0"/>
              <a:t>chronic heart disease</a:t>
            </a:r>
          </a:p>
          <a:p>
            <a:pPr marL="285750" indent="-285750">
              <a:lnSpc>
                <a:spcPct val="100000"/>
              </a:lnSpc>
              <a:spcAft>
                <a:spcPts val="300"/>
              </a:spcAft>
              <a:buFont typeface="Arial" panose="020B0604020202020204" pitchFamily="34" charset="0"/>
              <a:buChar char="•"/>
            </a:pPr>
            <a:r>
              <a:rPr lang="en-GB" sz="1600" dirty="0"/>
              <a:t>chronic kidney disease </a:t>
            </a:r>
          </a:p>
          <a:p>
            <a:pPr marL="285750" indent="-285750">
              <a:lnSpc>
                <a:spcPct val="100000"/>
              </a:lnSpc>
              <a:spcAft>
                <a:spcPts val="300"/>
              </a:spcAft>
              <a:buFont typeface="Arial" panose="020B0604020202020204" pitchFamily="34" charset="0"/>
              <a:buChar char="•"/>
            </a:pPr>
            <a:r>
              <a:rPr lang="en-GB" sz="1600" dirty="0"/>
              <a:t>chronic liver disease </a:t>
            </a:r>
          </a:p>
          <a:p>
            <a:pPr marL="285750" indent="-285750">
              <a:lnSpc>
                <a:spcPct val="100000"/>
              </a:lnSpc>
              <a:spcAft>
                <a:spcPts val="300"/>
              </a:spcAft>
              <a:buFont typeface="Arial" panose="020B0604020202020204" pitchFamily="34" charset="0"/>
              <a:buChar char="•"/>
            </a:pPr>
            <a:r>
              <a:rPr lang="en-GB" sz="1600" dirty="0"/>
              <a:t>chronic neurological disease</a:t>
            </a:r>
          </a:p>
          <a:p>
            <a:pPr marL="285750" indent="-285750">
              <a:lnSpc>
                <a:spcPct val="100000"/>
              </a:lnSpc>
              <a:spcAft>
                <a:spcPts val="300"/>
              </a:spcAft>
              <a:buFont typeface="Arial" panose="020B0604020202020204" pitchFamily="34" charset="0"/>
              <a:buChar char="•"/>
            </a:pPr>
            <a:r>
              <a:rPr lang="en-GB" sz="1600" dirty="0"/>
              <a:t>diabetes</a:t>
            </a:r>
          </a:p>
          <a:p>
            <a:pPr marL="285750" indent="-285750">
              <a:lnSpc>
                <a:spcPct val="100000"/>
              </a:lnSpc>
              <a:spcAft>
                <a:spcPts val="300"/>
              </a:spcAft>
              <a:buFont typeface="Arial" panose="020B0604020202020204" pitchFamily="34" charset="0"/>
              <a:buChar char="•"/>
            </a:pPr>
            <a:r>
              <a:rPr lang="en-GB" sz="1600" dirty="0"/>
              <a:t>a weakened immune system due to disease or treatment  </a:t>
            </a:r>
          </a:p>
          <a:p>
            <a:pPr marL="285750" indent="-285750">
              <a:lnSpc>
                <a:spcPct val="100000"/>
              </a:lnSpc>
              <a:spcAft>
                <a:spcPts val="300"/>
              </a:spcAft>
              <a:buFont typeface="Arial" panose="020B0604020202020204" pitchFamily="34" charset="0"/>
              <a:buChar char="•"/>
            </a:pPr>
            <a:r>
              <a:rPr lang="en-GB" sz="1600" dirty="0"/>
              <a:t>asplenia or dysfunction of the spleen</a:t>
            </a:r>
          </a:p>
          <a:p>
            <a:pPr marL="285750" indent="-285750">
              <a:lnSpc>
                <a:spcPct val="100000"/>
              </a:lnSpc>
              <a:spcAft>
                <a:spcPts val="300"/>
              </a:spcAft>
              <a:buFont typeface="Arial" panose="020B0604020202020204" pitchFamily="34" charset="0"/>
              <a:buChar char="•"/>
            </a:pPr>
            <a:r>
              <a:rPr lang="en-GB" sz="1600" dirty="0"/>
              <a:t>morbid obesity (defined as BMI of 40 and above) </a:t>
            </a:r>
          </a:p>
          <a:p>
            <a:pPr marL="285750" indent="-285750">
              <a:lnSpc>
                <a:spcPct val="100000"/>
              </a:lnSpc>
              <a:spcAft>
                <a:spcPts val="300"/>
              </a:spcAft>
              <a:buFont typeface="Arial" panose="020B0604020202020204" pitchFamily="34" charset="0"/>
              <a:buChar char="•"/>
            </a:pPr>
            <a:r>
              <a:rPr lang="en-GB" sz="1600" dirty="0"/>
              <a:t>severe mental illness</a:t>
            </a:r>
          </a:p>
          <a:p>
            <a:pPr>
              <a:lnSpc>
                <a:spcPct val="100000"/>
              </a:lnSpc>
              <a:spcAft>
                <a:spcPts val="300"/>
              </a:spcAft>
            </a:pPr>
            <a:endParaRPr lang="en-GB" sz="600" dirty="0"/>
          </a:p>
          <a:p>
            <a:pPr>
              <a:lnSpc>
                <a:spcPct val="100000"/>
              </a:lnSpc>
              <a:spcAft>
                <a:spcPts val="300"/>
              </a:spcAft>
            </a:pPr>
            <a:r>
              <a:rPr lang="en-GB" sz="2000" dirty="0"/>
              <a:t>Detailed information giving examples of conditions in each of the clinical risk groups which would make individuals eligible for vaccination is provided in the COVID-19 Green Book chapter</a:t>
            </a:r>
          </a:p>
        </p:txBody>
      </p:sp>
      <p:sp>
        <p:nvSpPr>
          <p:cNvPr id="4" name="Slide Number Placeholder 3">
            <a:extLst>
              <a:ext uri="{FF2B5EF4-FFF2-40B4-BE49-F238E27FC236}">
                <a16:creationId xmlns:a16="http://schemas.microsoft.com/office/drawing/2014/main" id="{CD216FC2-A8F8-4485-99A5-124C87CC43AE}"/>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45</a:t>
            </a:fld>
            <a:endParaRPr lang="en-US" dirty="0"/>
          </a:p>
        </p:txBody>
      </p:sp>
      <p:sp>
        <p:nvSpPr>
          <p:cNvPr id="5" name="Footer Placeholder 4">
            <a:extLst>
              <a:ext uri="{FF2B5EF4-FFF2-40B4-BE49-F238E27FC236}">
                <a16:creationId xmlns:a16="http://schemas.microsoft.com/office/drawing/2014/main" id="{4C5DA273-A27F-4AAF-8804-42527875208A}"/>
              </a:ext>
            </a:extLst>
          </p:cNvPr>
          <p:cNvSpPr>
            <a:spLocks noGrp="1"/>
          </p:cNvSpPr>
          <p:nvPr>
            <p:ph type="ftr" sz="quarter" idx="11"/>
          </p:nvPr>
        </p:nvSpPr>
        <p:spPr/>
        <p:txBody>
          <a:bodyPr/>
          <a:lstStyle/>
          <a:p>
            <a:pPr>
              <a:defRPr/>
            </a:pPr>
            <a:r>
              <a:rPr lang="en-GB"/>
              <a:t>COVID-19 Vaccination programme: Core training slide set for healthcare practitioners 17 September 2021 </a:t>
            </a:r>
            <a:endParaRPr lang="en-US" dirty="0"/>
          </a:p>
        </p:txBody>
      </p:sp>
    </p:spTree>
    <p:extLst>
      <p:ext uri="{BB962C8B-B14F-4D97-AF65-F5344CB8AC3E}">
        <p14:creationId xmlns:p14="http://schemas.microsoft.com/office/powerpoint/2010/main" val="8854238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BB94D-6EDC-47B5-9F9D-8BA608DF03A5}"/>
              </a:ext>
            </a:extLst>
          </p:cNvPr>
          <p:cNvSpPr>
            <a:spLocks noGrp="1"/>
          </p:cNvSpPr>
          <p:nvPr>
            <p:ph type="title"/>
          </p:nvPr>
        </p:nvSpPr>
        <p:spPr>
          <a:xfrm>
            <a:off x="750269" y="222108"/>
            <a:ext cx="10704000" cy="648072"/>
          </a:xfrm>
        </p:spPr>
        <p:txBody>
          <a:bodyPr/>
          <a:lstStyle/>
          <a:p>
            <a:r>
              <a:rPr lang="en-GB" dirty="0"/>
              <a:t>Pregnancy (1)</a:t>
            </a:r>
          </a:p>
        </p:txBody>
      </p:sp>
      <p:sp>
        <p:nvSpPr>
          <p:cNvPr id="3" name="Content Placeholder 2">
            <a:extLst>
              <a:ext uri="{FF2B5EF4-FFF2-40B4-BE49-F238E27FC236}">
                <a16:creationId xmlns:a16="http://schemas.microsoft.com/office/drawing/2014/main" id="{2925DD25-0108-4281-8DB6-9D990218CDE4}"/>
              </a:ext>
            </a:extLst>
          </p:cNvPr>
          <p:cNvSpPr>
            <a:spLocks noGrp="1"/>
          </p:cNvSpPr>
          <p:nvPr>
            <p:ph idx="1"/>
          </p:nvPr>
        </p:nvSpPr>
        <p:spPr>
          <a:xfrm>
            <a:off x="577769" y="951823"/>
            <a:ext cx="10876500" cy="5275260"/>
          </a:xfrm>
        </p:spPr>
        <p:txBody>
          <a:bodyPr/>
          <a:lstStyle/>
          <a:p>
            <a:pPr marL="285750" indent="-285750">
              <a:buFont typeface="Arial" panose="020B0604020202020204" pitchFamily="34" charset="0"/>
              <a:buChar char="•"/>
            </a:pPr>
            <a:r>
              <a:rPr lang="en-GB" dirty="0"/>
              <a:t>although clinical trials on the use of COVID-19 vaccines during pregnancy are not advanced, the available data do not indicate any harm to pregnancy </a:t>
            </a:r>
          </a:p>
          <a:p>
            <a:pPr marL="0" indent="0"/>
            <a:endParaRPr lang="en-GB" sz="1000" dirty="0"/>
          </a:p>
          <a:p>
            <a:pPr marL="285750" indent="-285750">
              <a:buFont typeface="Arial" panose="020B0604020202020204" pitchFamily="34" charset="0"/>
              <a:buChar char="•"/>
            </a:pPr>
            <a:r>
              <a:rPr lang="en-GB" b="1" dirty="0"/>
              <a:t>JCVI has therefore advised that women who are pregnant should be offered primary and booster vaccination at the same time as non-pregnant women, based on their age and clinical risk group </a:t>
            </a:r>
          </a:p>
          <a:p>
            <a:pPr marL="0" indent="0"/>
            <a:endParaRPr lang="en-GB" sz="1000" dirty="0"/>
          </a:p>
          <a:p>
            <a:pPr marL="285750" indent="-285750">
              <a:buFont typeface="Arial" panose="020B0604020202020204" pitchFamily="34" charset="0"/>
              <a:buChar char="•"/>
            </a:pPr>
            <a:r>
              <a:rPr lang="en-GB" dirty="0"/>
              <a:t>there is now extensive post-marketing experience of the use of the Pfizer BioNTech and Moderna vaccines in the USA and also in England where over 60,000 pregnant women have been vaccinated </a:t>
            </a:r>
          </a:p>
          <a:p>
            <a:pPr marL="285750" indent="-285750">
              <a:buFont typeface="Arial" panose="020B0604020202020204" pitchFamily="34" charset="0"/>
              <a:buChar char="•"/>
            </a:pPr>
            <a:endParaRPr lang="en-GB" sz="1000" dirty="0"/>
          </a:p>
          <a:p>
            <a:pPr marL="285750" indent="-285750">
              <a:buFont typeface="Arial" panose="020B0604020202020204" pitchFamily="34" charset="0"/>
              <a:buChar char="•"/>
            </a:pPr>
            <a:r>
              <a:rPr lang="en-GB" dirty="0"/>
              <a:t>the Pfizer BioNTech and Moderna vaccine are therefore the preferred vaccines to offer to pregnant women aged 18 years and over because of more extensive experience of their use in pregnancy. Pregnant women under the age of 18 years should be offered Pfizer BioNTech vaccine</a:t>
            </a:r>
          </a:p>
          <a:p>
            <a:pPr marL="0" indent="0"/>
            <a:endParaRPr lang="en-GB" sz="1000" dirty="0">
              <a:highlight>
                <a:srgbClr val="FFFF00"/>
              </a:highlight>
            </a:endParaRPr>
          </a:p>
          <a:p>
            <a:pPr marL="285750" indent="-285750">
              <a:buFont typeface="Arial" panose="020B0604020202020204" pitchFamily="34" charset="0"/>
              <a:buChar char="•"/>
            </a:pPr>
            <a:r>
              <a:rPr lang="en-GB" dirty="0"/>
              <a:t>pregnant women who commenced vaccination with AstraZeneca however, are advised to complete with the same vaccine</a:t>
            </a:r>
          </a:p>
          <a:p>
            <a:pPr marL="285750" indent="-285750">
              <a:buFont typeface="Arial" panose="020B0604020202020204" pitchFamily="34" charset="0"/>
              <a:buChar char="•"/>
            </a:pPr>
            <a:endParaRPr lang="en-GB" sz="1000" dirty="0"/>
          </a:p>
          <a:p>
            <a:pPr marL="285750" indent="-285750">
              <a:buFont typeface="Arial" panose="020B0604020202020204" pitchFamily="34" charset="0"/>
              <a:buChar char="•"/>
            </a:pPr>
            <a:r>
              <a:rPr lang="en-GB" dirty="0"/>
              <a:t>clinicians should discuss the risks and benefits of vaccination with the woman, who should be told about the limited evidence of safety for the vaccine in pregnancy</a:t>
            </a:r>
          </a:p>
          <a:p>
            <a:pPr marL="0" indent="0"/>
            <a:endParaRPr lang="en-GB" dirty="0"/>
          </a:p>
          <a:p>
            <a:pPr marL="285750" indent="-285750">
              <a:buFont typeface="Arial" panose="020B0604020202020204" pitchFamily="34" charset="0"/>
              <a:buChar char="•"/>
            </a:pPr>
            <a:endParaRPr lang="en-GB" sz="800" dirty="0"/>
          </a:p>
          <a:p>
            <a:pPr marL="285750" indent="-285750">
              <a:buFont typeface="Arial" panose="020B0604020202020204" pitchFamily="34" charset="0"/>
              <a:buChar char="•"/>
            </a:pPr>
            <a:endParaRPr lang="en-GB" sz="800" dirty="0"/>
          </a:p>
          <a:p>
            <a:pPr marL="285750" indent="-285750">
              <a:buFont typeface="Arial" panose="020B0604020202020204" pitchFamily="34" charset="0"/>
              <a:buChar char="•"/>
            </a:pPr>
            <a:endParaRPr lang="en-GB" dirty="0"/>
          </a:p>
          <a:p>
            <a:endParaRPr lang="en-GB" sz="2000" dirty="0"/>
          </a:p>
        </p:txBody>
      </p:sp>
      <p:sp>
        <p:nvSpPr>
          <p:cNvPr id="4" name="Slide Number Placeholder 3">
            <a:extLst>
              <a:ext uri="{FF2B5EF4-FFF2-40B4-BE49-F238E27FC236}">
                <a16:creationId xmlns:a16="http://schemas.microsoft.com/office/drawing/2014/main" id="{66528738-5F25-4A27-A200-9C286E5CBB10}"/>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46</a:t>
            </a:fld>
            <a:endParaRPr lang="en-US" dirty="0"/>
          </a:p>
        </p:txBody>
      </p:sp>
      <p:sp>
        <p:nvSpPr>
          <p:cNvPr id="5" name="Footer Placeholder 4">
            <a:extLst>
              <a:ext uri="{FF2B5EF4-FFF2-40B4-BE49-F238E27FC236}">
                <a16:creationId xmlns:a16="http://schemas.microsoft.com/office/drawing/2014/main" id="{188C24FF-5D13-453B-A6AD-2527AB479D13}"/>
              </a:ext>
            </a:extLst>
          </p:cNvPr>
          <p:cNvSpPr>
            <a:spLocks noGrp="1"/>
          </p:cNvSpPr>
          <p:nvPr>
            <p:ph type="ftr" sz="quarter" idx="11"/>
          </p:nvPr>
        </p:nvSpPr>
        <p:spPr/>
        <p:txBody>
          <a:bodyPr/>
          <a:lstStyle/>
          <a:p>
            <a:pPr>
              <a:defRPr/>
            </a:pPr>
            <a:r>
              <a:rPr lang="en-GB"/>
              <a:t>COVID-19 Vaccination programme: Core training slide set for healthcare practitioners 17 September 2021 </a:t>
            </a:r>
            <a:endParaRPr lang="en-US" dirty="0"/>
          </a:p>
        </p:txBody>
      </p:sp>
    </p:spTree>
    <p:extLst>
      <p:ext uri="{BB962C8B-B14F-4D97-AF65-F5344CB8AC3E}">
        <p14:creationId xmlns:p14="http://schemas.microsoft.com/office/powerpoint/2010/main" val="38044681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BB94D-6EDC-47B5-9F9D-8BA608DF03A5}"/>
              </a:ext>
            </a:extLst>
          </p:cNvPr>
          <p:cNvSpPr>
            <a:spLocks noGrp="1"/>
          </p:cNvSpPr>
          <p:nvPr>
            <p:ph type="title"/>
          </p:nvPr>
        </p:nvSpPr>
        <p:spPr>
          <a:xfrm>
            <a:off x="750269" y="222108"/>
            <a:ext cx="10704000" cy="648072"/>
          </a:xfrm>
        </p:spPr>
        <p:txBody>
          <a:bodyPr/>
          <a:lstStyle/>
          <a:p>
            <a:r>
              <a:rPr lang="en-GB" dirty="0"/>
              <a:t>Pregnancy (2)</a:t>
            </a:r>
          </a:p>
        </p:txBody>
      </p:sp>
      <p:sp>
        <p:nvSpPr>
          <p:cNvPr id="3" name="Content Placeholder 2">
            <a:extLst>
              <a:ext uri="{FF2B5EF4-FFF2-40B4-BE49-F238E27FC236}">
                <a16:creationId xmlns:a16="http://schemas.microsoft.com/office/drawing/2014/main" id="{2925DD25-0108-4281-8DB6-9D990218CDE4}"/>
              </a:ext>
            </a:extLst>
          </p:cNvPr>
          <p:cNvSpPr>
            <a:spLocks noGrp="1"/>
          </p:cNvSpPr>
          <p:nvPr>
            <p:ph idx="1"/>
          </p:nvPr>
        </p:nvSpPr>
        <p:spPr>
          <a:xfrm>
            <a:off x="577769" y="1262742"/>
            <a:ext cx="9350002" cy="4882697"/>
          </a:xfrm>
        </p:spPr>
        <p:txBody>
          <a:bodyPr/>
          <a:lstStyle/>
          <a:p>
            <a:pPr marL="285750" indent="-285750">
              <a:buFont typeface="Arial" panose="020B0604020202020204" pitchFamily="34" charset="0"/>
              <a:buChar char="•"/>
            </a:pPr>
            <a:r>
              <a:rPr lang="en-GB" dirty="0"/>
              <a:t>routine questioning about last menstrual period and/or pregnancy testing is not required before offering the vaccine </a:t>
            </a:r>
          </a:p>
          <a:p>
            <a:pPr marL="285750" indent="-285750">
              <a:buFont typeface="Arial" panose="020B0604020202020204" pitchFamily="34" charset="0"/>
              <a:buChar char="•"/>
            </a:pPr>
            <a:endParaRPr lang="en-GB" sz="800" dirty="0"/>
          </a:p>
          <a:p>
            <a:pPr marL="285750" indent="-285750">
              <a:buFont typeface="Arial" panose="020B0604020202020204" pitchFamily="34" charset="0"/>
              <a:buChar char="•"/>
            </a:pPr>
            <a:r>
              <a:rPr lang="en-GB" dirty="0"/>
              <a:t>women who are planning pregnancy or in the immediate postpartum can be vaccinated with a suitable product for their age and clinical risk group </a:t>
            </a:r>
          </a:p>
          <a:p>
            <a:pPr marL="285750" indent="-285750">
              <a:buFont typeface="Arial" panose="020B0604020202020204" pitchFamily="34" charset="0"/>
              <a:buChar char="•"/>
            </a:pPr>
            <a:endParaRPr lang="en-GB" sz="800" dirty="0"/>
          </a:p>
          <a:p>
            <a:pPr marL="285750" indent="-285750">
              <a:buFont typeface="Arial" panose="020B0604020202020204" pitchFamily="34" charset="0"/>
              <a:buChar char="•"/>
            </a:pPr>
            <a:r>
              <a:rPr lang="en-GB" dirty="0"/>
              <a:t>if a woman finds out she is pregnant after she has started a course of COVID-19 vaccine she may complete vaccination during pregnancy using the same vaccine product</a:t>
            </a:r>
          </a:p>
          <a:p>
            <a:pPr marL="285750" indent="-285750">
              <a:buFont typeface="Arial" panose="020B0604020202020204" pitchFamily="34" charset="0"/>
              <a:buChar char="•"/>
            </a:pPr>
            <a:endParaRPr lang="en-GB" sz="800" dirty="0"/>
          </a:p>
          <a:p>
            <a:pPr marL="285750" indent="-285750">
              <a:buFont typeface="Arial" panose="020B0604020202020204" pitchFamily="34" charset="0"/>
              <a:buChar char="•"/>
            </a:pPr>
            <a:r>
              <a:rPr lang="en-GB" dirty="0"/>
              <a:t>termination of pregnancy following inadvertent immunisation should </a:t>
            </a:r>
            <a:r>
              <a:rPr lang="en-GB" b="1" dirty="0"/>
              <a:t>not </a:t>
            </a:r>
            <a:r>
              <a:rPr lang="en-GB" dirty="0"/>
              <a:t>be recommended </a:t>
            </a:r>
          </a:p>
          <a:p>
            <a:pPr marL="285750" indent="-285750">
              <a:buFont typeface="Arial" panose="020B0604020202020204" pitchFamily="34" charset="0"/>
              <a:buChar char="•"/>
            </a:pPr>
            <a:endParaRPr lang="en-GB" sz="800" dirty="0"/>
          </a:p>
          <a:p>
            <a:pPr marL="285750" indent="-285750">
              <a:buFont typeface="Arial" panose="020B0604020202020204" pitchFamily="34" charset="0"/>
              <a:buChar char="•"/>
            </a:pPr>
            <a:r>
              <a:rPr lang="en-GB" dirty="0"/>
              <a:t>surveillance of inadvertent administration in pregnancy (where the woman did not know she was pregnant at the time of vaccination) is being conducted by the PHE Immunisation Department. Please report inadvertent administration in pregnancy at: </a:t>
            </a:r>
            <a:r>
              <a:rPr lang="en-GB" sz="1600" dirty="0">
                <a:hlinkClick r:id="rId3"/>
              </a:rPr>
              <a:t>www.gov.uk/guidance/vaccination-in-pregnancy-vip</a:t>
            </a:r>
            <a:endParaRPr lang="en-GB" sz="1600" dirty="0"/>
          </a:p>
          <a:p>
            <a:pPr marL="285750" indent="-285750">
              <a:buFont typeface="Arial" panose="020B0604020202020204" pitchFamily="34" charset="0"/>
              <a:buChar char="•"/>
            </a:pPr>
            <a:endParaRPr lang="en-GB" sz="800" dirty="0"/>
          </a:p>
          <a:p>
            <a:pPr marL="285750" indent="-285750">
              <a:buFont typeface="Arial" panose="020B0604020202020204" pitchFamily="34" charset="0"/>
              <a:buChar char="•"/>
            </a:pPr>
            <a:r>
              <a:rPr lang="en-GB" dirty="0"/>
              <a:t>women who are inadvertently vaccinated in early pregnancy should be offered the second dose of the same product </a:t>
            </a:r>
            <a:endParaRPr lang="en-GB" sz="2000" dirty="0"/>
          </a:p>
          <a:p>
            <a:pPr marL="285750" indent="-285750">
              <a:buFont typeface="Arial" panose="020B0604020202020204" pitchFamily="34" charset="0"/>
              <a:buChar char="•"/>
            </a:pPr>
            <a:endParaRPr lang="en-GB" sz="800" dirty="0"/>
          </a:p>
          <a:p>
            <a:endParaRPr lang="en-GB" sz="2000" dirty="0"/>
          </a:p>
        </p:txBody>
      </p:sp>
      <p:sp>
        <p:nvSpPr>
          <p:cNvPr id="4" name="Slide Number Placeholder 3">
            <a:extLst>
              <a:ext uri="{FF2B5EF4-FFF2-40B4-BE49-F238E27FC236}">
                <a16:creationId xmlns:a16="http://schemas.microsoft.com/office/drawing/2014/main" id="{66528738-5F25-4A27-A200-9C286E5CBB10}"/>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47</a:t>
            </a:fld>
            <a:endParaRPr lang="en-US" dirty="0"/>
          </a:p>
        </p:txBody>
      </p:sp>
      <p:sp>
        <p:nvSpPr>
          <p:cNvPr id="5" name="Footer Placeholder 4">
            <a:extLst>
              <a:ext uri="{FF2B5EF4-FFF2-40B4-BE49-F238E27FC236}">
                <a16:creationId xmlns:a16="http://schemas.microsoft.com/office/drawing/2014/main" id="{188C24FF-5D13-453B-A6AD-2527AB479D13}"/>
              </a:ext>
            </a:extLst>
          </p:cNvPr>
          <p:cNvSpPr>
            <a:spLocks noGrp="1"/>
          </p:cNvSpPr>
          <p:nvPr>
            <p:ph type="ftr" sz="quarter" idx="11"/>
          </p:nvPr>
        </p:nvSpPr>
        <p:spPr/>
        <p:txBody>
          <a:bodyPr/>
          <a:lstStyle/>
          <a:p>
            <a:pPr>
              <a:defRPr/>
            </a:pPr>
            <a:r>
              <a:rPr lang="en-GB"/>
              <a:t>COVID-19 Vaccination programme: Core training slide set for healthcare practitioners 17 September 2021 </a:t>
            </a:r>
            <a:endParaRPr lang="en-US" dirty="0"/>
          </a:p>
        </p:txBody>
      </p:sp>
      <p:pic>
        <p:nvPicPr>
          <p:cNvPr id="10242" name="Picture 2">
            <a:extLst>
              <a:ext uri="{FF2B5EF4-FFF2-40B4-BE49-F238E27FC236}">
                <a16:creationId xmlns:a16="http://schemas.microsoft.com/office/drawing/2014/main" id="{E40F42F2-19B4-454B-88E2-75760F354F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27771" y="1921328"/>
            <a:ext cx="2114730" cy="301534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97605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E9E65-3A08-4DD4-921C-02783EEA22C8}"/>
              </a:ext>
            </a:extLst>
          </p:cNvPr>
          <p:cNvSpPr>
            <a:spLocks noGrp="1"/>
          </p:cNvSpPr>
          <p:nvPr>
            <p:ph type="title"/>
          </p:nvPr>
        </p:nvSpPr>
        <p:spPr/>
        <p:txBody>
          <a:bodyPr/>
          <a:lstStyle/>
          <a:p>
            <a:r>
              <a:rPr lang="en-GB" dirty="0"/>
              <a:t>Breastfeeding</a:t>
            </a:r>
          </a:p>
        </p:txBody>
      </p:sp>
      <p:sp>
        <p:nvSpPr>
          <p:cNvPr id="3" name="Content Placeholder 2">
            <a:extLst>
              <a:ext uri="{FF2B5EF4-FFF2-40B4-BE49-F238E27FC236}">
                <a16:creationId xmlns:a16="http://schemas.microsoft.com/office/drawing/2014/main" id="{40FFE376-6590-4E94-9C25-134DDFFC2DBC}"/>
              </a:ext>
            </a:extLst>
          </p:cNvPr>
          <p:cNvSpPr>
            <a:spLocks noGrp="1"/>
          </p:cNvSpPr>
          <p:nvPr>
            <p:ph idx="1"/>
          </p:nvPr>
        </p:nvSpPr>
        <p:spPr>
          <a:xfrm>
            <a:off x="744000" y="1412777"/>
            <a:ext cx="8928261" cy="4895949"/>
          </a:xfrm>
        </p:spPr>
        <p:txBody>
          <a:bodyPr/>
          <a:lstStyle/>
          <a:p>
            <a:pPr marL="285750" indent="-285750">
              <a:buFont typeface="Arial" panose="020B0604020202020204" pitchFamily="34" charset="0"/>
              <a:buChar char="•"/>
            </a:pPr>
            <a:r>
              <a:rPr lang="en-GB" dirty="0"/>
              <a:t>there is no known risk associated with giving non-live vaccines whilst breastfeeding</a:t>
            </a:r>
          </a:p>
          <a:p>
            <a:pPr marL="0" indent="0"/>
            <a:endParaRPr lang="en-GB" sz="1400" dirty="0"/>
          </a:p>
          <a:p>
            <a:pPr marL="285750" indent="-285750">
              <a:buFont typeface="Arial" panose="020B0604020202020204" pitchFamily="34" charset="0"/>
              <a:buChar char="•"/>
            </a:pPr>
            <a:r>
              <a:rPr lang="en-GB" dirty="0"/>
              <a:t>JCVI advises that breastfeeding women may be offered any suitable COVID-19 vaccine </a:t>
            </a:r>
          </a:p>
          <a:p>
            <a:pPr marL="285750" indent="-285750">
              <a:buFont typeface="Arial" panose="020B0604020202020204" pitchFamily="34" charset="0"/>
              <a:buChar char="•"/>
            </a:pPr>
            <a:endParaRPr lang="en-GB" sz="1400" dirty="0">
              <a:solidFill>
                <a:prstClr val="black"/>
              </a:solidFill>
            </a:endParaRPr>
          </a:p>
          <a:p>
            <a:pPr marL="285750" indent="-285750">
              <a:buFont typeface="Arial" panose="020B0604020202020204" pitchFamily="34" charset="0"/>
              <a:buChar char="•"/>
            </a:pPr>
            <a:r>
              <a:rPr lang="en-GB" dirty="0">
                <a:solidFill>
                  <a:prstClr val="black"/>
                </a:solidFill>
              </a:rPr>
              <a:t>women should not stop breastfeeding in order to be vaccinated</a:t>
            </a:r>
          </a:p>
          <a:p>
            <a:pPr marL="285750" indent="-285750">
              <a:buFont typeface="Arial" panose="020B0604020202020204" pitchFamily="34" charset="0"/>
              <a:buChar char="•"/>
            </a:pPr>
            <a:endParaRPr lang="en-GB" sz="1400" dirty="0">
              <a:solidFill>
                <a:prstClr val="black"/>
              </a:solidFill>
            </a:endParaRPr>
          </a:p>
          <a:p>
            <a:pPr marL="285750" indent="-285750">
              <a:buFont typeface="Arial" panose="020B0604020202020204" pitchFamily="34" charset="0"/>
              <a:buChar char="•"/>
            </a:pPr>
            <a:r>
              <a:rPr lang="en-GB" dirty="0">
                <a:solidFill>
                  <a:prstClr val="black"/>
                </a:solidFill>
              </a:rPr>
              <a:t>Golan et al (2021) found that mRNA vaccine was not detected in breast milk</a:t>
            </a:r>
          </a:p>
          <a:p>
            <a:pPr marL="285750" indent="-285750">
              <a:buFont typeface="Arial" panose="020B0604020202020204" pitchFamily="34" charset="0"/>
              <a:buChar char="•"/>
            </a:pPr>
            <a:endParaRPr lang="en-GB" sz="1400" dirty="0">
              <a:solidFill>
                <a:prstClr val="black"/>
              </a:solidFill>
            </a:endParaRPr>
          </a:p>
          <a:p>
            <a:pPr marL="285750" indent="-285750">
              <a:buFont typeface="Arial" panose="020B0604020202020204" pitchFamily="34" charset="0"/>
              <a:buChar char="•"/>
            </a:pPr>
            <a:r>
              <a:rPr lang="en-GB" dirty="0">
                <a:solidFill>
                  <a:prstClr val="black"/>
                </a:solidFill>
              </a:rPr>
              <a:t>Juncker et al (2021) found that following vaccination with Pfizer BioNTech mRNA vaccine, SARS-CoV-2 specific antibody was observed in breast milk</a:t>
            </a:r>
          </a:p>
          <a:p>
            <a:pPr marL="285750" indent="-285750">
              <a:buFont typeface="Arial" panose="020B0604020202020204" pitchFamily="34" charset="0"/>
              <a:buChar char="•"/>
            </a:pPr>
            <a:endParaRPr lang="en-GB" sz="1400" dirty="0">
              <a:solidFill>
                <a:prstClr val="black"/>
              </a:solidFill>
            </a:endParaRPr>
          </a:p>
          <a:p>
            <a:pPr marL="285750" indent="-285750">
              <a:buFont typeface="Arial" panose="020B0604020202020204" pitchFamily="34" charset="0"/>
              <a:buChar char="•"/>
            </a:pPr>
            <a:r>
              <a:rPr lang="en-GB" dirty="0">
                <a:solidFill>
                  <a:prstClr val="black"/>
                </a:solidFill>
              </a:rPr>
              <a:t>JCVI advises the developmental and health benefits of breastfeeding should be considered along with the woman’s clinical need for immunisation against COVID-19</a:t>
            </a:r>
          </a:p>
          <a:p>
            <a:pPr marL="285750" lvl="0" indent="-285750">
              <a:buFont typeface="Arial" panose="020B0604020202020204" pitchFamily="34" charset="0"/>
              <a:buChar char="•"/>
            </a:pPr>
            <a:endParaRPr lang="en-GB" sz="1200" dirty="0">
              <a:solidFill>
                <a:prstClr val="black"/>
              </a:solidFill>
            </a:endParaRPr>
          </a:p>
          <a:p>
            <a:pPr marL="285750" lvl="0" indent="-285750">
              <a:buFont typeface="Arial" panose="020B0604020202020204" pitchFamily="34" charset="0"/>
              <a:buChar char="•"/>
            </a:pPr>
            <a:r>
              <a:rPr lang="en-GB" dirty="0">
                <a:solidFill>
                  <a:prstClr val="black"/>
                </a:solidFill>
              </a:rPr>
              <a:t>at the same time, the woman should be informed about the emerging safety data for the vaccine in breastfeeding women</a:t>
            </a:r>
          </a:p>
          <a:p>
            <a:pPr marL="342900" lvl="0" indent="-342900">
              <a:lnSpc>
                <a:spcPct val="100000"/>
              </a:lnSpc>
              <a:spcBef>
                <a:spcPts val="1200"/>
              </a:spcBef>
              <a:buFont typeface="Arial" panose="020B0604020202020204" pitchFamily="34" charset="0"/>
              <a:buChar char="•"/>
            </a:pPr>
            <a:endParaRPr lang="en-GB" dirty="0">
              <a:solidFill>
                <a:prstClr val="black"/>
              </a:solidFill>
            </a:endParaRPr>
          </a:p>
          <a:p>
            <a:pPr marL="285750" indent="-285750">
              <a:buFont typeface="Arial" panose="020B0604020202020204" pitchFamily="34" charset="0"/>
              <a:buChar char="•"/>
            </a:pPr>
            <a:endParaRPr lang="en-GB" dirty="0"/>
          </a:p>
          <a:p>
            <a:endParaRPr lang="en-GB" dirty="0"/>
          </a:p>
        </p:txBody>
      </p:sp>
      <p:sp>
        <p:nvSpPr>
          <p:cNvPr id="4" name="Slide Number Placeholder 3">
            <a:extLst>
              <a:ext uri="{FF2B5EF4-FFF2-40B4-BE49-F238E27FC236}">
                <a16:creationId xmlns:a16="http://schemas.microsoft.com/office/drawing/2014/main" id="{40520597-503A-4DFF-9FBA-B05BAD00911A}"/>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48</a:t>
            </a:fld>
            <a:endParaRPr lang="en-US" dirty="0"/>
          </a:p>
        </p:txBody>
      </p:sp>
      <p:sp>
        <p:nvSpPr>
          <p:cNvPr id="5" name="Footer Placeholder 4">
            <a:extLst>
              <a:ext uri="{FF2B5EF4-FFF2-40B4-BE49-F238E27FC236}">
                <a16:creationId xmlns:a16="http://schemas.microsoft.com/office/drawing/2014/main" id="{A70DCE00-F6E4-48A3-950E-74BD013A1167}"/>
              </a:ext>
            </a:extLst>
          </p:cNvPr>
          <p:cNvSpPr>
            <a:spLocks noGrp="1"/>
          </p:cNvSpPr>
          <p:nvPr>
            <p:ph type="ftr" sz="quarter" idx="11"/>
          </p:nvPr>
        </p:nvSpPr>
        <p:spPr/>
        <p:txBody>
          <a:bodyPr/>
          <a:lstStyle/>
          <a:p>
            <a:pPr>
              <a:defRPr/>
            </a:pPr>
            <a:r>
              <a:rPr lang="en-GB"/>
              <a:t>COVID-19 Vaccination programme: Core training slide set for healthcare practitioners 17 September 2021 </a:t>
            </a:r>
            <a:endParaRPr lang="en-US" dirty="0"/>
          </a:p>
        </p:txBody>
      </p:sp>
      <p:pic>
        <p:nvPicPr>
          <p:cNvPr id="6" name="Content Placeholder 5">
            <a:extLst>
              <a:ext uri="{FF2B5EF4-FFF2-40B4-BE49-F238E27FC236}">
                <a16:creationId xmlns:a16="http://schemas.microsoft.com/office/drawing/2014/main" id="{5E7B8A3D-82F2-4C39-A092-335BA24FA47D}"/>
              </a:ext>
            </a:extLst>
          </p:cNvPr>
          <p:cNvPicPr>
            <a:picLocks noChangeAspect="1"/>
          </p:cNvPicPr>
          <p:nvPr/>
        </p:nvPicPr>
        <p:blipFill rotWithShape="1">
          <a:blip r:embed="rId3"/>
          <a:srcRect l="33858" t="16654" r="35652" b="8415"/>
          <a:stretch/>
        </p:blipFill>
        <p:spPr bwMode="auto">
          <a:xfrm>
            <a:off x="9792005" y="1648296"/>
            <a:ext cx="2280389" cy="3152303"/>
          </a:xfrm>
          <a:prstGeom prst="rect">
            <a:avLst/>
          </a:prstGeom>
          <a:noFill/>
          <a:ln w="9525">
            <a:solidFill>
              <a:schemeClr val="accent1"/>
            </a:solidFill>
            <a:miter lim="800000"/>
            <a:headEnd/>
            <a:tailEnd/>
          </a:ln>
        </p:spPr>
      </p:pic>
    </p:spTree>
    <p:extLst>
      <p:ext uri="{BB962C8B-B14F-4D97-AF65-F5344CB8AC3E}">
        <p14:creationId xmlns:p14="http://schemas.microsoft.com/office/powerpoint/2010/main" val="12934026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DF77F-261B-443A-9FEB-415779608950}"/>
              </a:ext>
            </a:extLst>
          </p:cNvPr>
          <p:cNvSpPr>
            <a:spLocks noGrp="1"/>
          </p:cNvSpPr>
          <p:nvPr>
            <p:ph type="title"/>
          </p:nvPr>
        </p:nvSpPr>
        <p:spPr/>
        <p:txBody>
          <a:bodyPr/>
          <a:lstStyle/>
          <a:p>
            <a:r>
              <a:rPr lang="en-GB" dirty="0"/>
              <a:t>Children and young people (1)</a:t>
            </a:r>
          </a:p>
        </p:txBody>
      </p:sp>
      <p:sp>
        <p:nvSpPr>
          <p:cNvPr id="3" name="Content Placeholder 2">
            <a:extLst>
              <a:ext uri="{FF2B5EF4-FFF2-40B4-BE49-F238E27FC236}">
                <a16:creationId xmlns:a16="http://schemas.microsoft.com/office/drawing/2014/main" id="{CBCC40F3-3789-4EEB-8CF6-D5F8AE0DDDED}"/>
              </a:ext>
            </a:extLst>
          </p:cNvPr>
          <p:cNvSpPr>
            <a:spLocks noGrp="1"/>
          </p:cNvSpPr>
          <p:nvPr>
            <p:ph idx="1"/>
          </p:nvPr>
        </p:nvSpPr>
        <p:spPr>
          <a:xfrm>
            <a:off x="569829" y="1402306"/>
            <a:ext cx="8585057" cy="4739679"/>
          </a:xfrm>
        </p:spPr>
        <p:txBody>
          <a:bodyPr/>
          <a:lstStyle/>
          <a:p>
            <a:r>
              <a:rPr lang="en-GB" dirty="0"/>
              <a:t>On 13</a:t>
            </a:r>
            <a:r>
              <a:rPr lang="en-GB" baseline="30000" dirty="0"/>
              <a:t>th</a:t>
            </a:r>
            <a:r>
              <a:rPr lang="en-GB" dirty="0"/>
              <a:t> September 2021, the Chief Medical Officers recommended that </a:t>
            </a:r>
          </a:p>
          <a:p>
            <a:r>
              <a:rPr lang="en-GB" sz="2000" b="1" dirty="0"/>
              <a:t>all 12 to 15 year olds should be offered a first dose of COVID-19 vaccine</a:t>
            </a:r>
          </a:p>
          <a:p>
            <a:r>
              <a:rPr lang="en-GB" dirty="0"/>
              <a:t>to reduce the chances of them catching COVID-19, reduce the number of outbreaks in schools, help avoid school absences and disruption to face-to-face education </a:t>
            </a:r>
          </a:p>
          <a:p>
            <a:endParaRPr lang="en-GB" sz="1050" dirty="0"/>
          </a:p>
          <a:p>
            <a:pPr marL="285750" indent="-285750">
              <a:buFont typeface="Arial" panose="020B0604020202020204" pitchFamily="34" charset="0"/>
              <a:buChar char="•"/>
            </a:pPr>
            <a:r>
              <a:rPr lang="en-GB" dirty="0"/>
              <a:t>this is in addition to the existing offer of 1 dose of vaccine to 16 and 17 year olds</a:t>
            </a:r>
          </a:p>
          <a:p>
            <a:pPr marL="285750" indent="-285750">
              <a:buFont typeface="Arial" panose="020B0604020202020204" pitchFamily="34" charset="0"/>
              <a:buChar char="•"/>
            </a:pPr>
            <a:endParaRPr lang="en-GB" sz="1000" dirty="0"/>
          </a:p>
          <a:p>
            <a:pPr marL="285750" indent="-285750">
              <a:buFont typeface="Arial" panose="020B0604020202020204" pitchFamily="34" charset="0"/>
              <a:buChar char="•"/>
            </a:pPr>
            <a:r>
              <a:rPr lang="en-GB" dirty="0"/>
              <a:t>pending further evidence on effectiveness and safety in these age groups, a second vaccine dose is anticipated to be offered later to increase the level of protection and contribute towards longer term protection </a:t>
            </a:r>
          </a:p>
          <a:p>
            <a:pPr marL="285750" indent="-285750">
              <a:buFont typeface="Arial" panose="020B0604020202020204" pitchFamily="34" charset="0"/>
              <a:buChar char="•"/>
            </a:pPr>
            <a:endParaRPr lang="en-GB" sz="1000" dirty="0"/>
          </a:p>
          <a:p>
            <a:pPr marL="285750" indent="-285750">
              <a:buFont typeface="Arial" panose="020B0604020202020204" pitchFamily="34" charset="0"/>
              <a:buChar char="•"/>
            </a:pPr>
            <a:r>
              <a:rPr lang="en-GB" dirty="0"/>
              <a:t>further information about second doses will be given before these are due</a:t>
            </a:r>
          </a:p>
          <a:p>
            <a:pPr marL="285750" indent="-285750">
              <a:buFont typeface="Arial" panose="020B0604020202020204" pitchFamily="34" charset="0"/>
              <a:buChar char="•"/>
            </a:pPr>
            <a:endParaRPr lang="en-GB" sz="1100" dirty="0"/>
          </a:p>
          <a:p>
            <a:pPr marL="285750" indent="-285750">
              <a:buFont typeface="Arial" panose="020B0604020202020204" pitchFamily="34" charset="0"/>
              <a:buChar char="•"/>
            </a:pPr>
            <a:r>
              <a:rPr lang="en-GB" dirty="0"/>
              <a:t>currently, the Pfizer BioNTech vaccine is the only vaccine recommended for those less than 18 years of age in the UK (authorised for use from 12 years and older)</a:t>
            </a:r>
          </a:p>
          <a:p>
            <a:pPr marL="285750" indent="-285750">
              <a:buFont typeface="Arial" panose="020B0604020202020204" pitchFamily="34" charset="0"/>
              <a:buChar char="•"/>
            </a:pPr>
            <a:endParaRPr lang="en-GB" sz="1000" dirty="0"/>
          </a:p>
          <a:p>
            <a:endParaRPr lang="en-GB" dirty="0"/>
          </a:p>
          <a:p>
            <a:endParaRPr lang="en-GB" dirty="0"/>
          </a:p>
        </p:txBody>
      </p:sp>
      <p:sp>
        <p:nvSpPr>
          <p:cNvPr id="4" name="Slide Number Placeholder 3">
            <a:extLst>
              <a:ext uri="{FF2B5EF4-FFF2-40B4-BE49-F238E27FC236}">
                <a16:creationId xmlns:a16="http://schemas.microsoft.com/office/drawing/2014/main" id="{4511359C-1577-4566-BA56-81F7F184DA24}"/>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49</a:t>
            </a:fld>
            <a:endParaRPr lang="en-US" dirty="0"/>
          </a:p>
        </p:txBody>
      </p:sp>
      <p:sp>
        <p:nvSpPr>
          <p:cNvPr id="5" name="Footer Placeholder 4">
            <a:extLst>
              <a:ext uri="{FF2B5EF4-FFF2-40B4-BE49-F238E27FC236}">
                <a16:creationId xmlns:a16="http://schemas.microsoft.com/office/drawing/2014/main" id="{6DE5F027-4D41-4E78-BBD3-7BF224A3A693}"/>
              </a:ext>
            </a:extLst>
          </p:cNvPr>
          <p:cNvSpPr>
            <a:spLocks noGrp="1"/>
          </p:cNvSpPr>
          <p:nvPr>
            <p:ph type="ftr" sz="quarter" idx="11"/>
          </p:nvPr>
        </p:nvSpPr>
        <p:spPr/>
        <p:txBody>
          <a:bodyPr/>
          <a:lstStyle/>
          <a:p>
            <a:pPr>
              <a:defRPr/>
            </a:pPr>
            <a:r>
              <a:rPr lang="en-GB"/>
              <a:t>COVID-19 Vaccination programme: Core training slide set for healthcare practitioners 17 September 2021 </a:t>
            </a:r>
            <a:endParaRPr lang="en-US" dirty="0"/>
          </a:p>
        </p:txBody>
      </p:sp>
      <p:sp>
        <p:nvSpPr>
          <p:cNvPr id="7" name="Rectangle 2">
            <a:extLst>
              <a:ext uri="{FF2B5EF4-FFF2-40B4-BE49-F238E27FC236}">
                <a16:creationId xmlns:a16="http://schemas.microsoft.com/office/drawing/2014/main" id="{AEFF2C1F-1541-467A-AC6B-F094724FF8B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8" name="Object 7">
            <a:extLst>
              <a:ext uri="{FF2B5EF4-FFF2-40B4-BE49-F238E27FC236}">
                <a16:creationId xmlns:a16="http://schemas.microsoft.com/office/drawing/2014/main" id="{379FA94A-BD04-4D57-86B8-A9ED6B55B57C}"/>
              </a:ext>
            </a:extLst>
          </p:cNvPr>
          <p:cNvGraphicFramePr>
            <a:graphicFrameLocks noChangeAspect="1"/>
          </p:cNvGraphicFramePr>
          <p:nvPr>
            <p:extLst>
              <p:ext uri="{D42A27DB-BD31-4B8C-83A1-F6EECF244321}">
                <p14:modId xmlns:p14="http://schemas.microsoft.com/office/powerpoint/2010/main" val="1112459549"/>
              </p:ext>
            </p:extLst>
          </p:nvPr>
        </p:nvGraphicFramePr>
        <p:xfrm>
          <a:off x="9823009" y="136326"/>
          <a:ext cx="2129641" cy="3041651"/>
        </p:xfrm>
        <a:graphic>
          <a:graphicData uri="http://schemas.openxmlformats.org/presentationml/2006/ole">
            <mc:AlternateContent xmlns:mc="http://schemas.openxmlformats.org/markup-compatibility/2006">
              <mc:Choice xmlns:v="urn:schemas-microsoft-com:vml" Requires="v">
                <p:oleObj spid="_x0000_s10253" name="Bitmap Image" r:id="rId4" imgW="4180952" imgH="5971429" progId="Paint.Picture">
                  <p:embed/>
                </p:oleObj>
              </mc:Choice>
              <mc:Fallback>
                <p:oleObj name="Bitmap Image" r:id="rId4" imgW="4180952" imgH="5971429" progId="Paint.Picture">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23009" y="136326"/>
                        <a:ext cx="2129641" cy="3041651"/>
                      </a:xfrm>
                      <a:prstGeom prst="rect">
                        <a:avLst/>
                      </a:prstGeom>
                      <a:noFill/>
                      <a:ln>
                        <a:solidFill>
                          <a:schemeClr val="tx1"/>
                        </a:solidFill>
                      </a:ln>
                    </p:spPr>
                  </p:pic>
                </p:oleObj>
              </mc:Fallback>
            </mc:AlternateContent>
          </a:graphicData>
        </a:graphic>
      </p:graphicFrame>
      <p:pic>
        <p:nvPicPr>
          <p:cNvPr id="6" name="Picture 5">
            <a:extLst>
              <a:ext uri="{FF2B5EF4-FFF2-40B4-BE49-F238E27FC236}">
                <a16:creationId xmlns:a16="http://schemas.microsoft.com/office/drawing/2014/main" id="{32947EFF-6DC8-4904-B992-DFF62B5AD832}"/>
              </a:ext>
            </a:extLst>
          </p:cNvPr>
          <p:cNvPicPr>
            <a:picLocks noChangeAspect="1"/>
          </p:cNvPicPr>
          <p:nvPr/>
        </p:nvPicPr>
        <p:blipFill>
          <a:blip r:embed="rId6"/>
          <a:stretch>
            <a:fillRect/>
          </a:stretch>
        </p:blipFill>
        <p:spPr>
          <a:xfrm>
            <a:off x="9851111" y="3328380"/>
            <a:ext cx="2148548" cy="2909453"/>
          </a:xfrm>
          <a:prstGeom prst="rect">
            <a:avLst/>
          </a:prstGeom>
          <a:ln>
            <a:solidFill>
              <a:schemeClr val="tx1"/>
            </a:solidFill>
          </a:ln>
        </p:spPr>
      </p:pic>
    </p:spTree>
    <p:extLst>
      <p:ext uri="{BB962C8B-B14F-4D97-AF65-F5344CB8AC3E}">
        <p14:creationId xmlns:p14="http://schemas.microsoft.com/office/powerpoint/2010/main" val="1654583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3E134-D7FC-4FE5-8B02-FFB245A8D336}"/>
              </a:ext>
            </a:extLst>
          </p:cNvPr>
          <p:cNvSpPr>
            <a:spLocks noGrp="1"/>
          </p:cNvSpPr>
          <p:nvPr>
            <p:ph type="title"/>
          </p:nvPr>
        </p:nvSpPr>
        <p:spPr/>
        <p:txBody>
          <a:bodyPr/>
          <a:lstStyle/>
          <a:p>
            <a:r>
              <a:rPr lang="en-GB" dirty="0"/>
              <a:t>Pre-requisites to administering COVID-19 vaccine</a:t>
            </a:r>
          </a:p>
        </p:txBody>
      </p:sp>
      <p:sp>
        <p:nvSpPr>
          <p:cNvPr id="3" name="Content Placeholder 2">
            <a:extLst>
              <a:ext uri="{FF2B5EF4-FFF2-40B4-BE49-F238E27FC236}">
                <a16:creationId xmlns:a16="http://schemas.microsoft.com/office/drawing/2014/main" id="{58117644-473D-4087-AD67-872BB03F748F}"/>
              </a:ext>
            </a:extLst>
          </p:cNvPr>
          <p:cNvSpPr>
            <a:spLocks noGrp="1"/>
          </p:cNvSpPr>
          <p:nvPr>
            <p:ph idx="1"/>
          </p:nvPr>
        </p:nvSpPr>
        <p:spPr>
          <a:xfrm>
            <a:off x="744000" y="1412777"/>
            <a:ext cx="10940644" cy="4895949"/>
          </a:xfrm>
        </p:spPr>
        <p:txBody>
          <a:bodyPr/>
          <a:lstStyle/>
          <a:p>
            <a:pPr marL="0" indent="0">
              <a:spcAft>
                <a:spcPts val="600"/>
              </a:spcAft>
            </a:pPr>
            <a:r>
              <a:rPr lang="en-GB" dirty="0"/>
              <a:t>Before administering COVID-19 vaccine, you should have:</a:t>
            </a:r>
          </a:p>
          <a:p>
            <a:pPr marL="285750" indent="-285750">
              <a:spcAft>
                <a:spcPts val="600"/>
              </a:spcAft>
              <a:buFont typeface="Arial" panose="020B0604020202020204" pitchFamily="34" charset="0"/>
              <a:buChar char="•"/>
            </a:pPr>
            <a:r>
              <a:rPr lang="en-GB" dirty="0"/>
              <a:t>undertaken training in the management of anaphylaxis and Basic Life Support as specified by policy for your local area</a:t>
            </a:r>
          </a:p>
          <a:p>
            <a:pPr marL="285750" indent="-285750">
              <a:spcAft>
                <a:spcPts val="600"/>
              </a:spcAft>
              <a:buFont typeface="Arial" panose="020B0604020202020204" pitchFamily="34" charset="0"/>
              <a:buChar char="•"/>
            </a:pPr>
            <a:r>
              <a:rPr lang="en-GB" dirty="0"/>
              <a:t>undertaken any additional statutory and mandatory training as required by your employer</a:t>
            </a:r>
          </a:p>
          <a:p>
            <a:pPr marL="285750" indent="-285750">
              <a:spcAft>
                <a:spcPts val="600"/>
              </a:spcAft>
              <a:buFont typeface="Arial" panose="020B0604020202020204" pitchFamily="34" charset="0"/>
              <a:buChar char="•"/>
            </a:pPr>
            <a:r>
              <a:rPr lang="en-GB" dirty="0"/>
              <a:t>received COVID-19 vaccine training through attending a taught session and/or the eLearning for Healthcare COVID-19 vaccine elearning programme</a:t>
            </a:r>
          </a:p>
          <a:p>
            <a:pPr marL="285750" indent="-285750">
              <a:spcAft>
                <a:spcPts val="600"/>
              </a:spcAft>
              <a:buFont typeface="Arial" panose="020B0604020202020204" pitchFamily="34" charset="0"/>
              <a:buChar char="•"/>
            </a:pPr>
            <a:r>
              <a:rPr lang="en-GB" dirty="0"/>
              <a:t>received practical training in COVID-19 vaccine preparation and administration</a:t>
            </a:r>
          </a:p>
          <a:p>
            <a:pPr marL="285750" lvl="0" indent="-285750">
              <a:spcAft>
                <a:spcPts val="600"/>
              </a:spcAft>
              <a:buFont typeface="Arial" panose="020B0604020202020204" pitchFamily="34" charset="0"/>
              <a:buChar char="•"/>
            </a:pPr>
            <a:r>
              <a:rPr lang="en-GB" dirty="0"/>
              <a:t>completed the COVID-19 vaccinator competency assessment tool</a:t>
            </a:r>
          </a:p>
          <a:p>
            <a:pPr marL="285750" lvl="0" indent="-285750">
              <a:spcAft>
                <a:spcPts val="600"/>
              </a:spcAft>
              <a:buFont typeface="Arial" panose="020B0604020202020204" pitchFamily="34" charset="0"/>
              <a:buChar char="•"/>
            </a:pPr>
            <a:r>
              <a:rPr lang="en-GB" dirty="0"/>
              <a:t>an appropriate legal framework to supply and administer COVID-19 vaccine in place e.g. patient specific prescription, Patient Specific Direction (PSD), Patient Group Direction (PGD) or Protocol</a:t>
            </a:r>
          </a:p>
          <a:p>
            <a:pPr marL="285750" lvl="0" indent="-285750">
              <a:spcAft>
                <a:spcPts val="600"/>
              </a:spcAft>
              <a:buFont typeface="Arial" panose="020B0604020202020204" pitchFamily="34" charset="0"/>
              <a:buChar char="•"/>
            </a:pPr>
            <a:r>
              <a:rPr lang="en-GB" dirty="0"/>
              <a:t>accessed and familiarised yourself with the following key documents: Green Book COVID-19 chapter, the PHE ‘COVID-19 immunisation programme information for healthcare practitioners’ document and the vaccine product information in the Summary of Product Characteristics or ‘Information for healthcare professionals’ documents  (MHRA website)</a:t>
            </a:r>
          </a:p>
        </p:txBody>
      </p:sp>
      <p:sp>
        <p:nvSpPr>
          <p:cNvPr id="4" name="Slide Number Placeholder 3">
            <a:extLst>
              <a:ext uri="{FF2B5EF4-FFF2-40B4-BE49-F238E27FC236}">
                <a16:creationId xmlns:a16="http://schemas.microsoft.com/office/drawing/2014/main" id="{E409AAB2-B1A0-4675-8EEA-2532D7157078}"/>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5</a:t>
            </a:fld>
            <a:endParaRPr lang="en-US" dirty="0"/>
          </a:p>
        </p:txBody>
      </p:sp>
      <p:sp>
        <p:nvSpPr>
          <p:cNvPr id="5" name="Footer Placeholder 4">
            <a:extLst>
              <a:ext uri="{FF2B5EF4-FFF2-40B4-BE49-F238E27FC236}">
                <a16:creationId xmlns:a16="http://schemas.microsoft.com/office/drawing/2014/main" id="{29BCA551-9DB9-439E-ADAB-F916EF7E5CED}"/>
              </a:ext>
            </a:extLst>
          </p:cNvPr>
          <p:cNvSpPr>
            <a:spLocks noGrp="1"/>
          </p:cNvSpPr>
          <p:nvPr>
            <p:ph type="ftr" sz="quarter" idx="11"/>
          </p:nvPr>
        </p:nvSpPr>
        <p:spPr/>
        <p:txBody>
          <a:bodyPr/>
          <a:lstStyle/>
          <a:p>
            <a:pPr>
              <a:defRPr/>
            </a:pPr>
            <a:r>
              <a:rPr lang="en-GB"/>
              <a:t>COVID-19 Vaccination programme: Core training slide set for healthcare practitioners 17 September 2021 </a:t>
            </a:r>
            <a:endParaRPr lang="en-US" dirty="0"/>
          </a:p>
        </p:txBody>
      </p:sp>
    </p:spTree>
    <p:extLst>
      <p:ext uri="{BB962C8B-B14F-4D97-AF65-F5344CB8AC3E}">
        <p14:creationId xmlns:p14="http://schemas.microsoft.com/office/powerpoint/2010/main" val="7729849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7D339-E617-475A-9C51-3421E5E6A7B1}"/>
              </a:ext>
            </a:extLst>
          </p:cNvPr>
          <p:cNvSpPr>
            <a:spLocks noGrp="1"/>
          </p:cNvSpPr>
          <p:nvPr>
            <p:ph type="title"/>
          </p:nvPr>
        </p:nvSpPr>
        <p:spPr/>
        <p:txBody>
          <a:bodyPr/>
          <a:lstStyle/>
          <a:p>
            <a:r>
              <a:rPr lang="en-GB" dirty="0"/>
              <a:t>Children and young people (2)</a:t>
            </a:r>
          </a:p>
        </p:txBody>
      </p:sp>
      <p:sp>
        <p:nvSpPr>
          <p:cNvPr id="3" name="Content Placeholder 2">
            <a:extLst>
              <a:ext uri="{FF2B5EF4-FFF2-40B4-BE49-F238E27FC236}">
                <a16:creationId xmlns:a16="http://schemas.microsoft.com/office/drawing/2014/main" id="{AE4EA41A-D049-410A-ACD0-3165BDFBE4A8}"/>
              </a:ext>
            </a:extLst>
          </p:cNvPr>
          <p:cNvSpPr>
            <a:spLocks noGrp="1"/>
          </p:cNvSpPr>
          <p:nvPr>
            <p:ph idx="1"/>
          </p:nvPr>
        </p:nvSpPr>
        <p:spPr>
          <a:xfrm>
            <a:off x="646874" y="1196752"/>
            <a:ext cx="10794857" cy="5214934"/>
          </a:xfrm>
        </p:spPr>
        <p:txBody>
          <a:bodyPr/>
          <a:lstStyle/>
          <a:p>
            <a:r>
              <a:rPr lang="en-GB" dirty="0"/>
              <a:t>Children from 12 years in the following groups are recommended to receive </a:t>
            </a:r>
            <a:r>
              <a:rPr lang="en-GB" b="1" dirty="0"/>
              <a:t>2 doses of vaccine 8 weeks apart</a:t>
            </a:r>
            <a:r>
              <a:rPr lang="en-GB" dirty="0"/>
              <a:t>:</a:t>
            </a:r>
          </a:p>
          <a:p>
            <a:endParaRPr lang="en-GB" sz="1000" dirty="0"/>
          </a:p>
          <a:p>
            <a:pPr marL="285750" lvl="0" indent="-285750">
              <a:buFont typeface="Arial" panose="020B0604020202020204" pitchFamily="34" charset="0"/>
              <a:buChar char="•"/>
            </a:pPr>
            <a:r>
              <a:rPr lang="en-GB" b="1" dirty="0"/>
              <a:t>Children and young people aged 12 years and over with specific underlying health conditions that put them at risk of serious COVID-19 </a:t>
            </a:r>
            <a:r>
              <a:rPr lang="en-GB" dirty="0"/>
              <a:t> </a:t>
            </a:r>
          </a:p>
          <a:p>
            <a:pPr marL="635000" lvl="1" indent="-285750">
              <a:buFont typeface="Wingdings" panose="05000000000000000000" pitchFamily="2" charset="2"/>
              <a:buChar char="Ø"/>
            </a:pPr>
            <a:r>
              <a:rPr lang="en-GB" dirty="0"/>
              <a:t>chronic respiratory disease, heart conditions, kidney, liver and digestive system conditions and chronic neurological disease</a:t>
            </a:r>
          </a:p>
          <a:p>
            <a:pPr marL="635000" lvl="1" indent="-285750">
              <a:buFont typeface="Wingdings" panose="05000000000000000000" pitchFamily="2" charset="2"/>
              <a:buChar char="Ø"/>
            </a:pPr>
            <a:r>
              <a:rPr lang="en-GB" dirty="0"/>
              <a:t>endocrine disorders</a:t>
            </a:r>
          </a:p>
          <a:p>
            <a:pPr marL="635000" lvl="1" indent="-285750">
              <a:buFont typeface="Wingdings" panose="05000000000000000000" pitchFamily="2" charset="2"/>
              <a:buChar char="Ø"/>
            </a:pPr>
            <a:r>
              <a:rPr lang="en-GB" dirty="0"/>
              <a:t>immunosuppression</a:t>
            </a:r>
          </a:p>
          <a:p>
            <a:pPr marL="635000" lvl="1" indent="-285750">
              <a:buFont typeface="Wingdings" panose="05000000000000000000" pitchFamily="2" charset="2"/>
              <a:buChar char="Ø"/>
            </a:pPr>
            <a:r>
              <a:rPr lang="en-GB" dirty="0"/>
              <a:t>asplenia or dysfunction of the spleen:</a:t>
            </a:r>
          </a:p>
          <a:p>
            <a:pPr marL="635000" lvl="1" indent="-285750">
              <a:buFont typeface="Wingdings" panose="05000000000000000000" pitchFamily="2" charset="2"/>
              <a:buChar char="Ø"/>
            </a:pPr>
            <a:r>
              <a:rPr lang="en-GB" dirty="0"/>
              <a:t>serious genetic abnormalities that affect a number of systems</a:t>
            </a:r>
          </a:p>
          <a:p>
            <a:pPr marL="349250" lvl="1" indent="0"/>
            <a:endParaRPr lang="en-GB" sz="1000" dirty="0"/>
          </a:p>
          <a:p>
            <a:pPr marL="285750" lvl="0" indent="-285750">
              <a:buFont typeface="Arial" panose="020B0604020202020204" pitchFamily="34" charset="0"/>
              <a:buChar char="•"/>
            </a:pPr>
            <a:r>
              <a:rPr lang="en-GB" b="1" dirty="0"/>
              <a:t>Children and young people aged 12 years and over who are household contacts of immunosuppressed individuals </a:t>
            </a:r>
            <a:endParaRPr lang="en-GB" dirty="0"/>
          </a:p>
          <a:p>
            <a:pPr marL="635000" lvl="1" indent="-285750">
              <a:buFont typeface="Wingdings" panose="05000000000000000000" pitchFamily="2" charset="2"/>
              <a:buChar char="Ø"/>
            </a:pPr>
            <a:r>
              <a:rPr lang="en-GB" dirty="0"/>
              <a:t>who expect to share living accommodation on most days (and for whom continuing close contact is unavoidable) with individuals </a:t>
            </a:r>
            <a:r>
              <a:rPr lang="en-GB" b="1" dirty="0"/>
              <a:t>of any age </a:t>
            </a:r>
            <a:r>
              <a:rPr lang="en-GB" dirty="0"/>
              <a:t>who are immunosuppressed</a:t>
            </a:r>
          </a:p>
          <a:p>
            <a:pPr marL="349250" lvl="1" indent="0"/>
            <a:endParaRPr lang="en-GB" sz="800" dirty="0"/>
          </a:p>
          <a:p>
            <a:pPr marL="285750" indent="-285750">
              <a:buFont typeface="Arial" panose="020B0604020202020204" pitchFamily="34" charset="0"/>
              <a:buChar char="•"/>
            </a:pPr>
            <a:r>
              <a:rPr lang="en-GB" dirty="0"/>
              <a:t> Further detail about these groups is provided in the </a:t>
            </a:r>
            <a:r>
              <a:rPr lang="en-GB" u="sng" dirty="0">
                <a:hlinkClick r:id="rId3"/>
              </a:rPr>
              <a:t>Green Book COVID-19 chapter</a:t>
            </a:r>
            <a:r>
              <a:rPr lang="en-GB" dirty="0"/>
              <a:t> </a:t>
            </a:r>
          </a:p>
          <a:p>
            <a:endParaRPr lang="en-GB" dirty="0"/>
          </a:p>
          <a:p>
            <a:endParaRPr lang="en-GB" dirty="0"/>
          </a:p>
          <a:p>
            <a:endParaRPr lang="en-GB" dirty="0"/>
          </a:p>
          <a:p>
            <a:endParaRPr lang="en-GB" dirty="0"/>
          </a:p>
          <a:p>
            <a:endParaRPr lang="en-GB" dirty="0"/>
          </a:p>
        </p:txBody>
      </p:sp>
      <p:sp>
        <p:nvSpPr>
          <p:cNvPr id="4" name="Slide Number Placeholder 3">
            <a:extLst>
              <a:ext uri="{FF2B5EF4-FFF2-40B4-BE49-F238E27FC236}">
                <a16:creationId xmlns:a16="http://schemas.microsoft.com/office/drawing/2014/main" id="{2BEC2F51-3CE0-4A2D-83A0-A2F8C684E7DD}"/>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50</a:t>
            </a:fld>
            <a:endParaRPr lang="en-US" dirty="0"/>
          </a:p>
        </p:txBody>
      </p:sp>
      <p:sp>
        <p:nvSpPr>
          <p:cNvPr id="5" name="Footer Placeholder 4">
            <a:extLst>
              <a:ext uri="{FF2B5EF4-FFF2-40B4-BE49-F238E27FC236}">
                <a16:creationId xmlns:a16="http://schemas.microsoft.com/office/drawing/2014/main" id="{4737053C-ADDA-42A8-B9CD-C63BD4F95E7E}"/>
              </a:ext>
            </a:extLst>
          </p:cNvPr>
          <p:cNvSpPr>
            <a:spLocks noGrp="1"/>
          </p:cNvSpPr>
          <p:nvPr>
            <p:ph type="ftr" sz="quarter" idx="11"/>
          </p:nvPr>
        </p:nvSpPr>
        <p:spPr/>
        <p:txBody>
          <a:bodyPr/>
          <a:lstStyle/>
          <a:p>
            <a:pPr>
              <a:defRPr/>
            </a:pPr>
            <a:r>
              <a:rPr lang="en-GB"/>
              <a:t>COVID-19 Vaccination programme: Core training slide set for healthcare practitioners 17 September 2021 </a:t>
            </a:r>
            <a:endParaRPr lang="en-US" dirty="0"/>
          </a:p>
        </p:txBody>
      </p:sp>
    </p:spTree>
    <p:extLst>
      <p:ext uri="{BB962C8B-B14F-4D97-AF65-F5344CB8AC3E}">
        <p14:creationId xmlns:p14="http://schemas.microsoft.com/office/powerpoint/2010/main" val="11571609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DF77F-261B-443A-9FEB-415779608950}"/>
              </a:ext>
            </a:extLst>
          </p:cNvPr>
          <p:cNvSpPr>
            <a:spLocks noGrp="1"/>
          </p:cNvSpPr>
          <p:nvPr>
            <p:ph type="title"/>
          </p:nvPr>
        </p:nvSpPr>
        <p:spPr/>
        <p:txBody>
          <a:bodyPr>
            <a:normAutofit fontScale="90000"/>
          </a:bodyPr>
          <a:lstStyle/>
          <a:p>
            <a:r>
              <a:rPr lang="en-GB" sz="3600" u="sng" dirty="0"/>
              <a:t>Summary table of COVID-19 vaccine recommendations for children and young people aged 12 to 17 years</a:t>
            </a:r>
            <a:br>
              <a:rPr lang="en-GB" dirty="0"/>
            </a:br>
            <a:endParaRPr lang="en-GB" dirty="0"/>
          </a:p>
        </p:txBody>
      </p:sp>
      <p:sp>
        <p:nvSpPr>
          <p:cNvPr id="3" name="Content Placeholder 2">
            <a:extLst>
              <a:ext uri="{FF2B5EF4-FFF2-40B4-BE49-F238E27FC236}">
                <a16:creationId xmlns:a16="http://schemas.microsoft.com/office/drawing/2014/main" id="{CBCC40F3-3789-4EEB-8CF6-D5F8AE0DDDED}"/>
              </a:ext>
            </a:extLst>
          </p:cNvPr>
          <p:cNvSpPr>
            <a:spLocks noGrp="1"/>
          </p:cNvSpPr>
          <p:nvPr>
            <p:ph idx="1"/>
          </p:nvPr>
        </p:nvSpPr>
        <p:spPr>
          <a:xfrm>
            <a:off x="744000" y="1632856"/>
            <a:ext cx="8497971" cy="4757058"/>
          </a:xfrm>
        </p:spPr>
        <p:txBody>
          <a:bodyPr/>
          <a:lstStyle/>
          <a:p>
            <a:pPr marL="285750" indent="-285750">
              <a:buFont typeface="Arial" panose="020B0604020202020204" pitchFamily="34" charset="0"/>
              <a:buChar char="•"/>
            </a:pPr>
            <a:endParaRPr lang="en-GB" sz="1000" dirty="0"/>
          </a:p>
          <a:p>
            <a:endParaRPr lang="en-GB" dirty="0"/>
          </a:p>
          <a:p>
            <a:endParaRPr lang="en-GB" dirty="0"/>
          </a:p>
        </p:txBody>
      </p:sp>
      <p:sp>
        <p:nvSpPr>
          <p:cNvPr id="4" name="Slide Number Placeholder 3">
            <a:extLst>
              <a:ext uri="{FF2B5EF4-FFF2-40B4-BE49-F238E27FC236}">
                <a16:creationId xmlns:a16="http://schemas.microsoft.com/office/drawing/2014/main" id="{4511359C-1577-4566-BA56-81F7F184DA24}"/>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51</a:t>
            </a:fld>
            <a:endParaRPr lang="en-US" dirty="0"/>
          </a:p>
        </p:txBody>
      </p:sp>
      <p:sp>
        <p:nvSpPr>
          <p:cNvPr id="5" name="Footer Placeholder 4">
            <a:extLst>
              <a:ext uri="{FF2B5EF4-FFF2-40B4-BE49-F238E27FC236}">
                <a16:creationId xmlns:a16="http://schemas.microsoft.com/office/drawing/2014/main" id="{6DE5F027-4D41-4E78-BBD3-7BF224A3A693}"/>
              </a:ext>
            </a:extLst>
          </p:cNvPr>
          <p:cNvSpPr>
            <a:spLocks noGrp="1"/>
          </p:cNvSpPr>
          <p:nvPr>
            <p:ph type="ftr" sz="quarter" idx="11"/>
          </p:nvPr>
        </p:nvSpPr>
        <p:spPr/>
        <p:txBody>
          <a:bodyPr/>
          <a:lstStyle/>
          <a:p>
            <a:pPr>
              <a:defRPr/>
            </a:pPr>
            <a:r>
              <a:rPr lang="en-GB"/>
              <a:t>COVID-19 Vaccination programme: Core training slide set for healthcare practitioners 17 September 2021 </a:t>
            </a:r>
            <a:endParaRPr lang="en-US" dirty="0"/>
          </a:p>
        </p:txBody>
      </p:sp>
      <p:graphicFrame>
        <p:nvGraphicFramePr>
          <p:cNvPr id="7" name="Table 6">
            <a:extLst>
              <a:ext uri="{FF2B5EF4-FFF2-40B4-BE49-F238E27FC236}">
                <a16:creationId xmlns:a16="http://schemas.microsoft.com/office/drawing/2014/main" id="{406B2D45-41F8-40B1-AF3B-7F9146B17910}"/>
              </a:ext>
            </a:extLst>
          </p:cNvPr>
          <p:cNvGraphicFramePr>
            <a:graphicFrameLocks noGrp="1"/>
          </p:cNvGraphicFramePr>
          <p:nvPr>
            <p:extLst>
              <p:ext uri="{D42A27DB-BD31-4B8C-83A1-F6EECF244321}">
                <p14:modId xmlns:p14="http://schemas.microsoft.com/office/powerpoint/2010/main" val="1185542028"/>
              </p:ext>
            </p:extLst>
          </p:nvPr>
        </p:nvGraphicFramePr>
        <p:xfrm>
          <a:off x="960803" y="1632858"/>
          <a:ext cx="7791312" cy="4679968"/>
        </p:xfrm>
        <a:graphic>
          <a:graphicData uri="http://schemas.openxmlformats.org/drawingml/2006/table">
            <a:tbl>
              <a:tblPr firstRow="1" firstCol="1" bandRow="1">
                <a:tableStyleId>{5C22544A-7EE6-4342-B048-85BDC9FD1C3A}</a:tableStyleId>
              </a:tblPr>
              <a:tblGrid>
                <a:gridCol w="3911098">
                  <a:extLst>
                    <a:ext uri="{9D8B030D-6E8A-4147-A177-3AD203B41FA5}">
                      <a16:colId xmlns:a16="http://schemas.microsoft.com/office/drawing/2014/main" val="596122899"/>
                    </a:ext>
                  </a:extLst>
                </a:gridCol>
                <a:gridCol w="3880214">
                  <a:extLst>
                    <a:ext uri="{9D8B030D-6E8A-4147-A177-3AD203B41FA5}">
                      <a16:colId xmlns:a16="http://schemas.microsoft.com/office/drawing/2014/main" val="1481127193"/>
                    </a:ext>
                  </a:extLst>
                </a:gridCol>
              </a:tblGrid>
              <a:tr h="233761">
                <a:tc>
                  <a:txBody>
                    <a:bodyPr/>
                    <a:lstStyle/>
                    <a:p>
                      <a:pPr algn="ctr">
                        <a:lnSpc>
                          <a:spcPct val="107000"/>
                        </a:lnSpc>
                        <a:spcAft>
                          <a:spcPts val="0"/>
                        </a:spcAft>
                      </a:pPr>
                      <a:r>
                        <a:rPr lang="en-GB" sz="1600" dirty="0">
                          <a:effectLst/>
                        </a:rPr>
                        <a:t>Group</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600" dirty="0">
                          <a:effectLst/>
                        </a:rPr>
                        <a:t>Recommendation</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38244950"/>
                  </a:ext>
                </a:extLst>
              </a:tr>
              <a:tr h="726210">
                <a:tc>
                  <a:txBody>
                    <a:bodyPr/>
                    <a:lstStyle/>
                    <a:p>
                      <a:pPr>
                        <a:lnSpc>
                          <a:spcPct val="107000"/>
                        </a:lnSpc>
                        <a:spcAft>
                          <a:spcPts val="0"/>
                        </a:spcAft>
                      </a:pPr>
                      <a:r>
                        <a:rPr lang="en-GB" sz="1600" dirty="0">
                          <a:effectLst/>
                        </a:rPr>
                        <a:t>All healthy children aged 12 to 17</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dirty="0">
                          <a:effectLst/>
                        </a:rPr>
                        <a:t>Offer only one dose of Pfizer BioNTech vaccine now. Further guidance about second dose will be issued in due course</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86708181"/>
                  </a:ext>
                </a:extLst>
              </a:tr>
              <a:tr h="726210">
                <a:tc>
                  <a:txBody>
                    <a:bodyPr/>
                    <a:lstStyle/>
                    <a:p>
                      <a:pPr>
                        <a:lnSpc>
                          <a:spcPct val="107000"/>
                        </a:lnSpc>
                        <a:spcAft>
                          <a:spcPts val="0"/>
                        </a:spcAft>
                      </a:pPr>
                      <a:r>
                        <a:rPr lang="en-GB" sz="1600">
                          <a:effectLst/>
                        </a:rPr>
                        <a:t>17 year old healthy children within three months of their 18</a:t>
                      </a:r>
                      <a:r>
                        <a:rPr lang="en-GB" sz="1600" baseline="30000">
                          <a:effectLst/>
                        </a:rPr>
                        <a:t>th</a:t>
                      </a:r>
                      <a:r>
                        <a:rPr lang="en-GB" sz="1600">
                          <a:effectLst/>
                        </a:rPr>
                        <a:t> birthday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a:effectLst/>
                        </a:rPr>
                        <a:t>Offer two doses of Pfizer BioNTech vaccine with an interval of 8 weeks between doses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01745438"/>
                  </a:ext>
                </a:extLst>
              </a:tr>
              <a:tr h="972434">
                <a:tc>
                  <a:txBody>
                    <a:bodyPr/>
                    <a:lstStyle/>
                    <a:p>
                      <a:pPr>
                        <a:lnSpc>
                          <a:spcPct val="107000"/>
                        </a:lnSpc>
                        <a:spcAft>
                          <a:spcPts val="0"/>
                        </a:spcAft>
                      </a:pPr>
                      <a:r>
                        <a:rPr lang="en-GB" sz="1600" dirty="0">
                          <a:effectLst/>
                        </a:rPr>
                        <a:t>All children aged 16 and 17 in defined clinical ‘at risk’ groups as part of priority cohorts 4 &amp; 6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a:effectLst/>
                        </a:rPr>
                        <a:t>Offer two doses of Pfizer BioNTech vaccine with an interval of 8 weeks between doses </a:t>
                      </a:r>
                    </a:p>
                    <a:p>
                      <a:pPr>
                        <a:lnSpc>
                          <a:spcPct val="107000"/>
                        </a:lnSpc>
                        <a:spcAft>
                          <a:spcPts val="0"/>
                        </a:spcAft>
                      </a:pPr>
                      <a:r>
                        <a:rPr lang="en-GB" sz="1600">
                          <a:effectLst/>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81989759"/>
                  </a:ext>
                </a:extLst>
              </a:tr>
              <a:tr h="973932">
                <a:tc>
                  <a:txBody>
                    <a:bodyPr/>
                    <a:lstStyle/>
                    <a:p>
                      <a:pPr>
                        <a:lnSpc>
                          <a:spcPct val="107000"/>
                        </a:lnSpc>
                        <a:spcAft>
                          <a:spcPts val="0"/>
                        </a:spcAft>
                      </a:pPr>
                      <a:r>
                        <a:rPr lang="en-GB" sz="1600" dirty="0">
                          <a:effectLst/>
                        </a:rPr>
                        <a:t>Children aged 12 to 15 with specific underlying health conditions that put them at risk of severe COVID-19</a:t>
                      </a:r>
                    </a:p>
                    <a:p>
                      <a:pPr>
                        <a:lnSpc>
                          <a:spcPct val="107000"/>
                        </a:lnSpc>
                        <a:spcAft>
                          <a:spcPts val="0"/>
                        </a:spcAft>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a:effectLst/>
                        </a:rPr>
                        <a:t>Offer two doses of Pfizer BioNTech vaccine with an interval of 8 weeks between doses</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40363694"/>
                  </a:ext>
                </a:extLst>
              </a:tr>
              <a:tr h="830596">
                <a:tc>
                  <a:txBody>
                    <a:bodyPr/>
                    <a:lstStyle/>
                    <a:p>
                      <a:pPr>
                        <a:lnSpc>
                          <a:spcPct val="107000"/>
                        </a:lnSpc>
                        <a:spcAft>
                          <a:spcPts val="0"/>
                        </a:spcAft>
                      </a:pPr>
                      <a:r>
                        <a:rPr lang="en-GB" sz="1600" dirty="0">
                          <a:effectLst/>
                        </a:rPr>
                        <a:t>Children over 12 who are household contacts of an immunosuppressed person</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dirty="0">
                          <a:effectLst/>
                        </a:rPr>
                        <a:t>Offer two doses of Pfizer BioNTech vaccine with an interval of 8 weeks between doses</a:t>
                      </a:r>
                    </a:p>
                  </a:txBody>
                  <a:tcPr marL="68580" marR="68580" marT="0" marB="0"/>
                </a:tc>
                <a:extLst>
                  <a:ext uri="{0D108BD9-81ED-4DB2-BD59-A6C34878D82A}">
                    <a16:rowId xmlns:a16="http://schemas.microsoft.com/office/drawing/2014/main" val="3713765389"/>
                  </a:ext>
                </a:extLst>
              </a:tr>
            </a:tbl>
          </a:graphicData>
        </a:graphic>
      </p:graphicFrame>
      <p:pic>
        <p:nvPicPr>
          <p:cNvPr id="9" name="Picture 8">
            <a:extLst>
              <a:ext uri="{FF2B5EF4-FFF2-40B4-BE49-F238E27FC236}">
                <a16:creationId xmlns:a16="http://schemas.microsoft.com/office/drawing/2014/main" id="{7055DC9D-78C0-4E53-8C39-BBC8938EFEC7}"/>
              </a:ext>
            </a:extLst>
          </p:cNvPr>
          <p:cNvPicPr>
            <a:picLocks noChangeAspect="1"/>
          </p:cNvPicPr>
          <p:nvPr/>
        </p:nvPicPr>
        <p:blipFill>
          <a:blip r:embed="rId3"/>
          <a:stretch>
            <a:fillRect/>
          </a:stretch>
        </p:blipFill>
        <p:spPr>
          <a:xfrm>
            <a:off x="9837690" y="1783001"/>
            <a:ext cx="2114961" cy="4375581"/>
          </a:xfrm>
          <a:prstGeom prst="rect">
            <a:avLst/>
          </a:prstGeom>
          <a:ln>
            <a:solidFill>
              <a:schemeClr val="tx1"/>
            </a:solidFill>
          </a:ln>
        </p:spPr>
      </p:pic>
    </p:spTree>
    <p:extLst>
      <p:ext uri="{BB962C8B-B14F-4D97-AF65-F5344CB8AC3E}">
        <p14:creationId xmlns:p14="http://schemas.microsoft.com/office/powerpoint/2010/main" val="28756683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06AF9-5883-4CCC-BFD0-C18C1E0341CF}"/>
              </a:ext>
            </a:extLst>
          </p:cNvPr>
          <p:cNvSpPr>
            <a:spLocks noGrp="1"/>
          </p:cNvSpPr>
          <p:nvPr>
            <p:ph type="title"/>
          </p:nvPr>
        </p:nvSpPr>
        <p:spPr/>
        <p:txBody>
          <a:bodyPr>
            <a:normAutofit/>
          </a:bodyPr>
          <a:lstStyle/>
          <a:p>
            <a:r>
              <a:rPr lang="en-GB" dirty="0"/>
              <a:t>Deprivation and ethnicity</a:t>
            </a:r>
          </a:p>
        </p:txBody>
      </p:sp>
      <p:sp>
        <p:nvSpPr>
          <p:cNvPr id="3" name="Content Placeholder 2">
            <a:extLst>
              <a:ext uri="{FF2B5EF4-FFF2-40B4-BE49-F238E27FC236}">
                <a16:creationId xmlns:a16="http://schemas.microsoft.com/office/drawing/2014/main" id="{70E1F1D4-DADE-46F8-8D03-027FF87422D5}"/>
              </a:ext>
            </a:extLst>
          </p:cNvPr>
          <p:cNvSpPr>
            <a:spLocks noGrp="1"/>
          </p:cNvSpPr>
          <p:nvPr>
            <p:ph idx="1"/>
          </p:nvPr>
        </p:nvSpPr>
        <p:spPr>
          <a:xfrm>
            <a:off x="750269" y="1449956"/>
            <a:ext cx="10805158" cy="4451647"/>
          </a:xfrm>
        </p:spPr>
        <p:txBody>
          <a:bodyPr/>
          <a:lstStyle/>
          <a:p>
            <a:pPr marL="285750" indent="-285750">
              <a:buFont typeface="Arial" panose="020B0604020202020204" pitchFamily="34" charset="0"/>
              <a:buChar char="•"/>
            </a:pPr>
            <a:r>
              <a:rPr lang="en-GB" dirty="0"/>
              <a:t>there is clear evidence that certain Black, Asian and minority ethnic (BAME) groups have higher rates of infection, and higher rates of serious disease, morbidity and mortality from SARS-Cov-2 infection  </a:t>
            </a:r>
          </a:p>
          <a:p>
            <a:pPr marL="0" indent="0"/>
            <a:endParaRPr lang="en-GB" dirty="0"/>
          </a:p>
          <a:p>
            <a:pPr marL="285750" indent="-285750">
              <a:buFont typeface="Arial" panose="020B0604020202020204" pitchFamily="34" charset="0"/>
              <a:buChar char="•"/>
            </a:pPr>
            <a:r>
              <a:rPr lang="en-GB" dirty="0"/>
              <a:t>there is no strong evidence that ethnicity by itself (or genetics) is the sole explanation for observed differences in rates of severe illness and deaths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certain health conditions are associated with increased risk of serious disease, and these health conditions are often overrepresented in certain BAME groups</a:t>
            </a:r>
          </a:p>
          <a:p>
            <a:pPr marL="0" indent="0"/>
            <a:endParaRPr lang="en-GB" dirty="0"/>
          </a:p>
          <a:p>
            <a:pPr marL="285750" indent="-285750">
              <a:buFont typeface="Arial" panose="020B0604020202020204" pitchFamily="34" charset="0"/>
              <a:buChar char="•"/>
            </a:pPr>
            <a:r>
              <a:rPr lang="en-GB" dirty="0"/>
              <a:t>good vaccine coverage in BAME groups is therefore really important</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societal factors, such as occupation, household size, deprivation, and access to healthcare can increase susceptibility to COVID-19 and worsen outcomes following infection</a:t>
            </a:r>
          </a:p>
          <a:p>
            <a:pPr marL="285750" indent="-285750">
              <a:buFont typeface="Arial" panose="020B0604020202020204" pitchFamily="34" charset="0"/>
              <a:buChar char="•"/>
            </a:pPr>
            <a:endParaRPr lang="en-GB" dirty="0"/>
          </a:p>
        </p:txBody>
      </p:sp>
      <p:sp>
        <p:nvSpPr>
          <p:cNvPr id="4" name="Slide Number Placeholder 3">
            <a:extLst>
              <a:ext uri="{FF2B5EF4-FFF2-40B4-BE49-F238E27FC236}">
                <a16:creationId xmlns:a16="http://schemas.microsoft.com/office/drawing/2014/main" id="{CD99F888-A94E-40A9-9E1F-C06433477378}"/>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52</a:t>
            </a:fld>
            <a:endParaRPr lang="en-US" dirty="0"/>
          </a:p>
        </p:txBody>
      </p:sp>
      <p:sp>
        <p:nvSpPr>
          <p:cNvPr id="5" name="Footer Placeholder 4">
            <a:extLst>
              <a:ext uri="{FF2B5EF4-FFF2-40B4-BE49-F238E27FC236}">
                <a16:creationId xmlns:a16="http://schemas.microsoft.com/office/drawing/2014/main" id="{BABA3B7B-920D-40D0-93DE-1F40927CDFF3}"/>
              </a:ext>
            </a:extLst>
          </p:cNvPr>
          <p:cNvSpPr>
            <a:spLocks noGrp="1"/>
          </p:cNvSpPr>
          <p:nvPr>
            <p:ph type="ftr" sz="quarter" idx="11"/>
          </p:nvPr>
        </p:nvSpPr>
        <p:spPr/>
        <p:txBody>
          <a:bodyPr/>
          <a:lstStyle/>
          <a:p>
            <a:pPr>
              <a:defRPr/>
            </a:pPr>
            <a:r>
              <a:rPr lang="en-GB"/>
              <a:t>COVID-19 Vaccination programme: Core training slide set for healthcare practitioners 17 September 2021 </a:t>
            </a:r>
            <a:endParaRPr lang="en-US" dirty="0"/>
          </a:p>
        </p:txBody>
      </p:sp>
    </p:spTree>
    <p:extLst>
      <p:ext uri="{BB962C8B-B14F-4D97-AF65-F5344CB8AC3E}">
        <p14:creationId xmlns:p14="http://schemas.microsoft.com/office/powerpoint/2010/main" val="20817600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10F6F-A893-4B17-B12C-AC74DA2AB03E}"/>
              </a:ext>
            </a:extLst>
          </p:cNvPr>
          <p:cNvSpPr>
            <a:spLocks noGrp="1"/>
          </p:cNvSpPr>
          <p:nvPr>
            <p:ph type="title"/>
          </p:nvPr>
        </p:nvSpPr>
        <p:spPr/>
        <p:txBody>
          <a:bodyPr/>
          <a:lstStyle/>
          <a:p>
            <a:r>
              <a:rPr lang="en-GB" dirty="0"/>
              <a:t>Third primary dose</a:t>
            </a:r>
          </a:p>
        </p:txBody>
      </p:sp>
      <p:sp>
        <p:nvSpPr>
          <p:cNvPr id="3" name="Content Placeholder 2">
            <a:extLst>
              <a:ext uri="{FF2B5EF4-FFF2-40B4-BE49-F238E27FC236}">
                <a16:creationId xmlns:a16="http://schemas.microsoft.com/office/drawing/2014/main" id="{D3A4AEE0-A317-4E8C-8145-79E8424AB78E}"/>
              </a:ext>
            </a:extLst>
          </p:cNvPr>
          <p:cNvSpPr>
            <a:spLocks noGrp="1"/>
          </p:cNvSpPr>
          <p:nvPr>
            <p:ph idx="1"/>
          </p:nvPr>
        </p:nvSpPr>
        <p:spPr>
          <a:xfrm>
            <a:off x="737731" y="1196752"/>
            <a:ext cx="10704000" cy="5111974"/>
          </a:xfrm>
        </p:spPr>
        <p:txBody>
          <a:bodyPr/>
          <a:lstStyle/>
          <a:p>
            <a:r>
              <a:rPr lang="en-GB" dirty="0"/>
              <a:t>On 1</a:t>
            </a:r>
            <a:r>
              <a:rPr lang="en-GB" baseline="30000" dirty="0"/>
              <a:t>st</a:t>
            </a:r>
            <a:r>
              <a:rPr lang="en-GB" dirty="0"/>
              <a:t> September 2021, the JCVI advised that a third primary dose be offered to individuals aged 12 years and over who were severe immunosuppressed at the time of their first or second primary COVID-19 vaccine doses.</a:t>
            </a:r>
          </a:p>
          <a:p>
            <a:endParaRPr lang="en-GB" sz="1200" dirty="0"/>
          </a:p>
          <a:p>
            <a:r>
              <a:rPr lang="en-GB" dirty="0"/>
              <a:t>This includes individuals:</a:t>
            </a:r>
          </a:p>
          <a:p>
            <a:pPr marL="342900" indent="-342900">
              <a:buFont typeface="+mj-lt"/>
              <a:buAutoNum type="arabicPeriod"/>
            </a:pPr>
            <a:r>
              <a:rPr lang="en-GB" dirty="0"/>
              <a:t>with primary or acquired immunodeficiency states at the time of vaccination due to certain conditions </a:t>
            </a:r>
          </a:p>
          <a:p>
            <a:pPr marL="342900" indent="-342900">
              <a:buFont typeface="+mj-lt"/>
              <a:buAutoNum type="arabicPeriod"/>
            </a:pPr>
            <a:r>
              <a:rPr lang="en-GB" dirty="0"/>
              <a:t>on immunosuppressive or immunomodulating therapy at the time of vaccination </a:t>
            </a:r>
          </a:p>
          <a:p>
            <a:pPr marL="342900" indent="-342900">
              <a:buFont typeface="+mj-lt"/>
              <a:buAutoNum type="arabicPeriod"/>
            </a:pPr>
            <a:r>
              <a:rPr lang="en-GB" dirty="0"/>
              <a:t>with chronic immune-mediated inflammatory disease who were receiving or had received immunosuppressive therapy prior to vaccination </a:t>
            </a:r>
          </a:p>
          <a:p>
            <a:pPr marL="342900" indent="-342900">
              <a:buFont typeface="+mj-lt"/>
              <a:buAutoNum type="arabicPeriod"/>
            </a:pPr>
            <a:r>
              <a:rPr lang="en-GB" dirty="0"/>
              <a:t>who had received high-dose steroids (equivalent to &gt;40mg prednisolone per day for more than a week) for any reason in the month before vaccination</a:t>
            </a:r>
          </a:p>
          <a:p>
            <a:endParaRPr lang="en-GB" dirty="0"/>
          </a:p>
          <a:p>
            <a:r>
              <a:rPr lang="en-GB" dirty="0"/>
              <a:t>Definitions of severe immunosuppression and details of timings are described in the JCVI statement and in the COVID-19 chapter of the Green Book.</a:t>
            </a:r>
          </a:p>
          <a:p>
            <a:endParaRPr lang="en-GB" sz="1400" dirty="0"/>
          </a:p>
          <a:p>
            <a:r>
              <a:rPr lang="en-GB" dirty="0"/>
              <a:t>Further advice is pending regarding any further booster dose following completion of this 3-dose primary vaccine course.</a:t>
            </a:r>
          </a:p>
          <a:p>
            <a:pPr marL="285750" indent="-285750">
              <a:buFont typeface="Arial" panose="020B0604020202020204" pitchFamily="34" charset="0"/>
              <a:buChar char="•"/>
            </a:pPr>
            <a:endParaRPr lang="en-GB" dirty="0"/>
          </a:p>
        </p:txBody>
      </p:sp>
      <p:sp>
        <p:nvSpPr>
          <p:cNvPr id="4" name="Slide Number Placeholder 3">
            <a:extLst>
              <a:ext uri="{FF2B5EF4-FFF2-40B4-BE49-F238E27FC236}">
                <a16:creationId xmlns:a16="http://schemas.microsoft.com/office/drawing/2014/main" id="{A103F354-18DD-4E18-856C-9C649285C13C}"/>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53</a:t>
            </a:fld>
            <a:endParaRPr lang="en-US" dirty="0"/>
          </a:p>
        </p:txBody>
      </p:sp>
      <p:sp>
        <p:nvSpPr>
          <p:cNvPr id="5" name="Footer Placeholder 4">
            <a:extLst>
              <a:ext uri="{FF2B5EF4-FFF2-40B4-BE49-F238E27FC236}">
                <a16:creationId xmlns:a16="http://schemas.microsoft.com/office/drawing/2014/main" id="{DA2AEAB9-FA75-4CC8-A4A9-81E02E6287DC}"/>
              </a:ext>
            </a:extLst>
          </p:cNvPr>
          <p:cNvSpPr>
            <a:spLocks noGrp="1"/>
          </p:cNvSpPr>
          <p:nvPr>
            <p:ph type="ftr" sz="quarter" idx="11"/>
          </p:nvPr>
        </p:nvSpPr>
        <p:spPr/>
        <p:txBody>
          <a:bodyPr/>
          <a:lstStyle/>
          <a:p>
            <a:pPr>
              <a:defRPr/>
            </a:pPr>
            <a:r>
              <a:rPr lang="en-GB"/>
              <a:t>COVID-19 Vaccination programme: Core training slide set for healthcare practitioners 17 September 2021 </a:t>
            </a:r>
            <a:endParaRPr lang="en-US" dirty="0"/>
          </a:p>
        </p:txBody>
      </p:sp>
    </p:spTree>
    <p:extLst>
      <p:ext uri="{BB962C8B-B14F-4D97-AF65-F5344CB8AC3E}">
        <p14:creationId xmlns:p14="http://schemas.microsoft.com/office/powerpoint/2010/main" val="12560236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92639-0D00-4445-ADEC-DEFB0114BCD0}"/>
              </a:ext>
            </a:extLst>
          </p:cNvPr>
          <p:cNvSpPr>
            <a:spLocks noGrp="1"/>
          </p:cNvSpPr>
          <p:nvPr>
            <p:ph type="title"/>
          </p:nvPr>
        </p:nvSpPr>
        <p:spPr/>
        <p:txBody>
          <a:bodyPr/>
          <a:lstStyle/>
          <a:p>
            <a:r>
              <a:rPr lang="en-GB" dirty="0"/>
              <a:t>Booster programme</a:t>
            </a:r>
          </a:p>
        </p:txBody>
      </p:sp>
      <p:sp>
        <p:nvSpPr>
          <p:cNvPr id="3" name="Content Placeholder 2">
            <a:extLst>
              <a:ext uri="{FF2B5EF4-FFF2-40B4-BE49-F238E27FC236}">
                <a16:creationId xmlns:a16="http://schemas.microsoft.com/office/drawing/2014/main" id="{1363632A-EC91-498B-BFC6-83C21D42AE19}"/>
              </a:ext>
            </a:extLst>
          </p:cNvPr>
          <p:cNvSpPr>
            <a:spLocks noGrp="1"/>
          </p:cNvSpPr>
          <p:nvPr>
            <p:ph idx="1"/>
          </p:nvPr>
        </p:nvSpPr>
        <p:spPr>
          <a:xfrm>
            <a:off x="737731" y="1196752"/>
            <a:ext cx="10704000" cy="5661248"/>
          </a:xfrm>
        </p:spPr>
        <p:txBody>
          <a:bodyPr/>
          <a:lstStyle/>
          <a:p>
            <a:pPr marL="906462" lvl="3" indent="-285750"/>
            <a:endParaRPr lang="en-GB" sz="800" dirty="0"/>
          </a:p>
          <a:p>
            <a:r>
              <a:rPr lang="en-GB" dirty="0"/>
              <a:t>On 14 September 2021, JCVI advised that adults who received a primary course in Phase 1 of the COVID-19 vaccination programme (priority groups 1-9) should be offered a COVID-19 booster vaccine. </a:t>
            </a:r>
          </a:p>
          <a:p>
            <a:endParaRPr lang="en-GB" sz="1200" dirty="0"/>
          </a:p>
          <a:p>
            <a:r>
              <a:rPr lang="en-GB" dirty="0"/>
              <a:t>This includes:</a:t>
            </a:r>
          </a:p>
          <a:p>
            <a:pPr marL="285750" lvl="0" indent="-285750">
              <a:buFont typeface="Arial" panose="020B0604020202020204" pitchFamily="34" charset="0"/>
              <a:buChar char="•"/>
            </a:pPr>
            <a:r>
              <a:rPr lang="en-GB" dirty="0"/>
              <a:t>those living in residential care homes for older adults</a:t>
            </a:r>
          </a:p>
          <a:p>
            <a:pPr marL="285750" lvl="0" indent="-285750">
              <a:buFont typeface="Arial" panose="020B0604020202020204" pitchFamily="34" charset="0"/>
              <a:buChar char="•"/>
            </a:pPr>
            <a:r>
              <a:rPr lang="en-GB" dirty="0"/>
              <a:t>all adults aged 50 years or over</a:t>
            </a:r>
          </a:p>
          <a:p>
            <a:pPr marL="285750" lvl="0" indent="-285750">
              <a:buFont typeface="Arial" panose="020B0604020202020204" pitchFamily="34" charset="0"/>
              <a:buChar char="•"/>
            </a:pPr>
            <a:r>
              <a:rPr lang="en-GB" dirty="0"/>
              <a:t>frontline health and social care workers</a:t>
            </a:r>
          </a:p>
          <a:p>
            <a:pPr marL="285750" lvl="0" indent="-285750">
              <a:buFont typeface="Arial" panose="020B0604020202020204" pitchFamily="34" charset="0"/>
              <a:buChar char="•"/>
            </a:pPr>
            <a:r>
              <a:rPr lang="en-GB" dirty="0"/>
              <a:t>all those aged 16 to 49 years with underlying health conditions which put them at higher risk of severe COVID-19</a:t>
            </a:r>
          </a:p>
          <a:p>
            <a:pPr marL="285750" lvl="0" indent="-285750">
              <a:buFont typeface="Arial" panose="020B0604020202020204" pitchFamily="34" charset="0"/>
              <a:buChar char="•"/>
            </a:pPr>
            <a:r>
              <a:rPr lang="en-GB" dirty="0"/>
              <a:t>adult carers and those experiencing homelessness</a:t>
            </a:r>
          </a:p>
          <a:p>
            <a:pPr marL="285750" lvl="0" indent="-285750">
              <a:buFont typeface="Arial" panose="020B0604020202020204" pitchFamily="34" charset="0"/>
              <a:buChar char="•"/>
            </a:pPr>
            <a:r>
              <a:rPr lang="en-GB" dirty="0"/>
              <a:t>adult household contacts (aged 16 or over) of immunosuppressed individuals</a:t>
            </a:r>
          </a:p>
          <a:p>
            <a:pPr marL="285750" lvl="0" indent="-285750">
              <a:buFont typeface="Arial" panose="020B0604020202020204" pitchFamily="34" charset="0"/>
              <a:buChar char="•"/>
            </a:pPr>
            <a:endParaRPr lang="en-GB" sz="1200" dirty="0"/>
          </a:p>
          <a:p>
            <a:r>
              <a:rPr lang="en-GB" dirty="0"/>
              <a:t>The booster dose should be offered </a:t>
            </a:r>
            <a:r>
              <a:rPr lang="en-GB" b="1" dirty="0"/>
              <a:t>no earlier than six months after completion of the primary vaccine course.</a:t>
            </a:r>
          </a:p>
          <a:p>
            <a:endParaRPr lang="en-GB" sz="1000" b="1" dirty="0"/>
          </a:p>
          <a:p>
            <a:r>
              <a:rPr lang="en-GB" dirty="0"/>
              <a:t>The Pfizer-BioNTech vaccine is the recommended vaccine to be given for the booster dose. As an alternative, a half dose of the Moderna vaccine can be given instead.</a:t>
            </a:r>
          </a:p>
          <a:p>
            <a:endParaRPr lang="en-GB" dirty="0"/>
          </a:p>
        </p:txBody>
      </p:sp>
      <p:sp>
        <p:nvSpPr>
          <p:cNvPr id="4" name="Slide Number Placeholder 3">
            <a:extLst>
              <a:ext uri="{FF2B5EF4-FFF2-40B4-BE49-F238E27FC236}">
                <a16:creationId xmlns:a16="http://schemas.microsoft.com/office/drawing/2014/main" id="{8A6BC03B-1331-44B1-B730-5B020D6E04B1}"/>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54</a:t>
            </a:fld>
            <a:endParaRPr lang="en-US" dirty="0"/>
          </a:p>
        </p:txBody>
      </p:sp>
      <p:sp>
        <p:nvSpPr>
          <p:cNvPr id="5" name="Footer Placeholder 4">
            <a:extLst>
              <a:ext uri="{FF2B5EF4-FFF2-40B4-BE49-F238E27FC236}">
                <a16:creationId xmlns:a16="http://schemas.microsoft.com/office/drawing/2014/main" id="{258A1D9E-A295-4016-9924-68AB710E28F7}"/>
              </a:ext>
            </a:extLst>
          </p:cNvPr>
          <p:cNvSpPr>
            <a:spLocks noGrp="1"/>
          </p:cNvSpPr>
          <p:nvPr>
            <p:ph type="ftr" sz="quarter" idx="11"/>
          </p:nvPr>
        </p:nvSpPr>
        <p:spPr/>
        <p:txBody>
          <a:bodyPr/>
          <a:lstStyle/>
          <a:p>
            <a:pPr>
              <a:defRPr/>
            </a:pPr>
            <a:r>
              <a:rPr lang="en-GB"/>
              <a:t>COVID-19 Vaccination programme: Core training slide set for healthcare practitioners 17 September 2021 </a:t>
            </a:r>
            <a:endParaRPr lang="en-US" dirty="0"/>
          </a:p>
        </p:txBody>
      </p:sp>
    </p:spTree>
    <p:extLst>
      <p:ext uri="{BB962C8B-B14F-4D97-AF65-F5344CB8AC3E}">
        <p14:creationId xmlns:p14="http://schemas.microsoft.com/office/powerpoint/2010/main" val="31736987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1BDEC-32C1-483F-8D38-D4F07B741620}"/>
              </a:ext>
            </a:extLst>
          </p:cNvPr>
          <p:cNvSpPr>
            <a:spLocks noGrp="1"/>
          </p:cNvSpPr>
          <p:nvPr>
            <p:ph type="title"/>
          </p:nvPr>
        </p:nvSpPr>
        <p:spPr>
          <a:xfrm>
            <a:off x="750269" y="548680"/>
            <a:ext cx="10704000" cy="793737"/>
          </a:xfrm>
        </p:spPr>
        <p:txBody>
          <a:bodyPr>
            <a:normAutofit fontScale="90000"/>
          </a:bodyPr>
          <a:lstStyle/>
          <a:p>
            <a:r>
              <a:rPr lang="en-GB" dirty="0"/>
              <a:t>Booster doses</a:t>
            </a:r>
            <a:br>
              <a:rPr lang="en-GB" dirty="0"/>
            </a:br>
            <a:br>
              <a:rPr lang="en-GB" dirty="0"/>
            </a:br>
            <a:endParaRPr lang="en-GB" dirty="0"/>
          </a:p>
        </p:txBody>
      </p:sp>
      <p:sp>
        <p:nvSpPr>
          <p:cNvPr id="3" name="Content Placeholder 2">
            <a:extLst>
              <a:ext uri="{FF2B5EF4-FFF2-40B4-BE49-F238E27FC236}">
                <a16:creationId xmlns:a16="http://schemas.microsoft.com/office/drawing/2014/main" id="{2DE53E5A-33B4-4625-BE3B-A8F89633B401}"/>
              </a:ext>
            </a:extLst>
          </p:cNvPr>
          <p:cNvSpPr>
            <a:spLocks noGrp="1"/>
          </p:cNvSpPr>
          <p:nvPr>
            <p:ph idx="1"/>
          </p:nvPr>
        </p:nvSpPr>
        <p:spPr>
          <a:xfrm>
            <a:off x="750269" y="1611862"/>
            <a:ext cx="10881943" cy="4696864"/>
          </a:xfrm>
        </p:spPr>
        <p:txBody>
          <a:bodyPr/>
          <a:lstStyle/>
          <a:p>
            <a:pPr marL="285750" indent="-285750">
              <a:buFont typeface="Arial" panose="020B0604020202020204" pitchFamily="34" charset="0"/>
              <a:buChar char="•"/>
            </a:pPr>
            <a:r>
              <a:rPr lang="en-GB" dirty="0"/>
              <a:t>booster dose of Pfizer vaccine is the same amount as the dose given for the priming dose (0.3ml)</a:t>
            </a:r>
          </a:p>
          <a:p>
            <a:pPr marL="285750" indent="-285750">
              <a:buFont typeface="Arial" panose="020B0604020202020204" pitchFamily="34" charset="0"/>
              <a:buChar char="•"/>
            </a:pPr>
            <a:endParaRPr lang="en-GB" sz="1000" dirty="0"/>
          </a:p>
          <a:p>
            <a:pPr marL="285750" indent="-285750">
              <a:buFont typeface="Arial" panose="020B0604020202020204" pitchFamily="34" charset="0"/>
              <a:buChar char="•"/>
            </a:pPr>
            <a:r>
              <a:rPr lang="en-GB" dirty="0"/>
              <a:t>booster dose of Moderna vaccine is half of the dose given for the priming dose (0.25ml instead of 0.5ml)</a:t>
            </a:r>
          </a:p>
          <a:p>
            <a:pPr marL="285750" indent="-285750">
              <a:buFont typeface="Arial" panose="020B0604020202020204" pitchFamily="34" charset="0"/>
              <a:buChar char="•"/>
            </a:pPr>
            <a:endParaRPr lang="en-GB" sz="1000" dirty="0"/>
          </a:p>
          <a:p>
            <a:pPr marL="285750" indent="-285750">
              <a:buFont typeface="Arial" panose="020B0604020202020204" pitchFamily="34" charset="0"/>
              <a:buChar char="•"/>
            </a:pPr>
            <a:r>
              <a:rPr lang="en-GB" dirty="0"/>
              <a:t>a half dose of Moderna vaccine appears to give very good immune responses and is expected to be less reactogenic than a full dose when given as a booster dose</a:t>
            </a:r>
          </a:p>
          <a:p>
            <a:pPr marL="285750" indent="-285750">
              <a:buFont typeface="Arial" panose="020B0604020202020204" pitchFamily="34" charset="0"/>
              <a:buChar char="•"/>
            </a:pPr>
            <a:endParaRPr lang="en-GB" sz="1000" dirty="0"/>
          </a:p>
          <a:p>
            <a:pPr marL="285750" indent="-285750">
              <a:buFont typeface="Arial" panose="020B0604020202020204" pitchFamily="34" charset="0"/>
              <a:buChar char="•"/>
            </a:pPr>
            <a:r>
              <a:rPr lang="en-GB" dirty="0"/>
              <a:t>in trials, a half dose of Moderna vaccine given as a booster was found to cause a similar level of local and systemic reactions (injection site pain and headache) compared to a full dose of Moderna given as a second dose</a:t>
            </a:r>
          </a:p>
          <a:p>
            <a:pPr marL="0" indent="0"/>
            <a:endParaRPr lang="en-GB" sz="1000" dirty="0"/>
          </a:p>
          <a:p>
            <a:pPr marL="285750" indent="-285750">
              <a:buFont typeface="Arial" panose="020B0604020202020204" pitchFamily="34" charset="0"/>
              <a:buChar char="•"/>
            </a:pPr>
            <a:r>
              <a:rPr lang="en-GB" dirty="0"/>
              <a:t>the Pfizer or Moderna mRNA vaccines should be offered as the booster dose irrespective of which product was used in the primary schedule </a:t>
            </a:r>
          </a:p>
          <a:p>
            <a:pPr marL="285750" indent="-285750">
              <a:buFont typeface="Arial" panose="020B0604020202020204" pitchFamily="34" charset="0"/>
              <a:buChar char="•"/>
            </a:pPr>
            <a:endParaRPr lang="en-GB" sz="1000" dirty="0"/>
          </a:p>
          <a:p>
            <a:pPr marL="285750" indent="-285750">
              <a:buFont typeface="Arial" panose="020B0604020202020204" pitchFamily="34" charset="0"/>
              <a:buChar char="•"/>
            </a:pPr>
            <a:r>
              <a:rPr lang="en-GB" dirty="0"/>
              <a:t>data from the COV-BOOST trial indicate that mRNA vaccines provide a strong booster effect regardless of whether the primary course was with the Pfizer BioNTech or the AstraZeneca vaccine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
        <p:nvSpPr>
          <p:cNvPr id="4" name="Slide Number Placeholder 3">
            <a:extLst>
              <a:ext uri="{FF2B5EF4-FFF2-40B4-BE49-F238E27FC236}">
                <a16:creationId xmlns:a16="http://schemas.microsoft.com/office/drawing/2014/main" id="{9C111667-4A1E-43CA-B1D3-44290F052C1F}"/>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55</a:t>
            </a:fld>
            <a:endParaRPr lang="en-US" dirty="0"/>
          </a:p>
        </p:txBody>
      </p:sp>
      <p:sp>
        <p:nvSpPr>
          <p:cNvPr id="5" name="Footer Placeholder 4">
            <a:extLst>
              <a:ext uri="{FF2B5EF4-FFF2-40B4-BE49-F238E27FC236}">
                <a16:creationId xmlns:a16="http://schemas.microsoft.com/office/drawing/2014/main" id="{CC5D1570-4AD0-4836-A253-3D64809EE1E5}"/>
              </a:ext>
            </a:extLst>
          </p:cNvPr>
          <p:cNvSpPr>
            <a:spLocks noGrp="1"/>
          </p:cNvSpPr>
          <p:nvPr>
            <p:ph type="ftr" sz="quarter" idx="11"/>
          </p:nvPr>
        </p:nvSpPr>
        <p:spPr/>
        <p:txBody>
          <a:bodyPr/>
          <a:lstStyle/>
          <a:p>
            <a:pPr>
              <a:defRPr/>
            </a:pPr>
            <a:r>
              <a:rPr lang="en-GB"/>
              <a:t>COVID-19 Vaccination programme: Core training slide set for healthcare practitioners 17 September 2021 </a:t>
            </a:r>
            <a:endParaRPr lang="en-US" dirty="0"/>
          </a:p>
        </p:txBody>
      </p:sp>
    </p:spTree>
    <p:extLst>
      <p:ext uri="{BB962C8B-B14F-4D97-AF65-F5344CB8AC3E}">
        <p14:creationId xmlns:p14="http://schemas.microsoft.com/office/powerpoint/2010/main" val="40988758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953E1-F366-4FEC-AC88-9ED364ABCFAF}"/>
              </a:ext>
            </a:extLst>
          </p:cNvPr>
          <p:cNvSpPr>
            <a:spLocks noGrp="1"/>
          </p:cNvSpPr>
          <p:nvPr>
            <p:ph type="title"/>
          </p:nvPr>
        </p:nvSpPr>
        <p:spPr>
          <a:xfrm>
            <a:off x="647363" y="254329"/>
            <a:ext cx="8028000" cy="648072"/>
          </a:xfrm>
        </p:spPr>
        <p:txBody>
          <a:bodyPr/>
          <a:lstStyle/>
          <a:p>
            <a:r>
              <a:rPr lang="en-GB" dirty="0"/>
              <a:t>How vaccination works</a:t>
            </a:r>
          </a:p>
        </p:txBody>
      </p:sp>
      <p:sp>
        <p:nvSpPr>
          <p:cNvPr id="4" name="Slide Number Placeholder 3">
            <a:extLst>
              <a:ext uri="{FF2B5EF4-FFF2-40B4-BE49-F238E27FC236}">
                <a16:creationId xmlns:a16="http://schemas.microsoft.com/office/drawing/2014/main" id="{E81A472E-28C3-4564-A897-C26D230BE288}"/>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56</a:t>
            </a:fld>
            <a:endParaRPr lang="en-US" dirty="0"/>
          </a:p>
        </p:txBody>
      </p:sp>
      <p:sp>
        <p:nvSpPr>
          <p:cNvPr id="5" name="Footer Placeholder 4">
            <a:extLst>
              <a:ext uri="{FF2B5EF4-FFF2-40B4-BE49-F238E27FC236}">
                <a16:creationId xmlns:a16="http://schemas.microsoft.com/office/drawing/2014/main" id="{802E413D-A383-450A-9EC3-B03B5F1A510A}"/>
              </a:ext>
            </a:extLst>
          </p:cNvPr>
          <p:cNvSpPr>
            <a:spLocks noGrp="1"/>
          </p:cNvSpPr>
          <p:nvPr>
            <p:ph type="ftr" sz="quarter" idx="11"/>
          </p:nvPr>
        </p:nvSpPr>
        <p:spPr/>
        <p:txBody>
          <a:bodyPr/>
          <a:lstStyle/>
          <a:p>
            <a:pPr>
              <a:defRPr/>
            </a:pPr>
            <a:r>
              <a:rPr lang="en-GB"/>
              <a:t>COVID-19 Vaccination programme: Core training slide set for healthcare practitioners 17 September 2021 </a:t>
            </a:r>
            <a:endParaRPr lang="en-US" dirty="0"/>
          </a:p>
        </p:txBody>
      </p:sp>
      <p:sp>
        <p:nvSpPr>
          <p:cNvPr id="6" name="TextBox 1">
            <a:extLst>
              <a:ext uri="{FF2B5EF4-FFF2-40B4-BE49-F238E27FC236}">
                <a16:creationId xmlns:a16="http://schemas.microsoft.com/office/drawing/2014/main" id="{062E4061-06B9-4FB9-BC9B-7EA48AB20599}"/>
              </a:ext>
            </a:extLst>
          </p:cNvPr>
          <p:cNvSpPr txBox="1">
            <a:spLocks noGrp="1" noChangeArrowheads="1"/>
          </p:cNvSpPr>
          <p:nvPr>
            <p:ph idx="1"/>
          </p:nvPr>
        </p:nvSpPr>
        <p:spPr bwMode="auto">
          <a:xfrm>
            <a:off x="552956" y="1287548"/>
            <a:ext cx="11086088"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Verdana" panose="020B0604030504040204" pitchFamily="34" charset="0"/>
              </a:defRPr>
            </a:lvl1pPr>
            <a:lvl2pPr marL="742950" indent="-285750">
              <a:defRPr sz="1000">
                <a:solidFill>
                  <a:schemeClr val="tx1"/>
                </a:solidFill>
                <a:latin typeface="Verdana" panose="020B0604030504040204" pitchFamily="34" charset="0"/>
              </a:defRPr>
            </a:lvl2pPr>
            <a:lvl3pPr marL="1143000" indent="-228600">
              <a:defRPr sz="1000">
                <a:solidFill>
                  <a:schemeClr val="tx1"/>
                </a:solidFill>
                <a:latin typeface="Verdana" panose="020B0604030504040204" pitchFamily="34" charset="0"/>
              </a:defRPr>
            </a:lvl3pPr>
            <a:lvl4pPr marL="1600200" indent="-228600">
              <a:defRPr sz="1000">
                <a:solidFill>
                  <a:schemeClr val="tx1"/>
                </a:solidFill>
                <a:latin typeface="Verdana" panose="020B0604030504040204" pitchFamily="34" charset="0"/>
              </a:defRPr>
            </a:lvl4pPr>
            <a:lvl5pPr marL="2057400" indent="-228600">
              <a:defRPr sz="1000">
                <a:solidFill>
                  <a:schemeClr val="tx1"/>
                </a:solidFill>
                <a:latin typeface="Verdana" panose="020B0604030504040204" pitchFamily="34" charset="0"/>
              </a:defRPr>
            </a:lvl5pPr>
            <a:lvl6pPr marL="2514600" indent="-228600" eaLnBrk="0" fontAlgn="base" hangingPunct="0">
              <a:spcBef>
                <a:spcPct val="0"/>
              </a:spcBef>
              <a:spcAft>
                <a:spcPct val="0"/>
              </a:spcAft>
              <a:defRPr sz="1000">
                <a:solidFill>
                  <a:schemeClr val="tx1"/>
                </a:solidFill>
                <a:latin typeface="Verdana" panose="020B0604030504040204" pitchFamily="34" charset="0"/>
              </a:defRPr>
            </a:lvl6pPr>
            <a:lvl7pPr marL="2971800" indent="-228600" eaLnBrk="0" fontAlgn="base" hangingPunct="0">
              <a:spcBef>
                <a:spcPct val="0"/>
              </a:spcBef>
              <a:spcAft>
                <a:spcPct val="0"/>
              </a:spcAft>
              <a:defRPr sz="1000">
                <a:solidFill>
                  <a:schemeClr val="tx1"/>
                </a:solidFill>
                <a:latin typeface="Verdana" panose="020B0604030504040204" pitchFamily="34" charset="0"/>
              </a:defRPr>
            </a:lvl7pPr>
            <a:lvl8pPr marL="3429000" indent="-228600" eaLnBrk="0" fontAlgn="base" hangingPunct="0">
              <a:spcBef>
                <a:spcPct val="0"/>
              </a:spcBef>
              <a:spcAft>
                <a:spcPct val="0"/>
              </a:spcAft>
              <a:defRPr sz="1000">
                <a:solidFill>
                  <a:schemeClr val="tx1"/>
                </a:solidFill>
                <a:latin typeface="Verdana" panose="020B0604030504040204" pitchFamily="34" charset="0"/>
              </a:defRPr>
            </a:lvl8pPr>
            <a:lvl9pPr marL="3886200" indent="-228600" eaLnBrk="0" fontAlgn="base" hangingPunct="0">
              <a:spcBef>
                <a:spcPct val="0"/>
              </a:spcBef>
              <a:spcAft>
                <a:spcPct val="0"/>
              </a:spcAft>
              <a:defRPr sz="1000">
                <a:solidFill>
                  <a:schemeClr val="tx1"/>
                </a:solidFill>
                <a:latin typeface="Verdana" panose="020B0604030504040204" pitchFamily="34" charset="0"/>
              </a:defRPr>
            </a:lvl9pPr>
          </a:lstStyle>
          <a:p>
            <a:pPr>
              <a:lnSpc>
                <a:spcPct val="100000"/>
              </a:lnSpc>
            </a:pPr>
            <a:r>
              <a:rPr lang="en-GB" sz="2000" dirty="0">
                <a:latin typeface="Arial" pitchFamily="34" charset="0"/>
                <a:cs typeface="Arial" panose="020B0604020202020204" pitchFamily="34" charset="0"/>
              </a:rPr>
              <a:t>Vaccines deliver components known as antigens. These usually consist of inactivated, attenuated (weakened), modified viruses or bacteria or genetic material from the virus and they are used to prime the immune system against specific infections.</a:t>
            </a:r>
          </a:p>
          <a:p>
            <a:pPr>
              <a:lnSpc>
                <a:spcPct val="100000"/>
              </a:lnSpc>
            </a:pPr>
            <a:endParaRPr lang="en-GB" sz="2000" dirty="0">
              <a:latin typeface="Arial" pitchFamily="34" charset="0"/>
              <a:cs typeface="Arial" panose="020B0604020202020204" pitchFamily="34" charset="0"/>
            </a:endParaRPr>
          </a:p>
          <a:p>
            <a:pPr>
              <a:lnSpc>
                <a:spcPct val="100000"/>
              </a:lnSpc>
            </a:pPr>
            <a:r>
              <a:rPr lang="en-GB" sz="2000" dirty="0">
                <a:latin typeface="Arial" pitchFamily="34" charset="0"/>
                <a:cs typeface="Arial" panose="020B0604020202020204" pitchFamily="34" charset="0"/>
              </a:rPr>
              <a:t>Once a vaccine enters the body, and delivers the antigen, the immune system recognises the antigens as ‘foreign’ to the body and responds to them by making antibodies and memory cells.</a:t>
            </a:r>
          </a:p>
          <a:p>
            <a:pPr>
              <a:lnSpc>
                <a:spcPct val="100000"/>
              </a:lnSpc>
            </a:pPr>
            <a:endParaRPr lang="en-GB" sz="2000" dirty="0">
              <a:latin typeface="Arial" pitchFamily="34" charset="0"/>
              <a:cs typeface="Arial" panose="020B0604020202020204" pitchFamily="34" charset="0"/>
            </a:endParaRPr>
          </a:p>
          <a:p>
            <a:pPr>
              <a:lnSpc>
                <a:spcPct val="100000"/>
              </a:lnSpc>
            </a:pPr>
            <a:r>
              <a:rPr lang="en-GB" altLang="en-US" sz="2000" dirty="0">
                <a:latin typeface="Arial" pitchFamily="34" charset="0"/>
                <a:cs typeface="Arial" panose="020B0604020202020204" pitchFamily="34" charset="0"/>
              </a:rPr>
              <a:t>When memory cells meet the antigen again (either as a natural infection or in a booster dose of vaccine), specific antibodies are produced much more quickly and in greater numbers than during the first response.</a:t>
            </a:r>
          </a:p>
          <a:p>
            <a:pPr>
              <a:lnSpc>
                <a:spcPct val="100000"/>
              </a:lnSpc>
            </a:pPr>
            <a:endParaRPr lang="en-GB" altLang="en-US" sz="2000" dirty="0">
              <a:latin typeface="Arial" pitchFamily="34" charset="0"/>
              <a:cs typeface="Arial" panose="020B0604020202020204" pitchFamily="34" charset="0"/>
            </a:endParaRPr>
          </a:p>
          <a:p>
            <a:pPr>
              <a:lnSpc>
                <a:spcPct val="100000"/>
              </a:lnSpc>
            </a:pPr>
            <a:r>
              <a:rPr lang="en-GB" altLang="en-US" sz="2000" dirty="0">
                <a:latin typeface="Arial" pitchFamily="34" charset="0"/>
                <a:cs typeface="Arial" panose="020B0604020202020204" pitchFamily="34" charset="0"/>
              </a:rPr>
              <a:t>This response is similar to the response made to natural infection but without the risks of the disease itself as the microorganism used in a vaccine is artificially weakened (attenuated), modified or inactivated (killed). </a:t>
            </a:r>
          </a:p>
          <a:p>
            <a:pPr>
              <a:lnSpc>
                <a:spcPct val="100000"/>
              </a:lnSpc>
            </a:pPr>
            <a:endParaRPr lang="en-GB" altLang="en-US" sz="1200" dirty="0">
              <a:latin typeface="Arial" pitchFamily="34" charset="0"/>
              <a:cs typeface="Arial" panose="020B0604020202020204" pitchFamily="34" charset="0"/>
            </a:endParaRPr>
          </a:p>
        </p:txBody>
      </p:sp>
    </p:spTree>
    <p:extLst>
      <p:ext uri="{BB962C8B-B14F-4D97-AF65-F5344CB8AC3E}">
        <p14:creationId xmlns:p14="http://schemas.microsoft.com/office/powerpoint/2010/main" val="32719847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870F5-E31D-45E3-8388-D5BD2A1521AA}"/>
              </a:ext>
            </a:extLst>
          </p:cNvPr>
          <p:cNvSpPr>
            <a:spLocks noGrp="1"/>
          </p:cNvSpPr>
          <p:nvPr>
            <p:ph type="title"/>
          </p:nvPr>
        </p:nvSpPr>
        <p:spPr/>
        <p:txBody>
          <a:bodyPr/>
          <a:lstStyle/>
          <a:p>
            <a:r>
              <a:rPr lang="en-GB" dirty="0"/>
              <a:t>Innate and adaptive immunity</a:t>
            </a:r>
          </a:p>
        </p:txBody>
      </p:sp>
      <p:sp>
        <p:nvSpPr>
          <p:cNvPr id="4" name="Slide Number Placeholder 3">
            <a:extLst>
              <a:ext uri="{FF2B5EF4-FFF2-40B4-BE49-F238E27FC236}">
                <a16:creationId xmlns:a16="http://schemas.microsoft.com/office/drawing/2014/main" id="{66990FFE-D282-4120-8F38-3101212D9E8A}"/>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57</a:t>
            </a:fld>
            <a:endParaRPr lang="en-US" dirty="0"/>
          </a:p>
        </p:txBody>
      </p:sp>
      <p:sp>
        <p:nvSpPr>
          <p:cNvPr id="5" name="Footer Placeholder 4">
            <a:extLst>
              <a:ext uri="{FF2B5EF4-FFF2-40B4-BE49-F238E27FC236}">
                <a16:creationId xmlns:a16="http://schemas.microsoft.com/office/drawing/2014/main" id="{858C7B3D-2AF7-4BA2-9E92-59B455B57BD1}"/>
              </a:ext>
            </a:extLst>
          </p:cNvPr>
          <p:cNvSpPr>
            <a:spLocks noGrp="1"/>
          </p:cNvSpPr>
          <p:nvPr>
            <p:ph type="ftr" sz="quarter" idx="11"/>
          </p:nvPr>
        </p:nvSpPr>
        <p:spPr/>
        <p:txBody>
          <a:bodyPr/>
          <a:lstStyle/>
          <a:p>
            <a:pPr>
              <a:defRPr/>
            </a:pPr>
            <a:r>
              <a:rPr lang="en-GB"/>
              <a:t>COVID-19 Vaccination programme: Core training slide set for healthcare practitioners 17 September 2021 </a:t>
            </a:r>
            <a:endParaRPr lang="en-US" dirty="0"/>
          </a:p>
        </p:txBody>
      </p:sp>
      <p:sp>
        <p:nvSpPr>
          <p:cNvPr id="6" name="Rectangle 3">
            <a:extLst>
              <a:ext uri="{FF2B5EF4-FFF2-40B4-BE49-F238E27FC236}">
                <a16:creationId xmlns:a16="http://schemas.microsoft.com/office/drawing/2014/main" id="{F6D186CF-3AC6-487A-9DE3-9084A689063B}"/>
              </a:ext>
            </a:extLst>
          </p:cNvPr>
          <p:cNvSpPr>
            <a:spLocks noGrp="1" noChangeArrowheads="1"/>
          </p:cNvSpPr>
          <p:nvPr>
            <p:ph idx="1"/>
          </p:nvPr>
        </p:nvSpPr>
        <p:spPr bwMode="auto">
          <a:xfrm>
            <a:off x="750269" y="1299488"/>
            <a:ext cx="11202382" cy="5184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2009" tIns="36005" rIns="72009" bIns="36005" numCol="1" anchor="t" anchorCtr="0" compatLnSpc="1">
            <a:prstTxWarp prst="textNoShape">
              <a:avLst/>
            </a:prstTxWarp>
          </a:bodyPr>
          <a:lstStyle>
            <a:lvl1pPr defTabSz="720725">
              <a:spcBef>
                <a:spcPct val="20000"/>
              </a:spcBef>
              <a:buChar char="•"/>
              <a:defRPr sz="900">
                <a:solidFill>
                  <a:schemeClr val="tx1"/>
                </a:solidFill>
                <a:latin typeface="Arial" panose="020B0604020202020204" pitchFamily="34" charset="0"/>
              </a:defRPr>
            </a:lvl1pPr>
            <a:lvl2pPr marL="742950" indent="-285750" defTabSz="720725">
              <a:spcBef>
                <a:spcPct val="20000"/>
              </a:spcBef>
              <a:buChar char="–"/>
              <a:defRPr sz="1000">
                <a:solidFill>
                  <a:schemeClr val="tx1"/>
                </a:solidFill>
                <a:latin typeface="Verdana" panose="020B0604030504040204" pitchFamily="34" charset="0"/>
              </a:defRPr>
            </a:lvl2pPr>
            <a:lvl3pPr marL="1143000" indent="-228600" defTabSz="720725">
              <a:spcBef>
                <a:spcPct val="20000"/>
              </a:spcBef>
              <a:buChar char="•"/>
              <a:defRPr sz="1000">
                <a:solidFill>
                  <a:schemeClr val="tx1"/>
                </a:solidFill>
                <a:latin typeface="Verdana" panose="020B0604030504040204" pitchFamily="34" charset="0"/>
              </a:defRPr>
            </a:lvl3pPr>
            <a:lvl4pPr marL="1600200" indent="-228600" defTabSz="720725">
              <a:spcBef>
                <a:spcPct val="20000"/>
              </a:spcBef>
              <a:buChar char="–"/>
              <a:defRPr sz="1000">
                <a:solidFill>
                  <a:schemeClr val="tx1"/>
                </a:solidFill>
                <a:latin typeface="Verdana" panose="020B0604030504040204" pitchFamily="34" charset="0"/>
              </a:defRPr>
            </a:lvl4pPr>
            <a:lvl5pPr marL="2057400" indent="-228600" defTabSz="720725">
              <a:spcBef>
                <a:spcPct val="20000"/>
              </a:spcBef>
              <a:buChar char="»"/>
              <a:defRPr sz="1600">
                <a:solidFill>
                  <a:schemeClr val="tx1"/>
                </a:solidFill>
                <a:latin typeface="Verdana" panose="020B0604030504040204" pitchFamily="34" charset="0"/>
              </a:defRPr>
            </a:lvl5pPr>
            <a:lvl6pPr marL="25146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9pPr>
          </a:lstStyle>
          <a:p>
            <a:pPr eaLnBrk="1" hangingPunct="1">
              <a:lnSpc>
                <a:spcPct val="100000"/>
              </a:lnSpc>
              <a:buFontTx/>
              <a:buNone/>
            </a:pPr>
            <a:r>
              <a:rPr lang="en-US" altLang="en-US" sz="2000" dirty="0">
                <a:latin typeface="+mn-lt"/>
              </a:rPr>
              <a:t>Immunity is generally described as being either innate or acquired.</a:t>
            </a:r>
          </a:p>
          <a:p>
            <a:pPr eaLnBrk="1" hangingPunct="1">
              <a:lnSpc>
                <a:spcPct val="100000"/>
              </a:lnSpc>
              <a:buFontTx/>
              <a:buNone/>
            </a:pPr>
            <a:endParaRPr lang="en-US" altLang="en-US" sz="2000" dirty="0">
              <a:latin typeface="+mn-lt"/>
            </a:endParaRPr>
          </a:p>
          <a:p>
            <a:pPr eaLnBrk="1" hangingPunct="1">
              <a:lnSpc>
                <a:spcPct val="100000"/>
              </a:lnSpc>
              <a:buFontTx/>
              <a:buNone/>
            </a:pPr>
            <a:r>
              <a:rPr lang="en-US" altLang="en-US" sz="2000" b="1" dirty="0">
                <a:latin typeface="+mn-lt"/>
              </a:rPr>
              <a:t>Innate immunity</a:t>
            </a:r>
            <a:r>
              <a:rPr lang="en-US" altLang="en-US" sz="2000" dirty="0">
                <a:latin typeface="+mn-lt"/>
              </a:rPr>
              <a:t> is the body’s first line of defense. It is present from birth and includes physical barriers, chemical barriers, phagocytic cells and the complement system. Innate immunity has no memory so doesn’t provide protection against future exposure to the pathogen.</a:t>
            </a:r>
          </a:p>
          <a:p>
            <a:pPr eaLnBrk="1" hangingPunct="1">
              <a:lnSpc>
                <a:spcPct val="100000"/>
              </a:lnSpc>
              <a:buFontTx/>
              <a:buNone/>
            </a:pPr>
            <a:endParaRPr lang="en-US" altLang="en-US" sz="2000" dirty="0">
              <a:latin typeface="+mn-lt"/>
            </a:endParaRPr>
          </a:p>
          <a:p>
            <a:pPr eaLnBrk="1" hangingPunct="1">
              <a:lnSpc>
                <a:spcPct val="100000"/>
              </a:lnSpc>
              <a:buFontTx/>
              <a:buNone/>
            </a:pPr>
            <a:r>
              <a:rPr lang="en-US" altLang="en-US" sz="2000" b="1" dirty="0">
                <a:latin typeface="+mn-lt"/>
              </a:rPr>
              <a:t>Acquired immunity</a:t>
            </a:r>
            <a:r>
              <a:rPr lang="en-US" altLang="en-US" sz="2000" dirty="0">
                <a:latin typeface="+mn-lt"/>
              </a:rPr>
              <a:t> (also called adaptive immunity) is the body’s second line of defense. The immune system learns to recognise specific pathogens and challenge them if they meet them again later on. This capacity is called immunological memory.</a:t>
            </a:r>
          </a:p>
          <a:p>
            <a:pPr eaLnBrk="1" hangingPunct="1">
              <a:lnSpc>
                <a:spcPct val="100000"/>
              </a:lnSpc>
              <a:buFontTx/>
              <a:buNone/>
            </a:pPr>
            <a:endParaRPr lang="en-US" altLang="en-US" sz="2000" dirty="0">
              <a:latin typeface="+mn-lt"/>
            </a:endParaRPr>
          </a:p>
          <a:p>
            <a:pPr eaLnBrk="1" hangingPunct="1">
              <a:lnSpc>
                <a:spcPct val="100000"/>
              </a:lnSpc>
              <a:buNone/>
            </a:pPr>
            <a:r>
              <a:rPr lang="en-GB" altLang="en-US" sz="2000" dirty="0">
                <a:cs typeface="Arial" panose="020B0604020202020204" pitchFamily="34" charset="0"/>
              </a:rPr>
              <a:t>A series of short videos has been produced by PHE to help to provide a basic understanding of the immune system and how vaccines work.</a:t>
            </a:r>
          </a:p>
          <a:p>
            <a:pPr eaLnBrk="1" hangingPunct="1">
              <a:lnSpc>
                <a:spcPct val="100000"/>
              </a:lnSpc>
              <a:buNone/>
            </a:pPr>
            <a:r>
              <a:rPr lang="en-GB" altLang="en-US" sz="2000" dirty="0">
                <a:cs typeface="Arial" panose="020B0604020202020204" pitchFamily="34" charset="0"/>
              </a:rPr>
              <a:t>These can be accessed at:</a:t>
            </a:r>
            <a:r>
              <a:rPr lang="en-GB" altLang="en-US" sz="1800" dirty="0">
                <a:cs typeface="Arial" panose="020B0604020202020204" pitchFamily="34" charset="0"/>
              </a:rPr>
              <a:t> </a:t>
            </a:r>
            <a:r>
              <a:rPr lang="en-GB" altLang="en-US" sz="2000" dirty="0">
                <a:cs typeface="Arial" panose="020B0604020202020204" pitchFamily="34" charset="0"/>
                <a:hlinkClick r:id="rId2"/>
              </a:rPr>
              <a:t>https://immunologyanimation.phe.org.uk/</a:t>
            </a:r>
            <a:endParaRPr lang="en-GB" altLang="en-US" sz="2000" dirty="0">
              <a:cs typeface="Arial" panose="020B0604020202020204" pitchFamily="34" charset="0"/>
            </a:endParaRPr>
          </a:p>
          <a:p>
            <a:pPr eaLnBrk="1" hangingPunct="1">
              <a:lnSpc>
                <a:spcPct val="100000"/>
              </a:lnSpc>
              <a:buFontTx/>
              <a:buNone/>
            </a:pPr>
            <a:endParaRPr lang="en-US" altLang="en-US" sz="1800" dirty="0">
              <a:latin typeface="+mn-lt"/>
            </a:endParaRPr>
          </a:p>
          <a:p>
            <a:pPr eaLnBrk="1" hangingPunct="1">
              <a:lnSpc>
                <a:spcPct val="100000"/>
              </a:lnSpc>
              <a:buFontTx/>
              <a:buNone/>
            </a:pPr>
            <a:endParaRPr lang="en-US" altLang="en-US" sz="1100" dirty="0">
              <a:latin typeface="+mn-lt"/>
            </a:endParaRPr>
          </a:p>
        </p:txBody>
      </p:sp>
    </p:spTree>
    <p:extLst>
      <p:ext uri="{BB962C8B-B14F-4D97-AF65-F5344CB8AC3E}">
        <p14:creationId xmlns:p14="http://schemas.microsoft.com/office/powerpoint/2010/main" val="17844623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2D982-E34B-4C7D-A525-63844F753A2D}"/>
              </a:ext>
            </a:extLst>
          </p:cNvPr>
          <p:cNvSpPr>
            <a:spLocks noGrp="1"/>
          </p:cNvSpPr>
          <p:nvPr>
            <p:ph type="title"/>
          </p:nvPr>
        </p:nvSpPr>
        <p:spPr/>
        <p:txBody>
          <a:bodyPr>
            <a:normAutofit/>
          </a:bodyPr>
          <a:lstStyle/>
          <a:p>
            <a:r>
              <a:rPr lang="en-GB" dirty="0"/>
              <a:t>PPE and infection prevention and control</a:t>
            </a:r>
          </a:p>
        </p:txBody>
      </p:sp>
      <p:sp>
        <p:nvSpPr>
          <p:cNvPr id="3" name="Content Placeholder 2">
            <a:extLst>
              <a:ext uri="{FF2B5EF4-FFF2-40B4-BE49-F238E27FC236}">
                <a16:creationId xmlns:a16="http://schemas.microsoft.com/office/drawing/2014/main" id="{1C4F45B1-9630-4C36-AB8C-343CE6C0AEF7}"/>
              </a:ext>
            </a:extLst>
          </p:cNvPr>
          <p:cNvSpPr>
            <a:spLocks noGrp="1"/>
          </p:cNvSpPr>
          <p:nvPr>
            <p:ph idx="1"/>
          </p:nvPr>
        </p:nvSpPr>
        <p:spPr/>
        <p:txBody>
          <a:bodyPr/>
          <a:lstStyle/>
          <a:p>
            <a:pPr marL="342900" indent="-342900">
              <a:buFont typeface="Arial" panose="020B0604020202020204" pitchFamily="34" charset="0"/>
              <a:buChar char="•"/>
            </a:pPr>
            <a:r>
              <a:rPr lang="en-GB" sz="2000" dirty="0"/>
              <a:t>health care practitioners should follow the recommendations for Personal Protective Equipment (PPE) that are current at the time of vaccination</a:t>
            </a:r>
          </a:p>
          <a:p>
            <a:pPr marL="0" indent="0"/>
            <a:endParaRPr lang="en-GB" sz="2000" dirty="0"/>
          </a:p>
          <a:p>
            <a:pPr marL="342900" indent="-342900">
              <a:buFont typeface="Arial" panose="020B0604020202020204" pitchFamily="34" charset="0"/>
              <a:buChar char="•"/>
            </a:pPr>
            <a:r>
              <a:rPr lang="en-GB" sz="2000" dirty="0"/>
              <a:t>hand hygiene is critical to prevent the spread of disease and hands should be cleansed with alcohol-based gel or soap and water before vaccine preparation, between patients, etc</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those preparing and administering the vaccine should maintain good hand hygiene throughout and should take care not to touch the vial bung with their fingers</a:t>
            </a:r>
          </a:p>
          <a:p>
            <a:pPr marL="342900" indent="-342900">
              <a:buFont typeface="Arial" panose="020B0604020202020204" pitchFamily="34" charset="0"/>
              <a:buChar char="•"/>
            </a:pPr>
            <a:endParaRPr lang="en-GB" sz="2000" dirty="0"/>
          </a:p>
          <a:p>
            <a:endParaRPr lang="en-GB" dirty="0"/>
          </a:p>
        </p:txBody>
      </p:sp>
      <p:sp>
        <p:nvSpPr>
          <p:cNvPr id="4" name="Slide Number Placeholder 3">
            <a:extLst>
              <a:ext uri="{FF2B5EF4-FFF2-40B4-BE49-F238E27FC236}">
                <a16:creationId xmlns:a16="http://schemas.microsoft.com/office/drawing/2014/main" id="{315DE60D-9ECB-491A-B993-009EDF2E8F84}"/>
              </a:ext>
            </a:extLst>
          </p:cNvPr>
          <p:cNvSpPr>
            <a:spLocks noGrp="1"/>
          </p:cNvSpPr>
          <p:nvPr>
            <p:ph type="sldNum" sz="quarter" idx="10"/>
          </p:nvPr>
        </p:nvSpPr>
        <p:spPr/>
        <p:txBody>
          <a:bodyPr/>
          <a:lstStyle/>
          <a:p>
            <a:pPr marL="531813"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mn-cs"/>
              </a:rPr>
              <a:t>  </a:t>
            </a:r>
            <a:fld id="{2565FA6D-D4C8-4C4C-AC4B-3269734D34D8}" type="slidenum">
              <a:rPr kumimoji="0" lang="en-US" sz="1200" b="0" i="0" u="none" strike="noStrike" kern="1200" cap="none" spc="0" normalizeH="0" baseline="0" noProof="0" smtClean="0">
                <a:ln>
                  <a:noFill/>
                </a:ln>
                <a:solidFill>
                  <a:prstClr val="white"/>
                </a:solidFill>
                <a:effectLst/>
                <a:uLnTx/>
                <a:uFillTx/>
                <a:latin typeface="Arial"/>
                <a:ea typeface="+mn-ea"/>
                <a:cs typeface="+mn-cs"/>
              </a:rPr>
              <a:pPr marL="531813"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dirty="0">
              <a:ln>
                <a:noFill/>
              </a:ln>
              <a:solidFill>
                <a:prstClr val="white"/>
              </a:solidFill>
              <a:effectLst/>
              <a:uLnTx/>
              <a:uFillTx/>
              <a:latin typeface="Arial"/>
              <a:ea typeface="+mn-ea"/>
              <a:cs typeface="+mn-cs"/>
            </a:endParaRPr>
          </a:p>
        </p:txBody>
      </p:sp>
      <p:sp>
        <p:nvSpPr>
          <p:cNvPr id="5" name="Footer Placeholder 4">
            <a:extLst>
              <a:ext uri="{FF2B5EF4-FFF2-40B4-BE49-F238E27FC236}">
                <a16:creationId xmlns:a16="http://schemas.microsoft.com/office/drawing/2014/main" id="{0682AE72-FB67-47E7-9C4C-790D870BB8C9}"/>
              </a:ext>
            </a:extLst>
          </p:cNvPr>
          <p:cNvSpPr>
            <a:spLocks noGrp="1"/>
          </p:cNvSpPr>
          <p:nvPr>
            <p:ph type="ftr" sz="quarter" idx="11"/>
          </p:nvPr>
        </p:nvSpPr>
        <p:spPr/>
        <p:txBody>
          <a:bodyPr/>
          <a:lstStyle/>
          <a:p>
            <a:pPr marL="173038"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solidFill>
                <a:effectLst/>
                <a:uLnTx/>
                <a:uFillTx/>
                <a:latin typeface="Arial" pitchFamily="34" charset="0"/>
                <a:ea typeface="+mn-ea"/>
                <a:cs typeface="+mn-cs"/>
              </a:rPr>
              <a:t>COVID-19 Vaccination programme: Core training slide set for healthcare practitioners 17 September 2021 </a:t>
            </a:r>
            <a:endParaRPr kumimoji="0" lang="en-US" sz="1200" b="0" i="0" u="none" strike="noStrike" kern="1200" cap="none" spc="0" normalizeH="0" baseline="0" noProof="0" dirty="0">
              <a:ln>
                <a:noFill/>
              </a:ln>
              <a:solidFill>
                <a:prstClr val="white"/>
              </a:solidFill>
              <a:effectLst/>
              <a:uLnTx/>
              <a:uFillTx/>
              <a:latin typeface="Arial" pitchFamily="34" charset="0"/>
              <a:ea typeface="+mn-ea"/>
              <a:cs typeface="+mn-cs"/>
            </a:endParaRPr>
          </a:p>
        </p:txBody>
      </p:sp>
    </p:spTree>
    <p:extLst>
      <p:ext uri="{BB962C8B-B14F-4D97-AF65-F5344CB8AC3E}">
        <p14:creationId xmlns:p14="http://schemas.microsoft.com/office/powerpoint/2010/main" val="2236854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C90E1-4775-4228-AE37-880D23FA4650}"/>
              </a:ext>
            </a:extLst>
          </p:cNvPr>
          <p:cNvSpPr>
            <a:spLocks noGrp="1"/>
          </p:cNvSpPr>
          <p:nvPr>
            <p:ph type="title"/>
          </p:nvPr>
        </p:nvSpPr>
        <p:spPr/>
        <p:txBody>
          <a:bodyPr>
            <a:normAutofit/>
          </a:bodyPr>
          <a:lstStyle/>
          <a:p>
            <a:r>
              <a:rPr lang="en-GB" sz="3600" dirty="0"/>
              <a:t>Preparing the vaccine </a:t>
            </a:r>
          </a:p>
        </p:txBody>
      </p:sp>
      <p:sp>
        <p:nvSpPr>
          <p:cNvPr id="3" name="Content Placeholder 2">
            <a:extLst>
              <a:ext uri="{FF2B5EF4-FFF2-40B4-BE49-F238E27FC236}">
                <a16:creationId xmlns:a16="http://schemas.microsoft.com/office/drawing/2014/main" id="{B84B662F-8DED-4D60-BD96-95EF12EA9DE5}"/>
              </a:ext>
            </a:extLst>
          </p:cNvPr>
          <p:cNvSpPr>
            <a:spLocks noGrp="1"/>
          </p:cNvSpPr>
          <p:nvPr>
            <p:ph idx="1"/>
          </p:nvPr>
        </p:nvSpPr>
        <p:spPr>
          <a:xfrm>
            <a:off x="750269" y="1259028"/>
            <a:ext cx="10497660" cy="4680520"/>
          </a:xfrm>
        </p:spPr>
        <p:txBody>
          <a:bodyPr/>
          <a:lstStyle/>
          <a:p>
            <a:r>
              <a:rPr lang="en-GB" sz="2000" dirty="0"/>
              <a:t>Some of the COVID-19 vaccines may require reconstitution and are supplied in two parts: the active component and the diluent. </a:t>
            </a:r>
            <a:endParaRPr lang="en-GB" sz="2000" dirty="0">
              <a:solidFill>
                <a:srgbClr val="00B0F0"/>
              </a:solidFill>
            </a:endParaRPr>
          </a:p>
          <a:p>
            <a:pPr marL="0" indent="0"/>
            <a:endParaRPr lang="en-GB" sz="1400" dirty="0"/>
          </a:p>
          <a:p>
            <a:pPr marL="0" indent="0"/>
            <a:endParaRPr lang="en-GB" dirty="0"/>
          </a:p>
        </p:txBody>
      </p:sp>
      <p:sp>
        <p:nvSpPr>
          <p:cNvPr id="4" name="Slide Number Placeholder 3">
            <a:extLst>
              <a:ext uri="{FF2B5EF4-FFF2-40B4-BE49-F238E27FC236}">
                <a16:creationId xmlns:a16="http://schemas.microsoft.com/office/drawing/2014/main" id="{3E91BC32-DAE4-49FF-B736-5E631DFCE429}"/>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59</a:t>
            </a:fld>
            <a:endParaRPr lang="en-US" dirty="0"/>
          </a:p>
        </p:txBody>
      </p:sp>
      <p:sp>
        <p:nvSpPr>
          <p:cNvPr id="5" name="Footer Placeholder 4">
            <a:extLst>
              <a:ext uri="{FF2B5EF4-FFF2-40B4-BE49-F238E27FC236}">
                <a16:creationId xmlns:a16="http://schemas.microsoft.com/office/drawing/2014/main" id="{97AF9003-2B18-4517-8904-4FE5190FDF9B}"/>
              </a:ext>
            </a:extLst>
          </p:cNvPr>
          <p:cNvSpPr>
            <a:spLocks noGrp="1"/>
          </p:cNvSpPr>
          <p:nvPr>
            <p:ph type="ftr" sz="quarter" idx="11"/>
          </p:nvPr>
        </p:nvSpPr>
        <p:spPr/>
        <p:txBody>
          <a:bodyPr/>
          <a:lstStyle/>
          <a:p>
            <a:pPr>
              <a:defRPr/>
            </a:pPr>
            <a:r>
              <a:rPr lang="en-GB"/>
              <a:t>COVID-19 Vaccination programme: Core training slide set for healthcare practitioners 17 September 2021 </a:t>
            </a:r>
            <a:endParaRPr lang="en-US" dirty="0"/>
          </a:p>
        </p:txBody>
      </p:sp>
      <p:sp>
        <p:nvSpPr>
          <p:cNvPr id="6" name="TextBox 5">
            <a:extLst>
              <a:ext uri="{FF2B5EF4-FFF2-40B4-BE49-F238E27FC236}">
                <a16:creationId xmlns:a16="http://schemas.microsoft.com/office/drawing/2014/main" id="{1A03714F-7C4A-46FB-9CEA-BC9399E76522}"/>
              </a:ext>
            </a:extLst>
          </p:cNvPr>
          <p:cNvSpPr txBox="1"/>
          <p:nvPr/>
        </p:nvSpPr>
        <p:spPr>
          <a:xfrm>
            <a:off x="750269" y="2092341"/>
            <a:ext cx="4706695" cy="3708708"/>
          </a:xfrm>
          <a:prstGeom prst="rect">
            <a:avLst/>
          </a:prstGeom>
          <a:noFill/>
        </p:spPr>
        <p:txBody>
          <a:bodyPr wrap="square" rtlCol="0">
            <a:spAutoFit/>
          </a:bodyPr>
          <a:lstStyle/>
          <a:p>
            <a:r>
              <a:rPr lang="en-GB" sz="2000" dirty="0"/>
              <a:t>If a vaccine requires reconstitution:</a:t>
            </a:r>
          </a:p>
          <a:p>
            <a:endParaRPr lang="en-GB" sz="2000" dirty="0"/>
          </a:p>
          <a:p>
            <a:pPr marL="285750" indent="-285750">
              <a:spcAft>
                <a:spcPts val="600"/>
              </a:spcAft>
              <a:buFont typeface="Arial" panose="020B0604020202020204" pitchFamily="34" charset="0"/>
              <a:buChar char="•"/>
            </a:pPr>
            <a:r>
              <a:rPr lang="en-GB" sz="2000" dirty="0"/>
              <a:t>only use the diluent specified by the manufacturer </a:t>
            </a:r>
          </a:p>
          <a:p>
            <a:pPr marL="285750" indent="-285750">
              <a:spcAft>
                <a:spcPts val="600"/>
              </a:spcAft>
              <a:buFont typeface="Arial" panose="020B0604020202020204" pitchFamily="34" charset="0"/>
              <a:buChar char="•"/>
            </a:pPr>
            <a:r>
              <a:rPr lang="en-GB" sz="2000" dirty="0"/>
              <a:t>use the correct volume of diluent</a:t>
            </a:r>
          </a:p>
          <a:p>
            <a:pPr marL="285750" indent="-285750">
              <a:spcAft>
                <a:spcPts val="600"/>
              </a:spcAft>
              <a:buFont typeface="Arial" panose="020B0604020202020204" pitchFamily="34" charset="0"/>
              <a:buChar char="•"/>
            </a:pPr>
            <a:r>
              <a:rPr lang="en-GB" sz="2000" dirty="0"/>
              <a:t>write the date and time of reconstitution on the reconstituted vaccine vial</a:t>
            </a:r>
          </a:p>
          <a:p>
            <a:pPr marL="285750" indent="-285750">
              <a:spcAft>
                <a:spcPts val="600"/>
              </a:spcAft>
              <a:buFont typeface="Arial" panose="020B0604020202020204" pitchFamily="34" charset="0"/>
              <a:buChar char="•"/>
            </a:pPr>
            <a:r>
              <a:rPr lang="en-GB" sz="2000" dirty="0"/>
              <a:t>store and use any reconstituted vaccine within the time period specified by the manufacturer</a:t>
            </a:r>
          </a:p>
        </p:txBody>
      </p:sp>
      <p:sp>
        <p:nvSpPr>
          <p:cNvPr id="7" name="TextBox 6">
            <a:extLst>
              <a:ext uri="{FF2B5EF4-FFF2-40B4-BE49-F238E27FC236}">
                <a16:creationId xmlns:a16="http://schemas.microsoft.com/office/drawing/2014/main" id="{F45510C1-DD8B-4742-9EF7-4BA683757E64}"/>
              </a:ext>
            </a:extLst>
          </p:cNvPr>
          <p:cNvSpPr txBox="1"/>
          <p:nvPr/>
        </p:nvSpPr>
        <p:spPr>
          <a:xfrm>
            <a:off x="6096000" y="2092341"/>
            <a:ext cx="5151929" cy="3400931"/>
          </a:xfrm>
          <a:prstGeom prst="rect">
            <a:avLst/>
          </a:prstGeom>
          <a:noFill/>
        </p:spPr>
        <p:txBody>
          <a:bodyPr wrap="square" rtlCol="0">
            <a:spAutoFit/>
          </a:bodyPr>
          <a:lstStyle/>
          <a:p>
            <a:r>
              <a:rPr lang="en-GB" sz="2000" dirty="0"/>
              <a:t>Before administration, check:</a:t>
            </a:r>
          </a:p>
          <a:p>
            <a:endParaRPr lang="en-GB" sz="2000" dirty="0"/>
          </a:p>
          <a:p>
            <a:pPr marL="285750" indent="-285750">
              <a:spcAft>
                <a:spcPts val="600"/>
              </a:spcAft>
              <a:buFont typeface="Arial" panose="020B0604020202020204" pitchFamily="34" charset="0"/>
              <a:buChar char="•"/>
            </a:pPr>
            <a:r>
              <a:rPr lang="en-GB" sz="2000" dirty="0"/>
              <a:t>which diluent to use, the amount needed for reconstitution and the ‘use within’ time</a:t>
            </a:r>
          </a:p>
          <a:p>
            <a:pPr marL="285750" indent="-285750">
              <a:spcAft>
                <a:spcPts val="600"/>
              </a:spcAft>
              <a:buFont typeface="Arial" panose="020B0604020202020204" pitchFamily="34" charset="0"/>
              <a:buChar char="•"/>
            </a:pPr>
            <a:r>
              <a:rPr lang="en-GB" sz="2000" dirty="0"/>
              <a:t>that the colour and composition of vaccine is as specified in description in vaccine manufacturer’s instructions</a:t>
            </a:r>
          </a:p>
          <a:p>
            <a:pPr marL="285750" indent="-285750">
              <a:spcAft>
                <a:spcPts val="600"/>
              </a:spcAft>
              <a:buFont typeface="Arial" panose="020B0604020202020204" pitchFamily="34" charset="0"/>
              <a:buChar char="•"/>
            </a:pPr>
            <a:r>
              <a:rPr lang="en-GB" sz="2000" dirty="0"/>
              <a:t>when the vaccine was reconstituted and expiry date</a:t>
            </a:r>
          </a:p>
          <a:p>
            <a:pPr marL="285750" indent="-285750">
              <a:spcAft>
                <a:spcPts val="600"/>
              </a:spcAft>
              <a:buFont typeface="Arial" panose="020B0604020202020204" pitchFamily="34" charset="0"/>
              <a:buChar char="•"/>
            </a:pPr>
            <a:r>
              <a:rPr lang="en-GB" sz="2000" dirty="0"/>
              <a:t>you have drawn up the correct dose</a:t>
            </a:r>
          </a:p>
        </p:txBody>
      </p:sp>
    </p:spTree>
    <p:extLst>
      <p:ext uri="{BB962C8B-B14F-4D97-AF65-F5344CB8AC3E}">
        <p14:creationId xmlns:p14="http://schemas.microsoft.com/office/powerpoint/2010/main" val="36732136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C7A70-84E2-496D-A6FD-9C15EAE84443}"/>
              </a:ext>
            </a:extLst>
          </p:cNvPr>
          <p:cNvSpPr>
            <a:spLocks noGrp="1"/>
          </p:cNvSpPr>
          <p:nvPr>
            <p:ph type="title"/>
          </p:nvPr>
        </p:nvSpPr>
        <p:spPr/>
        <p:txBody>
          <a:bodyPr/>
          <a:lstStyle/>
          <a:p>
            <a:r>
              <a:rPr lang="en-GB" dirty="0"/>
              <a:t>Key messages</a:t>
            </a:r>
          </a:p>
        </p:txBody>
      </p:sp>
      <p:sp>
        <p:nvSpPr>
          <p:cNvPr id="3" name="Content Placeholder 2">
            <a:extLst>
              <a:ext uri="{FF2B5EF4-FFF2-40B4-BE49-F238E27FC236}">
                <a16:creationId xmlns:a16="http://schemas.microsoft.com/office/drawing/2014/main" id="{E4667B0E-FF08-40D4-8A12-07F453DF333C}"/>
              </a:ext>
            </a:extLst>
          </p:cNvPr>
          <p:cNvSpPr>
            <a:spLocks noGrp="1"/>
          </p:cNvSpPr>
          <p:nvPr>
            <p:ph idx="1"/>
          </p:nvPr>
        </p:nvSpPr>
        <p:spPr>
          <a:xfrm>
            <a:off x="743999" y="1412777"/>
            <a:ext cx="11026963" cy="4895949"/>
          </a:xfrm>
        </p:spPr>
        <p:txBody>
          <a:bodyPr/>
          <a:lstStyle/>
          <a:p>
            <a:pPr marL="285750" lvl="0" indent="-285750">
              <a:buFont typeface="Arial" panose="020B0604020202020204" pitchFamily="34" charset="0"/>
              <a:buChar char="•"/>
            </a:pPr>
            <a:r>
              <a:rPr lang="en-GB" sz="2000" dirty="0"/>
              <a:t>the ongoing global COVID-19 pandemic continues to cause millions of infections and has caused over four million deaths across the world</a:t>
            </a:r>
          </a:p>
          <a:p>
            <a:pPr marL="0" lvl="0" indent="0"/>
            <a:endParaRPr lang="en-GB" sz="900" dirty="0"/>
          </a:p>
          <a:p>
            <a:pPr marL="285750" lvl="0" indent="-285750">
              <a:buFont typeface="Arial" panose="020B0604020202020204" pitchFamily="34" charset="0"/>
              <a:buChar char="•"/>
            </a:pPr>
            <a:r>
              <a:rPr lang="en-GB" sz="2000" dirty="0"/>
              <a:t>vaccination to prevent COVID-19 is one of the key tools in controlling the pandemic </a:t>
            </a:r>
          </a:p>
          <a:p>
            <a:pPr marL="0" lvl="0" indent="0"/>
            <a:endParaRPr lang="en-GB" sz="900" dirty="0"/>
          </a:p>
          <a:p>
            <a:pPr marL="285750" lvl="0" indent="-285750">
              <a:buFont typeface="Arial" panose="020B0604020202020204" pitchFamily="34" charset="0"/>
              <a:buChar char="•"/>
            </a:pPr>
            <a:r>
              <a:rPr lang="en-GB" sz="2000" dirty="0"/>
              <a:t>scientists across the world have worked to develop vaccines which have then been rigorously tested for safety and efficacy</a:t>
            </a:r>
          </a:p>
          <a:p>
            <a:pPr marL="0" lvl="0" indent="0"/>
            <a:endParaRPr lang="en-GB" sz="900" dirty="0"/>
          </a:p>
          <a:p>
            <a:pPr marL="285750" lvl="0" indent="-285750">
              <a:buFont typeface="Arial" panose="020B0604020202020204" pitchFamily="34" charset="0"/>
              <a:buChar char="•"/>
            </a:pPr>
            <a:r>
              <a:rPr lang="en-GB" sz="2000" dirty="0"/>
              <a:t>it is crucial that the COVID-19 vaccines are safely and effectively delivered to as many of those eligible as possible </a:t>
            </a:r>
          </a:p>
          <a:p>
            <a:pPr marL="0" lvl="0" indent="0"/>
            <a:endParaRPr lang="en-GB" sz="900" dirty="0"/>
          </a:p>
          <a:p>
            <a:pPr marL="285750" indent="-285750">
              <a:buFont typeface="Arial" panose="020B0604020202020204" pitchFamily="34" charset="0"/>
              <a:buChar char="•"/>
            </a:pPr>
            <a:r>
              <a:rPr lang="en-GB" sz="2000" dirty="0"/>
              <a:t>those with a role in delivering the COVID-19 vaccine programme need to be knowledgeable, confident and competent in order to promote confidence in the vaccination programme and deliver the vaccine safely</a:t>
            </a:r>
          </a:p>
          <a:p>
            <a:endParaRPr lang="en-GB" dirty="0"/>
          </a:p>
        </p:txBody>
      </p:sp>
      <p:sp>
        <p:nvSpPr>
          <p:cNvPr id="4" name="Slide Number Placeholder 3">
            <a:extLst>
              <a:ext uri="{FF2B5EF4-FFF2-40B4-BE49-F238E27FC236}">
                <a16:creationId xmlns:a16="http://schemas.microsoft.com/office/drawing/2014/main" id="{80249062-145F-4AFE-8677-8AA963B2A316}"/>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6</a:t>
            </a:fld>
            <a:endParaRPr lang="en-US" dirty="0"/>
          </a:p>
        </p:txBody>
      </p:sp>
      <p:sp>
        <p:nvSpPr>
          <p:cNvPr id="5" name="Footer Placeholder 4">
            <a:extLst>
              <a:ext uri="{FF2B5EF4-FFF2-40B4-BE49-F238E27FC236}">
                <a16:creationId xmlns:a16="http://schemas.microsoft.com/office/drawing/2014/main" id="{7551F99F-D887-4213-95C2-077AE7C6DA5C}"/>
              </a:ext>
            </a:extLst>
          </p:cNvPr>
          <p:cNvSpPr>
            <a:spLocks noGrp="1"/>
          </p:cNvSpPr>
          <p:nvPr>
            <p:ph type="ftr" sz="quarter" idx="11"/>
          </p:nvPr>
        </p:nvSpPr>
        <p:spPr/>
        <p:txBody>
          <a:bodyPr/>
          <a:lstStyle/>
          <a:p>
            <a:pPr>
              <a:defRPr/>
            </a:pPr>
            <a:r>
              <a:rPr lang="en-GB"/>
              <a:t>COVID-19 Vaccination programme: Core training slide set for healthcare practitioners 17 September 2021 </a:t>
            </a:r>
            <a:endParaRPr lang="en-US" dirty="0"/>
          </a:p>
        </p:txBody>
      </p:sp>
    </p:spTree>
    <p:extLst>
      <p:ext uri="{BB962C8B-B14F-4D97-AF65-F5344CB8AC3E}">
        <p14:creationId xmlns:p14="http://schemas.microsoft.com/office/powerpoint/2010/main" val="179332349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AEC58-8282-46E2-956F-C7287AD8C3B9}"/>
              </a:ext>
            </a:extLst>
          </p:cNvPr>
          <p:cNvSpPr>
            <a:spLocks noGrp="1"/>
          </p:cNvSpPr>
          <p:nvPr>
            <p:ph type="title"/>
          </p:nvPr>
        </p:nvSpPr>
        <p:spPr/>
        <p:txBody>
          <a:bodyPr/>
          <a:lstStyle/>
          <a:p>
            <a:r>
              <a:rPr lang="en-GB" dirty="0"/>
              <a:t>Before administering a vaccine</a:t>
            </a:r>
          </a:p>
        </p:txBody>
      </p:sp>
      <p:sp>
        <p:nvSpPr>
          <p:cNvPr id="3" name="Content Placeholder 2">
            <a:extLst>
              <a:ext uri="{FF2B5EF4-FFF2-40B4-BE49-F238E27FC236}">
                <a16:creationId xmlns:a16="http://schemas.microsoft.com/office/drawing/2014/main" id="{3AB4200C-60A4-41DF-91AC-B83C0AD22915}"/>
              </a:ext>
            </a:extLst>
          </p:cNvPr>
          <p:cNvSpPr>
            <a:spLocks noGrp="1"/>
          </p:cNvSpPr>
          <p:nvPr>
            <p:ph idx="1"/>
          </p:nvPr>
        </p:nvSpPr>
        <p:spPr>
          <a:xfrm>
            <a:off x="848620" y="1382899"/>
            <a:ext cx="10203693" cy="4739679"/>
          </a:xfrm>
        </p:spPr>
        <p:txBody>
          <a:bodyPr/>
          <a:lstStyle/>
          <a:p>
            <a:pPr>
              <a:lnSpc>
                <a:spcPct val="100000"/>
              </a:lnSpc>
              <a:spcAft>
                <a:spcPts val="800"/>
              </a:spcAft>
            </a:pPr>
            <a:r>
              <a:rPr lang="en-GB" sz="2000" dirty="0"/>
              <a:t>Before administering a vaccine, the individual should be assessed to ensure that:</a:t>
            </a:r>
          </a:p>
          <a:p>
            <a:pPr marL="285750" indent="-285750">
              <a:lnSpc>
                <a:spcPct val="100000"/>
              </a:lnSpc>
              <a:spcAft>
                <a:spcPts val="800"/>
              </a:spcAft>
              <a:buFont typeface="Arial" panose="020B0604020202020204" pitchFamily="34" charset="0"/>
              <a:buChar char="•"/>
            </a:pPr>
            <a:r>
              <a:rPr lang="en-GB" sz="2000" dirty="0"/>
              <a:t>there are no contraindications to the vaccine being given</a:t>
            </a:r>
          </a:p>
          <a:p>
            <a:pPr marL="285750" indent="-285750">
              <a:lnSpc>
                <a:spcPct val="100000"/>
              </a:lnSpc>
              <a:spcAft>
                <a:spcPts val="800"/>
              </a:spcAft>
              <a:buFont typeface="Arial" panose="020B0604020202020204" pitchFamily="34" charset="0"/>
              <a:buChar char="•"/>
            </a:pPr>
            <a:r>
              <a:rPr lang="en-GB" sz="2000" dirty="0"/>
              <a:t>they or their carer is fully informed about the vaccine to be given and understand the vaccination procedure</a:t>
            </a:r>
          </a:p>
          <a:p>
            <a:pPr marL="285750" indent="-285750">
              <a:lnSpc>
                <a:spcPct val="100000"/>
              </a:lnSpc>
              <a:spcAft>
                <a:spcPts val="800"/>
              </a:spcAft>
              <a:buFont typeface="Arial" panose="020B0604020202020204" pitchFamily="34" charset="0"/>
              <a:buChar char="•"/>
            </a:pPr>
            <a:r>
              <a:rPr lang="en-GB" sz="2000" dirty="0"/>
              <a:t>they or their carer are aware of possible adverse reactions to the vaccine and how to treat them</a:t>
            </a:r>
          </a:p>
          <a:p>
            <a:pPr marL="285750" indent="-285750">
              <a:lnSpc>
                <a:spcPct val="100000"/>
              </a:lnSpc>
              <a:spcAft>
                <a:spcPts val="800"/>
              </a:spcAft>
              <a:buFont typeface="Arial" panose="020B0604020202020204" pitchFamily="34" charset="0"/>
              <a:buChar char="•"/>
            </a:pPr>
            <a:r>
              <a:rPr lang="en-GB" sz="2000" dirty="0"/>
              <a:t>they have consented to having the vaccine</a:t>
            </a:r>
          </a:p>
          <a:p>
            <a:pPr marL="0" indent="0">
              <a:lnSpc>
                <a:spcPct val="100000"/>
              </a:lnSpc>
              <a:spcAft>
                <a:spcPts val="800"/>
              </a:spcAft>
            </a:pPr>
            <a:endParaRPr lang="en-GB" sz="2000" dirty="0"/>
          </a:p>
          <a:p>
            <a:pPr marL="0" indent="0">
              <a:lnSpc>
                <a:spcPct val="100000"/>
              </a:lnSpc>
              <a:spcAft>
                <a:spcPts val="800"/>
              </a:spcAft>
            </a:pPr>
            <a:r>
              <a:rPr lang="en-GB" sz="2000" dirty="0"/>
              <a:t>Immunisers should ensure that:</a:t>
            </a:r>
          </a:p>
          <a:p>
            <a:pPr marL="285750" indent="-285750">
              <a:lnSpc>
                <a:spcPct val="100000"/>
              </a:lnSpc>
              <a:spcAft>
                <a:spcPts val="800"/>
              </a:spcAft>
              <a:buFont typeface="Arial" panose="020B0604020202020204" pitchFamily="34" charset="0"/>
              <a:buChar char="•"/>
            </a:pPr>
            <a:r>
              <a:rPr lang="en-GB" sz="2000" dirty="0"/>
              <a:t>they have the appropriate knowledge and legal authority to administer the vaccine</a:t>
            </a:r>
            <a:endParaRPr lang="en-GB" sz="2000" dirty="0">
              <a:solidFill>
                <a:srgbClr val="FF0000"/>
              </a:solidFill>
            </a:endParaRPr>
          </a:p>
          <a:p>
            <a:pPr marL="285750" indent="-285750">
              <a:lnSpc>
                <a:spcPct val="100000"/>
              </a:lnSpc>
              <a:spcAft>
                <a:spcPts val="800"/>
              </a:spcAft>
              <a:buFont typeface="Arial" panose="020B0604020202020204" pitchFamily="34" charset="0"/>
              <a:buChar char="•"/>
            </a:pPr>
            <a:r>
              <a:rPr lang="en-GB" sz="2000" dirty="0"/>
              <a:t>the vaccine has been properly stored and prepared for use and that they know where and how to administer it</a:t>
            </a:r>
            <a:endParaRPr lang="en-GB" dirty="0"/>
          </a:p>
        </p:txBody>
      </p:sp>
      <p:sp>
        <p:nvSpPr>
          <p:cNvPr id="4" name="Slide Number Placeholder 3">
            <a:extLst>
              <a:ext uri="{FF2B5EF4-FFF2-40B4-BE49-F238E27FC236}">
                <a16:creationId xmlns:a16="http://schemas.microsoft.com/office/drawing/2014/main" id="{A350BD0C-5F30-4DAA-9A1F-D3E2CC6A27E3}"/>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60</a:t>
            </a:fld>
            <a:endParaRPr lang="en-US" dirty="0"/>
          </a:p>
        </p:txBody>
      </p:sp>
      <p:sp>
        <p:nvSpPr>
          <p:cNvPr id="5" name="Footer Placeholder 4">
            <a:extLst>
              <a:ext uri="{FF2B5EF4-FFF2-40B4-BE49-F238E27FC236}">
                <a16:creationId xmlns:a16="http://schemas.microsoft.com/office/drawing/2014/main" id="{DA4324C6-6CE4-43AE-A980-DCE280C4EDAF}"/>
              </a:ext>
            </a:extLst>
          </p:cNvPr>
          <p:cNvSpPr>
            <a:spLocks noGrp="1"/>
          </p:cNvSpPr>
          <p:nvPr>
            <p:ph type="ftr" sz="quarter" idx="11"/>
          </p:nvPr>
        </p:nvSpPr>
        <p:spPr/>
        <p:txBody>
          <a:bodyPr/>
          <a:lstStyle/>
          <a:p>
            <a:pPr>
              <a:defRPr/>
            </a:pPr>
            <a:r>
              <a:rPr lang="en-GB"/>
              <a:t>COVID-19 Vaccination programme: Core training slide set for healthcare practitioners 17 September 2021 </a:t>
            </a:r>
            <a:endParaRPr lang="en-US" dirty="0"/>
          </a:p>
        </p:txBody>
      </p:sp>
    </p:spTree>
    <p:extLst>
      <p:ext uri="{BB962C8B-B14F-4D97-AF65-F5344CB8AC3E}">
        <p14:creationId xmlns:p14="http://schemas.microsoft.com/office/powerpoint/2010/main" val="413248349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502C7-AEF0-44A0-9B2A-4ADBC00911F7}"/>
              </a:ext>
            </a:extLst>
          </p:cNvPr>
          <p:cNvSpPr>
            <a:spLocks noGrp="1"/>
          </p:cNvSpPr>
          <p:nvPr>
            <p:ph type="title"/>
          </p:nvPr>
        </p:nvSpPr>
        <p:spPr>
          <a:xfrm>
            <a:off x="819190" y="404665"/>
            <a:ext cx="9795610" cy="648072"/>
          </a:xfrm>
        </p:spPr>
        <p:txBody>
          <a:bodyPr>
            <a:normAutofit/>
          </a:bodyPr>
          <a:lstStyle/>
          <a:p>
            <a:r>
              <a:rPr lang="en-GB" dirty="0"/>
              <a:t>Vaccine contraindications and precautions</a:t>
            </a:r>
          </a:p>
        </p:txBody>
      </p:sp>
      <p:sp>
        <p:nvSpPr>
          <p:cNvPr id="4" name="Slide Number Placeholder 3">
            <a:extLst>
              <a:ext uri="{FF2B5EF4-FFF2-40B4-BE49-F238E27FC236}">
                <a16:creationId xmlns:a16="http://schemas.microsoft.com/office/drawing/2014/main" id="{4BF9A6B8-4B2B-4DA6-B6D8-0364B4DD0A72}"/>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61</a:t>
            </a:fld>
            <a:endParaRPr lang="en-US" dirty="0"/>
          </a:p>
        </p:txBody>
      </p:sp>
      <p:sp>
        <p:nvSpPr>
          <p:cNvPr id="5" name="Footer Placeholder 4">
            <a:extLst>
              <a:ext uri="{FF2B5EF4-FFF2-40B4-BE49-F238E27FC236}">
                <a16:creationId xmlns:a16="http://schemas.microsoft.com/office/drawing/2014/main" id="{14296D6A-CA0F-451B-8261-64A98770BA99}"/>
              </a:ext>
            </a:extLst>
          </p:cNvPr>
          <p:cNvSpPr>
            <a:spLocks noGrp="1"/>
          </p:cNvSpPr>
          <p:nvPr>
            <p:ph type="ftr" sz="quarter" idx="11"/>
          </p:nvPr>
        </p:nvSpPr>
        <p:spPr/>
        <p:txBody>
          <a:bodyPr/>
          <a:lstStyle/>
          <a:p>
            <a:pPr>
              <a:defRPr/>
            </a:pPr>
            <a:r>
              <a:rPr lang="en-GB"/>
              <a:t>COVID-19 Vaccination programme: Core training slide set for healthcare practitioners 17 September 2021 </a:t>
            </a:r>
            <a:endParaRPr lang="en-US" dirty="0"/>
          </a:p>
        </p:txBody>
      </p:sp>
      <p:sp>
        <p:nvSpPr>
          <p:cNvPr id="6" name="Content Placeholder 5">
            <a:extLst>
              <a:ext uri="{FF2B5EF4-FFF2-40B4-BE49-F238E27FC236}">
                <a16:creationId xmlns:a16="http://schemas.microsoft.com/office/drawing/2014/main" id="{A5290401-1F82-4632-8F9E-E28637C58ADC}"/>
              </a:ext>
            </a:extLst>
          </p:cNvPr>
          <p:cNvSpPr txBox="1">
            <a:spLocks noGrp="1"/>
          </p:cNvSpPr>
          <p:nvPr>
            <p:ph idx="1"/>
          </p:nvPr>
        </p:nvSpPr>
        <p:spPr>
          <a:xfrm>
            <a:off x="678766" y="1493890"/>
            <a:ext cx="10445239" cy="3897542"/>
          </a:xfrm>
          <a:prstGeom prst="rect">
            <a:avLst/>
          </a:prstGeom>
          <a:noFill/>
        </p:spPr>
        <p:txBody>
          <a:bodyPr wrap="square">
            <a:spAutoFit/>
          </a:bodyPr>
          <a:lstStyle/>
          <a:p>
            <a:pPr>
              <a:defRPr/>
            </a:pPr>
            <a:r>
              <a:rPr lang="en-GB" sz="2000" dirty="0">
                <a:ea typeface="Verdana" panose="020B0604030504040204" pitchFamily="34" charset="0"/>
                <a:cs typeface="Verdana" panose="020B0604030504040204" pitchFamily="34" charset="0"/>
              </a:rPr>
              <a:t>A </a:t>
            </a:r>
            <a:r>
              <a:rPr lang="en-GB" sz="2000" b="1" dirty="0">
                <a:ea typeface="Verdana" panose="020B0604030504040204" pitchFamily="34" charset="0"/>
                <a:cs typeface="Verdana" panose="020B0604030504040204" pitchFamily="34" charset="0"/>
              </a:rPr>
              <a:t>contraindication</a:t>
            </a:r>
            <a:r>
              <a:rPr lang="en-GB" sz="2000" dirty="0">
                <a:ea typeface="Verdana" panose="020B0604030504040204" pitchFamily="34" charset="0"/>
                <a:cs typeface="Verdana" panose="020B0604030504040204" pitchFamily="34" charset="0"/>
              </a:rPr>
              <a:t> is when an individual has a health condition that increases the likelihood of them having a serious adverse reaction to a vaccine. </a:t>
            </a:r>
            <a:r>
              <a:rPr lang="en-GB" sz="2000" dirty="0"/>
              <a:t>A vaccine should not be administered when the individual has a valid contraindication.</a:t>
            </a:r>
          </a:p>
          <a:p>
            <a:pPr>
              <a:defRPr/>
            </a:pPr>
            <a:endParaRPr lang="en-GB" sz="2000" dirty="0">
              <a:ea typeface="Verdana" panose="020B0604030504040204" pitchFamily="34" charset="0"/>
              <a:cs typeface="Verdana" panose="020B0604030504040204" pitchFamily="34" charset="0"/>
            </a:endParaRPr>
          </a:p>
          <a:p>
            <a:pPr>
              <a:defRPr/>
            </a:pPr>
            <a:endParaRPr lang="en-GB" sz="1100" dirty="0">
              <a:ea typeface="Verdana" panose="020B0604030504040204" pitchFamily="34" charset="0"/>
              <a:cs typeface="Verdana" panose="020B0604030504040204" pitchFamily="34" charset="0"/>
            </a:endParaRPr>
          </a:p>
          <a:p>
            <a:r>
              <a:rPr lang="en-GB" sz="2000" dirty="0"/>
              <a:t>A </a:t>
            </a:r>
            <a:r>
              <a:rPr lang="en-GB" sz="2000" b="1" dirty="0"/>
              <a:t>p</a:t>
            </a:r>
            <a:r>
              <a:rPr lang="en-GB" sz="2000" b="1" dirty="0">
                <a:latin typeface="arial" panose="020B0604020202020204" pitchFamily="34" charset="0"/>
              </a:rPr>
              <a:t>recaution</a:t>
            </a:r>
            <a:r>
              <a:rPr lang="en-GB" sz="2000" dirty="0">
                <a:latin typeface="arial" panose="020B0604020202020204" pitchFamily="34" charset="0"/>
              </a:rPr>
              <a:t> to a vaccine is when an individual has a condition that may increase the risk or severity of an adverse reaction following immunisation,</a:t>
            </a:r>
            <a:r>
              <a:rPr lang="en-GB" sz="2000" dirty="0"/>
              <a:t> that may compromise their ability to make an immune response to the vaccine or that may confuse a diagnosis.</a:t>
            </a:r>
          </a:p>
          <a:p>
            <a:endParaRPr lang="en-GB" sz="2000" dirty="0"/>
          </a:p>
          <a:p>
            <a:endParaRPr lang="en-GB" sz="1100" dirty="0">
              <a:ea typeface="Verdana" panose="020B0604030504040204" pitchFamily="34" charset="0"/>
              <a:cs typeface="Verdana" panose="020B0604030504040204" pitchFamily="34" charset="0"/>
            </a:endParaRPr>
          </a:p>
          <a:p>
            <a:pPr algn="ctr">
              <a:defRPr/>
            </a:pPr>
            <a:r>
              <a:rPr lang="en-GB" sz="2000" b="1" dirty="0">
                <a:ea typeface="Verdana" panose="020B0604030504040204" pitchFamily="34" charset="0"/>
                <a:cs typeface="Verdana" panose="020B0604030504040204" pitchFamily="34" charset="0"/>
              </a:rPr>
              <a:t>Where there is any doubt whether it is safe to give a vaccine, seek expert advice</a:t>
            </a:r>
          </a:p>
          <a:p>
            <a:pPr>
              <a:defRPr/>
            </a:pPr>
            <a:endParaRPr lang="en-GB" sz="1100" dirty="0">
              <a:latin typeface="Arial" charset="0"/>
            </a:endParaRPr>
          </a:p>
          <a:p>
            <a:pPr marL="0" lvl="0" indent="0"/>
            <a:endParaRPr lang="en-GB" sz="1000" b="1" dirty="0"/>
          </a:p>
        </p:txBody>
      </p:sp>
    </p:spTree>
    <p:extLst>
      <p:ext uri="{BB962C8B-B14F-4D97-AF65-F5344CB8AC3E}">
        <p14:creationId xmlns:p14="http://schemas.microsoft.com/office/powerpoint/2010/main" val="91310437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502C7-AEF0-44A0-9B2A-4ADBC00911F7}"/>
              </a:ext>
            </a:extLst>
          </p:cNvPr>
          <p:cNvSpPr>
            <a:spLocks noGrp="1"/>
          </p:cNvSpPr>
          <p:nvPr>
            <p:ph type="title"/>
          </p:nvPr>
        </p:nvSpPr>
        <p:spPr>
          <a:xfrm>
            <a:off x="819190" y="404665"/>
            <a:ext cx="9795610" cy="648072"/>
          </a:xfrm>
        </p:spPr>
        <p:txBody>
          <a:bodyPr>
            <a:normAutofit/>
          </a:bodyPr>
          <a:lstStyle/>
          <a:p>
            <a:r>
              <a:rPr lang="en-GB" dirty="0"/>
              <a:t>COVID-19 vaccine contraindications</a:t>
            </a:r>
          </a:p>
        </p:txBody>
      </p:sp>
      <p:sp>
        <p:nvSpPr>
          <p:cNvPr id="4" name="Slide Number Placeholder 3">
            <a:extLst>
              <a:ext uri="{FF2B5EF4-FFF2-40B4-BE49-F238E27FC236}">
                <a16:creationId xmlns:a16="http://schemas.microsoft.com/office/drawing/2014/main" id="{4BF9A6B8-4B2B-4DA6-B6D8-0364B4DD0A72}"/>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62</a:t>
            </a:fld>
            <a:endParaRPr lang="en-US" dirty="0"/>
          </a:p>
        </p:txBody>
      </p:sp>
      <p:sp>
        <p:nvSpPr>
          <p:cNvPr id="5" name="Footer Placeholder 4">
            <a:extLst>
              <a:ext uri="{FF2B5EF4-FFF2-40B4-BE49-F238E27FC236}">
                <a16:creationId xmlns:a16="http://schemas.microsoft.com/office/drawing/2014/main" id="{14296D6A-CA0F-451B-8261-64A98770BA99}"/>
              </a:ext>
            </a:extLst>
          </p:cNvPr>
          <p:cNvSpPr>
            <a:spLocks noGrp="1"/>
          </p:cNvSpPr>
          <p:nvPr>
            <p:ph type="ftr" sz="quarter" idx="11"/>
          </p:nvPr>
        </p:nvSpPr>
        <p:spPr/>
        <p:txBody>
          <a:bodyPr/>
          <a:lstStyle/>
          <a:p>
            <a:pPr>
              <a:defRPr/>
            </a:pPr>
            <a:r>
              <a:rPr lang="en-GB"/>
              <a:t>COVID-19 Vaccination programme: Core training slide set for healthcare practitioners 17 September 2021 </a:t>
            </a:r>
            <a:endParaRPr lang="en-US" dirty="0"/>
          </a:p>
        </p:txBody>
      </p:sp>
      <p:sp>
        <p:nvSpPr>
          <p:cNvPr id="6" name="Content Placeholder 5">
            <a:extLst>
              <a:ext uri="{FF2B5EF4-FFF2-40B4-BE49-F238E27FC236}">
                <a16:creationId xmlns:a16="http://schemas.microsoft.com/office/drawing/2014/main" id="{A5290401-1F82-4632-8F9E-E28637C58ADC}"/>
              </a:ext>
            </a:extLst>
          </p:cNvPr>
          <p:cNvSpPr txBox="1">
            <a:spLocks noGrp="1"/>
          </p:cNvSpPr>
          <p:nvPr>
            <p:ph idx="1"/>
          </p:nvPr>
        </p:nvSpPr>
        <p:spPr>
          <a:xfrm>
            <a:off x="852320" y="1052737"/>
            <a:ext cx="10445239" cy="5640262"/>
          </a:xfrm>
          <a:prstGeom prst="rect">
            <a:avLst/>
          </a:prstGeom>
          <a:noFill/>
        </p:spPr>
        <p:txBody>
          <a:bodyPr wrap="square">
            <a:spAutoFit/>
          </a:bodyPr>
          <a:lstStyle/>
          <a:p>
            <a:pPr lvl="0">
              <a:lnSpc>
                <a:spcPct val="100000"/>
              </a:lnSpc>
              <a:defRPr/>
            </a:pPr>
            <a:endParaRPr lang="en-GB" sz="2000" b="1" dirty="0">
              <a:solidFill>
                <a:prstClr val="black"/>
              </a:solidFill>
              <a:latin typeface="Arial"/>
            </a:endParaRPr>
          </a:p>
          <a:p>
            <a:pPr lvl="0">
              <a:lnSpc>
                <a:spcPct val="100000"/>
              </a:lnSpc>
              <a:defRPr/>
            </a:pPr>
            <a:r>
              <a:rPr lang="en-GB" sz="2000" dirty="0">
                <a:solidFill>
                  <a:prstClr val="black"/>
                </a:solidFill>
                <a:latin typeface="Arial"/>
              </a:rPr>
              <a:t>Before administering a COVID-19 vaccine, it is important to check for any relevant medical history including any allergies and any previous history of severe reaction to a vaccine or anaphylaxis with an unidentified cause. </a:t>
            </a:r>
          </a:p>
          <a:p>
            <a:pPr>
              <a:defRPr/>
            </a:pPr>
            <a:endParaRPr lang="en-GB" sz="1100" dirty="0">
              <a:latin typeface="Arial" charset="0"/>
            </a:endParaRPr>
          </a:p>
          <a:p>
            <a:pPr>
              <a:defRPr/>
            </a:pPr>
            <a:r>
              <a:rPr lang="en-GB" sz="2000" b="1" dirty="0"/>
              <a:t>COVID-19 vaccines may be contraindicated in those who have had a previous systemic anaphylaxis reaction to: </a:t>
            </a:r>
          </a:p>
          <a:p>
            <a:pPr marL="285750" lvl="0" indent="-285750">
              <a:buFont typeface="Arial" panose="020B0604020202020204" pitchFamily="34" charset="0"/>
              <a:buChar char="•"/>
            </a:pPr>
            <a:r>
              <a:rPr lang="en-GB" sz="2000" b="1" dirty="0"/>
              <a:t>a previous dose of COVID-19 vaccine </a:t>
            </a:r>
          </a:p>
          <a:p>
            <a:pPr marL="285750" lvl="0" indent="-285750">
              <a:buFont typeface="Arial" panose="020B0604020202020204" pitchFamily="34" charset="0"/>
              <a:buChar char="•"/>
            </a:pPr>
            <a:r>
              <a:rPr lang="en-GB" sz="2000" b="1" dirty="0"/>
              <a:t>any components of the vaccine </a:t>
            </a:r>
          </a:p>
          <a:p>
            <a:pPr marL="0" indent="0"/>
            <a:r>
              <a:rPr lang="en-GB" b="1" dirty="0"/>
              <a:t>Expert advice should be sought where either contraindication is present </a:t>
            </a:r>
            <a:endParaRPr lang="en-GB" dirty="0"/>
          </a:p>
          <a:p>
            <a:pPr marL="0" lvl="0" indent="0"/>
            <a:endParaRPr lang="en-GB" b="1" dirty="0"/>
          </a:p>
          <a:p>
            <a:pPr marL="0" indent="0" algn="ctr">
              <a:defRPr/>
            </a:pPr>
            <a:r>
              <a:rPr lang="en-GB" sz="2000" b="1" u="sng" dirty="0"/>
              <a:t>There are additional contraindications specific to each COVID-19 vaccine. Ensure you check whether any of these apply to the person you are going to vaccinate before administering the vaccine (listed in Green Book COVID-19 chapter, the information provided about the vaccine by the manufacturer in the Reg174 document/SPC, in the PGD/Protocol etc)</a:t>
            </a:r>
          </a:p>
          <a:p>
            <a:pPr marL="0" indent="0">
              <a:defRPr/>
            </a:pPr>
            <a:endParaRPr lang="en-GB" sz="2000" b="1" u="sng" dirty="0"/>
          </a:p>
        </p:txBody>
      </p:sp>
      <p:sp>
        <p:nvSpPr>
          <p:cNvPr id="3" name="Rectangle 2">
            <a:extLst>
              <a:ext uri="{FF2B5EF4-FFF2-40B4-BE49-F238E27FC236}">
                <a16:creationId xmlns:a16="http://schemas.microsoft.com/office/drawing/2014/main" id="{46BD81F8-C23A-4C8C-83DA-6219C2126F92}"/>
              </a:ext>
            </a:extLst>
          </p:cNvPr>
          <p:cNvSpPr/>
          <p:nvPr/>
        </p:nvSpPr>
        <p:spPr>
          <a:xfrm>
            <a:off x="609600" y="4444925"/>
            <a:ext cx="10972799" cy="185471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25217711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B9DDB-D2C4-41CC-9689-0A64A10AADE1}"/>
              </a:ext>
            </a:extLst>
          </p:cNvPr>
          <p:cNvSpPr>
            <a:spLocks noGrp="1"/>
          </p:cNvSpPr>
          <p:nvPr>
            <p:ph type="title"/>
          </p:nvPr>
        </p:nvSpPr>
        <p:spPr/>
        <p:txBody>
          <a:bodyPr>
            <a:normAutofit/>
          </a:bodyPr>
          <a:lstStyle/>
          <a:p>
            <a:r>
              <a:rPr lang="en-GB" sz="3600" dirty="0"/>
              <a:t>Vaccine-specific contraindications and precautions</a:t>
            </a:r>
            <a:endParaRPr lang="en-GB" dirty="0"/>
          </a:p>
        </p:txBody>
      </p:sp>
      <p:sp>
        <p:nvSpPr>
          <p:cNvPr id="3" name="Content Placeholder 2">
            <a:extLst>
              <a:ext uri="{FF2B5EF4-FFF2-40B4-BE49-F238E27FC236}">
                <a16:creationId xmlns:a16="http://schemas.microsoft.com/office/drawing/2014/main" id="{67C03B33-5329-4E0E-8B65-0B76A5947519}"/>
              </a:ext>
            </a:extLst>
          </p:cNvPr>
          <p:cNvSpPr>
            <a:spLocks noGrp="1"/>
          </p:cNvSpPr>
          <p:nvPr>
            <p:ph idx="1"/>
          </p:nvPr>
        </p:nvSpPr>
        <p:spPr>
          <a:xfrm>
            <a:off x="698603" y="1445203"/>
            <a:ext cx="11068853" cy="4863523"/>
          </a:xfrm>
        </p:spPr>
        <p:txBody>
          <a:bodyPr/>
          <a:lstStyle/>
          <a:p>
            <a:pPr>
              <a:lnSpc>
                <a:spcPct val="100000"/>
              </a:lnSpc>
              <a:defRPr/>
            </a:pPr>
            <a:r>
              <a:rPr lang="en-GB" sz="2000" dirty="0">
                <a:latin typeface="+mn-lt"/>
              </a:rPr>
              <a:t>As the COVID-19 vaccines have been used more widely in the general population and more has been learned about the reactions they may cause, further advice around specific contraindications or precautions to each vaccine has been developed</a:t>
            </a:r>
          </a:p>
          <a:p>
            <a:pPr>
              <a:lnSpc>
                <a:spcPct val="100000"/>
              </a:lnSpc>
            </a:pPr>
            <a:endParaRPr lang="en-GB" sz="1000" dirty="0"/>
          </a:p>
          <a:p>
            <a:pPr>
              <a:lnSpc>
                <a:spcPct val="100000"/>
              </a:lnSpc>
            </a:pPr>
            <a:r>
              <a:rPr lang="en-GB" sz="2000" u="sng" dirty="0"/>
              <a:t>Pfizer (Comirnaty) and Moderna (</a:t>
            </a:r>
            <a:r>
              <a:rPr lang="en-GB" sz="2000" u="sng" dirty="0" err="1"/>
              <a:t>Spikevax</a:t>
            </a:r>
            <a:r>
              <a:rPr lang="en-GB" sz="2000" u="sng" dirty="0"/>
              <a:t>) vaccines </a:t>
            </a:r>
          </a:p>
          <a:p>
            <a:pPr>
              <a:lnSpc>
                <a:spcPct val="100000"/>
              </a:lnSpc>
            </a:pPr>
            <a:r>
              <a:rPr lang="en-GB" dirty="0"/>
              <a:t>additional precautions:</a:t>
            </a:r>
          </a:p>
          <a:p>
            <a:pPr>
              <a:lnSpc>
                <a:spcPct val="100000"/>
              </a:lnSpc>
            </a:pPr>
            <a:r>
              <a:rPr lang="en-GB" dirty="0"/>
              <a:t>    -individuals with a history of immediate onset-unexplained anaphylaxis or anaphylaxis to multiple classes of drugs or an unexplained anaphylaxis</a:t>
            </a:r>
          </a:p>
          <a:p>
            <a:pPr>
              <a:lnSpc>
                <a:spcPct val="100000"/>
              </a:lnSpc>
            </a:pPr>
            <a:r>
              <a:rPr lang="en-GB" dirty="0"/>
              <a:t>    -individuals who develop myocarditis or pericarditis following the first COVID-19 vaccination</a:t>
            </a:r>
          </a:p>
          <a:p>
            <a:pPr>
              <a:lnSpc>
                <a:spcPct val="100000"/>
              </a:lnSpc>
            </a:pPr>
            <a:endParaRPr lang="en-GB" dirty="0"/>
          </a:p>
          <a:p>
            <a:pPr>
              <a:lnSpc>
                <a:spcPct val="100000"/>
              </a:lnSpc>
            </a:pPr>
            <a:endParaRPr lang="en-GB" sz="800" dirty="0"/>
          </a:p>
          <a:p>
            <a:pPr>
              <a:lnSpc>
                <a:spcPct val="100000"/>
              </a:lnSpc>
            </a:pPr>
            <a:r>
              <a:rPr lang="en-GB" sz="2000" u="sng" dirty="0"/>
              <a:t>AstraZeneca vaccine (</a:t>
            </a:r>
            <a:r>
              <a:rPr lang="en-GB" sz="2000" u="sng" dirty="0" err="1"/>
              <a:t>Vaxzevria</a:t>
            </a:r>
            <a:r>
              <a:rPr lang="en-GB" sz="2000" u="sng" dirty="0"/>
              <a:t>) </a:t>
            </a:r>
          </a:p>
          <a:p>
            <a:pPr>
              <a:lnSpc>
                <a:spcPct val="100000"/>
              </a:lnSpc>
            </a:pPr>
            <a:r>
              <a:rPr lang="en-GB" dirty="0"/>
              <a:t>additional contraindication:</a:t>
            </a:r>
          </a:p>
          <a:p>
            <a:pPr>
              <a:lnSpc>
                <a:spcPct val="100000"/>
              </a:lnSpc>
            </a:pPr>
            <a:r>
              <a:rPr lang="en-GB" dirty="0"/>
              <a:t>	    -individuals who experience a clotting episode with concomitant thrombocytopaenia following 1</a:t>
            </a:r>
            <a:r>
              <a:rPr lang="en-GB" baseline="30000" dirty="0"/>
              <a:t>st</a:t>
            </a:r>
            <a:r>
              <a:rPr lang="en-GB" dirty="0"/>
              <a:t> dose</a:t>
            </a:r>
          </a:p>
          <a:p>
            <a:pPr>
              <a:lnSpc>
                <a:spcPct val="100000"/>
              </a:lnSpc>
            </a:pPr>
            <a:r>
              <a:rPr lang="en-GB" dirty="0"/>
              <a:t>additional precautions:</a:t>
            </a:r>
          </a:p>
          <a:p>
            <a:pPr>
              <a:lnSpc>
                <a:spcPct val="100000"/>
              </a:lnSpc>
            </a:pPr>
            <a:r>
              <a:rPr lang="en-GB" dirty="0"/>
              <a:t>    -individuals who have a history of a previous episode of heparin induced thrombocytopenia and thrombosis</a:t>
            </a:r>
          </a:p>
          <a:p>
            <a:pPr>
              <a:lnSpc>
                <a:spcPct val="100000"/>
              </a:lnSpc>
            </a:pPr>
            <a:r>
              <a:rPr lang="en-GB" dirty="0"/>
              <a:t>    -individuals with a prior history of capillary leak syndrome</a:t>
            </a:r>
          </a:p>
          <a:p>
            <a:pPr>
              <a:lnSpc>
                <a:spcPct val="100000"/>
              </a:lnSpc>
            </a:pPr>
            <a:endParaRPr lang="en-GB" dirty="0"/>
          </a:p>
        </p:txBody>
      </p:sp>
      <p:sp>
        <p:nvSpPr>
          <p:cNvPr id="4" name="Slide Number Placeholder 3">
            <a:extLst>
              <a:ext uri="{FF2B5EF4-FFF2-40B4-BE49-F238E27FC236}">
                <a16:creationId xmlns:a16="http://schemas.microsoft.com/office/drawing/2014/main" id="{1632D758-F1A6-4753-97FB-639CC4B91795}"/>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63</a:t>
            </a:fld>
            <a:endParaRPr lang="en-US" dirty="0"/>
          </a:p>
        </p:txBody>
      </p:sp>
      <p:sp>
        <p:nvSpPr>
          <p:cNvPr id="5" name="Footer Placeholder 4">
            <a:extLst>
              <a:ext uri="{FF2B5EF4-FFF2-40B4-BE49-F238E27FC236}">
                <a16:creationId xmlns:a16="http://schemas.microsoft.com/office/drawing/2014/main" id="{D9F39E72-5B34-4A36-940B-06F8651BB523}"/>
              </a:ext>
            </a:extLst>
          </p:cNvPr>
          <p:cNvSpPr>
            <a:spLocks noGrp="1"/>
          </p:cNvSpPr>
          <p:nvPr>
            <p:ph type="ftr" sz="quarter" idx="11"/>
          </p:nvPr>
        </p:nvSpPr>
        <p:spPr/>
        <p:txBody>
          <a:bodyPr/>
          <a:lstStyle/>
          <a:p>
            <a:pPr>
              <a:defRPr/>
            </a:pPr>
            <a:r>
              <a:rPr lang="en-GB"/>
              <a:t>COVID-19 Vaccination programme: Core training slide set for healthcare practitioners 17 September 2021 </a:t>
            </a:r>
            <a:endParaRPr lang="en-US" dirty="0"/>
          </a:p>
        </p:txBody>
      </p:sp>
    </p:spTree>
    <p:extLst>
      <p:ext uri="{BB962C8B-B14F-4D97-AF65-F5344CB8AC3E}">
        <p14:creationId xmlns:p14="http://schemas.microsoft.com/office/powerpoint/2010/main" val="364906918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3EC74-431D-4243-B6EC-375613998FE0}"/>
              </a:ext>
            </a:extLst>
          </p:cNvPr>
          <p:cNvSpPr>
            <a:spLocks noGrp="1"/>
          </p:cNvSpPr>
          <p:nvPr>
            <p:ph type="title"/>
          </p:nvPr>
        </p:nvSpPr>
        <p:spPr/>
        <p:txBody>
          <a:bodyPr>
            <a:normAutofit fontScale="90000"/>
          </a:bodyPr>
          <a:lstStyle/>
          <a:p>
            <a:r>
              <a:rPr lang="en-GB" dirty="0"/>
              <a:t>Polyethylene glycol (PEG)</a:t>
            </a:r>
            <a:br>
              <a:rPr lang="en-GB" dirty="0"/>
            </a:br>
            <a:endParaRPr lang="en-GB" dirty="0"/>
          </a:p>
        </p:txBody>
      </p:sp>
      <p:sp>
        <p:nvSpPr>
          <p:cNvPr id="3" name="Content Placeholder 2">
            <a:extLst>
              <a:ext uri="{FF2B5EF4-FFF2-40B4-BE49-F238E27FC236}">
                <a16:creationId xmlns:a16="http://schemas.microsoft.com/office/drawing/2014/main" id="{FF2AE7B7-FE31-4D26-980B-2F05D3AF00B4}"/>
              </a:ext>
            </a:extLst>
          </p:cNvPr>
          <p:cNvSpPr>
            <a:spLocks noGrp="1"/>
          </p:cNvSpPr>
          <p:nvPr>
            <p:ph idx="1"/>
          </p:nvPr>
        </p:nvSpPr>
        <p:spPr/>
        <p:txBody>
          <a:bodyPr/>
          <a:lstStyle/>
          <a:p>
            <a:pPr marL="285750" indent="-285750">
              <a:buFont typeface="Arial" panose="020B0604020202020204" pitchFamily="34" charset="0"/>
              <a:buChar char="•"/>
            </a:pPr>
            <a:r>
              <a:rPr lang="en-GB" dirty="0"/>
              <a:t>the Pfizer BioNTech and Moderna mRNA vaccines contain polyethylene glycol (PEG) </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dirty="0"/>
              <a:t>PEGs (also known as macrogols) are a group of known allergens commonly found in medicines, many household products and cosmetics </a:t>
            </a:r>
          </a:p>
          <a:p>
            <a:pPr marL="0" indent="0"/>
            <a:endParaRPr lang="en-GB" sz="1400" dirty="0"/>
          </a:p>
          <a:p>
            <a:pPr marL="285750" indent="-285750">
              <a:buFont typeface="Arial" panose="020B0604020202020204" pitchFamily="34" charset="0"/>
              <a:buChar char="•"/>
            </a:pPr>
            <a:r>
              <a:rPr lang="en-GB" dirty="0"/>
              <a:t>medicines containing PEG include some tablets, laxatives, depot steroid injections, and some bowel preparations used for colonoscopy</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dirty="0"/>
              <a:t>known allergy to PEG is rare but has been implicated in a minority of allergic reactions reported</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patients with undiagnosed PEG allergy often have a history of immediate onset-unexplained anaphylaxis or anaphylaxis to multiple classes of drugs or an unexplained anaphylaxis</a:t>
            </a:r>
          </a:p>
          <a:p>
            <a:pPr marL="0" indent="0"/>
            <a:endParaRPr lang="en-GB" dirty="0"/>
          </a:p>
          <a:p>
            <a:pPr marL="285750" indent="-285750">
              <a:buFont typeface="Arial" panose="020B0604020202020204" pitchFamily="34" charset="0"/>
              <a:buChar char="•"/>
            </a:pPr>
            <a:r>
              <a:rPr lang="en-GB" dirty="0"/>
              <a:t>such individuals should not be vaccinated with the Pfizer-BioNTech or Moderna vaccines, except on the expert advice of an allergy specialist </a:t>
            </a:r>
          </a:p>
          <a:p>
            <a:pPr marL="0" indent="0"/>
            <a:endParaRPr lang="en-GB" sz="1400" dirty="0"/>
          </a:p>
          <a:p>
            <a:endParaRPr lang="en-GB" dirty="0"/>
          </a:p>
        </p:txBody>
      </p:sp>
      <p:sp>
        <p:nvSpPr>
          <p:cNvPr id="4" name="Slide Number Placeholder 3">
            <a:extLst>
              <a:ext uri="{FF2B5EF4-FFF2-40B4-BE49-F238E27FC236}">
                <a16:creationId xmlns:a16="http://schemas.microsoft.com/office/drawing/2014/main" id="{9B7CB9F9-AD40-4470-8558-5D86D543C7BF}"/>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64</a:t>
            </a:fld>
            <a:endParaRPr lang="en-US" dirty="0"/>
          </a:p>
        </p:txBody>
      </p:sp>
      <p:sp>
        <p:nvSpPr>
          <p:cNvPr id="5" name="Footer Placeholder 4">
            <a:extLst>
              <a:ext uri="{FF2B5EF4-FFF2-40B4-BE49-F238E27FC236}">
                <a16:creationId xmlns:a16="http://schemas.microsoft.com/office/drawing/2014/main" id="{2C6F4EFD-B277-4AD3-BCE5-9277FA9748E6}"/>
              </a:ext>
            </a:extLst>
          </p:cNvPr>
          <p:cNvSpPr>
            <a:spLocks noGrp="1"/>
          </p:cNvSpPr>
          <p:nvPr>
            <p:ph type="ftr" sz="quarter" idx="11"/>
          </p:nvPr>
        </p:nvSpPr>
        <p:spPr/>
        <p:txBody>
          <a:bodyPr/>
          <a:lstStyle/>
          <a:p>
            <a:pPr>
              <a:defRPr/>
            </a:pPr>
            <a:r>
              <a:rPr lang="en-GB"/>
              <a:t>COVID-19 Vaccination programme: Core training slide set for healthcare practitioners 17 September 2021 </a:t>
            </a:r>
            <a:endParaRPr lang="en-US" dirty="0"/>
          </a:p>
        </p:txBody>
      </p:sp>
    </p:spTree>
    <p:extLst>
      <p:ext uri="{BB962C8B-B14F-4D97-AF65-F5344CB8AC3E}">
        <p14:creationId xmlns:p14="http://schemas.microsoft.com/office/powerpoint/2010/main" val="221382750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E3D23-7772-4898-B100-9FEB40389DCB}"/>
              </a:ext>
            </a:extLst>
          </p:cNvPr>
          <p:cNvSpPr>
            <a:spLocks noGrp="1"/>
          </p:cNvSpPr>
          <p:nvPr>
            <p:ph type="title"/>
          </p:nvPr>
        </p:nvSpPr>
        <p:spPr/>
        <p:txBody>
          <a:bodyPr>
            <a:normAutofit fontScale="90000"/>
          </a:bodyPr>
          <a:lstStyle/>
          <a:p>
            <a:r>
              <a:rPr lang="en-GB" dirty="0"/>
              <a:t>Polysorbate 80</a:t>
            </a:r>
            <a:br>
              <a:rPr lang="en-GB" dirty="0"/>
            </a:br>
            <a:endParaRPr lang="en-GB" dirty="0"/>
          </a:p>
        </p:txBody>
      </p:sp>
      <p:sp>
        <p:nvSpPr>
          <p:cNvPr id="3" name="Content Placeholder 2">
            <a:extLst>
              <a:ext uri="{FF2B5EF4-FFF2-40B4-BE49-F238E27FC236}">
                <a16:creationId xmlns:a16="http://schemas.microsoft.com/office/drawing/2014/main" id="{9DE5149E-691F-4E71-A6C9-8364DDA111CB}"/>
              </a:ext>
            </a:extLst>
          </p:cNvPr>
          <p:cNvSpPr>
            <a:spLocks noGrp="1"/>
          </p:cNvSpPr>
          <p:nvPr>
            <p:ph idx="1"/>
          </p:nvPr>
        </p:nvSpPr>
        <p:spPr>
          <a:xfrm>
            <a:off x="744000" y="1412777"/>
            <a:ext cx="10408093" cy="4739679"/>
          </a:xfrm>
        </p:spPr>
        <p:txBody>
          <a:bodyPr/>
          <a:lstStyle/>
          <a:p>
            <a:pPr marL="285750" indent="-285750">
              <a:buFont typeface="Arial" panose="020B0604020202020204" pitchFamily="34" charset="0"/>
              <a:buChar char="•"/>
            </a:pPr>
            <a:r>
              <a:rPr lang="en-GB" dirty="0"/>
              <a:t>the AstraZeneca vaccine does not contain PEG but does contain a related compound called polysorbate 80. Some people with PEG allergy may also be allergic to polysorbate 80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however, polysorbate 80 is widely used in medicines and foods and is present in many medicines including monoclonal antibody preparations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some injected influenza vaccines (including the main vaccine used in over 65 year olds) contain polysorbate 80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individuals who have tolerated injections that contain polysorbate 80 (such as certain influenza vaccines) are likely to tolerate the AstraZeneca vaccine</a:t>
            </a:r>
          </a:p>
          <a:p>
            <a:pPr marL="0" indent="0"/>
            <a:endParaRPr lang="en-GB" dirty="0"/>
          </a:p>
          <a:p>
            <a:pPr marL="285750" indent="-285750">
              <a:buFont typeface="Arial" panose="020B0604020202020204" pitchFamily="34" charset="0"/>
              <a:buChar char="•"/>
            </a:pPr>
            <a:r>
              <a:rPr lang="en-GB" dirty="0"/>
              <a:t>see table on next slide for management of individuals with a history of allergy</a:t>
            </a:r>
          </a:p>
        </p:txBody>
      </p:sp>
      <p:sp>
        <p:nvSpPr>
          <p:cNvPr id="4" name="Slide Number Placeholder 3">
            <a:extLst>
              <a:ext uri="{FF2B5EF4-FFF2-40B4-BE49-F238E27FC236}">
                <a16:creationId xmlns:a16="http://schemas.microsoft.com/office/drawing/2014/main" id="{5EB27913-2F29-43ED-8D9F-020451A20398}"/>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65</a:t>
            </a:fld>
            <a:endParaRPr lang="en-US" dirty="0"/>
          </a:p>
        </p:txBody>
      </p:sp>
      <p:sp>
        <p:nvSpPr>
          <p:cNvPr id="5" name="Footer Placeholder 4">
            <a:extLst>
              <a:ext uri="{FF2B5EF4-FFF2-40B4-BE49-F238E27FC236}">
                <a16:creationId xmlns:a16="http://schemas.microsoft.com/office/drawing/2014/main" id="{B8881FF8-DB35-4A8A-BE9B-0B566D4BC15C}"/>
              </a:ext>
            </a:extLst>
          </p:cNvPr>
          <p:cNvSpPr>
            <a:spLocks noGrp="1"/>
          </p:cNvSpPr>
          <p:nvPr>
            <p:ph type="ftr" sz="quarter" idx="11"/>
          </p:nvPr>
        </p:nvSpPr>
        <p:spPr/>
        <p:txBody>
          <a:bodyPr/>
          <a:lstStyle/>
          <a:p>
            <a:pPr>
              <a:defRPr/>
            </a:pPr>
            <a:r>
              <a:rPr lang="en-GB"/>
              <a:t>COVID-19 Vaccination programme: Core training slide set for healthcare practitioners 17 September 2021 </a:t>
            </a:r>
            <a:endParaRPr lang="en-US" dirty="0"/>
          </a:p>
        </p:txBody>
      </p:sp>
    </p:spTree>
    <p:extLst>
      <p:ext uri="{BB962C8B-B14F-4D97-AF65-F5344CB8AC3E}">
        <p14:creationId xmlns:p14="http://schemas.microsoft.com/office/powerpoint/2010/main" val="294324768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7E785-5CD3-4C9B-B10F-26B18582BCF8}"/>
              </a:ext>
            </a:extLst>
          </p:cNvPr>
          <p:cNvSpPr>
            <a:spLocks noGrp="1"/>
          </p:cNvSpPr>
          <p:nvPr>
            <p:ph type="title"/>
          </p:nvPr>
        </p:nvSpPr>
        <p:spPr/>
        <p:txBody>
          <a:bodyPr>
            <a:normAutofit fontScale="90000"/>
          </a:bodyPr>
          <a:lstStyle/>
          <a:p>
            <a:r>
              <a:rPr lang="en-GB" dirty="0"/>
              <a:t>History of allergy</a:t>
            </a:r>
            <a:br>
              <a:rPr lang="en-GB" dirty="0"/>
            </a:br>
            <a:endParaRPr lang="en-GB" dirty="0"/>
          </a:p>
        </p:txBody>
      </p:sp>
      <p:sp>
        <p:nvSpPr>
          <p:cNvPr id="3" name="Content Placeholder 2">
            <a:extLst>
              <a:ext uri="{FF2B5EF4-FFF2-40B4-BE49-F238E27FC236}">
                <a16:creationId xmlns:a16="http://schemas.microsoft.com/office/drawing/2014/main" id="{15735622-6004-4739-9BC5-5BE020973140}"/>
              </a:ext>
            </a:extLst>
          </p:cNvPr>
          <p:cNvSpPr>
            <a:spLocks noGrp="1"/>
          </p:cNvSpPr>
          <p:nvPr>
            <p:ph idx="1"/>
          </p:nvPr>
        </p:nvSpPr>
        <p:spPr>
          <a:xfrm>
            <a:off x="744000" y="1412777"/>
            <a:ext cx="5099239" cy="4895949"/>
          </a:xfrm>
        </p:spPr>
        <p:txBody>
          <a:bodyPr/>
          <a:lstStyle/>
          <a:p>
            <a:pPr marL="285750" indent="-285750">
              <a:buFont typeface="Arial" panose="020B0604020202020204" pitchFamily="34" charset="0"/>
              <a:buChar char="•"/>
            </a:pPr>
            <a:r>
              <a:rPr lang="en-GB" dirty="0"/>
              <a:t>a very small number of individuals have experienced anaphylaxis when vaccinated with a COVID-19 vaccine</a:t>
            </a:r>
          </a:p>
          <a:p>
            <a:pPr marL="0" indent="0"/>
            <a:endParaRPr lang="en-GB" dirty="0"/>
          </a:p>
          <a:p>
            <a:pPr marL="285750" indent="-285750">
              <a:buFont typeface="Arial" panose="020B0604020202020204" pitchFamily="34" charset="0"/>
              <a:buChar char="•"/>
            </a:pPr>
            <a:r>
              <a:rPr lang="en-GB" dirty="0"/>
              <a:t>anyone with a history of allergic reaction to an excipient in the COVID-19 vaccine should not receive that vaccine (except with expert advice), but those </a:t>
            </a:r>
            <a:r>
              <a:rPr lang="en-GB" b="1" dirty="0"/>
              <a:t>with any other allergies </a:t>
            </a:r>
            <a:r>
              <a:rPr lang="en-GB" dirty="0"/>
              <a:t>(such as a food allergy) – including those with prior anaphylaxis – </a:t>
            </a:r>
            <a:r>
              <a:rPr lang="en-GB" b="1" dirty="0"/>
              <a:t>can have the vaccine</a:t>
            </a:r>
          </a:p>
          <a:p>
            <a:pPr marL="0" indent="0"/>
            <a:endParaRPr lang="en-GB" b="1" dirty="0"/>
          </a:p>
          <a:p>
            <a:pPr marL="285750" indent="-285750">
              <a:buFont typeface="Arial" panose="020B0604020202020204" pitchFamily="34" charset="0"/>
              <a:buChar char="•"/>
            </a:pPr>
            <a:r>
              <a:rPr lang="en-GB" dirty="0"/>
              <a:t>advice on the management of patients with allergy is summarised in the table (available in Green Book COVID-19 chapter)</a:t>
            </a:r>
          </a:p>
          <a:p>
            <a:pPr marL="0" indent="0"/>
            <a:endParaRPr lang="en-GB" dirty="0"/>
          </a:p>
          <a:p>
            <a:endParaRPr lang="en-GB" sz="1100" dirty="0"/>
          </a:p>
          <a:p>
            <a:endParaRPr lang="en-GB" dirty="0"/>
          </a:p>
        </p:txBody>
      </p:sp>
      <p:sp>
        <p:nvSpPr>
          <p:cNvPr id="4" name="Slide Number Placeholder 3">
            <a:extLst>
              <a:ext uri="{FF2B5EF4-FFF2-40B4-BE49-F238E27FC236}">
                <a16:creationId xmlns:a16="http://schemas.microsoft.com/office/drawing/2014/main" id="{618D90A0-C7F8-457B-96D1-E3021CE6E9BC}"/>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66</a:t>
            </a:fld>
            <a:endParaRPr lang="en-US" dirty="0"/>
          </a:p>
        </p:txBody>
      </p:sp>
      <p:sp>
        <p:nvSpPr>
          <p:cNvPr id="5" name="Footer Placeholder 4">
            <a:extLst>
              <a:ext uri="{FF2B5EF4-FFF2-40B4-BE49-F238E27FC236}">
                <a16:creationId xmlns:a16="http://schemas.microsoft.com/office/drawing/2014/main" id="{158BD1EA-6715-4909-BC1C-F4E928126068}"/>
              </a:ext>
            </a:extLst>
          </p:cNvPr>
          <p:cNvSpPr>
            <a:spLocks noGrp="1"/>
          </p:cNvSpPr>
          <p:nvPr>
            <p:ph type="ftr" sz="quarter" idx="11"/>
          </p:nvPr>
        </p:nvSpPr>
        <p:spPr/>
        <p:txBody>
          <a:bodyPr/>
          <a:lstStyle/>
          <a:p>
            <a:pPr>
              <a:defRPr/>
            </a:pPr>
            <a:r>
              <a:rPr lang="en-GB"/>
              <a:t>COVID-19 Vaccination programme: Core training slide set for healthcare practitioners 17 September 2021 </a:t>
            </a:r>
            <a:endParaRPr lang="en-US" dirty="0"/>
          </a:p>
        </p:txBody>
      </p:sp>
      <p:sp>
        <p:nvSpPr>
          <p:cNvPr id="6" name="Rectangle 2">
            <a:extLst>
              <a:ext uri="{FF2B5EF4-FFF2-40B4-BE49-F238E27FC236}">
                <a16:creationId xmlns:a16="http://schemas.microsoft.com/office/drawing/2014/main" id="{404E002B-FFC2-4D6A-8D07-BAE32A4CA274}"/>
              </a:ext>
            </a:extLst>
          </p:cNvPr>
          <p:cNvSpPr>
            <a:spLocks noChangeArrowheads="1"/>
          </p:cNvSpPr>
          <p:nvPr/>
        </p:nvSpPr>
        <p:spPr bwMode="auto">
          <a:xfrm flipV="1">
            <a:off x="6535271" y="2519080"/>
            <a:ext cx="1048529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dirty="0"/>
          </a:p>
        </p:txBody>
      </p:sp>
      <p:pic>
        <p:nvPicPr>
          <p:cNvPr id="7" name="Picture 6">
            <a:extLst>
              <a:ext uri="{FF2B5EF4-FFF2-40B4-BE49-F238E27FC236}">
                <a16:creationId xmlns:a16="http://schemas.microsoft.com/office/drawing/2014/main" id="{D41F6D23-3CDA-43AA-985F-FC51A9155A50}"/>
              </a:ext>
            </a:extLst>
          </p:cNvPr>
          <p:cNvPicPr>
            <a:picLocks noChangeAspect="1"/>
          </p:cNvPicPr>
          <p:nvPr/>
        </p:nvPicPr>
        <p:blipFill>
          <a:blip r:embed="rId2"/>
          <a:stretch>
            <a:fillRect/>
          </a:stretch>
        </p:blipFill>
        <p:spPr>
          <a:xfrm>
            <a:off x="5843240" y="1094506"/>
            <a:ext cx="6138392" cy="5106208"/>
          </a:xfrm>
          <a:prstGeom prst="rect">
            <a:avLst/>
          </a:prstGeom>
        </p:spPr>
      </p:pic>
    </p:spTree>
    <p:extLst>
      <p:ext uri="{BB962C8B-B14F-4D97-AF65-F5344CB8AC3E}">
        <p14:creationId xmlns:p14="http://schemas.microsoft.com/office/powerpoint/2010/main" val="116891739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7A698-25A9-4A43-895B-B4F42EE2EEA9}"/>
              </a:ext>
            </a:extLst>
          </p:cNvPr>
          <p:cNvSpPr>
            <a:spLocks noGrp="1"/>
          </p:cNvSpPr>
          <p:nvPr>
            <p:ph type="title"/>
          </p:nvPr>
        </p:nvSpPr>
        <p:spPr>
          <a:xfrm>
            <a:off x="750269" y="548680"/>
            <a:ext cx="5628229" cy="648072"/>
          </a:xfrm>
        </p:spPr>
        <p:txBody>
          <a:bodyPr>
            <a:normAutofit fontScale="90000"/>
          </a:bodyPr>
          <a:lstStyle/>
          <a:p>
            <a:r>
              <a:rPr lang="en-GB" dirty="0"/>
              <a:t>Allergic reaction to previous dose</a:t>
            </a:r>
          </a:p>
        </p:txBody>
      </p:sp>
      <p:sp>
        <p:nvSpPr>
          <p:cNvPr id="3" name="Content Placeholder 2">
            <a:extLst>
              <a:ext uri="{FF2B5EF4-FFF2-40B4-BE49-F238E27FC236}">
                <a16:creationId xmlns:a16="http://schemas.microsoft.com/office/drawing/2014/main" id="{73DCB0BE-C422-4FE8-9646-D21842764343}"/>
              </a:ext>
            </a:extLst>
          </p:cNvPr>
          <p:cNvSpPr>
            <a:spLocks noGrp="1"/>
          </p:cNvSpPr>
          <p:nvPr>
            <p:ph idx="1"/>
          </p:nvPr>
        </p:nvSpPr>
        <p:spPr>
          <a:xfrm>
            <a:off x="744000" y="1812752"/>
            <a:ext cx="4832047" cy="4339704"/>
          </a:xfrm>
        </p:spPr>
        <p:txBody>
          <a:bodyPr/>
          <a:lstStyle/>
          <a:p>
            <a:pPr marL="285750" indent="-285750">
              <a:buFont typeface="Arial" panose="020B0604020202020204" pitchFamily="34" charset="0"/>
              <a:buChar char="•"/>
            </a:pPr>
            <a:r>
              <a:rPr lang="en-GB" dirty="0"/>
              <a:t>the British Society for Allergy and Clinical Immunology (BSACI) has advised that individuals who have a reaction to the first dose of a COVID-19 vaccine may be able to receive a second dose of vaccine, as per the flowchart </a:t>
            </a:r>
          </a:p>
          <a:p>
            <a:pPr marL="0" indent="0"/>
            <a:r>
              <a:rPr lang="en-GB" dirty="0"/>
              <a:t> </a:t>
            </a:r>
          </a:p>
          <a:p>
            <a:pPr marL="285750" indent="-285750">
              <a:buFont typeface="Arial" panose="020B0604020202020204" pitchFamily="34" charset="0"/>
              <a:buChar char="•"/>
            </a:pPr>
            <a:r>
              <a:rPr lang="en-GB" dirty="0"/>
              <a:t>individuals with non-allergic reactions (vasovagal episodes, non-urticarial skin reaction or non-specific symptoms) to the first dose of a COVID-19 vaccine can receive the second dose of vaccine in any vaccination setting</a:t>
            </a:r>
          </a:p>
          <a:p>
            <a:endParaRPr lang="en-GB" dirty="0"/>
          </a:p>
        </p:txBody>
      </p:sp>
      <p:sp>
        <p:nvSpPr>
          <p:cNvPr id="4" name="Slide Number Placeholder 3">
            <a:extLst>
              <a:ext uri="{FF2B5EF4-FFF2-40B4-BE49-F238E27FC236}">
                <a16:creationId xmlns:a16="http://schemas.microsoft.com/office/drawing/2014/main" id="{38AB6129-745A-4CE2-AED9-F887FA2432CD}"/>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67</a:t>
            </a:fld>
            <a:endParaRPr lang="en-US" dirty="0"/>
          </a:p>
        </p:txBody>
      </p:sp>
      <p:sp>
        <p:nvSpPr>
          <p:cNvPr id="5" name="Footer Placeholder 4">
            <a:extLst>
              <a:ext uri="{FF2B5EF4-FFF2-40B4-BE49-F238E27FC236}">
                <a16:creationId xmlns:a16="http://schemas.microsoft.com/office/drawing/2014/main" id="{3BBCA0AB-DFB8-439B-BE47-C8B0A8E83C4F}"/>
              </a:ext>
            </a:extLst>
          </p:cNvPr>
          <p:cNvSpPr>
            <a:spLocks noGrp="1"/>
          </p:cNvSpPr>
          <p:nvPr>
            <p:ph type="ftr" sz="quarter" idx="11"/>
          </p:nvPr>
        </p:nvSpPr>
        <p:spPr/>
        <p:txBody>
          <a:bodyPr/>
          <a:lstStyle/>
          <a:p>
            <a:pPr>
              <a:defRPr/>
            </a:pPr>
            <a:r>
              <a:rPr lang="en-GB"/>
              <a:t>COVID-19 Vaccination programme: Core training slide set for healthcare practitioners 17 September 2021 </a:t>
            </a:r>
            <a:endParaRPr lang="en-US" dirty="0"/>
          </a:p>
        </p:txBody>
      </p:sp>
      <p:sp>
        <p:nvSpPr>
          <p:cNvPr id="6" name="Rectangle 2">
            <a:extLst>
              <a:ext uri="{FF2B5EF4-FFF2-40B4-BE49-F238E27FC236}">
                <a16:creationId xmlns:a16="http://schemas.microsoft.com/office/drawing/2014/main" id="{40107C97-AFFA-40E5-9E01-FBCEDFF1B065}"/>
              </a:ext>
            </a:extLst>
          </p:cNvPr>
          <p:cNvSpPr>
            <a:spLocks noChangeArrowheads="1"/>
          </p:cNvSpPr>
          <p:nvPr/>
        </p:nvSpPr>
        <p:spPr bwMode="auto">
          <a:xfrm>
            <a:off x="4994130" y="1473199"/>
            <a:ext cx="1393036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dirty="0"/>
          </a:p>
        </p:txBody>
      </p:sp>
      <p:sp>
        <p:nvSpPr>
          <p:cNvPr id="8" name="TextBox 7">
            <a:extLst>
              <a:ext uri="{FF2B5EF4-FFF2-40B4-BE49-F238E27FC236}">
                <a16:creationId xmlns:a16="http://schemas.microsoft.com/office/drawing/2014/main" id="{7C7CD35B-3CA2-4BE4-8F56-324DC86C4147}"/>
              </a:ext>
            </a:extLst>
          </p:cNvPr>
          <p:cNvSpPr txBox="1"/>
          <p:nvPr/>
        </p:nvSpPr>
        <p:spPr>
          <a:xfrm>
            <a:off x="6299200" y="5830590"/>
            <a:ext cx="5754255" cy="523220"/>
          </a:xfrm>
          <a:prstGeom prst="rect">
            <a:avLst/>
          </a:prstGeom>
          <a:noFill/>
        </p:spPr>
        <p:txBody>
          <a:bodyPr wrap="square" rtlCol="0">
            <a:spAutoFit/>
          </a:bodyPr>
          <a:lstStyle/>
          <a:p>
            <a:r>
              <a:rPr lang="en-GB" sz="1400" dirty="0"/>
              <a:t>Flowchart for managing patients who have allergic reactions</a:t>
            </a:r>
          </a:p>
          <a:p>
            <a:r>
              <a:rPr lang="en-GB" sz="1400" dirty="0"/>
              <a:t> to the first dose of COVID-19 vaccine</a:t>
            </a:r>
          </a:p>
        </p:txBody>
      </p:sp>
      <p:pic>
        <p:nvPicPr>
          <p:cNvPr id="9" name="Picture 8">
            <a:extLst>
              <a:ext uri="{FF2B5EF4-FFF2-40B4-BE49-F238E27FC236}">
                <a16:creationId xmlns:a16="http://schemas.microsoft.com/office/drawing/2014/main" id="{3B18F6F5-7261-43C4-A6CD-86D52E75609A}"/>
              </a:ext>
            </a:extLst>
          </p:cNvPr>
          <p:cNvPicPr>
            <a:picLocks noChangeAspect="1"/>
          </p:cNvPicPr>
          <p:nvPr/>
        </p:nvPicPr>
        <p:blipFill>
          <a:blip r:embed="rId2"/>
          <a:stretch>
            <a:fillRect/>
          </a:stretch>
        </p:blipFill>
        <p:spPr>
          <a:xfrm>
            <a:off x="6096000" y="111512"/>
            <a:ext cx="5713141" cy="5640943"/>
          </a:xfrm>
          <a:prstGeom prst="rect">
            <a:avLst/>
          </a:prstGeom>
        </p:spPr>
      </p:pic>
    </p:spTree>
    <p:extLst>
      <p:ext uri="{BB962C8B-B14F-4D97-AF65-F5344CB8AC3E}">
        <p14:creationId xmlns:p14="http://schemas.microsoft.com/office/powerpoint/2010/main" val="181464574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8A7A6-6201-4DC4-B10F-5346668EA2AE}"/>
              </a:ext>
            </a:extLst>
          </p:cNvPr>
          <p:cNvSpPr>
            <a:spLocks noGrp="1"/>
          </p:cNvSpPr>
          <p:nvPr>
            <p:ph type="title"/>
          </p:nvPr>
        </p:nvSpPr>
        <p:spPr/>
        <p:txBody>
          <a:bodyPr/>
          <a:lstStyle/>
          <a:p>
            <a:r>
              <a:rPr lang="en-GB" dirty="0"/>
              <a:t>Blood clots</a:t>
            </a:r>
          </a:p>
        </p:txBody>
      </p:sp>
      <p:sp>
        <p:nvSpPr>
          <p:cNvPr id="3" name="Content Placeholder 2">
            <a:extLst>
              <a:ext uri="{FF2B5EF4-FFF2-40B4-BE49-F238E27FC236}">
                <a16:creationId xmlns:a16="http://schemas.microsoft.com/office/drawing/2014/main" id="{7DEFC371-D5FD-4315-BC20-919EB10793BF}"/>
              </a:ext>
            </a:extLst>
          </p:cNvPr>
          <p:cNvSpPr>
            <a:spLocks noGrp="1"/>
          </p:cNvSpPr>
          <p:nvPr>
            <p:ph idx="1"/>
          </p:nvPr>
        </p:nvSpPr>
        <p:spPr>
          <a:xfrm>
            <a:off x="743999" y="1245129"/>
            <a:ext cx="11208652" cy="5063597"/>
          </a:xfrm>
        </p:spPr>
        <p:txBody>
          <a:bodyPr/>
          <a:lstStyle/>
          <a:p>
            <a:pPr marL="285750" indent="-285750">
              <a:buFont typeface="Arial" panose="020B0604020202020204" pitchFamily="34" charset="0"/>
              <a:buChar char="•"/>
            </a:pPr>
            <a:r>
              <a:rPr lang="en-GB" dirty="0"/>
              <a:t>following widespread use of the AstraZeneca vaccine, a rare condition involving serious thromboembolic events accompanied by thrombocytopaenia has been reported after receipt of this vaccine</a:t>
            </a:r>
          </a:p>
          <a:p>
            <a:pPr marL="0" indent="0"/>
            <a:endParaRPr lang="en-GB" sz="1000" dirty="0"/>
          </a:p>
          <a:p>
            <a:pPr marL="285750" indent="-285750">
              <a:buFont typeface="Arial" panose="020B0604020202020204" pitchFamily="34" charset="0"/>
              <a:buChar char="•"/>
            </a:pPr>
            <a:r>
              <a:rPr lang="en-GB" dirty="0"/>
              <a:t>the condition presents with unusual venous thrombosis, including cerebral venous sinus thrombosis, portal vein thrombosis and sometimes arterial thrombosis with low platelet count and high D-dimer measurements</a:t>
            </a:r>
          </a:p>
          <a:p>
            <a:pPr marL="285750" indent="-285750">
              <a:buFont typeface="Arial" panose="020B0604020202020204" pitchFamily="34" charset="0"/>
              <a:buChar char="•"/>
            </a:pPr>
            <a:endParaRPr lang="en-GB" sz="1000" dirty="0"/>
          </a:p>
          <a:p>
            <a:pPr marL="285750" indent="-285750">
              <a:buFont typeface="Arial" panose="020B0604020202020204" pitchFamily="34" charset="0"/>
              <a:buChar char="•"/>
            </a:pPr>
            <a:r>
              <a:rPr lang="en-GB" dirty="0"/>
              <a:t>this syndrome (otherwise known as Vaccine Induced Thrombosis and Thrombocytopenia syndrome or VITTs) has affected patients of all ages and genders</a:t>
            </a:r>
          </a:p>
          <a:p>
            <a:pPr marL="0" indent="0"/>
            <a:endParaRPr lang="en-GB" sz="1000" dirty="0"/>
          </a:p>
          <a:p>
            <a:pPr marL="285750" indent="-285750">
              <a:buFont typeface="Arial" panose="020B0604020202020204" pitchFamily="34" charset="0"/>
              <a:buChar char="•"/>
            </a:pPr>
            <a:r>
              <a:rPr lang="en-GB" dirty="0"/>
              <a:t>the majority of cases have occurred between 5 and 16 days following vaccination with the first dose</a:t>
            </a:r>
          </a:p>
          <a:p>
            <a:pPr marL="171450" indent="-171450">
              <a:buFont typeface="Arial" panose="020B0604020202020204" pitchFamily="34" charset="0"/>
              <a:buChar char="•"/>
            </a:pPr>
            <a:endParaRPr lang="en-GB" sz="1000" dirty="0"/>
          </a:p>
          <a:p>
            <a:pPr marL="285750" indent="-285750">
              <a:buFont typeface="Arial" panose="020B0604020202020204" pitchFamily="34" charset="0"/>
              <a:buChar char="•"/>
            </a:pPr>
            <a:r>
              <a:rPr lang="en-GB" dirty="0"/>
              <a:t>the reported rate in the UK after the first dose is around 15 cases per every million doses given, although a higher incidence is seen in younger individuals </a:t>
            </a:r>
          </a:p>
          <a:p>
            <a:pPr marL="171450" indent="-171450">
              <a:buFont typeface="Arial" panose="020B0604020202020204" pitchFamily="34" charset="0"/>
              <a:buChar char="•"/>
            </a:pPr>
            <a:endParaRPr lang="en-GB" sz="1000" i="1" dirty="0"/>
          </a:p>
          <a:p>
            <a:pPr marL="285750" indent="-285750">
              <a:buFont typeface="Arial" panose="020B0604020202020204" pitchFamily="34" charset="0"/>
              <a:buChar char="•"/>
            </a:pPr>
            <a:r>
              <a:rPr lang="en-GB" dirty="0"/>
              <a:t>there is no evidence of any underlying risk factors in the individuals affected by this condition who have mainly been previously healthy</a:t>
            </a:r>
          </a:p>
          <a:p>
            <a:pPr marL="285750" indent="-285750">
              <a:buFont typeface="Arial" panose="020B0604020202020204" pitchFamily="34" charset="0"/>
              <a:buChar char="•"/>
            </a:pPr>
            <a:endParaRPr lang="en-GB" sz="1000" dirty="0"/>
          </a:p>
          <a:p>
            <a:pPr marL="285750" indent="-285750">
              <a:buFont typeface="Arial" panose="020B0604020202020204" pitchFamily="34" charset="0"/>
              <a:buChar char="•"/>
            </a:pPr>
            <a:r>
              <a:rPr lang="en-GB" dirty="0"/>
              <a:t>the condition is rare, tends to present with unusual forms of clotting and the mechanism is believed to be an idiosyncratic reaction related to an immune response to the AstraZeneca vaccine</a:t>
            </a:r>
            <a:endParaRPr lang="en-GB" sz="1000" dirty="0"/>
          </a:p>
          <a:p>
            <a:endParaRPr lang="en-GB" dirty="0"/>
          </a:p>
        </p:txBody>
      </p:sp>
      <p:sp>
        <p:nvSpPr>
          <p:cNvPr id="4" name="Slide Number Placeholder 3">
            <a:extLst>
              <a:ext uri="{FF2B5EF4-FFF2-40B4-BE49-F238E27FC236}">
                <a16:creationId xmlns:a16="http://schemas.microsoft.com/office/drawing/2014/main" id="{6ADC74D0-87EA-4C7A-BB00-56A189B8A8FA}"/>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68</a:t>
            </a:fld>
            <a:endParaRPr lang="en-US" dirty="0"/>
          </a:p>
        </p:txBody>
      </p:sp>
      <p:sp>
        <p:nvSpPr>
          <p:cNvPr id="5" name="Footer Placeholder 4">
            <a:extLst>
              <a:ext uri="{FF2B5EF4-FFF2-40B4-BE49-F238E27FC236}">
                <a16:creationId xmlns:a16="http://schemas.microsoft.com/office/drawing/2014/main" id="{788A388D-FC1C-4A3C-B39B-1600F3F0C34C}"/>
              </a:ext>
            </a:extLst>
          </p:cNvPr>
          <p:cNvSpPr>
            <a:spLocks noGrp="1"/>
          </p:cNvSpPr>
          <p:nvPr>
            <p:ph type="ftr" sz="quarter" idx="11"/>
          </p:nvPr>
        </p:nvSpPr>
        <p:spPr/>
        <p:txBody>
          <a:bodyPr/>
          <a:lstStyle/>
          <a:p>
            <a:pPr>
              <a:defRPr/>
            </a:pPr>
            <a:r>
              <a:rPr lang="en-GB"/>
              <a:t>COVID-19 Vaccination programme: Core training slide set for healthcare practitioners 17 September 2021 </a:t>
            </a:r>
            <a:endParaRPr lang="en-US" dirty="0"/>
          </a:p>
        </p:txBody>
      </p:sp>
    </p:spTree>
    <p:extLst>
      <p:ext uri="{BB962C8B-B14F-4D97-AF65-F5344CB8AC3E}">
        <p14:creationId xmlns:p14="http://schemas.microsoft.com/office/powerpoint/2010/main" val="264407242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F4422-9C96-413B-92D6-953F48A8581B}"/>
              </a:ext>
            </a:extLst>
          </p:cNvPr>
          <p:cNvSpPr>
            <a:spLocks noGrp="1"/>
          </p:cNvSpPr>
          <p:nvPr>
            <p:ph type="title"/>
          </p:nvPr>
        </p:nvSpPr>
        <p:spPr>
          <a:xfrm>
            <a:off x="463694" y="150526"/>
            <a:ext cx="10704000" cy="648072"/>
          </a:xfrm>
        </p:spPr>
        <p:txBody>
          <a:bodyPr>
            <a:normAutofit fontScale="90000"/>
          </a:bodyPr>
          <a:lstStyle/>
          <a:p>
            <a:r>
              <a:rPr lang="en-GB" dirty="0"/>
              <a:t>Use of the AZ vaccine in those under 40 years of age</a:t>
            </a:r>
          </a:p>
        </p:txBody>
      </p:sp>
      <p:sp>
        <p:nvSpPr>
          <p:cNvPr id="3" name="Content Placeholder 2">
            <a:extLst>
              <a:ext uri="{FF2B5EF4-FFF2-40B4-BE49-F238E27FC236}">
                <a16:creationId xmlns:a16="http://schemas.microsoft.com/office/drawing/2014/main" id="{B8BAF6FE-7FC3-4C51-A14D-20045AC23DC6}"/>
              </a:ext>
            </a:extLst>
          </p:cNvPr>
          <p:cNvSpPr>
            <a:spLocks noGrp="1"/>
          </p:cNvSpPr>
          <p:nvPr>
            <p:ph idx="1"/>
          </p:nvPr>
        </p:nvSpPr>
        <p:spPr>
          <a:xfrm>
            <a:off x="463694" y="798598"/>
            <a:ext cx="10704000" cy="5510128"/>
          </a:xfrm>
        </p:spPr>
        <p:txBody>
          <a:bodyPr/>
          <a:lstStyle/>
          <a:p>
            <a:pPr marL="285750" indent="-285750">
              <a:buFont typeface="Arial" panose="020B0604020202020204" pitchFamily="34" charset="0"/>
              <a:buChar char="•"/>
            </a:pPr>
            <a:r>
              <a:rPr lang="en-GB" dirty="0"/>
              <a:t>there appears to be a trend of increasing incidence of this rare clotting condition reported in the younger adult age groups compared to the older age groups </a:t>
            </a:r>
          </a:p>
          <a:p>
            <a:pPr marL="285750" indent="-285750">
              <a:buFont typeface="Arial" panose="020B0604020202020204" pitchFamily="34" charset="0"/>
              <a:buChar char="•"/>
            </a:pPr>
            <a:endParaRPr lang="en-GB" sz="1050" dirty="0"/>
          </a:p>
          <a:p>
            <a:pPr marL="285750" indent="-285750">
              <a:buFont typeface="Arial" panose="020B0604020202020204" pitchFamily="34" charset="0"/>
              <a:buChar char="•"/>
            </a:pPr>
            <a:r>
              <a:rPr lang="en-GB" dirty="0"/>
              <a:t>in contrast, the risks of serious disease associated with COVID-19 increases steeply with age, with the younger adults at the lowest risk of serious disease </a:t>
            </a:r>
          </a:p>
          <a:p>
            <a:pPr marL="285750" indent="-285750">
              <a:buFont typeface="Arial" panose="020B0604020202020204" pitchFamily="34" charset="0"/>
              <a:buChar char="•"/>
            </a:pPr>
            <a:endParaRPr lang="en-GB" sz="1050" dirty="0"/>
          </a:p>
          <a:p>
            <a:pPr marL="285750" indent="-285750">
              <a:buFont typeface="Arial" panose="020B0604020202020204" pitchFamily="34" charset="0"/>
              <a:buChar char="•"/>
            </a:pPr>
            <a:r>
              <a:rPr lang="en-GB" dirty="0"/>
              <a:t>based on current evidence </a:t>
            </a:r>
            <a:r>
              <a:rPr lang="en-GB" b="1" dirty="0"/>
              <a:t>JCVI is advising a preference for an alternative vaccine for healthy people under 40 years of age</a:t>
            </a:r>
            <a:r>
              <a:rPr lang="en-GB" dirty="0"/>
              <a:t>, including health and social care workers, unpaid carers and household contacts of immunosuppressed individuals </a:t>
            </a:r>
          </a:p>
          <a:p>
            <a:pPr marL="285750" indent="-285750">
              <a:buFont typeface="Arial" panose="020B0604020202020204" pitchFamily="34" charset="0"/>
              <a:buChar char="•"/>
            </a:pPr>
            <a:endParaRPr lang="en-GB" sz="1000" dirty="0"/>
          </a:p>
          <a:p>
            <a:pPr marL="285750" indent="-285750">
              <a:buFont typeface="Arial" panose="020B0604020202020204" pitchFamily="34" charset="0"/>
              <a:buChar char="•"/>
            </a:pPr>
            <a:r>
              <a:rPr lang="en-GB" b="1" dirty="0">
                <a:ea typeface="Times New Roman" panose="02020603050405020304" pitchFamily="18" charset="0"/>
              </a:rPr>
              <a:t>all those under the age of 40 (and over 18) years who are yet to have their first dose should be preferentially offered the Pfizer BioNTech or Moderna vaccines</a:t>
            </a:r>
            <a:r>
              <a:rPr lang="en-GB" dirty="0">
                <a:ea typeface="Times New Roman" panose="02020603050405020304" pitchFamily="18" charset="0"/>
              </a:rPr>
              <a:t>, unless there is a clinical reason that precludes the use of either of these alternative vaccines e.g. PEG allergy</a:t>
            </a:r>
          </a:p>
          <a:p>
            <a:pPr marL="285750" indent="-285750">
              <a:buFont typeface="Arial" panose="020B0604020202020204" pitchFamily="34" charset="0"/>
              <a:buChar char="•"/>
            </a:pPr>
            <a:endParaRPr lang="en-GB" sz="1000" dirty="0"/>
          </a:p>
          <a:p>
            <a:pPr marL="285750" lvl="0" indent="-285750">
              <a:lnSpc>
                <a:spcPct val="107000"/>
              </a:lnSpc>
              <a:spcAft>
                <a:spcPts val="800"/>
              </a:spcAft>
              <a:buFont typeface="Arial" panose="020B0604020202020204" pitchFamily="34" charset="0"/>
              <a:buChar char="•"/>
            </a:pPr>
            <a:r>
              <a:rPr lang="en-GB" dirty="0">
                <a:ea typeface="Times New Roman" panose="02020603050405020304" pitchFamily="18" charset="0"/>
                <a:cs typeface="Times New Roman" panose="02020603050405020304" pitchFamily="18" charset="0"/>
              </a:rPr>
              <a:t>if there is a clinical reason for a person under 40 to receive vaccination with AstraZeneca, informed consent following a discussion about risks and benefits to the individual must be obtained</a:t>
            </a:r>
            <a:endParaRPr lang="en-GB" sz="1050" dirty="0"/>
          </a:p>
          <a:p>
            <a:pPr marL="285750" indent="-285750">
              <a:buFont typeface="Arial" panose="020B0604020202020204" pitchFamily="34" charset="0"/>
              <a:buChar char="•"/>
            </a:pPr>
            <a:r>
              <a:rPr lang="en-GB" dirty="0"/>
              <a:t>those in this age group who have already received a dose of AstraZeneca vaccine without experiencing this rare side-effect should continue to be offered the second dose to complete the two dose course (provided there are no contraindications)</a:t>
            </a:r>
          </a:p>
          <a:p>
            <a:pPr marL="285750" indent="-285750">
              <a:buFont typeface="Arial" panose="020B0604020202020204" pitchFamily="34" charset="0"/>
              <a:buChar char="•"/>
            </a:pPr>
            <a:endParaRPr lang="en-GB" sz="1500" dirty="0"/>
          </a:p>
          <a:p>
            <a:pPr marL="285750" indent="-285750">
              <a:buFont typeface="Arial" panose="020B0604020202020204" pitchFamily="34" charset="0"/>
              <a:buChar char="•"/>
            </a:pPr>
            <a:endParaRPr lang="en-GB" sz="1500" dirty="0"/>
          </a:p>
          <a:p>
            <a:endParaRPr lang="en-GB" dirty="0"/>
          </a:p>
          <a:p>
            <a:endParaRPr lang="en-GB" dirty="0"/>
          </a:p>
          <a:p>
            <a:endParaRPr lang="en-GB" dirty="0"/>
          </a:p>
          <a:p>
            <a:endParaRPr lang="en-GB" dirty="0"/>
          </a:p>
        </p:txBody>
      </p:sp>
      <p:sp>
        <p:nvSpPr>
          <p:cNvPr id="4" name="Slide Number Placeholder 3">
            <a:extLst>
              <a:ext uri="{FF2B5EF4-FFF2-40B4-BE49-F238E27FC236}">
                <a16:creationId xmlns:a16="http://schemas.microsoft.com/office/drawing/2014/main" id="{9E2A0303-1FFE-4575-A7B5-D33F5634BA9E}"/>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69</a:t>
            </a:fld>
            <a:endParaRPr lang="en-US" dirty="0"/>
          </a:p>
        </p:txBody>
      </p:sp>
      <p:sp>
        <p:nvSpPr>
          <p:cNvPr id="5" name="Footer Placeholder 4">
            <a:extLst>
              <a:ext uri="{FF2B5EF4-FFF2-40B4-BE49-F238E27FC236}">
                <a16:creationId xmlns:a16="http://schemas.microsoft.com/office/drawing/2014/main" id="{B92902A3-11BB-4E24-8995-9086C0BA30CA}"/>
              </a:ext>
            </a:extLst>
          </p:cNvPr>
          <p:cNvSpPr>
            <a:spLocks noGrp="1"/>
          </p:cNvSpPr>
          <p:nvPr>
            <p:ph type="ftr" sz="quarter" idx="11"/>
          </p:nvPr>
        </p:nvSpPr>
        <p:spPr/>
        <p:txBody>
          <a:bodyPr/>
          <a:lstStyle/>
          <a:p>
            <a:pPr>
              <a:defRPr/>
            </a:pPr>
            <a:r>
              <a:rPr lang="en-GB"/>
              <a:t>COVID-19 Vaccination programme: Core training slide set for healthcare practitioners 17 September 2021 </a:t>
            </a:r>
            <a:endParaRPr lang="en-US" dirty="0"/>
          </a:p>
        </p:txBody>
      </p:sp>
    </p:spTree>
    <p:extLst>
      <p:ext uri="{BB962C8B-B14F-4D97-AF65-F5344CB8AC3E}">
        <p14:creationId xmlns:p14="http://schemas.microsoft.com/office/powerpoint/2010/main" val="13340876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F1838-BA06-4302-8A05-9FEC637A713F}"/>
              </a:ext>
            </a:extLst>
          </p:cNvPr>
          <p:cNvSpPr>
            <a:spLocks noGrp="1"/>
          </p:cNvSpPr>
          <p:nvPr>
            <p:ph type="title"/>
          </p:nvPr>
        </p:nvSpPr>
        <p:spPr/>
        <p:txBody>
          <a:bodyPr/>
          <a:lstStyle/>
          <a:p>
            <a:r>
              <a:rPr lang="en-GB" dirty="0"/>
              <a:t>Introduction</a:t>
            </a:r>
          </a:p>
        </p:txBody>
      </p:sp>
      <p:sp>
        <p:nvSpPr>
          <p:cNvPr id="3" name="Content Placeholder 2">
            <a:extLst>
              <a:ext uri="{FF2B5EF4-FFF2-40B4-BE49-F238E27FC236}">
                <a16:creationId xmlns:a16="http://schemas.microsoft.com/office/drawing/2014/main" id="{23225B5D-85E8-446D-86EB-27C2E4A6675D}"/>
              </a:ext>
            </a:extLst>
          </p:cNvPr>
          <p:cNvSpPr>
            <a:spLocks noGrp="1"/>
          </p:cNvSpPr>
          <p:nvPr>
            <p:ph idx="1"/>
          </p:nvPr>
        </p:nvSpPr>
        <p:spPr>
          <a:xfrm>
            <a:off x="663080" y="1299488"/>
            <a:ext cx="10704000" cy="5009238"/>
          </a:xfrm>
        </p:spPr>
        <p:txBody>
          <a:bodyPr/>
          <a:lstStyle/>
          <a:p>
            <a:pPr marL="285750" indent="-285750">
              <a:buFont typeface="Arial" panose="020B0604020202020204" pitchFamily="34" charset="0"/>
              <a:buChar char="•"/>
            </a:pPr>
            <a:r>
              <a:rPr lang="en-GB" dirty="0"/>
              <a:t>a new virus emerged in Wuhan, China during December 2019 </a:t>
            </a:r>
          </a:p>
          <a:p>
            <a:pPr marL="285750" indent="-285750">
              <a:buFont typeface="Arial" panose="020B0604020202020204" pitchFamily="34" charset="0"/>
              <a:buChar char="•"/>
            </a:pPr>
            <a:r>
              <a:rPr lang="en-GB" dirty="0"/>
              <a:t>this virus, which causes respiratory disease, was identified as being part of the Coronavirus family and it rapidly spread to many other countries around the world</a:t>
            </a:r>
          </a:p>
          <a:p>
            <a:pPr marL="285750" indent="-285750">
              <a:buFont typeface="Arial" panose="020B0604020202020204" pitchFamily="34" charset="0"/>
              <a:buChar char="•"/>
            </a:pPr>
            <a:r>
              <a:rPr lang="en-GB" dirty="0"/>
              <a:t>by 15/09/2021, 7,312,683 people had tested positive for the virus and 134,647 people had died within 28 days of a positive test in the UK </a:t>
            </a:r>
          </a:p>
          <a:p>
            <a:pPr marL="285750" indent="-285750">
              <a:buFont typeface="Arial" panose="020B0604020202020204" pitchFamily="34" charset="0"/>
              <a:buChar char="•"/>
            </a:pPr>
            <a:r>
              <a:rPr lang="en-GB" dirty="0"/>
              <a:t>common symptoms of COVID-19 include a high temperature, a continuous dry cough and loss or change to sense of smell and taste</a:t>
            </a:r>
          </a:p>
          <a:p>
            <a:pPr marL="285750" indent="-285750">
              <a:buFont typeface="Arial" panose="020B0604020202020204" pitchFamily="34" charset="0"/>
              <a:buChar char="•"/>
            </a:pPr>
            <a:r>
              <a:rPr lang="en-GB" dirty="0"/>
              <a:t>about 80% of infected people have no or mild symptoms; 1 in every 6 people who gets COVID-19 becomes seriously ill </a:t>
            </a:r>
          </a:p>
          <a:p>
            <a:pPr marL="285750" indent="-285750">
              <a:buFont typeface="Arial" panose="020B0604020202020204" pitchFamily="34" charset="0"/>
              <a:buChar char="•"/>
            </a:pPr>
            <a:r>
              <a:rPr lang="en-GB" dirty="0"/>
              <a:t>older people and those with underlying medical problems are more likely to develop serious illness or die from COVID-19</a:t>
            </a:r>
          </a:p>
          <a:p>
            <a:pPr marL="285750" indent="-285750">
              <a:buFont typeface="Arial" panose="020B0604020202020204" pitchFamily="34" charset="0"/>
              <a:buChar char="•"/>
            </a:pPr>
            <a:r>
              <a:rPr lang="en-GB" dirty="0"/>
              <a:t>measures to contain the virus have included the introduction of social distancing measures, travel restrictions, closure of public spaces and the wearing of face coverings in shops</a:t>
            </a:r>
          </a:p>
          <a:p>
            <a:pPr marL="285750" indent="-285750">
              <a:buFont typeface="Arial" panose="020B0604020202020204" pitchFamily="34" charset="0"/>
              <a:buChar char="•"/>
            </a:pPr>
            <a:r>
              <a:rPr lang="en-GB" dirty="0"/>
              <a:t>despite these measures, the number of positive cases and deaths have continued to increase on a daily basis</a:t>
            </a:r>
          </a:p>
          <a:p>
            <a:pPr marL="285750" indent="-285750">
              <a:buFont typeface="Arial" panose="020B0604020202020204" pitchFamily="34" charset="0"/>
              <a:buChar char="•"/>
            </a:pPr>
            <a:endParaRPr lang="en-GB" dirty="0"/>
          </a:p>
        </p:txBody>
      </p:sp>
      <p:sp>
        <p:nvSpPr>
          <p:cNvPr id="4" name="Slide Number Placeholder 3">
            <a:extLst>
              <a:ext uri="{FF2B5EF4-FFF2-40B4-BE49-F238E27FC236}">
                <a16:creationId xmlns:a16="http://schemas.microsoft.com/office/drawing/2014/main" id="{9B48BF7C-6FB6-47F2-A044-C461C3B91345}"/>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7</a:t>
            </a:fld>
            <a:endParaRPr lang="en-US" dirty="0"/>
          </a:p>
        </p:txBody>
      </p:sp>
      <p:sp>
        <p:nvSpPr>
          <p:cNvPr id="5" name="Footer Placeholder 4">
            <a:extLst>
              <a:ext uri="{FF2B5EF4-FFF2-40B4-BE49-F238E27FC236}">
                <a16:creationId xmlns:a16="http://schemas.microsoft.com/office/drawing/2014/main" id="{4E903494-2C14-4EA1-BC91-8ABB4D3A88F5}"/>
              </a:ext>
            </a:extLst>
          </p:cNvPr>
          <p:cNvSpPr>
            <a:spLocks noGrp="1"/>
          </p:cNvSpPr>
          <p:nvPr>
            <p:ph type="ftr" sz="quarter" idx="11"/>
          </p:nvPr>
        </p:nvSpPr>
        <p:spPr/>
        <p:txBody>
          <a:bodyPr/>
          <a:lstStyle/>
          <a:p>
            <a:pPr>
              <a:defRPr/>
            </a:pPr>
            <a:r>
              <a:rPr lang="en-GB"/>
              <a:t>COVID-19 Vaccination programme: Core training slide set for healthcare practitioners 17 September 2021 </a:t>
            </a:r>
            <a:endParaRPr lang="en-US" dirty="0"/>
          </a:p>
        </p:txBody>
      </p:sp>
    </p:spTree>
    <p:extLst>
      <p:ext uri="{BB962C8B-B14F-4D97-AF65-F5344CB8AC3E}">
        <p14:creationId xmlns:p14="http://schemas.microsoft.com/office/powerpoint/2010/main" val="157555605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8289D-43FC-4414-BFEC-09507BBDB339}"/>
              </a:ext>
            </a:extLst>
          </p:cNvPr>
          <p:cNvSpPr>
            <a:spLocks noGrp="1"/>
          </p:cNvSpPr>
          <p:nvPr>
            <p:ph type="title"/>
          </p:nvPr>
        </p:nvSpPr>
        <p:spPr/>
        <p:txBody>
          <a:bodyPr>
            <a:normAutofit/>
          </a:bodyPr>
          <a:lstStyle/>
          <a:p>
            <a:r>
              <a:rPr lang="en-GB" dirty="0"/>
              <a:t>Who can receive the AstraZeneca vaccine</a:t>
            </a:r>
          </a:p>
        </p:txBody>
      </p:sp>
      <p:sp>
        <p:nvSpPr>
          <p:cNvPr id="3" name="Content Placeholder 2">
            <a:extLst>
              <a:ext uri="{FF2B5EF4-FFF2-40B4-BE49-F238E27FC236}">
                <a16:creationId xmlns:a16="http://schemas.microsoft.com/office/drawing/2014/main" id="{DD38BBEE-3EC3-4659-9A8E-87C4E1AF5A74}"/>
              </a:ext>
            </a:extLst>
          </p:cNvPr>
          <p:cNvSpPr>
            <a:spLocks noGrp="1"/>
          </p:cNvSpPr>
          <p:nvPr>
            <p:ph idx="1"/>
          </p:nvPr>
        </p:nvSpPr>
        <p:spPr>
          <a:xfrm>
            <a:off x="744000" y="1304764"/>
            <a:ext cx="10704000" cy="4895949"/>
          </a:xfrm>
        </p:spPr>
        <p:txBody>
          <a:bodyPr/>
          <a:lstStyle/>
          <a:p>
            <a:pPr marL="285750" indent="-285750">
              <a:buFont typeface="Arial" panose="020B0604020202020204" pitchFamily="34" charset="0"/>
              <a:buChar char="•"/>
            </a:pPr>
            <a:r>
              <a:rPr lang="en-GB" dirty="0"/>
              <a:t>individuals aged 40 years and older, those who are clinically extremely vulnerable and those in clinical risk groups who are at high risk of the complications of COVID-19 can be offered vaccination with any of the available COVID-19 vaccines, unless otherwise contra-indicated</a:t>
            </a:r>
            <a:endParaRPr lang="en-GB" dirty="0">
              <a:latin typeface="Helvetica" panose="020B0604020202020204" pitchFamily="34" charset="0"/>
              <a:ea typeface="Calibri" panose="020F0502020204030204" pitchFamily="34" charset="0"/>
              <a:cs typeface="Times New Roman" panose="02020603050405020304" pitchFamily="18" charset="0"/>
            </a:endParaRPr>
          </a:p>
          <a:p>
            <a:pPr marL="0" indent="0"/>
            <a:endParaRPr lang="en-GB" sz="1000" dirty="0"/>
          </a:p>
          <a:p>
            <a:pPr marL="285750" indent="-285750">
              <a:buFont typeface="Arial" panose="020B0604020202020204" pitchFamily="34" charset="0"/>
              <a:buChar char="•"/>
            </a:pPr>
            <a:r>
              <a:rPr lang="en-GB" dirty="0"/>
              <a:t>there is no evidence that those with a prior history of thrombosis or known risk factors for thrombosis are more at risk of developing this immune-mediated condition </a:t>
            </a:r>
          </a:p>
          <a:p>
            <a:pPr marL="285750" indent="-285750">
              <a:buFont typeface="Arial" panose="020B0604020202020204" pitchFamily="34" charset="0"/>
              <a:buChar char="•"/>
            </a:pPr>
            <a:endParaRPr lang="en-GB" sz="1000" dirty="0"/>
          </a:p>
          <a:p>
            <a:pPr marL="285750" indent="-285750">
              <a:buFont typeface="Arial" panose="020B0604020202020204" pitchFamily="34" charset="0"/>
              <a:buChar char="•"/>
            </a:pPr>
            <a:r>
              <a:rPr lang="en-GB" dirty="0"/>
              <a:t>for most of these individuals, the risk of recurrent thrombosis due to COVID-19 infection remains far greater than the risk of this rare thrombosis/thrombocytopenia condition</a:t>
            </a:r>
          </a:p>
          <a:p>
            <a:pPr marL="285750" indent="-285750">
              <a:buFont typeface="Arial" panose="020B0604020202020204" pitchFamily="34" charset="0"/>
              <a:buChar char="•"/>
            </a:pPr>
            <a:endParaRPr lang="en-GB" sz="1000" dirty="0"/>
          </a:p>
          <a:p>
            <a:pPr marL="285750" indent="-285750">
              <a:buFont typeface="Arial" panose="020B0604020202020204" pitchFamily="34" charset="0"/>
              <a:buChar char="•"/>
            </a:pPr>
            <a:r>
              <a:rPr lang="en-GB" dirty="0"/>
              <a:t>therefore </a:t>
            </a:r>
            <a:r>
              <a:rPr lang="en-GB" b="1" dirty="0"/>
              <a:t>individuals aged 40 years and over </a:t>
            </a:r>
            <a:r>
              <a:rPr lang="en-GB" dirty="0"/>
              <a:t>with such a history should be vaccinated with any of the available vaccines (provided they are not otherwise contra-indicated)</a:t>
            </a:r>
          </a:p>
          <a:p>
            <a:pPr marL="285750" indent="-285750">
              <a:buFont typeface="Arial" panose="020B0604020202020204" pitchFamily="34" charset="0"/>
              <a:buChar char="•"/>
            </a:pPr>
            <a:endParaRPr lang="en-GB" sz="1000" dirty="0">
              <a:latin typeface="Helvetica" panose="020B060402020202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dirty="0"/>
              <a:t>this also applies to those who experience common clotting episodes after the first dose of AstraZeneca vaccine but without concomitant thrombocytopaenia </a:t>
            </a:r>
            <a:endParaRPr lang="en-GB" dirty="0">
              <a:latin typeface="Helvetica" panose="020B060402020202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GB" dirty="0">
              <a:latin typeface="Helvetica" panose="020B060402020202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GB" dirty="0">
              <a:highlight>
                <a:srgbClr val="FFFF00"/>
              </a:highlight>
              <a:latin typeface="Helvetica" panose="020B0604020202020204" pitchFamily="34" charset="0"/>
              <a:ea typeface="Calibri" panose="020F0502020204030204" pitchFamily="34" charset="0"/>
              <a:cs typeface="Times New Roman" panose="02020603050405020304" pitchFamily="18" charset="0"/>
            </a:endParaRPr>
          </a:p>
          <a:p>
            <a:endParaRPr lang="en-GB" dirty="0">
              <a:latin typeface="Helvetica" panose="020B060402020202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a:extLst>
              <a:ext uri="{FF2B5EF4-FFF2-40B4-BE49-F238E27FC236}">
                <a16:creationId xmlns:a16="http://schemas.microsoft.com/office/drawing/2014/main" id="{725C540C-C298-44D8-A722-C3F8BA1761D8}"/>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70</a:t>
            </a:fld>
            <a:endParaRPr lang="en-US" dirty="0"/>
          </a:p>
        </p:txBody>
      </p:sp>
      <p:sp>
        <p:nvSpPr>
          <p:cNvPr id="5" name="Footer Placeholder 4">
            <a:extLst>
              <a:ext uri="{FF2B5EF4-FFF2-40B4-BE49-F238E27FC236}">
                <a16:creationId xmlns:a16="http://schemas.microsoft.com/office/drawing/2014/main" id="{93BCAD94-576F-45CA-A2D0-88142530CA12}"/>
              </a:ext>
            </a:extLst>
          </p:cNvPr>
          <p:cNvSpPr>
            <a:spLocks noGrp="1"/>
          </p:cNvSpPr>
          <p:nvPr>
            <p:ph type="ftr" sz="quarter" idx="11"/>
          </p:nvPr>
        </p:nvSpPr>
        <p:spPr/>
        <p:txBody>
          <a:bodyPr/>
          <a:lstStyle/>
          <a:p>
            <a:pPr>
              <a:defRPr/>
            </a:pPr>
            <a:r>
              <a:rPr lang="en-GB"/>
              <a:t>COVID-19 Vaccination programme: Core training slide set for healthcare practitioners 17 September 2021 </a:t>
            </a:r>
            <a:endParaRPr lang="en-US" dirty="0"/>
          </a:p>
        </p:txBody>
      </p:sp>
    </p:spTree>
    <p:extLst>
      <p:ext uri="{BB962C8B-B14F-4D97-AF65-F5344CB8AC3E}">
        <p14:creationId xmlns:p14="http://schemas.microsoft.com/office/powerpoint/2010/main" val="254686675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D8D71-219C-4E05-B0BA-F8AB5B100AF4}"/>
              </a:ext>
            </a:extLst>
          </p:cNvPr>
          <p:cNvSpPr>
            <a:spLocks noGrp="1"/>
          </p:cNvSpPr>
          <p:nvPr>
            <p:ph type="title"/>
          </p:nvPr>
        </p:nvSpPr>
        <p:spPr/>
        <p:txBody>
          <a:bodyPr>
            <a:normAutofit fontScale="90000"/>
          </a:bodyPr>
          <a:lstStyle/>
          <a:p>
            <a:r>
              <a:rPr lang="en-GB" dirty="0"/>
              <a:t>Who should </a:t>
            </a:r>
            <a:r>
              <a:rPr lang="en-GB" u="sng" dirty="0"/>
              <a:t>not</a:t>
            </a:r>
            <a:r>
              <a:rPr lang="en-GB" dirty="0"/>
              <a:t> be offered the AstraZeneca vaccine</a:t>
            </a:r>
          </a:p>
        </p:txBody>
      </p:sp>
      <p:sp>
        <p:nvSpPr>
          <p:cNvPr id="3" name="Content Placeholder 2">
            <a:extLst>
              <a:ext uri="{FF2B5EF4-FFF2-40B4-BE49-F238E27FC236}">
                <a16:creationId xmlns:a16="http://schemas.microsoft.com/office/drawing/2014/main" id="{ADE25AAA-6685-4895-884F-0BA727D2BBF1}"/>
              </a:ext>
            </a:extLst>
          </p:cNvPr>
          <p:cNvSpPr>
            <a:spLocks noGrp="1"/>
          </p:cNvSpPr>
          <p:nvPr>
            <p:ph idx="1"/>
          </p:nvPr>
        </p:nvSpPr>
        <p:spPr>
          <a:xfrm>
            <a:off x="602486" y="1709057"/>
            <a:ext cx="10704000" cy="4454284"/>
          </a:xfrm>
        </p:spPr>
        <p:txBody>
          <a:bodyPr/>
          <a:lstStyle/>
          <a:p>
            <a:pPr marL="285750" indent="-285750">
              <a:buFont typeface="Arial" panose="020B0604020202020204" pitchFamily="34" charset="0"/>
              <a:buChar char="•"/>
            </a:pPr>
            <a:r>
              <a:rPr lang="en-GB" dirty="0"/>
              <a:t>individuals who experience a clotting episode with concomitant thrombocytopaenia following the first dose of AstraZeneca vaccine should be properly assessed </a:t>
            </a:r>
          </a:p>
          <a:p>
            <a:pPr marL="635000" lvl="1" indent="-285750">
              <a:buFont typeface="Arial" panose="020B0604020202020204" pitchFamily="34" charset="0"/>
              <a:buChar char="•"/>
            </a:pPr>
            <a:r>
              <a:rPr lang="en-GB" dirty="0"/>
              <a:t>if they are considered to have the reported condition, further vaccination should be deferred until their clotting has completely stabilised </a:t>
            </a:r>
          </a:p>
          <a:p>
            <a:pPr marL="635000" lvl="1" indent="-285750">
              <a:buFont typeface="Arial" panose="020B0604020202020204" pitchFamily="34" charset="0"/>
              <a:buChar char="•"/>
            </a:pPr>
            <a:r>
              <a:rPr lang="en-GB" dirty="0"/>
              <a:t>they should then be considered for a second dose of an alternative COVID-19 vaccine at least 12 weeks after their first dose of AstraZeneca vaccine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caution should be used when vaccinating individuals who have a history of a previous episode of heparin induced thrombocytopenia and thrombosis (HITT or HIT type 2)</a:t>
            </a:r>
          </a:p>
          <a:p>
            <a:pPr marL="0" indent="0"/>
            <a:endParaRPr lang="en-GB" dirty="0"/>
          </a:p>
          <a:p>
            <a:pPr marL="285750" indent="-285750">
              <a:buFont typeface="Arial" panose="020B0604020202020204" pitchFamily="34" charset="0"/>
              <a:buChar char="•"/>
            </a:pPr>
            <a:endParaRPr lang="en-GB" dirty="0"/>
          </a:p>
        </p:txBody>
      </p:sp>
      <p:sp>
        <p:nvSpPr>
          <p:cNvPr id="4" name="Slide Number Placeholder 3">
            <a:extLst>
              <a:ext uri="{FF2B5EF4-FFF2-40B4-BE49-F238E27FC236}">
                <a16:creationId xmlns:a16="http://schemas.microsoft.com/office/drawing/2014/main" id="{61F74597-F6F3-48CB-B640-05821F99168A}"/>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71</a:t>
            </a:fld>
            <a:endParaRPr lang="en-US" dirty="0"/>
          </a:p>
        </p:txBody>
      </p:sp>
      <p:sp>
        <p:nvSpPr>
          <p:cNvPr id="5" name="Footer Placeholder 4">
            <a:extLst>
              <a:ext uri="{FF2B5EF4-FFF2-40B4-BE49-F238E27FC236}">
                <a16:creationId xmlns:a16="http://schemas.microsoft.com/office/drawing/2014/main" id="{2BF86BCF-5A7E-44CA-82D2-4B70FF5F1C8D}"/>
              </a:ext>
            </a:extLst>
          </p:cNvPr>
          <p:cNvSpPr>
            <a:spLocks noGrp="1"/>
          </p:cNvSpPr>
          <p:nvPr>
            <p:ph type="ftr" sz="quarter" idx="11"/>
          </p:nvPr>
        </p:nvSpPr>
        <p:spPr/>
        <p:txBody>
          <a:bodyPr/>
          <a:lstStyle/>
          <a:p>
            <a:pPr>
              <a:defRPr/>
            </a:pPr>
            <a:r>
              <a:rPr lang="en-GB"/>
              <a:t>COVID-19 Vaccination programme: Core training slide set for healthcare practitioners 17 September 2021 </a:t>
            </a:r>
            <a:endParaRPr lang="en-US" dirty="0"/>
          </a:p>
        </p:txBody>
      </p:sp>
    </p:spTree>
    <p:extLst>
      <p:ext uri="{BB962C8B-B14F-4D97-AF65-F5344CB8AC3E}">
        <p14:creationId xmlns:p14="http://schemas.microsoft.com/office/powerpoint/2010/main" val="223663790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BC01D-8015-4E13-B109-2217C475D8CA}"/>
              </a:ext>
            </a:extLst>
          </p:cNvPr>
          <p:cNvSpPr>
            <a:spLocks noGrp="1"/>
          </p:cNvSpPr>
          <p:nvPr>
            <p:ph type="title"/>
          </p:nvPr>
        </p:nvSpPr>
        <p:spPr/>
        <p:txBody>
          <a:bodyPr/>
          <a:lstStyle/>
          <a:p>
            <a:r>
              <a:rPr lang="en-GB" dirty="0"/>
              <a:t>Pregnancy</a:t>
            </a:r>
          </a:p>
        </p:txBody>
      </p:sp>
      <p:sp>
        <p:nvSpPr>
          <p:cNvPr id="3" name="Content Placeholder 2">
            <a:extLst>
              <a:ext uri="{FF2B5EF4-FFF2-40B4-BE49-F238E27FC236}">
                <a16:creationId xmlns:a16="http://schemas.microsoft.com/office/drawing/2014/main" id="{2CF17B4D-FFCD-452E-98F1-366843BD9D6F}"/>
              </a:ext>
            </a:extLst>
          </p:cNvPr>
          <p:cNvSpPr>
            <a:spLocks noGrp="1"/>
          </p:cNvSpPr>
          <p:nvPr>
            <p:ph idx="1"/>
          </p:nvPr>
        </p:nvSpPr>
        <p:spPr>
          <a:xfrm>
            <a:off x="737731" y="1196752"/>
            <a:ext cx="10704000" cy="4739679"/>
          </a:xfrm>
        </p:spPr>
        <p:txBody>
          <a:bodyPr/>
          <a:lstStyle/>
          <a:p>
            <a:pPr marL="285750" indent="-285750">
              <a:buFont typeface="Arial" panose="020B0604020202020204" pitchFamily="34" charset="0"/>
              <a:buChar char="•"/>
            </a:pPr>
            <a:r>
              <a:rPr lang="en-GB" dirty="0"/>
              <a:t>although pregnancy increases the risk of clotting conditions, there is no evidence that pregnant women, those in the post partum or women on the contraceptive pill are at higher risk of the specific condition of thrombosis in combination with thrombocytopaenia after the AstraZeneca vaccine</a:t>
            </a:r>
          </a:p>
          <a:p>
            <a:pPr marL="0" indent="0"/>
            <a:endParaRPr lang="en-GB" dirty="0"/>
          </a:p>
          <a:p>
            <a:pPr marL="285750" indent="-285750">
              <a:buFont typeface="Arial" panose="020B0604020202020204" pitchFamily="34" charset="0"/>
              <a:buChar char="•"/>
            </a:pPr>
            <a:r>
              <a:rPr lang="en-GB" dirty="0"/>
              <a:t>there have been no confirmed cases of this rare condition reported in pregnant women to date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the Pfizer BioNTech and Moderna vaccines are the preferred vaccines for pregnant women aged 18 years and over because of more extensive experience of their use in pregnancy. Pregnant women less than 18 years of age should receive Pfizer BioNTech vaccine </a:t>
            </a:r>
          </a:p>
          <a:p>
            <a:pPr marL="0" indent="0"/>
            <a:endParaRPr lang="en-GB" dirty="0"/>
          </a:p>
          <a:p>
            <a:pPr marL="285750" indent="-285750">
              <a:buFont typeface="Arial" panose="020B0604020202020204" pitchFamily="34" charset="0"/>
              <a:buChar char="•"/>
            </a:pPr>
            <a:r>
              <a:rPr lang="en-GB" dirty="0"/>
              <a:t>pregnant women who commenced vaccination with the AstraZeneca vaccine however, are advised to complete with the same vaccine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pregnant women should discuss the risks and benefits of COVID-19 vaccination with their clinician, including the latest evidence on safety and which vaccines they should receive</a:t>
            </a:r>
          </a:p>
          <a:p>
            <a:endParaRPr lang="en-GB" dirty="0"/>
          </a:p>
          <a:p>
            <a:endParaRPr lang="en-GB" dirty="0"/>
          </a:p>
        </p:txBody>
      </p:sp>
      <p:sp>
        <p:nvSpPr>
          <p:cNvPr id="4" name="Slide Number Placeholder 3">
            <a:extLst>
              <a:ext uri="{FF2B5EF4-FFF2-40B4-BE49-F238E27FC236}">
                <a16:creationId xmlns:a16="http://schemas.microsoft.com/office/drawing/2014/main" id="{48539D49-1C24-481C-A280-191683BC5BBF}"/>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72</a:t>
            </a:fld>
            <a:endParaRPr lang="en-US" dirty="0"/>
          </a:p>
        </p:txBody>
      </p:sp>
      <p:sp>
        <p:nvSpPr>
          <p:cNvPr id="5" name="Footer Placeholder 4">
            <a:extLst>
              <a:ext uri="{FF2B5EF4-FFF2-40B4-BE49-F238E27FC236}">
                <a16:creationId xmlns:a16="http://schemas.microsoft.com/office/drawing/2014/main" id="{E9BBBB7A-A03D-4BAF-8154-B1976CA4E2F5}"/>
              </a:ext>
            </a:extLst>
          </p:cNvPr>
          <p:cNvSpPr>
            <a:spLocks noGrp="1"/>
          </p:cNvSpPr>
          <p:nvPr>
            <p:ph type="ftr" sz="quarter" idx="11"/>
          </p:nvPr>
        </p:nvSpPr>
        <p:spPr/>
        <p:txBody>
          <a:bodyPr/>
          <a:lstStyle/>
          <a:p>
            <a:pPr>
              <a:defRPr/>
            </a:pPr>
            <a:r>
              <a:rPr lang="en-GB"/>
              <a:t>COVID-19 Vaccination programme: Core training slide set for healthcare practitioners 17 September 2021 </a:t>
            </a:r>
            <a:endParaRPr lang="en-US" dirty="0"/>
          </a:p>
        </p:txBody>
      </p:sp>
    </p:spTree>
    <p:extLst>
      <p:ext uri="{BB962C8B-B14F-4D97-AF65-F5344CB8AC3E}">
        <p14:creationId xmlns:p14="http://schemas.microsoft.com/office/powerpoint/2010/main" val="284347830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E65AE-C298-4F4D-858A-138A1D1020D9}"/>
              </a:ext>
            </a:extLst>
          </p:cNvPr>
          <p:cNvSpPr>
            <a:spLocks noGrp="1"/>
          </p:cNvSpPr>
          <p:nvPr>
            <p:ph type="title"/>
          </p:nvPr>
        </p:nvSpPr>
        <p:spPr/>
        <p:txBody>
          <a:bodyPr/>
          <a:lstStyle/>
          <a:p>
            <a:r>
              <a:rPr lang="en-GB" dirty="0"/>
              <a:t>Second doses of AstraZeneca vaccine</a:t>
            </a:r>
          </a:p>
        </p:txBody>
      </p:sp>
      <p:sp>
        <p:nvSpPr>
          <p:cNvPr id="3" name="Content Placeholder 2">
            <a:extLst>
              <a:ext uri="{FF2B5EF4-FFF2-40B4-BE49-F238E27FC236}">
                <a16:creationId xmlns:a16="http://schemas.microsoft.com/office/drawing/2014/main" id="{BAE40DAA-6CF4-4FF7-9CA6-9153E8241CF6}"/>
              </a:ext>
            </a:extLst>
          </p:cNvPr>
          <p:cNvSpPr>
            <a:spLocks noGrp="1"/>
          </p:cNvSpPr>
          <p:nvPr>
            <p:ph idx="1"/>
          </p:nvPr>
        </p:nvSpPr>
        <p:spPr/>
        <p:txBody>
          <a:bodyPr/>
          <a:lstStyle/>
          <a:p>
            <a:r>
              <a:rPr lang="en-GB" dirty="0">
                <a:latin typeface="Helvetica" panose="020B0604020202020204" pitchFamily="34" charset="0"/>
                <a:ea typeface="Calibri" panose="020F0502020204030204" pitchFamily="34" charset="0"/>
                <a:cs typeface="Times New Roman" panose="02020603050405020304" pitchFamily="18" charset="0"/>
              </a:rPr>
              <a:t>Individuals of any age who received the first dose of AstraZeneca vaccine without developing this rare condition are advised to receive the second dose of the same vaccine at the recommended interval (currently 8 weeks)</a:t>
            </a:r>
          </a:p>
          <a:p>
            <a:endParaRPr lang="en-GB" sz="1000" dirty="0">
              <a:latin typeface="+mn-lt"/>
              <a:ea typeface="Calibri" panose="020F0502020204030204" pitchFamily="34" charset="0"/>
              <a:cs typeface="Times New Roman" panose="02020603050405020304" pitchFamily="18" charset="0"/>
            </a:endParaRPr>
          </a:p>
          <a:p>
            <a:pPr marL="463550" lvl="1" indent="-285750">
              <a:buFont typeface="Arial" panose="020B0604020202020204" pitchFamily="34" charset="0"/>
              <a:buChar char="•"/>
            </a:pPr>
            <a:r>
              <a:rPr lang="en-GB" dirty="0"/>
              <a:t>to date, there is no signal of an increased risk of this condition after the second dose </a:t>
            </a:r>
          </a:p>
          <a:p>
            <a:pPr marL="463550" lvl="1" indent="-285750">
              <a:buFont typeface="Arial" panose="020B0604020202020204" pitchFamily="34" charset="0"/>
              <a:buChar char="•"/>
            </a:pPr>
            <a:r>
              <a:rPr lang="en-GB" dirty="0"/>
              <a:t>the rate of other reactions is lower following the second dose than after the first dose of this vaccine </a:t>
            </a:r>
          </a:p>
          <a:p>
            <a:pPr marL="463550" lvl="1" indent="-285750">
              <a:buFont typeface="Arial" panose="020B0604020202020204" pitchFamily="34" charset="0"/>
              <a:buChar char="•"/>
            </a:pPr>
            <a:r>
              <a:rPr lang="en-GB" dirty="0"/>
              <a:t>using an alternative product for the second dose may be more likely to lead to common side effects </a:t>
            </a:r>
            <a:endParaRPr lang="en-GB" dirty="0">
              <a:latin typeface="Helvetica" panose="020B0604020202020204" pitchFamily="34" charset="0"/>
              <a:ea typeface="Calibri" panose="020F0502020204030204" pitchFamily="34" charset="0"/>
              <a:cs typeface="Times New Roman" panose="02020603050405020304" pitchFamily="18" charset="0"/>
            </a:endParaRPr>
          </a:p>
          <a:p>
            <a:endParaRPr lang="en-GB" dirty="0">
              <a:latin typeface="Helvetica" panose="020B0604020202020204" pitchFamily="34" charset="0"/>
              <a:cs typeface="Times New Roman" panose="02020603050405020304" pitchFamily="18" charset="0"/>
            </a:endParaRPr>
          </a:p>
          <a:p>
            <a:endParaRPr lang="en-GB" dirty="0">
              <a:latin typeface="Helvetica" panose="020B0604020202020204" pitchFamily="34" charset="0"/>
              <a:cs typeface="Times New Roman" panose="02020603050405020304" pitchFamily="18" charset="0"/>
            </a:endParaRPr>
          </a:p>
          <a:p>
            <a:r>
              <a:rPr lang="en-GB" dirty="0"/>
              <a:t>Individuals who experience a clotting episode with concomitant thrombocytopaenia following the first dose of AstraZeneca vaccine should be properly assessed </a:t>
            </a:r>
          </a:p>
          <a:p>
            <a:endParaRPr lang="en-GB" sz="1000" dirty="0"/>
          </a:p>
          <a:p>
            <a:pPr marL="285750" indent="-285750">
              <a:buFont typeface="Arial" panose="020B0604020202020204" pitchFamily="34" charset="0"/>
              <a:buChar char="•"/>
            </a:pPr>
            <a:r>
              <a:rPr lang="en-GB" dirty="0"/>
              <a:t>if they are considered to have the reported condition, further vaccination should be deferred until their clotting has completely stabilised</a:t>
            </a:r>
          </a:p>
          <a:p>
            <a:pPr marL="285750" indent="-285750">
              <a:buFont typeface="Arial" panose="020B0604020202020204" pitchFamily="34" charset="0"/>
              <a:buChar char="•"/>
            </a:pPr>
            <a:r>
              <a:rPr lang="en-GB" dirty="0"/>
              <a:t>they should then be considered for a second dose of an alternative COVID-19 vaccine</a:t>
            </a:r>
          </a:p>
          <a:p>
            <a:endParaRPr lang="en-GB" dirty="0"/>
          </a:p>
        </p:txBody>
      </p:sp>
      <p:sp>
        <p:nvSpPr>
          <p:cNvPr id="4" name="Slide Number Placeholder 3">
            <a:extLst>
              <a:ext uri="{FF2B5EF4-FFF2-40B4-BE49-F238E27FC236}">
                <a16:creationId xmlns:a16="http://schemas.microsoft.com/office/drawing/2014/main" id="{2590F415-CA8E-422C-B7B6-573DA82A41CA}"/>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73</a:t>
            </a:fld>
            <a:endParaRPr lang="en-US" dirty="0"/>
          </a:p>
        </p:txBody>
      </p:sp>
      <p:sp>
        <p:nvSpPr>
          <p:cNvPr id="5" name="Footer Placeholder 4">
            <a:extLst>
              <a:ext uri="{FF2B5EF4-FFF2-40B4-BE49-F238E27FC236}">
                <a16:creationId xmlns:a16="http://schemas.microsoft.com/office/drawing/2014/main" id="{B04A9562-8147-4686-86C3-C8C9421DDA74}"/>
              </a:ext>
            </a:extLst>
          </p:cNvPr>
          <p:cNvSpPr>
            <a:spLocks noGrp="1"/>
          </p:cNvSpPr>
          <p:nvPr>
            <p:ph type="ftr" sz="quarter" idx="11"/>
          </p:nvPr>
        </p:nvSpPr>
        <p:spPr/>
        <p:txBody>
          <a:bodyPr/>
          <a:lstStyle/>
          <a:p>
            <a:pPr>
              <a:defRPr/>
            </a:pPr>
            <a:r>
              <a:rPr lang="en-GB"/>
              <a:t>COVID-19 Vaccination programme: Core training slide set for healthcare practitioners 17 September 2021 </a:t>
            </a:r>
            <a:endParaRPr lang="en-US" dirty="0"/>
          </a:p>
        </p:txBody>
      </p:sp>
    </p:spTree>
    <p:extLst>
      <p:ext uri="{BB962C8B-B14F-4D97-AF65-F5344CB8AC3E}">
        <p14:creationId xmlns:p14="http://schemas.microsoft.com/office/powerpoint/2010/main" val="172582175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7B045-E12D-4ED3-9EBF-B92BFF78B3F0}"/>
              </a:ext>
            </a:extLst>
          </p:cNvPr>
          <p:cNvSpPr>
            <a:spLocks noGrp="1"/>
          </p:cNvSpPr>
          <p:nvPr>
            <p:ph type="title"/>
          </p:nvPr>
        </p:nvSpPr>
        <p:spPr>
          <a:xfrm>
            <a:off x="744000" y="468495"/>
            <a:ext cx="10704000" cy="648072"/>
          </a:xfrm>
        </p:spPr>
        <p:txBody>
          <a:bodyPr/>
          <a:lstStyle/>
          <a:p>
            <a:r>
              <a:rPr lang="en-GB" dirty="0"/>
              <a:t>Advice for vaccine recipients</a:t>
            </a:r>
          </a:p>
        </p:txBody>
      </p:sp>
      <p:sp>
        <p:nvSpPr>
          <p:cNvPr id="3" name="Content Placeholder 2">
            <a:extLst>
              <a:ext uri="{FF2B5EF4-FFF2-40B4-BE49-F238E27FC236}">
                <a16:creationId xmlns:a16="http://schemas.microsoft.com/office/drawing/2014/main" id="{98D0B8A1-3042-4392-86F9-096F68440753}"/>
              </a:ext>
            </a:extLst>
          </p:cNvPr>
          <p:cNvSpPr>
            <a:spLocks noGrp="1"/>
          </p:cNvSpPr>
          <p:nvPr>
            <p:ph idx="1"/>
          </p:nvPr>
        </p:nvSpPr>
        <p:spPr>
          <a:xfrm>
            <a:off x="737731" y="1196752"/>
            <a:ext cx="9107571" cy="5111974"/>
          </a:xfrm>
        </p:spPr>
        <p:txBody>
          <a:bodyPr/>
          <a:lstStyle/>
          <a:p>
            <a:r>
              <a:rPr lang="en-GB" dirty="0"/>
              <a:t>All individuals offered a COVID-19 vaccine should be fully informed about the benefits and risks of vaccination </a:t>
            </a:r>
          </a:p>
          <a:p>
            <a:endParaRPr lang="en-GB" sz="1000" dirty="0"/>
          </a:p>
          <a:p>
            <a:r>
              <a:rPr lang="en-GB" dirty="0"/>
              <a:t>This should include clear information on the extremely rare thrombosis/thrombocytopenia adverse event, how to monitor for symptoms that might be related to this adverse event, and what action should be taken in the event of any symptoms arising</a:t>
            </a:r>
          </a:p>
          <a:p>
            <a:endParaRPr lang="en-GB" dirty="0"/>
          </a:p>
          <a:p>
            <a:r>
              <a:rPr lang="en-GB" dirty="0"/>
              <a:t>Vaccinated individuals should be advised to seek immediate medical attention if they develop new symptoms from around 4 days to 4 weeks after vaccination such as: </a:t>
            </a:r>
          </a:p>
          <a:p>
            <a:endParaRPr lang="en-GB" sz="800" dirty="0"/>
          </a:p>
          <a:p>
            <a:pPr marL="285750" lvl="0" indent="-285750">
              <a:buFont typeface="Arial" panose="020B0604020202020204" pitchFamily="34" charset="0"/>
              <a:buChar char="•"/>
            </a:pPr>
            <a:r>
              <a:rPr lang="en-GB" dirty="0"/>
              <a:t>new onset of severe headache, which is getting worse and does not respond to simple painkillers </a:t>
            </a:r>
          </a:p>
          <a:p>
            <a:pPr marL="285750" lvl="0" indent="-285750">
              <a:buFont typeface="Arial" panose="020B0604020202020204" pitchFamily="34" charset="0"/>
              <a:buChar char="•"/>
            </a:pPr>
            <a:r>
              <a:rPr lang="en-GB" dirty="0"/>
              <a:t>an unusual headache which seems worse when lying down or bending over, or may be accompanied by blurred vision, nausea and vomiting, difficulty with speech, weakness, drowsiness, confusion or seizures </a:t>
            </a:r>
          </a:p>
          <a:p>
            <a:pPr marL="285750" lvl="0" indent="-285750">
              <a:buFont typeface="Arial" panose="020B0604020202020204" pitchFamily="34" charset="0"/>
              <a:buChar char="•"/>
            </a:pPr>
            <a:r>
              <a:rPr lang="en-GB" dirty="0"/>
              <a:t>new onset of unexplained pinprick bruising or bleeding </a:t>
            </a:r>
          </a:p>
          <a:p>
            <a:pPr marL="285750" lvl="0" indent="-285750">
              <a:buFont typeface="Arial" panose="020B0604020202020204" pitchFamily="34" charset="0"/>
              <a:buChar char="•"/>
            </a:pPr>
            <a:r>
              <a:rPr lang="en-GB" dirty="0"/>
              <a:t>shortness of breath, chest pain, leg swelling or persistent abdominal pain </a:t>
            </a:r>
          </a:p>
          <a:p>
            <a:endParaRPr lang="en-GB" dirty="0"/>
          </a:p>
          <a:p>
            <a:endParaRPr lang="en-GB" dirty="0"/>
          </a:p>
        </p:txBody>
      </p:sp>
      <p:sp>
        <p:nvSpPr>
          <p:cNvPr id="4" name="Slide Number Placeholder 3">
            <a:extLst>
              <a:ext uri="{FF2B5EF4-FFF2-40B4-BE49-F238E27FC236}">
                <a16:creationId xmlns:a16="http://schemas.microsoft.com/office/drawing/2014/main" id="{E5CC7571-27EC-4159-8295-5E8A8E66AC3D}"/>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74</a:t>
            </a:fld>
            <a:endParaRPr lang="en-US" dirty="0"/>
          </a:p>
        </p:txBody>
      </p:sp>
      <p:sp>
        <p:nvSpPr>
          <p:cNvPr id="5" name="Footer Placeholder 4">
            <a:extLst>
              <a:ext uri="{FF2B5EF4-FFF2-40B4-BE49-F238E27FC236}">
                <a16:creationId xmlns:a16="http://schemas.microsoft.com/office/drawing/2014/main" id="{5052A162-011B-4AA7-B72E-A50CF18229EB}"/>
              </a:ext>
            </a:extLst>
          </p:cNvPr>
          <p:cNvSpPr>
            <a:spLocks noGrp="1"/>
          </p:cNvSpPr>
          <p:nvPr>
            <p:ph type="ftr" sz="quarter" idx="11"/>
          </p:nvPr>
        </p:nvSpPr>
        <p:spPr/>
        <p:txBody>
          <a:bodyPr/>
          <a:lstStyle/>
          <a:p>
            <a:pPr>
              <a:defRPr/>
            </a:pPr>
            <a:r>
              <a:rPr lang="en-GB"/>
              <a:t>COVID-19 Vaccination programme: Core training slide set for healthcare practitioners 17 September 2021 </a:t>
            </a:r>
            <a:endParaRPr lang="en-US" dirty="0"/>
          </a:p>
        </p:txBody>
      </p:sp>
      <p:sp>
        <p:nvSpPr>
          <p:cNvPr id="7" name="TextBox 6">
            <a:extLst>
              <a:ext uri="{FF2B5EF4-FFF2-40B4-BE49-F238E27FC236}">
                <a16:creationId xmlns:a16="http://schemas.microsoft.com/office/drawing/2014/main" id="{A1E92EC1-9C40-4069-8008-C6BCB3D57644}"/>
              </a:ext>
            </a:extLst>
          </p:cNvPr>
          <p:cNvSpPr txBox="1"/>
          <p:nvPr/>
        </p:nvSpPr>
        <p:spPr>
          <a:xfrm>
            <a:off x="10136230" y="3998040"/>
            <a:ext cx="1816421" cy="1815882"/>
          </a:xfrm>
          <a:prstGeom prst="rect">
            <a:avLst/>
          </a:prstGeom>
          <a:noFill/>
        </p:spPr>
        <p:txBody>
          <a:bodyPr wrap="square" rtlCol="0">
            <a:spAutoFit/>
          </a:bodyPr>
          <a:lstStyle/>
          <a:p>
            <a:r>
              <a:rPr lang="en-GB" sz="1400" dirty="0"/>
              <a:t>A range of information  resources are available at: </a:t>
            </a:r>
            <a:r>
              <a:rPr lang="en-GB" sz="1400" u="sng" dirty="0">
                <a:hlinkClick r:id="rId3"/>
              </a:rPr>
              <a:t>www.gov.uk/government/collections/covid-19-vaccination-andblood-clotting</a:t>
            </a:r>
            <a:endParaRPr lang="en-GB" dirty="0"/>
          </a:p>
        </p:txBody>
      </p:sp>
      <p:pic>
        <p:nvPicPr>
          <p:cNvPr id="8" name="Picture 7">
            <a:extLst>
              <a:ext uri="{FF2B5EF4-FFF2-40B4-BE49-F238E27FC236}">
                <a16:creationId xmlns:a16="http://schemas.microsoft.com/office/drawing/2014/main" id="{FFE9B86F-0F93-41E2-92CE-219254EDCF38}"/>
              </a:ext>
            </a:extLst>
          </p:cNvPr>
          <p:cNvPicPr>
            <a:picLocks noChangeAspect="1"/>
          </p:cNvPicPr>
          <p:nvPr/>
        </p:nvPicPr>
        <p:blipFill>
          <a:blip r:embed="rId4"/>
          <a:stretch>
            <a:fillRect/>
          </a:stretch>
        </p:blipFill>
        <p:spPr>
          <a:xfrm>
            <a:off x="10100386" y="1116567"/>
            <a:ext cx="2020714" cy="2881473"/>
          </a:xfrm>
          <a:prstGeom prst="rect">
            <a:avLst/>
          </a:prstGeom>
          <a:ln>
            <a:solidFill>
              <a:schemeClr val="tx1"/>
            </a:solidFill>
          </a:ln>
        </p:spPr>
      </p:pic>
    </p:spTree>
    <p:extLst>
      <p:ext uri="{BB962C8B-B14F-4D97-AF65-F5344CB8AC3E}">
        <p14:creationId xmlns:p14="http://schemas.microsoft.com/office/powerpoint/2010/main" val="141226863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F3159-05B5-467F-A316-1FA8B9AB0149}"/>
              </a:ext>
            </a:extLst>
          </p:cNvPr>
          <p:cNvSpPr>
            <a:spLocks noGrp="1"/>
          </p:cNvSpPr>
          <p:nvPr>
            <p:ph type="title"/>
          </p:nvPr>
        </p:nvSpPr>
        <p:spPr/>
        <p:txBody>
          <a:bodyPr/>
          <a:lstStyle/>
          <a:p>
            <a:r>
              <a:rPr lang="en-GB" dirty="0"/>
              <a:t>Capillary leak syndrome</a:t>
            </a:r>
          </a:p>
        </p:txBody>
      </p:sp>
      <p:sp>
        <p:nvSpPr>
          <p:cNvPr id="3" name="Content Placeholder 2">
            <a:extLst>
              <a:ext uri="{FF2B5EF4-FFF2-40B4-BE49-F238E27FC236}">
                <a16:creationId xmlns:a16="http://schemas.microsoft.com/office/drawing/2014/main" id="{A2222C25-D385-4601-9723-82512CEA84BA}"/>
              </a:ext>
            </a:extLst>
          </p:cNvPr>
          <p:cNvSpPr>
            <a:spLocks noGrp="1"/>
          </p:cNvSpPr>
          <p:nvPr>
            <p:ph idx="1"/>
          </p:nvPr>
        </p:nvSpPr>
        <p:spPr/>
        <p:txBody>
          <a:bodyPr/>
          <a:lstStyle/>
          <a:p>
            <a:pPr marL="285750" indent="-285750">
              <a:buFont typeface="Arial" panose="020B0604020202020204" pitchFamily="34" charset="0"/>
              <a:buChar char="•"/>
            </a:pPr>
            <a:r>
              <a:rPr lang="en-GB" dirty="0"/>
              <a:t>a small number of cases of capillary leak syndrome have been reported after AstraZeneca vaccination in those with a history of capillary leak syndrome</a:t>
            </a:r>
          </a:p>
          <a:p>
            <a:pPr marL="171450" indent="-171450">
              <a:buFont typeface="Arial" panose="020B0604020202020204" pitchFamily="34" charset="0"/>
              <a:buChar char="•"/>
            </a:pPr>
            <a:endParaRPr lang="en-GB" sz="1000" dirty="0"/>
          </a:p>
          <a:p>
            <a:pPr marL="285750" indent="-285750">
              <a:buFont typeface="Arial" panose="020B0604020202020204" pitchFamily="34" charset="0"/>
              <a:buChar char="•"/>
            </a:pPr>
            <a:r>
              <a:rPr lang="en-GB" dirty="0"/>
              <a:t>capillary leak syndrome causes fluid and proteins to leak out of tiny blood vessels (capillaries) into surrounding tissues. This may lead to very low blood pressure, low blood albumin levels and thickened blood due to a decrease in plasma volume.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initial symptoms may include tiredness, nausea, abdominal pain, extreme thirst and sudden increase in body weight</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complications can include general swelling, compartment syndrome, kidney failure and stroke </a:t>
            </a:r>
          </a:p>
          <a:p>
            <a:pPr marL="0" indent="0"/>
            <a:r>
              <a:rPr lang="en-GB" dirty="0"/>
              <a:t> </a:t>
            </a:r>
          </a:p>
          <a:p>
            <a:pPr marL="285750" indent="-285750">
              <a:buFont typeface="Arial" panose="020B0604020202020204" pitchFamily="34" charset="0"/>
              <a:buChar char="•"/>
            </a:pPr>
            <a:r>
              <a:rPr lang="en-GB" dirty="0"/>
              <a:t>individuals with a prior history of this condition may be offered vaccination with an alternative COVID-19 vaccine (Pfizer BioNTech or Moderna vaccine)</a:t>
            </a:r>
          </a:p>
          <a:p>
            <a:endParaRPr lang="en-GB" dirty="0"/>
          </a:p>
        </p:txBody>
      </p:sp>
      <p:sp>
        <p:nvSpPr>
          <p:cNvPr id="4" name="Slide Number Placeholder 3">
            <a:extLst>
              <a:ext uri="{FF2B5EF4-FFF2-40B4-BE49-F238E27FC236}">
                <a16:creationId xmlns:a16="http://schemas.microsoft.com/office/drawing/2014/main" id="{22C825CB-555A-4959-8142-EE6AE7D11497}"/>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75</a:t>
            </a:fld>
            <a:endParaRPr lang="en-US" dirty="0"/>
          </a:p>
        </p:txBody>
      </p:sp>
      <p:sp>
        <p:nvSpPr>
          <p:cNvPr id="5" name="Footer Placeholder 4">
            <a:extLst>
              <a:ext uri="{FF2B5EF4-FFF2-40B4-BE49-F238E27FC236}">
                <a16:creationId xmlns:a16="http://schemas.microsoft.com/office/drawing/2014/main" id="{134AE95F-C9DD-4356-B1B5-BE3F7B856014}"/>
              </a:ext>
            </a:extLst>
          </p:cNvPr>
          <p:cNvSpPr>
            <a:spLocks noGrp="1"/>
          </p:cNvSpPr>
          <p:nvPr>
            <p:ph type="ftr" sz="quarter" idx="11"/>
          </p:nvPr>
        </p:nvSpPr>
        <p:spPr/>
        <p:txBody>
          <a:bodyPr/>
          <a:lstStyle/>
          <a:p>
            <a:pPr>
              <a:defRPr/>
            </a:pPr>
            <a:r>
              <a:rPr lang="en-GB"/>
              <a:t>COVID-19 Vaccination programme: Core training slide set for healthcare practitioners 17 September 2021 </a:t>
            </a:r>
            <a:endParaRPr lang="en-US" dirty="0"/>
          </a:p>
        </p:txBody>
      </p:sp>
    </p:spTree>
    <p:extLst>
      <p:ext uri="{BB962C8B-B14F-4D97-AF65-F5344CB8AC3E}">
        <p14:creationId xmlns:p14="http://schemas.microsoft.com/office/powerpoint/2010/main" val="238102351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A91F5-D951-4A8F-BC7C-79F6E98CE0CF}"/>
              </a:ext>
            </a:extLst>
          </p:cNvPr>
          <p:cNvSpPr>
            <a:spLocks noGrp="1"/>
          </p:cNvSpPr>
          <p:nvPr>
            <p:ph type="title"/>
          </p:nvPr>
        </p:nvSpPr>
        <p:spPr/>
        <p:txBody>
          <a:bodyPr/>
          <a:lstStyle/>
          <a:p>
            <a:r>
              <a:rPr lang="en-GB" dirty="0"/>
              <a:t>Myocarditis and pericarditis </a:t>
            </a:r>
          </a:p>
        </p:txBody>
      </p:sp>
      <p:sp>
        <p:nvSpPr>
          <p:cNvPr id="3" name="Content Placeholder 2">
            <a:extLst>
              <a:ext uri="{FF2B5EF4-FFF2-40B4-BE49-F238E27FC236}">
                <a16:creationId xmlns:a16="http://schemas.microsoft.com/office/drawing/2014/main" id="{5D8FE493-AFE5-4B1D-ABAF-682DA5743449}"/>
              </a:ext>
            </a:extLst>
          </p:cNvPr>
          <p:cNvSpPr>
            <a:spLocks noGrp="1"/>
          </p:cNvSpPr>
          <p:nvPr>
            <p:ph idx="1"/>
          </p:nvPr>
        </p:nvSpPr>
        <p:spPr>
          <a:xfrm>
            <a:off x="744000" y="1412777"/>
            <a:ext cx="6005143" cy="4895949"/>
          </a:xfrm>
        </p:spPr>
        <p:txBody>
          <a:bodyPr/>
          <a:lstStyle/>
          <a:p>
            <a:pPr marL="285750" indent="-285750">
              <a:buFont typeface="Arial" panose="020B0604020202020204" pitchFamily="34" charset="0"/>
              <a:buChar char="•"/>
            </a:pPr>
            <a:r>
              <a:rPr lang="en-GB" dirty="0"/>
              <a:t>a number of cases of myocarditis and pericarditis have been reported after the Pfizer BioNTech and Moderna COVID-19 vaccines</a:t>
            </a:r>
          </a:p>
          <a:p>
            <a:pPr marL="0" indent="0"/>
            <a:endParaRPr lang="en-GB" sz="1000" dirty="0"/>
          </a:p>
          <a:p>
            <a:pPr marL="285750" indent="-285750">
              <a:buFont typeface="Arial" panose="020B0604020202020204" pitchFamily="34" charset="0"/>
              <a:buChar char="•"/>
            </a:pPr>
            <a:r>
              <a:rPr lang="en-GB" dirty="0"/>
              <a:t>the reported rate appears to be highest in those under 25 years of age and in males, and after the second dose</a:t>
            </a:r>
          </a:p>
          <a:p>
            <a:pPr marL="0" indent="0"/>
            <a:endParaRPr lang="en-GB" sz="1000" dirty="0"/>
          </a:p>
          <a:p>
            <a:pPr marL="285750" indent="-285750">
              <a:buFont typeface="Arial" panose="020B0604020202020204" pitchFamily="34" charset="0"/>
              <a:buChar char="•"/>
            </a:pPr>
            <a:r>
              <a:rPr lang="en-GB" dirty="0"/>
              <a:t>onset is within a few days of vaccination and most cases are mild and have recovered without any sequalae</a:t>
            </a:r>
          </a:p>
          <a:p>
            <a:pPr marL="285750" indent="-285750">
              <a:buFont typeface="Arial" panose="020B0604020202020204" pitchFamily="34" charset="0"/>
              <a:buChar char="•"/>
            </a:pPr>
            <a:endParaRPr lang="en-GB" sz="1000" dirty="0"/>
          </a:p>
          <a:p>
            <a:pPr marL="285750" indent="-285750">
              <a:buFont typeface="Arial" panose="020B0604020202020204" pitchFamily="34" charset="0"/>
              <a:buChar char="•"/>
            </a:pPr>
            <a:r>
              <a:rPr lang="en-GB" dirty="0"/>
              <a:t>those who develop myocarditis or pericarditis following the first COVID-19 vaccination should be assessed by an appropriate clinician to determine whether it is likely to be vaccine related</a:t>
            </a:r>
          </a:p>
          <a:p>
            <a:pPr marL="285750" indent="-285750">
              <a:buFont typeface="Arial" panose="020B0604020202020204" pitchFamily="34" charset="0"/>
              <a:buChar char="•"/>
            </a:pPr>
            <a:endParaRPr lang="en-GB" sz="1000" dirty="0"/>
          </a:p>
          <a:p>
            <a:pPr marL="285750" indent="-285750">
              <a:buFont typeface="Arial" panose="020B0604020202020204" pitchFamily="34" charset="0"/>
              <a:buChar char="•"/>
            </a:pPr>
            <a:r>
              <a:rPr lang="en-GB" dirty="0"/>
              <a:t>subsequent doses should be deferred until further information becomes available</a:t>
            </a:r>
          </a:p>
          <a:p>
            <a:pPr marL="285750" indent="-285750">
              <a:buFont typeface="Arial" panose="020B0604020202020204" pitchFamily="34" charset="0"/>
              <a:buChar char="•"/>
            </a:pPr>
            <a:endParaRPr lang="en-GB" dirty="0"/>
          </a:p>
          <a:p>
            <a:pPr marL="0" indent="0"/>
            <a:endParaRPr lang="en-GB" sz="1000" dirty="0"/>
          </a:p>
          <a:p>
            <a:pPr marL="0" indent="0"/>
            <a:endParaRPr lang="en-GB" dirty="0"/>
          </a:p>
          <a:p>
            <a:pPr marL="0" indent="0"/>
            <a:endParaRPr lang="en-GB" dirty="0"/>
          </a:p>
        </p:txBody>
      </p:sp>
      <p:sp>
        <p:nvSpPr>
          <p:cNvPr id="4" name="Slide Number Placeholder 3">
            <a:extLst>
              <a:ext uri="{FF2B5EF4-FFF2-40B4-BE49-F238E27FC236}">
                <a16:creationId xmlns:a16="http://schemas.microsoft.com/office/drawing/2014/main" id="{3C5ACD17-CA80-4E2D-8ACB-202E452E3FE0}"/>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76</a:t>
            </a:fld>
            <a:endParaRPr lang="en-US" dirty="0"/>
          </a:p>
        </p:txBody>
      </p:sp>
      <p:sp>
        <p:nvSpPr>
          <p:cNvPr id="5" name="Footer Placeholder 4">
            <a:extLst>
              <a:ext uri="{FF2B5EF4-FFF2-40B4-BE49-F238E27FC236}">
                <a16:creationId xmlns:a16="http://schemas.microsoft.com/office/drawing/2014/main" id="{B007BDEB-A54B-4D62-93E8-FD1FE3ED4371}"/>
              </a:ext>
            </a:extLst>
          </p:cNvPr>
          <p:cNvSpPr>
            <a:spLocks noGrp="1"/>
          </p:cNvSpPr>
          <p:nvPr>
            <p:ph type="ftr" sz="quarter" idx="11"/>
          </p:nvPr>
        </p:nvSpPr>
        <p:spPr/>
        <p:txBody>
          <a:bodyPr/>
          <a:lstStyle/>
          <a:p>
            <a:pPr>
              <a:defRPr/>
            </a:pPr>
            <a:r>
              <a:rPr lang="en-GB"/>
              <a:t>COVID-19 Vaccination programme: Core training slide set for healthcare practitioners 17 September 2021 </a:t>
            </a:r>
            <a:endParaRPr lang="en-US" dirty="0"/>
          </a:p>
        </p:txBody>
      </p:sp>
      <p:pic>
        <p:nvPicPr>
          <p:cNvPr id="8" name="Picture 7" descr="Graphical user interface, text, application&#10;&#10;Description automatically generated">
            <a:extLst>
              <a:ext uri="{FF2B5EF4-FFF2-40B4-BE49-F238E27FC236}">
                <a16:creationId xmlns:a16="http://schemas.microsoft.com/office/drawing/2014/main" id="{DEC69E64-B26E-4D9E-9D58-41DD5105D4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9346" y="1627527"/>
            <a:ext cx="4553305" cy="3319915"/>
          </a:xfrm>
          <a:prstGeom prst="rect">
            <a:avLst/>
          </a:prstGeom>
          <a:ln>
            <a:solidFill>
              <a:schemeClr val="tx1"/>
            </a:solidFill>
          </a:ln>
        </p:spPr>
      </p:pic>
      <p:sp>
        <p:nvSpPr>
          <p:cNvPr id="6" name="TextBox 5">
            <a:extLst>
              <a:ext uri="{FF2B5EF4-FFF2-40B4-BE49-F238E27FC236}">
                <a16:creationId xmlns:a16="http://schemas.microsoft.com/office/drawing/2014/main" id="{E755C2B3-E254-4590-9B83-A1570119C5CF}"/>
              </a:ext>
            </a:extLst>
          </p:cNvPr>
          <p:cNvSpPr txBox="1"/>
          <p:nvPr/>
        </p:nvSpPr>
        <p:spPr>
          <a:xfrm>
            <a:off x="7576457" y="5166419"/>
            <a:ext cx="4106991" cy="923330"/>
          </a:xfrm>
          <a:prstGeom prst="rect">
            <a:avLst/>
          </a:prstGeom>
          <a:noFill/>
        </p:spPr>
        <p:txBody>
          <a:bodyPr wrap="square" rtlCol="0">
            <a:spAutoFit/>
          </a:bodyPr>
          <a:lstStyle/>
          <a:p>
            <a:r>
              <a:rPr lang="en-GB" dirty="0"/>
              <a:t>Specific information for healthcare professionals is available on the gov.uk website</a:t>
            </a:r>
          </a:p>
        </p:txBody>
      </p:sp>
    </p:spTree>
    <p:extLst>
      <p:ext uri="{BB962C8B-B14F-4D97-AF65-F5344CB8AC3E}">
        <p14:creationId xmlns:p14="http://schemas.microsoft.com/office/powerpoint/2010/main" val="81825288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476C1-D968-4474-987C-9958A57031AD}"/>
              </a:ext>
            </a:extLst>
          </p:cNvPr>
          <p:cNvSpPr>
            <a:spLocks noGrp="1"/>
          </p:cNvSpPr>
          <p:nvPr>
            <p:ph type="title"/>
          </p:nvPr>
        </p:nvSpPr>
        <p:spPr/>
        <p:txBody>
          <a:bodyPr>
            <a:normAutofit fontScale="90000"/>
          </a:bodyPr>
          <a:lstStyle/>
          <a:p>
            <a:r>
              <a:rPr lang="en-GB" dirty="0"/>
              <a:t>Guillain-Barré syndrome (GBS)</a:t>
            </a:r>
            <a:br>
              <a:rPr lang="en-GB" dirty="0"/>
            </a:br>
            <a:endParaRPr lang="en-GB" dirty="0"/>
          </a:p>
        </p:txBody>
      </p:sp>
      <p:sp>
        <p:nvSpPr>
          <p:cNvPr id="3" name="Content Placeholder 2">
            <a:extLst>
              <a:ext uri="{FF2B5EF4-FFF2-40B4-BE49-F238E27FC236}">
                <a16:creationId xmlns:a16="http://schemas.microsoft.com/office/drawing/2014/main" id="{9D344F9B-AA47-41AA-BCAB-42BB0BBCA05D}"/>
              </a:ext>
            </a:extLst>
          </p:cNvPr>
          <p:cNvSpPr>
            <a:spLocks noGrp="1"/>
          </p:cNvSpPr>
          <p:nvPr>
            <p:ph idx="1"/>
          </p:nvPr>
        </p:nvSpPr>
        <p:spPr/>
        <p:txBody>
          <a:bodyPr/>
          <a:lstStyle/>
          <a:p>
            <a:pPr marL="285750" indent="-285750">
              <a:buFont typeface="Arial" panose="020B0604020202020204" pitchFamily="34" charset="0"/>
              <a:buChar char="•"/>
            </a:pPr>
            <a:r>
              <a:rPr lang="en-GB" dirty="0"/>
              <a:t>GBS is a very rare and serious condition that affects the nerves- mainly in the feet, hands and limbs, causing numbness, weakness and pain. In severe cases, GBS can cause difficulty moving, walking, breathing and/or swallowing </a:t>
            </a:r>
          </a:p>
          <a:p>
            <a:pPr marL="171450" indent="-171450">
              <a:buFont typeface="Arial" panose="020B0604020202020204" pitchFamily="34" charset="0"/>
              <a:buChar char="•"/>
            </a:pPr>
            <a:endParaRPr lang="en-GB" sz="1000" dirty="0"/>
          </a:p>
          <a:p>
            <a:pPr marL="285750" indent="-285750">
              <a:buFont typeface="Arial" panose="020B0604020202020204" pitchFamily="34" charset="0"/>
              <a:buChar char="•"/>
            </a:pPr>
            <a:r>
              <a:rPr lang="en-GB" dirty="0"/>
              <a:t>very rare reports of GBS following COVID-19 vaccination have been received, although it is not yet certain whether these are caused by the vaccine and reports have not reached the number expected to occur by chance in the immunised population</a:t>
            </a:r>
          </a:p>
          <a:p>
            <a:pPr marL="285750" indent="-285750">
              <a:buFont typeface="Arial" panose="020B0604020202020204" pitchFamily="34" charset="0"/>
              <a:buChar char="•"/>
            </a:pPr>
            <a:endParaRPr lang="en-GB" sz="1000" dirty="0"/>
          </a:p>
          <a:p>
            <a:pPr marL="285750" indent="-285750">
              <a:buFont typeface="Arial" panose="020B0604020202020204" pitchFamily="34" charset="0"/>
              <a:buChar char="•"/>
            </a:pPr>
            <a:r>
              <a:rPr lang="en-GB" dirty="0"/>
              <a:t>individuals who have a history of GBS should be vaccinated as appropriate for their age and underlying risk status </a:t>
            </a:r>
          </a:p>
          <a:p>
            <a:pPr marL="285750" indent="-285750">
              <a:buFont typeface="Arial" panose="020B0604020202020204" pitchFamily="34" charset="0"/>
              <a:buChar char="•"/>
            </a:pPr>
            <a:endParaRPr lang="en-GB" sz="1000" dirty="0"/>
          </a:p>
          <a:p>
            <a:pPr marL="285750" indent="-285750">
              <a:buFont typeface="Arial" panose="020B0604020202020204" pitchFamily="34" charset="0"/>
              <a:buChar char="•"/>
            </a:pPr>
            <a:r>
              <a:rPr lang="en-GB" dirty="0"/>
              <a:t>as there is no evidence to suggest that a prior diagnosis of GBS predisposes an individual to further episodes, in those who are diagnosed with GBS after the first dose of vaccine, the balance of risk benefit is in favour of completing a full COVID-19 vaccination schedule </a:t>
            </a:r>
          </a:p>
          <a:p>
            <a:pPr marL="285750" indent="-285750">
              <a:buFont typeface="Arial" panose="020B0604020202020204" pitchFamily="34" charset="0"/>
              <a:buChar char="•"/>
            </a:pPr>
            <a:endParaRPr lang="en-GB" sz="1000" dirty="0"/>
          </a:p>
          <a:p>
            <a:pPr marL="285750" indent="-285750">
              <a:buFont typeface="Arial" panose="020B0604020202020204" pitchFamily="34" charset="0"/>
              <a:buChar char="•"/>
            </a:pPr>
            <a:r>
              <a:rPr lang="en-GB" dirty="0"/>
              <a:t>the same or an alternate vaccine product may be used to complete the course; using an alternative product may increase the chance of experiencing known side effects</a:t>
            </a:r>
          </a:p>
          <a:p>
            <a:endParaRPr lang="en-GB" dirty="0"/>
          </a:p>
        </p:txBody>
      </p:sp>
      <p:sp>
        <p:nvSpPr>
          <p:cNvPr id="4" name="Slide Number Placeholder 3">
            <a:extLst>
              <a:ext uri="{FF2B5EF4-FFF2-40B4-BE49-F238E27FC236}">
                <a16:creationId xmlns:a16="http://schemas.microsoft.com/office/drawing/2014/main" id="{FDC351B0-4D80-49B0-B027-47CE964A5862}"/>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77</a:t>
            </a:fld>
            <a:endParaRPr lang="en-US" dirty="0"/>
          </a:p>
        </p:txBody>
      </p:sp>
      <p:sp>
        <p:nvSpPr>
          <p:cNvPr id="5" name="Footer Placeholder 4">
            <a:extLst>
              <a:ext uri="{FF2B5EF4-FFF2-40B4-BE49-F238E27FC236}">
                <a16:creationId xmlns:a16="http://schemas.microsoft.com/office/drawing/2014/main" id="{8D0859AD-6980-48CA-A83F-9734025CB96B}"/>
              </a:ext>
            </a:extLst>
          </p:cNvPr>
          <p:cNvSpPr>
            <a:spLocks noGrp="1"/>
          </p:cNvSpPr>
          <p:nvPr>
            <p:ph type="ftr" sz="quarter" idx="11"/>
          </p:nvPr>
        </p:nvSpPr>
        <p:spPr/>
        <p:txBody>
          <a:bodyPr/>
          <a:lstStyle/>
          <a:p>
            <a:pPr>
              <a:defRPr/>
            </a:pPr>
            <a:r>
              <a:rPr lang="en-GB"/>
              <a:t>COVID-19 Vaccination programme: Core training slide set for healthcare practitioners 17 September 2021 </a:t>
            </a:r>
            <a:endParaRPr lang="en-US" dirty="0"/>
          </a:p>
        </p:txBody>
      </p:sp>
    </p:spTree>
    <p:extLst>
      <p:ext uri="{BB962C8B-B14F-4D97-AF65-F5344CB8AC3E}">
        <p14:creationId xmlns:p14="http://schemas.microsoft.com/office/powerpoint/2010/main" val="70303649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B6F76-693C-4AE7-918F-22A19D08F2AE}"/>
              </a:ext>
            </a:extLst>
          </p:cNvPr>
          <p:cNvSpPr>
            <a:spLocks noGrp="1"/>
          </p:cNvSpPr>
          <p:nvPr>
            <p:ph type="title"/>
          </p:nvPr>
        </p:nvSpPr>
        <p:spPr>
          <a:xfrm>
            <a:off x="1058499" y="359513"/>
            <a:ext cx="8028000" cy="648072"/>
          </a:xfrm>
        </p:spPr>
        <p:txBody>
          <a:bodyPr/>
          <a:lstStyle/>
          <a:p>
            <a:r>
              <a:rPr lang="en-GB" dirty="0"/>
              <a:t>Consent</a:t>
            </a:r>
          </a:p>
        </p:txBody>
      </p:sp>
      <p:sp>
        <p:nvSpPr>
          <p:cNvPr id="3" name="Content Placeholder 2">
            <a:extLst>
              <a:ext uri="{FF2B5EF4-FFF2-40B4-BE49-F238E27FC236}">
                <a16:creationId xmlns:a16="http://schemas.microsoft.com/office/drawing/2014/main" id="{CEFF6C04-C135-4A65-A5EF-25C62A54CEA7}"/>
              </a:ext>
            </a:extLst>
          </p:cNvPr>
          <p:cNvSpPr>
            <a:spLocks noGrp="1"/>
          </p:cNvSpPr>
          <p:nvPr>
            <p:ph idx="1"/>
          </p:nvPr>
        </p:nvSpPr>
        <p:spPr>
          <a:xfrm>
            <a:off x="1058499" y="1247855"/>
            <a:ext cx="9979037" cy="4739679"/>
          </a:xfrm>
        </p:spPr>
        <p:txBody>
          <a:bodyPr/>
          <a:lstStyle/>
          <a:p>
            <a:r>
              <a:rPr lang="en-GB" sz="2000" dirty="0"/>
              <a:t>Before giving COVID-19 vaccine, immunisers must ensure that they have obtained informed consent from the patient or that a best interest decision has been made if the patient does not have mental capacity at the time of vaccination. </a:t>
            </a:r>
          </a:p>
          <a:p>
            <a:endParaRPr lang="en-GB" sz="2000" dirty="0"/>
          </a:p>
          <a:p>
            <a:r>
              <a:rPr lang="en-GB" sz="2000" dirty="0"/>
              <a:t>In order to be able to consent to vaccination, the vaccinee should receive an explanation of the treatment and its benefits and risks, either verbally from a clinician, or in the form of a leaflet and letter.</a:t>
            </a:r>
          </a:p>
          <a:p>
            <a:endParaRPr lang="en-GB" sz="2000" dirty="0"/>
          </a:p>
          <a:p>
            <a:r>
              <a:rPr lang="en-GB" sz="2000" dirty="0"/>
              <a:t>When assessing capacity to consent, the immuniser should be guided by the principles of the Mental Capacity Act (2005). This Act applies to those aged 16 years and over and is designed to protect and empower people who may lack the mental capacity to make their own decisions about their care and treatment</a:t>
            </a:r>
          </a:p>
        </p:txBody>
      </p:sp>
      <p:sp>
        <p:nvSpPr>
          <p:cNvPr id="4" name="Slide Number Placeholder 3">
            <a:extLst>
              <a:ext uri="{FF2B5EF4-FFF2-40B4-BE49-F238E27FC236}">
                <a16:creationId xmlns:a16="http://schemas.microsoft.com/office/drawing/2014/main" id="{5DF985C2-BEA5-40B5-9B09-7D7D1608759D}"/>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78</a:t>
            </a:fld>
            <a:endParaRPr lang="en-US" dirty="0"/>
          </a:p>
        </p:txBody>
      </p:sp>
      <p:sp>
        <p:nvSpPr>
          <p:cNvPr id="5" name="Footer Placeholder 4">
            <a:extLst>
              <a:ext uri="{FF2B5EF4-FFF2-40B4-BE49-F238E27FC236}">
                <a16:creationId xmlns:a16="http://schemas.microsoft.com/office/drawing/2014/main" id="{B83ED9F4-64AF-4794-8712-109D4E38E2BE}"/>
              </a:ext>
            </a:extLst>
          </p:cNvPr>
          <p:cNvSpPr>
            <a:spLocks noGrp="1"/>
          </p:cNvSpPr>
          <p:nvPr>
            <p:ph type="ftr" sz="quarter" idx="11"/>
          </p:nvPr>
        </p:nvSpPr>
        <p:spPr/>
        <p:txBody>
          <a:bodyPr/>
          <a:lstStyle/>
          <a:p>
            <a:pPr>
              <a:defRPr/>
            </a:pPr>
            <a:r>
              <a:rPr lang="en-GB"/>
              <a:t>COVID-19 Vaccination programme: Core training slide set for healthcare practitioners 17 September 2021 </a:t>
            </a:r>
            <a:endParaRPr lang="en-US" dirty="0"/>
          </a:p>
        </p:txBody>
      </p:sp>
    </p:spTree>
    <p:extLst>
      <p:ext uri="{BB962C8B-B14F-4D97-AF65-F5344CB8AC3E}">
        <p14:creationId xmlns:p14="http://schemas.microsoft.com/office/powerpoint/2010/main" val="25529661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C8503-7C7C-40D8-AE61-1EB5F7050FCF}"/>
              </a:ext>
            </a:extLst>
          </p:cNvPr>
          <p:cNvSpPr>
            <a:spLocks noGrp="1"/>
          </p:cNvSpPr>
          <p:nvPr>
            <p:ph type="title"/>
          </p:nvPr>
        </p:nvSpPr>
        <p:spPr/>
        <p:txBody>
          <a:bodyPr/>
          <a:lstStyle/>
          <a:p>
            <a:r>
              <a:rPr lang="en-GB" dirty="0"/>
              <a:t>Consent</a:t>
            </a:r>
          </a:p>
        </p:txBody>
      </p:sp>
      <p:sp>
        <p:nvSpPr>
          <p:cNvPr id="4" name="Slide Number Placeholder 3">
            <a:extLst>
              <a:ext uri="{FF2B5EF4-FFF2-40B4-BE49-F238E27FC236}">
                <a16:creationId xmlns:a16="http://schemas.microsoft.com/office/drawing/2014/main" id="{95541284-85DC-45B7-89E6-6F60BEDB20B5}"/>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79</a:t>
            </a:fld>
            <a:endParaRPr lang="en-US" dirty="0"/>
          </a:p>
        </p:txBody>
      </p:sp>
      <p:sp>
        <p:nvSpPr>
          <p:cNvPr id="5" name="Footer Placeholder 4">
            <a:extLst>
              <a:ext uri="{FF2B5EF4-FFF2-40B4-BE49-F238E27FC236}">
                <a16:creationId xmlns:a16="http://schemas.microsoft.com/office/drawing/2014/main" id="{DDFB8686-380C-415E-929E-4F2E37607E1D}"/>
              </a:ext>
            </a:extLst>
          </p:cNvPr>
          <p:cNvSpPr>
            <a:spLocks noGrp="1"/>
          </p:cNvSpPr>
          <p:nvPr>
            <p:ph type="ftr" sz="quarter" idx="11"/>
          </p:nvPr>
        </p:nvSpPr>
        <p:spPr/>
        <p:txBody>
          <a:bodyPr/>
          <a:lstStyle/>
          <a:p>
            <a:pPr>
              <a:defRPr/>
            </a:pPr>
            <a:r>
              <a:rPr lang="en-GB"/>
              <a:t>COVID-19 Vaccination programme: Core training slide set for healthcare practitioners 17 September 2021 </a:t>
            </a:r>
            <a:endParaRPr lang="en-US" dirty="0"/>
          </a:p>
        </p:txBody>
      </p:sp>
      <p:pic>
        <p:nvPicPr>
          <p:cNvPr id="7" name="Picture 6">
            <a:extLst>
              <a:ext uri="{FF2B5EF4-FFF2-40B4-BE49-F238E27FC236}">
                <a16:creationId xmlns:a16="http://schemas.microsoft.com/office/drawing/2014/main" id="{509167A3-E9E0-4A70-B4B3-6743BC59D7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4277" y="913392"/>
            <a:ext cx="4702697" cy="4678204"/>
          </a:xfrm>
          <a:prstGeom prst="rect">
            <a:avLst/>
          </a:prstGeom>
        </p:spPr>
      </p:pic>
      <p:sp>
        <p:nvSpPr>
          <p:cNvPr id="8" name="Rectangle 7">
            <a:extLst>
              <a:ext uri="{FF2B5EF4-FFF2-40B4-BE49-F238E27FC236}">
                <a16:creationId xmlns:a16="http://schemas.microsoft.com/office/drawing/2014/main" id="{D6DB2A53-E349-454C-8AFB-57C9E1BDD42E}"/>
              </a:ext>
            </a:extLst>
          </p:cNvPr>
          <p:cNvSpPr/>
          <p:nvPr/>
        </p:nvSpPr>
        <p:spPr>
          <a:xfrm>
            <a:off x="750268" y="1396593"/>
            <a:ext cx="5194659" cy="4678204"/>
          </a:xfrm>
          <a:prstGeom prst="rect">
            <a:avLst/>
          </a:prstGeom>
        </p:spPr>
        <p:txBody>
          <a:bodyPr wrap="square">
            <a:spAutoFit/>
          </a:bodyPr>
          <a:lstStyle/>
          <a:p>
            <a:pPr defTabSz="687388" eaLnBrk="0" hangingPunct="0">
              <a:spcBef>
                <a:spcPct val="30000"/>
              </a:spcBef>
              <a:defRPr/>
            </a:pPr>
            <a:r>
              <a:rPr lang="en-GB" sz="2000" dirty="0"/>
              <a:t>Consent is a process, not a one-off discussion and must consider three factors:</a:t>
            </a:r>
          </a:p>
          <a:p>
            <a:pPr marL="171450" indent="-171450" defTabSz="687388" eaLnBrk="0" hangingPunct="0">
              <a:spcBef>
                <a:spcPct val="30000"/>
              </a:spcBef>
              <a:buFont typeface="Arial" panose="020B0604020202020204" pitchFamily="34" charset="0"/>
              <a:buChar char="•"/>
              <a:defRPr/>
            </a:pPr>
            <a:endParaRPr lang="en-GB" altLang="en-US" sz="2000" dirty="0"/>
          </a:p>
          <a:p>
            <a:pPr marL="171450" indent="-171450" defTabSz="687388" eaLnBrk="0" hangingPunct="0">
              <a:spcBef>
                <a:spcPct val="30000"/>
              </a:spcBef>
              <a:buFont typeface="Arial" panose="020B0604020202020204" pitchFamily="34" charset="0"/>
              <a:buChar char="•"/>
              <a:defRPr/>
            </a:pPr>
            <a:r>
              <a:rPr lang="en-GB" altLang="en-US" sz="2000" dirty="0"/>
              <a:t>the person giving consent must be appropriately informed: they must have the necessary information in order to make the decision</a:t>
            </a:r>
          </a:p>
          <a:p>
            <a:pPr defTabSz="687388" eaLnBrk="0" hangingPunct="0">
              <a:spcBef>
                <a:spcPct val="30000"/>
              </a:spcBef>
              <a:defRPr/>
            </a:pPr>
            <a:endParaRPr lang="en-GB" altLang="en-US" sz="2000" dirty="0"/>
          </a:p>
          <a:p>
            <a:pPr marL="171450" indent="-171450" defTabSz="687388">
              <a:buFont typeface="Arial" panose="020B0604020202020204" pitchFamily="34" charset="0"/>
              <a:buChar char="•"/>
            </a:pPr>
            <a:r>
              <a:rPr lang="en-GB" altLang="en-US" sz="2000" dirty="0"/>
              <a:t>consent must be voluntary</a:t>
            </a:r>
            <a:r>
              <a:rPr lang="en-GB" altLang="en-US" sz="2000" b="1" dirty="0"/>
              <a:t> </a:t>
            </a:r>
            <a:r>
              <a:rPr lang="en-GB" altLang="en-US" sz="2000" dirty="0"/>
              <a:t>by the individual without undue pressure or coercion</a:t>
            </a:r>
          </a:p>
          <a:p>
            <a:pPr defTabSz="687388"/>
            <a:endParaRPr lang="en-GB" altLang="en-US" sz="2000" dirty="0"/>
          </a:p>
          <a:p>
            <a:pPr marL="171450" indent="-171450" defTabSz="687388">
              <a:buFont typeface="Arial" panose="020B0604020202020204" pitchFamily="34" charset="0"/>
              <a:buChar char="•"/>
            </a:pPr>
            <a:r>
              <a:rPr lang="en-GB" altLang="en-US" sz="2000" dirty="0"/>
              <a:t>the person consenting must have the capacity</a:t>
            </a:r>
            <a:r>
              <a:rPr lang="en-GB" altLang="en-US" sz="2000" b="1" dirty="0"/>
              <a:t> </a:t>
            </a:r>
            <a:r>
              <a:rPr lang="en-GB" altLang="en-US" sz="2000" dirty="0"/>
              <a:t>to make the decision</a:t>
            </a:r>
            <a:endParaRPr lang="en-GB" altLang="en-US" sz="2000" b="1" dirty="0"/>
          </a:p>
        </p:txBody>
      </p:sp>
    </p:spTree>
    <p:extLst>
      <p:ext uri="{BB962C8B-B14F-4D97-AF65-F5344CB8AC3E}">
        <p14:creationId xmlns:p14="http://schemas.microsoft.com/office/powerpoint/2010/main" val="353472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8941B-9218-4692-8AC1-DF1041C49FFF}"/>
              </a:ext>
            </a:extLst>
          </p:cNvPr>
          <p:cNvSpPr>
            <a:spLocks noGrp="1"/>
          </p:cNvSpPr>
          <p:nvPr>
            <p:ph type="title"/>
          </p:nvPr>
        </p:nvSpPr>
        <p:spPr>
          <a:xfrm>
            <a:off x="750268" y="548680"/>
            <a:ext cx="11202383" cy="648072"/>
          </a:xfrm>
        </p:spPr>
        <p:txBody>
          <a:bodyPr>
            <a:normAutofit fontScale="90000"/>
          </a:bodyPr>
          <a:lstStyle/>
          <a:p>
            <a:r>
              <a:rPr lang="en-GB" dirty="0"/>
              <a:t>International and UK COVID-19 timeline – the first 7 months</a:t>
            </a:r>
          </a:p>
        </p:txBody>
      </p:sp>
      <p:graphicFrame>
        <p:nvGraphicFramePr>
          <p:cNvPr id="6" name="Content Placeholder 5">
            <a:extLst>
              <a:ext uri="{FF2B5EF4-FFF2-40B4-BE49-F238E27FC236}">
                <a16:creationId xmlns:a16="http://schemas.microsoft.com/office/drawing/2014/main" id="{ADDB8A2C-48CA-4BED-A1D4-0E44CE0ADAFD}"/>
              </a:ext>
            </a:extLst>
          </p:cNvPr>
          <p:cNvGraphicFramePr>
            <a:graphicFrameLocks noGrp="1"/>
          </p:cNvGraphicFramePr>
          <p:nvPr>
            <p:ph idx="1"/>
            <p:extLst>
              <p:ext uri="{D42A27DB-BD31-4B8C-83A1-F6EECF244321}">
                <p14:modId xmlns:p14="http://schemas.microsoft.com/office/powerpoint/2010/main" val="3662069484"/>
              </p:ext>
            </p:extLst>
          </p:nvPr>
        </p:nvGraphicFramePr>
        <p:xfrm>
          <a:off x="1200151" y="1270451"/>
          <a:ext cx="9635489" cy="4741732"/>
        </p:xfrm>
        <a:graphic>
          <a:graphicData uri="http://schemas.openxmlformats.org/drawingml/2006/table">
            <a:tbl>
              <a:tblPr firstRow="1" bandRow="1">
                <a:tableStyleId>{5C22544A-7EE6-4342-B048-85BDC9FD1C3A}</a:tableStyleId>
              </a:tblPr>
              <a:tblGrid>
                <a:gridCol w="1156437">
                  <a:extLst>
                    <a:ext uri="{9D8B030D-6E8A-4147-A177-3AD203B41FA5}">
                      <a16:colId xmlns:a16="http://schemas.microsoft.com/office/drawing/2014/main" val="4057279345"/>
                    </a:ext>
                  </a:extLst>
                </a:gridCol>
                <a:gridCol w="8479052">
                  <a:extLst>
                    <a:ext uri="{9D8B030D-6E8A-4147-A177-3AD203B41FA5}">
                      <a16:colId xmlns:a16="http://schemas.microsoft.com/office/drawing/2014/main" val="1832089828"/>
                    </a:ext>
                  </a:extLst>
                </a:gridCol>
              </a:tblGrid>
              <a:tr h="249025">
                <a:tc>
                  <a:txBody>
                    <a:bodyPr/>
                    <a:lstStyle/>
                    <a:p>
                      <a:r>
                        <a:rPr lang="en-GB" sz="1000" b="0" i="0" u="none" strike="noStrike" kern="1200" baseline="0" dirty="0">
                          <a:solidFill>
                            <a:schemeClr val="tx1"/>
                          </a:solidFill>
                          <a:latin typeface="Arial" panose="020B0604020202020204" pitchFamily="34" charset="0"/>
                          <a:ea typeface="+mn-ea"/>
                          <a:cs typeface="+mn-cs"/>
                        </a:rPr>
                        <a:t>31/12/19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000" b="0" i="0" u="none" strike="noStrike" kern="1200" baseline="0" dirty="0">
                          <a:solidFill>
                            <a:schemeClr val="tx1"/>
                          </a:solidFill>
                          <a:latin typeface="Arial" panose="020B0604020202020204" pitchFamily="34" charset="0"/>
                          <a:ea typeface="+mn-ea"/>
                          <a:cs typeface="+mn-cs"/>
                        </a:rPr>
                        <a:t>27 cases of pneumonia of unknown aetiology reported in Wuhan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59868335"/>
                  </a:ext>
                </a:extLst>
              </a:tr>
              <a:tr h="255617">
                <a:tc>
                  <a:txBody>
                    <a:bodyPr/>
                    <a:lstStyle/>
                    <a:p>
                      <a:r>
                        <a:rPr lang="en-GB" sz="1000" b="0" i="0" u="none" strike="noStrike" baseline="0" dirty="0">
                          <a:solidFill>
                            <a:schemeClr val="tx1"/>
                          </a:solidFill>
                          <a:latin typeface="Arial" panose="020B0604020202020204" pitchFamily="34" charset="0"/>
                        </a:rPr>
                        <a:t>13/01/202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000" b="0" i="0" u="none" strike="noStrike" baseline="0" dirty="0">
                          <a:solidFill>
                            <a:schemeClr val="tx1"/>
                          </a:solidFill>
                          <a:latin typeface="Arial" panose="020B0604020202020204" pitchFamily="34" charset="0"/>
                        </a:rPr>
                        <a:t>First case outside China (Thailand)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1002356"/>
                  </a:ext>
                </a:extLst>
              </a:tr>
              <a:tr h="255617">
                <a:tc>
                  <a:txBody>
                    <a:bodyPr/>
                    <a:lstStyle/>
                    <a:p>
                      <a:r>
                        <a:rPr lang="en-GB" sz="1000" b="0" i="0" u="none" strike="noStrike" baseline="0" dirty="0">
                          <a:solidFill>
                            <a:srgbClr val="000000"/>
                          </a:solidFill>
                          <a:latin typeface="Arial" panose="020B0604020202020204" pitchFamily="34" charset="0"/>
                        </a:rPr>
                        <a:t>21/01/2020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GB" sz="1000" b="0" i="0" u="none" strike="noStrike" baseline="0" dirty="0">
                          <a:solidFill>
                            <a:srgbClr val="000000"/>
                          </a:solidFill>
                          <a:latin typeface="Arial" panose="020B0604020202020204" pitchFamily="34" charset="0"/>
                        </a:rPr>
                        <a:t>293 cases in mainland China, including 15 healthcare workers and 6 deaths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83193319"/>
                  </a:ext>
                </a:extLst>
              </a:tr>
              <a:tr h="275172">
                <a:tc>
                  <a:txBody>
                    <a:bodyPr/>
                    <a:lstStyle/>
                    <a:p>
                      <a:r>
                        <a:rPr lang="en-GB" sz="1000" b="0" i="0" u="none" strike="noStrike" baseline="0" dirty="0">
                          <a:solidFill>
                            <a:srgbClr val="000000"/>
                          </a:solidFill>
                          <a:latin typeface="Arial" panose="020B0604020202020204" pitchFamily="34" charset="0"/>
                        </a:rPr>
                        <a:t>25/01/202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000" b="0" i="0" u="none" strike="noStrike" baseline="0" dirty="0">
                          <a:solidFill>
                            <a:srgbClr val="000000"/>
                          </a:solidFill>
                          <a:latin typeface="Arial" panose="020B0604020202020204" pitchFamily="34" charset="0"/>
                        </a:rPr>
                        <a:t>First confirmed case in Europe (France)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92630387"/>
                  </a:ext>
                </a:extLst>
              </a:tr>
              <a:tr h="268684">
                <a:tc>
                  <a:txBody>
                    <a:bodyPr/>
                    <a:lstStyle/>
                    <a:p>
                      <a:r>
                        <a:rPr lang="en-GB" sz="1000" b="0" i="0" u="none" strike="noStrike" baseline="0" dirty="0">
                          <a:solidFill>
                            <a:srgbClr val="000000"/>
                          </a:solidFill>
                          <a:latin typeface="Arial" panose="020B0604020202020204" pitchFamily="34" charset="0"/>
                        </a:rPr>
                        <a:t>30/01/2020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000" b="0" i="0" u="none" strike="noStrike" baseline="0" dirty="0">
                          <a:solidFill>
                            <a:srgbClr val="000000"/>
                          </a:solidFill>
                          <a:latin typeface="Arial" panose="020B0604020202020204" pitchFamily="34" charset="0"/>
                        </a:rPr>
                        <a:t>WHO declares Public Health Emergency of International Concern (PHEIC)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37852381"/>
                  </a:ext>
                </a:extLst>
              </a:tr>
              <a:tr h="255617">
                <a:tc>
                  <a:txBody>
                    <a:bodyPr/>
                    <a:lstStyle/>
                    <a:p>
                      <a:r>
                        <a:rPr lang="en-GB" sz="1000" b="0" i="0" u="none" strike="noStrike" baseline="0" dirty="0">
                          <a:solidFill>
                            <a:srgbClr val="000000"/>
                          </a:solidFill>
                          <a:latin typeface="Arial" panose="020B0604020202020204" pitchFamily="34" charset="0"/>
                        </a:rPr>
                        <a:t>31/01/202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000" b="0" i="0" u="none" strike="noStrike" baseline="0" dirty="0">
                          <a:solidFill>
                            <a:srgbClr val="000000"/>
                          </a:solidFill>
                          <a:latin typeface="Arial" panose="020B0604020202020204" pitchFamily="34" charset="0"/>
                        </a:rPr>
                        <a:t>UK nationals repatriated from Wuhan. First two UK cases confirmed in England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53962180"/>
                  </a:ext>
                </a:extLst>
              </a:tr>
              <a:tr h="262330">
                <a:tc>
                  <a:txBody>
                    <a:bodyPr/>
                    <a:lstStyle/>
                    <a:p>
                      <a:r>
                        <a:rPr lang="en-GB" sz="1000" b="0" i="0" u="none" strike="noStrike" baseline="0" dirty="0">
                          <a:solidFill>
                            <a:srgbClr val="000000"/>
                          </a:solidFill>
                          <a:latin typeface="Arial" panose="020B0604020202020204" pitchFamily="34" charset="0"/>
                        </a:rPr>
                        <a:t>01/03/202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000" b="0" i="0" u="none" strike="noStrike" baseline="0" dirty="0">
                          <a:solidFill>
                            <a:srgbClr val="000000"/>
                          </a:solidFill>
                          <a:latin typeface="Arial" panose="020B0604020202020204" pitchFamily="34" charset="0"/>
                        </a:rPr>
                        <a:t>35 UK cases in total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02129195"/>
                  </a:ext>
                </a:extLst>
              </a:tr>
              <a:tr h="255617">
                <a:tc>
                  <a:txBody>
                    <a:bodyPr/>
                    <a:lstStyle/>
                    <a:p>
                      <a:r>
                        <a:rPr lang="en-GB" sz="1000" b="0" i="0" u="none" strike="noStrike" baseline="0" dirty="0">
                          <a:solidFill>
                            <a:srgbClr val="000000"/>
                          </a:solidFill>
                          <a:latin typeface="Arial" panose="020B0604020202020204" pitchFamily="34" charset="0"/>
                        </a:rPr>
                        <a:t>05/03/20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000" b="0" i="0" u="none" strike="noStrike" baseline="0" dirty="0">
                          <a:solidFill>
                            <a:srgbClr val="000000"/>
                          </a:solidFill>
                          <a:latin typeface="Arial" panose="020B0604020202020204" pitchFamily="34" charset="0"/>
                        </a:rPr>
                        <a:t>CMO of England announced first UK death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6169160"/>
                  </a:ext>
                </a:extLst>
              </a:tr>
              <a:tr h="255617">
                <a:tc>
                  <a:txBody>
                    <a:bodyPr/>
                    <a:lstStyle/>
                    <a:p>
                      <a:r>
                        <a:rPr lang="en-GB" sz="1000" b="0" i="0" u="none" strike="noStrike" baseline="0" dirty="0">
                          <a:solidFill>
                            <a:srgbClr val="000000"/>
                          </a:solidFill>
                          <a:latin typeface="Arial" panose="020B0604020202020204" pitchFamily="34" charset="0"/>
                        </a:rPr>
                        <a:t>11/03/2020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000" b="0" i="0" u="none" strike="noStrike" baseline="0" dirty="0">
                          <a:solidFill>
                            <a:srgbClr val="000000"/>
                          </a:solidFill>
                          <a:latin typeface="Arial" panose="020B0604020202020204" pitchFamily="34" charset="0"/>
                        </a:rPr>
                        <a:t>WHO </a:t>
                      </a:r>
                      <a:r>
                        <a:rPr lang="en-GB" sz="1000" b="0" i="0" u="none" strike="noStrike" kern="1200" baseline="0" dirty="0">
                          <a:solidFill>
                            <a:srgbClr val="000000"/>
                          </a:solidFill>
                          <a:latin typeface="Arial" panose="020B0604020202020204" pitchFamily="34" charset="0"/>
                          <a:ea typeface="+mn-ea"/>
                          <a:cs typeface="+mn-cs"/>
                        </a:rPr>
                        <a:t>declares COVID-19 </a:t>
                      </a:r>
                      <a:r>
                        <a:rPr lang="en-GB" sz="1000" b="0" i="0" u="none" strike="noStrike" baseline="0" dirty="0">
                          <a:solidFill>
                            <a:srgbClr val="000000"/>
                          </a:solidFill>
                          <a:latin typeface="Arial" panose="020B0604020202020204" pitchFamily="34" charset="0"/>
                        </a:rPr>
                        <a:t>as a pandemic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9981478"/>
                  </a:ext>
                </a:extLst>
              </a:tr>
              <a:tr h="286422">
                <a:tc>
                  <a:txBody>
                    <a:bodyPr/>
                    <a:lstStyle/>
                    <a:p>
                      <a:r>
                        <a:rPr lang="en-GB" sz="1000" b="0" i="0" u="none" strike="noStrike" kern="1200" baseline="0" dirty="0">
                          <a:solidFill>
                            <a:srgbClr val="000000"/>
                          </a:solidFill>
                          <a:latin typeface="Arial" panose="020B0604020202020204" pitchFamily="34" charset="0"/>
                          <a:ea typeface="+mn-ea"/>
                          <a:cs typeface="+mn-cs"/>
                        </a:rPr>
                        <a:t>12/03/20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000" b="0" i="0" u="none" strike="noStrike" kern="1200" baseline="0" dirty="0">
                          <a:solidFill>
                            <a:srgbClr val="000000"/>
                          </a:solidFill>
                          <a:latin typeface="Arial" panose="020B0604020202020204" pitchFamily="34" charset="0"/>
                          <a:ea typeface="+mn-ea"/>
                          <a:cs typeface="+mn-cs"/>
                        </a:rPr>
                        <a:t>UK Government announce move from contain phase into delay. UK CMOs raised the risk to UK population from moderate to high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61438413"/>
                  </a:ext>
                </a:extLst>
              </a:tr>
              <a:tr h="575136">
                <a:tc>
                  <a:txBody>
                    <a:bodyPr/>
                    <a:lstStyle/>
                    <a:p>
                      <a:r>
                        <a:rPr lang="en-GB" sz="1000" b="0" i="0" u="none" strike="noStrike" kern="1200" baseline="0" dirty="0">
                          <a:solidFill>
                            <a:srgbClr val="000000"/>
                          </a:solidFill>
                          <a:latin typeface="Arial" panose="020B0604020202020204" pitchFamily="34" charset="0"/>
                          <a:ea typeface="+mn-ea"/>
                          <a:cs typeface="+mn-cs"/>
                        </a:rPr>
                        <a:t>23/03/20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r>
                        <a:rPr lang="en-GB" sz="1000" b="0" i="0" u="none" strike="noStrike" kern="1200" baseline="0" dirty="0">
                          <a:solidFill>
                            <a:srgbClr val="000000"/>
                          </a:solidFill>
                          <a:latin typeface="Arial" panose="020B0604020202020204" pitchFamily="34" charset="0"/>
                          <a:ea typeface="+mn-ea"/>
                          <a:cs typeface="+mn-cs"/>
                        </a:rPr>
                        <a:t>FCO asks all British travellers to return to the UK and advises against non-essential international travel for 30 days. </a:t>
                      </a:r>
                    </a:p>
                    <a:p>
                      <a:pPr marL="0" algn="l" defTabSz="914400" rtl="0" eaLnBrk="1" latinLnBrk="0" hangingPunct="1"/>
                      <a:r>
                        <a:rPr lang="en-GB" sz="1000" b="0" i="0" u="none" strike="noStrike" kern="1200" baseline="0" dirty="0">
                          <a:solidFill>
                            <a:srgbClr val="000000"/>
                          </a:solidFill>
                          <a:latin typeface="Arial" panose="020B0604020202020204" pitchFamily="34" charset="0"/>
                          <a:ea typeface="+mn-ea"/>
                          <a:cs typeface="+mn-cs"/>
                        </a:rPr>
                        <a:t>UK Government introduces new social distancing measures. i) all persons to stay at home, except for very limited purposes; ii) all non-essential businesses and venues to close; iii) no gatherings of more than two people in public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16453482"/>
                  </a:ext>
                </a:extLst>
              </a:tr>
              <a:tr h="268793">
                <a:tc>
                  <a:txBody>
                    <a:bodyPr/>
                    <a:lstStyle/>
                    <a:p>
                      <a:pPr marL="0" algn="l" defTabSz="914400" rtl="0" eaLnBrk="1" latinLnBrk="0" hangingPunct="1"/>
                      <a:r>
                        <a:rPr lang="en-GB" sz="1000" b="0" i="0" u="none" strike="noStrike" kern="1200" baseline="0" dirty="0">
                          <a:solidFill>
                            <a:srgbClr val="000000"/>
                          </a:solidFill>
                          <a:latin typeface="Arial" panose="020B0604020202020204" pitchFamily="34" charset="0"/>
                          <a:ea typeface="+mn-ea"/>
                          <a:cs typeface="+mn-cs"/>
                        </a:rPr>
                        <a:t>16/04/20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000" b="0" i="0" u="none" strike="noStrike" kern="1200" baseline="0" dirty="0">
                          <a:solidFill>
                            <a:srgbClr val="000000"/>
                          </a:solidFill>
                          <a:latin typeface="Arial" panose="020B0604020202020204" pitchFamily="34" charset="0"/>
                          <a:ea typeface="+mn-ea"/>
                          <a:cs typeface="+mn-cs"/>
                        </a:rPr>
                        <a:t>Decision to maintain social distancing measures for further three weeks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68999916"/>
                  </a:ext>
                </a:extLst>
              </a:tr>
              <a:tr h="255617">
                <a:tc>
                  <a:txBody>
                    <a:bodyPr/>
                    <a:lstStyle/>
                    <a:p>
                      <a:r>
                        <a:rPr lang="en-GB" sz="1000" b="0" i="0" u="none" strike="noStrike" kern="1200" baseline="0" dirty="0">
                          <a:solidFill>
                            <a:srgbClr val="000000"/>
                          </a:solidFill>
                          <a:latin typeface="Arial" panose="020B0604020202020204" pitchFamily="34" charset="0"/>
                          <a:ea typeface="+mn-ea"/>
                          <a:cs typeface="+mn-cs"/>
                        </a:rPr>
                        <a:t>13/05/20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000" b="0" i="0" u="none" strike="noStrike" kern="1200" baseline="0" dirty="0">
                          <a:solidFill>
                            <a:srgbClr val="000000"/>
                          </a:solidFill>
                          <a:latin typeface="Arial" panose="020B0604020202020204" pitchFamily="34" charset="0"/>
                          <a:ea typeface="+mn-ea"/>
                          <a:cs typeface="+mn-cs"/>
                        </a:rPr>
                        <a:t>UK Government announce 5 level COVID-19 alert system. UK CMOs set alert to level 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25834118"/>
                  </a:ext>
                </a:extLst>
              </a:tr>
              <a:tr h="255617">
                <a:tc>
                  <a:txBody>
                    <a:bodyPr/>
                    <a:lstStyle/>
                    <a:p>
                      <a:r>
                        <a:rPr lang="en-GB" sz="1000" b="0" i="0" u="none" strike="noStrike" kern="1200" baseline="0" dirty="0">
                          <a:solidFill>
                            <a:srgbClr val="000000"/>
                          </a:solidFill>
                          <a:latin typeface="Arial" panose="020B0604020202020204" pitchFamily="34" charset="0"/>
                          <a:ea typeface="+mn-ea"/>
                          <a:cs typeface="+mn-cs"/>
                        </a:rPr>
                        <a:t>18/05/20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000" b="0" i="0" u="none" strike="noStrike" kern="1200" baseline="0" dirty="0">
                          <a:solidFill>
                            <a:srgbClr val="000000"/>
                          </a:solidFill>
                          <a:latin typeface="Arial" panose="020B0604020202020204" pitchFamily="34" charset="0"/>
                          <a:ea typeface="+mn-ea"/>
                          <a:cs typeface="+mn-cs"/>
                        </a:rPr>
                        <a:t>Loss of or change in normal sense of taste or smell added to case 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10764848"/>
                  </a:ext>
                </a:extLst>
              </a:tr>
              <a:tr h="255617">
                <a:tc>
                  <a:txBody>
                    <a:bodyPr/>
                    <a:lstStyle/>
                    <a:p>
                      <a:r>
                        <a:rPr lang="en-GB" sz="1000" b="0" i="0" u="none" strike="noStrike" kern="1200" baseline="0" dirty="0">
                          <a:solidFill>
                            <a:srgbClr val="000000"/>
                          </a:solidFill>
                          <a:latin typeface="Arial" panose="020B0604020202020204" pitchFamily="34" charset="0"/>
                          <a:ea typeface="+mn-ea"/>
                          <a:cs typeface="+mn-cs"/>
                        </a:rPr>
                        <a:t>19/06/20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000" b="0" i="0" u="none" strike="noStrike" kern="1200" baseline="0" dirty="0">
                          <a:solidFill>
                            <a:srgbClr val="000000"/>
                          </a:solidFill>
                          <a:latin typeface="Arial" panose="020B0604020202020204" pitchFamily="34" charset="0"/>
                          <a:ea typeface="+mn-ea"/>
                          <a:cs typeface="+mn-cs"/>
                        </a:rPr>
                        <a:t>UK CMOs lower the UK COVID-19 alert level to 3 following recommendation of Joint Biosecurity Centre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62338185"/>
                  </a:ext>
                </a:extLst>
              </a:tr>
              <a:tr h="255617">
                <a:tc>
                  <a:txBody>
                    <a:bodyPr/>
                    <a:lstStyle/>
                    <a:p>
                      <a:r>
                        <a:rPr lang="en-GB" sz="1000" b="0" i="0" u="none" strike="noStrike" kern="1200" baseline="0" dirty="0">
                          <a:solidFill>
                            <a:srgbClr val="000000"/>
                          </a:solidFill>
                          <a:latin typeface="Arial" panose="020B0604020202020204" pitchFamily="34" charset="0"/>
                          <a:ea typeface="+mn-ea"/>
                          <a:cs typeface="+mn-cs"/>
                        </a:rPr>
                        <a:t>04/07/20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000" b="0" i="0" u="none" strike="noStrike" kern="1200" baseline="0" dirty="0">
                          <a:solidFill>
                            <a:srgbClr val="000000"/>
                          </a:solidFill>
                          <a:latin typeface="Arial" panose="020B0604020202020204" pitchFamily="34" charset="0"/>
                          <a:ea typeface="+mn-ea"/>
                          <a:cs typeface="+mn-cs"/>
                        </a:rPr>
                        <a:t>Further relaxation of national restrictions (travel restrictions, social distancing, closure of public spaces updates)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83620854"/>
                  </a:ext>
                </a:extLst>
              </a:tr>
              <a:tr h="255617">
                <a:tc>
                  <a:txBody>
                    <a:bodyPr/>
                    <a:lstStyle/>
                    <a:p>
                      <a:r>
                        <a:rPr lang="en-GB" sz="1000" b="0" i="0" u="none" strike="noStrike" kern="1200" baseline="0" dirty="0">
                          <a:solidFill>
                            <a:srgbClr val="000000"/>
                          </a:solidFill>
                          <a:latin typeface="Arial" panose="020B0604020202020204" pitchFamily="34" charset="0"/>
                          <a:ea typeface="+mn-ea"/>
                          <a:cs typeface="+mn-cs"/>
                        </a:rPr>
                        <a:t>24/07/20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000" b="0" i="0" u="none" strike="noStrike" kern="1200" baseline="0" dirty="0">
                          <a:solidFill>
                            <a:srgbClr val="000000"/>
                          </a:solidFill>
                          <a:latin typeface="Arial" panose="020B0604020202020204" pitchFamily="34" charset="0"/>
                          <a:ea typeface="+mn-ea"/>
                          <a:cs typeface="+mn-cs"/>
                        </a:rPr>
                        <a:t>Face coverings become compulsory for customers in shops in England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49734441"/>
                  </a:ext>
                </a:extLst>
              </a:tr>
            </a:tbl>
          </a:graphicData>
        </a:graphic>
      </p:graphicFrame>
      <p:sp>
        <p:nvSpPr>
          <p:cNvPr id="4" name="Slide Number Placeholder 3">
            <a:extLst>
              <a:ext uri="{FF2B5EF4-FFF2-40B4-BE49-F238E27FC236}">
                <a16:creationId xmlns:a16="http://schemas.microsoft.com/office/drawing/2014/main" id="{2F99325D-418F-4EA2-A592-2E415DBBF12B}"/>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8</a:t>
            </a:fld>
            <a:endParaRPr lang="en-US" dirty="0"/>
          </a:p>
        </p:txBody>
      </p:sp>
      <p:sp>
        <p:nvSpPr>
          <p:cNvPr id="5" name="Footer Placeholder 4">
            <a:extLst>
              <a:ext uri="{FF2B5EF4-FFF2-40B4-BE49-F238E27FC236}">
                <a16:creationId xmlns:a16="http://schemas.microsoft.com/office/drawing/2014/main" id="{A764ADD7-8800-4278-8B5E-D07F7E2809F9}"/>
              </a:ext>
            </a:extLst>
          </p:cNvPr>
          <p:cNvSpPr>
            <a:spLocks noGrp="1"/>
          </p:cNvSpPr>
          <p:nvPr>
            <p:ph type="ftr" sz="quarter" idx="11"/>
          </p:nvPr>
        </p:nvSpPr>
        <p:spPr/>
        <p:txBody>
          <a:bodyPr/>
          <a:lstStyle/>
          <a:p>
            <a:pPr>
              <a:defRPr/>
            </a:pPr>
            <a:r>
              <a:rPr lang="en-GB"/>
              <a:t>COVID-19 Vaccination programme: Core training slide set for healthcare practitioners 17 September 2021 </a:t>
            </a:r>
            <a:endParaRPr lang="en-US" dirty="0"/>
          </a:p>
        </p:txBody>
      </p:sp>
    </p:spTree>
    <p:extLst>
      <p:ext uri="{BB962C8B-B14F-4D97-AF65-F5344CB8AC3E}">
        <p14:creationId xmlns:p14="http://schemas.microsoft.com/office/powerpoint/2010/main" val="285062027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00DC4-F07F-4A7F-8131-9C2E1E8BC7FB}"/>
              </a:ext>
            </a:extLst>
          </p:cNvPr>
          <p:cNvSpPr>
            <a:spLocks noGrp="1"/>
          </p:cNvSpPr>
          <p:nvPr>
            <p:ph type="title"/>
          </p:nvPr>
        </p:nvSpPr>
        <p:spPr/>
        <p:txBody>
          <a:bodyPr/>
          <a:lstStyle/>
          <a:p>
            <a:r>
              <a:rPr lang="en-GB" dirty="0"/>
              <a:t>Consent</a:t>
            </a:r>
          </a:p>
        </p:txBody>
      </p:sp>
      <p:sp>
        <p:nvSpPr>
          <p:cNvPr id="4" name="Slide Number Placeholder 3">
            <a:extLst>
              <a:ext uri="{FF2B5EF4-FFF2-40B4-BE49-F238E27FC236}">
                <a16:creationId xmlns:a16="http://schemas.microsoft.com/office/drawing/2014/main" id="{19B714C0-8AC1-4D2C-840C-9EAC226039D8}"/>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80</a:t>
            </a:fld>
            <a:endParaRPr lang="en-US" dirty="0"/>
          </a:p>
        </p:txBody>
      </p:sp>
      <p:sp>
        <p:nvSpPr>
          <p:cNvPr id="5" name="Footer Placeholder 4">
            <a:extLst>
              <a:ext uri="{FF2B5EF4-FFF2-40B4-BE49-F238E27FC236}">
                <a16:creationId xmlns:a16="http://schemas.microsoft.com/office/drawing/2014/main" id="{70662AEF-F034-4DF9-B75B-A18018B42FF5}"/>
              </a:ext>
            </a:extLst>
          </p:cNvPr>
          <p:cNvSpPr>
            <a:spLocks noGrp="1"/>
          </p:cNvSpPr>
          <p:nvPr>
            <p:ph type="ftr" sz="quarter" idx="11"/>
          </p:nvPr>
        </p:nvSpPr>
        <p:spPr/>
        <p:txBody>
          <a:bodyPr/>
          <a:lstStyle/>
          <a:p>
            <a:pPr>
              <a:defRPr/>
            </a:pPr>
            <a:r>
              <a:rPr lang="en-GB"/>
              <a:t>COVID-19 Vaccination programme: Core training slide set for healthcare practitioners 17 September 2021 </a:t>
            </a:r>
            <a:endParaRPr lang="en-US" dirty="0"/>
          </a:p>
        </p:txBody>
      </p:sp>
      <p:sp>
        <p:nvSpPr>
          <p:cNvPr id="6" name="Content Placeholder 5">
            <a:extLst>
              <a:ext uri="{FF2B5EF4-FFF2-40B4-BE49-F238E27FC236}">
                <a16:creationId xmlns:a16="http://schemas.microsoft.com/office/drawing/2014/main" id="{D93303F6-1E02-4313-BEF8-1BFFBD6EBB53}"/>
              </a:ext>
            </a:extLst>
          </p:cNvPr>
          <p:cNvSpPr>
            <a:spLocks noGrp="1"/>
          </p:cNvSpPr>
          <p:nvPr>
            <p:ph idx="1"/>
          </p:nvPr>
        </p:nvSpPr>
        <p:spPr>
          <a:xfrm>
            <a:off x="737731" y="1196752"/>
            <a:ext cx="4359260" cy="5293757"/>
          </a:xfrm>
          <a:prstGeom prst="rect">
            <a:avLst/>
          </a:prstGeom>
        </p:spPr>
        <p:txBody>
          <a:bodyPr wrap="square">
            <a:spAutoFit/>
          </a:bodyPr>
          <a:lstStyle>
            <a:defPPr>
              <a:defRPr lang="en-GB"/>
            </a:defPPr>
            <a:lvl1pPr algn="l" rtl="0" fontAlgn="base">
              <a:spcBef>
                <a:spcPct val="0"/>
              </a:spcBef>
              <a:spcAft>
                <a:spcPct val="0"/>
              </a:spcAft>
              <a:defRPr sz="1000" kern="1200">
                <a:solidFill>
                  <a:srgbClr val="000000"/>
                </a:solidFill>
                <a:latin typeface="Verdana" pitchFamily="34" charset="0"/>
                <a:ea typeface="MS PGothic" pitchFamily="34" charset="-128"/>
                <a:cs typeface="+mn-cs"/>
              </a:defRPr>
            </a:lvl1pPr>
            <a:lvl2pPr marL="457200" algn="l" rtl="0" fontAlgn="base">
              <a:spcBef>
                <a:spcPct val="0"/>
              </a:spcBef>
              <a:spcAft>
                <a:spcPct val="0"/>
              </a:spcAft>
              <a:defRPr sz="1000" kern="1200">
                <a:solidFill>
                  <a:srgbClr val="000000"/>
                </a:solidFill>
                <a:latin typeface="Verdana" pitchFamily="34" charset="0"/>
                <a:ea typeface="MS PGothic" pitchFamily="34" charset="-128"/>
                <a:cs typeface="+mn-cs"/>
              </a:defRPr>
            </a:lvl2pPr>
            <a:lvl3pPr marL="914400" algn="l" rtl="0" fontAlgn="base">
              <a:spcBef>
                <a:spcPct val="0"/>
              </a:spcBef>
              <a:spcAft>
                <a:spcPct val="0"/>
              </a:spcAft>
              <a:defRPr sz="1000" kern="1200">
                <a:solidFill>
                  <a:srgbClr val="000000"/>
                </a:solidFill>
                <a:latin typeface="Verdana" pitchFamily="34" charset="0"/>
                <a:ea typeface="MS PGothic" pitchFamily="34" charset="-128"/>
                <a:cs typeface="+mn-cs"/>
              </a:defRPr>
            </a:lvl3pPr>
            <a:lvl4pPr marL="1371600" algn="l" rtl="0" fontAlgn="base">
              <a:spcBef>
                <a:spcPct val="0"/>
              </a:spcBef>
              <a:spcAft>
                <a:spcPct val="0"/>
              </a:spcAft>
              <a:defRPr sz="1000" kern="1200">
                <a:solidFill>
                  <a:srgbClr val="000000"/>
                </a:solidFill>
                <a:latin typeface="Verdana" pitchFamily="34" charset="0"/>
                <a:ea typeface="MS PGothic" pitchFamily="34" charset="-128"/>
                <a:cs typeface="+mn-cs"/>
              </a:defRPr>
            </a:lvl4pPr>
            <a:lvl5pPr marL="1828800" algn="l" rtl="0" fontAlgn="base">
              <a:spcBef>
                <a:spcPct val="0"/>
              </a:spcBef>
              <a:spcAft>
                <a:spcPct val="0"/>
              </a:spcAft>
              <a:defRPr sz="1000" kern="1200">
                <a:solidFill>
                  <a:srgbClr val="000000"/>
                </a:solidFill>
                <a:latin typeface="Verdana" pitchFamily="34" charset="0"/>
                <a:ea typeface="MS PGothic" pitchFamily="34" charset="-128"/>
                <a:cs typeface="+mn-cs"/>
              </a:defRPr>
            </a:lvl5pPr>
            <a:lvl6pPr marL="2286000" algn="l" defTabSz="914400" rtl="0" eaLnBrk="1" latinLnBrk="0" hangingPunct="1">
              <a:defRPr sz="1000" kern="1200">
                <a:solidFill>
                  <a:srgbClr val="000000"/>
                </a:solidFill>
                <a:latin typeface="Verdana" pitchFamily="34" charset="0"/>
                <a:ea typeface="MS PGothic" pitchFamily="34" charset="-128"/>
                <a:cs typeface="+mn-cs"/>
              </a:defRPr>
            </a:lvl6pPr>
            <a:lvl7pPr marL="2743200" algn="l" defTabSz="914400" rtl="0" eaLnBrk="1" latinLnBrk="0" hangingPunct="1">
              <a:defRPr sz="1000" kern="1200">
                <a:solidFill>
                  <a:srgbClr val="000000"/>
                </a:solidFill>
                <a:latin typeface="Verdana" pitchFamily="34" charset="0"/>
                <a:ea typeface="MS PGothic" pitchFamily="34" charset="-128"/>
                <a:cs typeface="+mn-cs"/>
              </a:defRPr>
            </a:lvl7pPr>
            <a:lvl8pPr marL="3200400" algn="l" defTabSz="914400" rtl="0" eaLnBrk="1" latinLnBrk="0" hangingPunct="1">
              <a:defRPr sz="1000" kern="1200">
                <a:solidFill>
                  <a:srgbClr val="000000"/>
                </a:solidFill>
                <a:latin typeface="Verdana" pitchFamily="34" charset="0"/>
                <a:ea typeface="MS PGothic" pitchFamily="34" charset="-128"/>
                <a:cs typeface="+mn-cs"/>
              </a:defRPr>
            </a:lvl8pPr>
            <a:lvl9pPr marL="3657600" algn="l" defTabSz="914400" rtl="0" eaLnBrk="1" latinLnBrk="0" hangingPunct="1">
              <a:defRPr sz="1000" kern="1200">
                <a:solidFill>
                  <a:srgbClr val="000000"/>
                </a:solidFill>
                <a:latin typeface="Verdana" pitchFamily="34" charset="0"/>
                <a:ea typeface="MS PGothic" pitchFamily="34" charset="-128"/>
                <a:cs typeface="+mn-cs"/>
              </a:defRPr>
            </a:lvl9pPr>
          </a:lstStyle>
          <a:p>
            <a:pPr>
              <a:lnSpc>
                <a:spcPct val="100000"/>
              </a:lnSpc>
              <a:spcAft>
                <a:spcPts val="600"/>
              </a:spcAft>
            </a:pPr>
            <a:endParaRPr lang="en-GB" sz="1800" b="1" dirty="0">
              <a:solidFill>
                <a:schemeClr val="tx1"/>
              </a:solidFill>
              <a:latin typeface="+mn-lt"/>
            </a:endParaRPr>
          </a:p>
          <a:p>
            <a:pPr>
              <a:lnSpc>
                <a:spcPct val="100000"/>
              </a:lnSpc>
              <a:spcAft>
                <a:spcPts val="600"/>
              </a:spcAft>
            </a:pPr>
            <a:r>
              <a:rPr lang="en-GB" sz="1800" b="1" dirty="0">
                <a:solidFill>
                  <a:schemeClr val="tx1"/>
                </a:solidFill>
                <a:latin typeface="+mn-lt"/>
              </a:rPr>
              <a:t>Information to be given includes:</a:t>
            </a:r>
          </a:p>
          <a:p>
            <a:pPr>
              <a:lnSpc>
                <a:spcPct val="100000"/>
              </a:lnSpc>
              <a:spcAft>
                <a:spcPts val="600"/>
              </a:spcAft>
            </a:pPr>
            <a:endParaRPr lang="en-GB" sz="800" dirty="0">
              <a:solidFill>
                <a:schemeClr val="tx1"/>
              </a:solidFill>
              <a:latin typeface="+mn-lt"/>
            </a:endParaRPr>
          </a:p>
          <a:p>
            <a:pPr marL="171450" indent="-171450">
              <a:lnSpc>
                <a:spcPct val="100000"/>
              </a:lnSpc>
              <a:spcAft>
                <a:spcPts val="600"/>
              </a:spcAft>
              <a:buFont typeface="Arial" panose="020B0604020202020204" pitchFamily="34" charset="0"/>
              <a:buChar char="•"/>
            </a:pPr>
            <a:r>
              <a:rPr lang="en-GB" sz="1800" dirty="0">
                <a:solidFill>
                  <a:schemeClr val="tx1"/>
                </a:solidFill>
                <a:latin typeface="+mn-lt"/>
              </a:rPr>
              <a:t>vaccine to be given and the disease that will be prevented </a:t>
            </a:r>
          </a:p>
          <a:p>
            <a:pPr marL="171450" indent="-171450">
              <a:lnSpc>
                <a:spcPct val="100000"/>
              </a:lnSpc>
              <a:spcAft>
                <a:spcPts val="600"/>
              </a:spcAft>
              <a:buFont typeface="Arial" panose="020B0604020202020204" pitchFamily="34" charset="0"/>
              <a:buChar char="•"/>
            </a:pPr>
            <a:r>
              <a:rPr lang="en-GB" sz="1800" dirty="0">
                <a:solidFill>
                  <a:schemeClr val="tx1"/>
                </a:solidFill>
                <a:latin typeface="+mn-lt"/>
              </a:rPr>
              <a:t>benefits/risks of immunisation versus risks of the disease</a:t>
            </a:r>
          </a:p>
          <a:p>
            <a:pPr marL="171450" indent="-171450">
              <a:lnSpc>
                <a:spcPct val="100000"/>
              </a:lnSpc>
              <a:spcAft>
                <a:spcPts val="600"/>
              </a:spcAft>
              <a:buFont typeface="Arial" panose="020B0604020202020204" pitchFamily="34" charset="0"/>
              <a:buChar char="•"/>
            </a:pPr>
            <a:r>
              <a:rPr lang="en-GB" sz="1800" dirty="0">
                <a:solidFill>
                  <a:schemeClr val="tx1"/>
                </a:solidFill>
                <a:latin typeface="+mn-lt"/>
              </a:rPr>
              <a:t>any new information that has become available since consent to previous doses of this vaccine were given if applicable</a:t>
            </a:r>
          </a:p>
          <a:p>
            <a:pPr marL="171450" indent="-171450">
              <a:lnSpc>
                <a:spcPct val="100000"/>
              </a:lnSpc>
              <a:spcAft>
                <a:spcPts val="600"/>
              </a:spcAft>
              <a:buFont typeface="Arial" panose="020B0604020202020204" pitchFamily="34" charset="0"/>
              <a:buChar char="•"/>
            </a:pPr>
            <a:r>
              <a:rPr lang="en-GB" sz="1800" dirty="0">
                <a:solidFill>
                  <a:schemeClr val="tx1"/>
                </a:solidFill>
                <a:latin typeface="+mn-lt"/>
              </a:rPr>
              <a:t>any possible vaccine reactions and what to do if these occur</a:t>
            </a:r>
          </a:p>
          <a:p>
            <a:pPr marL="171450" indent="-171450">
              <a:lnSpc>
                <a:spcPct val="100000"/>
              </a:lnSpc>
              <a:spcAft>
                <a:spcPts val="600"/>
              </a:spcAft>
              <a:buFont typeface="Arial" panose="020B0604020202020204" pitchFamily="34" charset="0"/>
              <a:buChar char="•"/>
            </a:pPr>
            <a:r>
              <a:rPr lang="en-GB" sz="1800" dirty="0">
                <a:solidFill>
                  <a:schemeClr val="tx1"/>
                </a:solidFill>
                <a:latin typeface="+mn-lt"/>
              </a:rPr>
              <a:t>follow-up/information as to any further doses required</a:t>
            </a:r>
          </a:p>
          <a:p>
            <a:pPr marL="171450" indent="-171450">
              <a:lnSpc>
                <a:spcPct val="100000"/>
              </a:lnSpc>
              <a:spcAft>
                <a:spcPts val="600"/>
              </a:spcAft>
              <a:buFont typeface="Arial" panose="020B0604020202020204" pitchFamily="34" charset="0"/>
              <a:buChar char="•"/>
            </a:pPr>
            <a:r>
              <a:rPr lang="en-GB" sz="1800" dirty="0">
                <a:solidFill>
                  <a:schemeClr val="tx1"/>
                </a:solidFill>
                <a:latin typeface="+mn-lt"/>
              </a:rPr>
              <a:t>how any personal data will be stored and kept (information governance) </a:t>
            </a:r>
          </a:p>
        </p:txBody>
      </p:sp>
      <p:sp>
        <p:nvSpPr>
          <p:cNvPr id="7" name="Rectangle 6">
            <a:extLst>
              <a:ext uri="{FF2B5EF4-FFF2-40B4-BE49-F238E27FC236}">
                <a16:creationId xmlns:a16="http://schemas.microsoft.com/office/drawing/2014/main" id="{93F8AC55-0BC4-400F-8A7D-1BF142ECF0F6}"/>
              </a:ext>
            </a:extLst>
          </p:cNvPr>
          <p:cNvSpPr/>
          <p:nvPr/>
        </p:nvSpPr>
        <p:spPr>
          <a:xfrm>
            <a:off x="6403147" y="1196752"/>
            <a:ext cx="4780046" cy="5293757"/>
          </a:xfrm>
          <a:prstGeom prst="rect">
            <a:avLst/>
          </a:prstGeom>
        </p:spPr>
        <p:txBody>
          <a:bodyPr wrap="square">
            <a:spAutoFit/>
          </a:bodyPr>
          <a:lstStyle>
            <a:defPPr>
              <a:defRPr lang="en-GB"/>
            </a:defPPr>
            <a:lvl1pPr algn="l" rtl="0" fontAlgn="base">
              <a:spcBef>
                <a:spcPct val="0"/>
              </a:spcBef>
              <a:spcAft>
                <a:spcPct val="0"/>
              </a:spcAft>
              <a:defRPr sz="1000" kern="1200">
                <a:solidFill>
                  <a:srgbClr val="000000"/>
                </a:solidFill>
                <a:latin typeface="Verdana" pitchFamily="34" charset="0"/>
                <a:ea typeface="MS PGothic" pitchFamily="34" charset="-128"/>
                <a:cs typeface="+mn-cs"/>
              </a:defRPr>
            </a:lvl1pPr>
            <a:lvl2pPr marL="457200" algn="l" rtl="0" fontAlgn="base">
              <a:spcBef>
                <a:spcPct val="0"/>
              </a:spcBef>
              <a:spcAft>
                <a:spcPct val="0"/>
              </a:spcAft>
              <a:defRPr sz="1000" kern="1200">
                <a:solidFill>
                  <a:srgbClr val="000000"/>
                </a:solidFill>
                <a:latin typeface="Verdana" pitchFamily="34" charset="0"/>
                <a:ea typeface="MS PGothic" pitchFamily="34" charset="-128"/>
                <a:cs typeface="+mn-cs"/>
              </a:defRPr>
            </a:lvl2pPr>
            <a:lvl3pPr marL="914400" algn="l" rtl="0" fontAlgn="base">
              <a:spcBef>
                <a:spcPct val="0"/>
              </a:spcBef>
              <a:spcAft>
                <a:spcPct val="0"/>
              </a:spcAft>
              <a:defRPr sz="1000" kern="1200">
                <a:solidFill>
                  <a:srgbClr val="000000"/>
                </a:solidFill>
                <a:latin typeface="Verdana" pitchFamily="34" charset="0"/>
                <a:ea typeface="MS PGothic" pitchFamily="34" charset="-128"/>
                <a:cs typeface="+mn-cs"/>
              </a:defRPr>
            </a:lvl3pPr>
            <a:lvl4pPr marL="1371600" algn="l" rtl="0" fontAlgn="base">
              <a:spcBef>
                <a:spcPct val="0"/>
              </a:spcBef>
              <a:spcAft>
                <a:spcPct val="0"/>
              </a:spcAft>
              <a:defRPr sz="1000" kern="1200">
                <a:solidFill>
                  <a:srgbClr val="000000"/>
                </a:solidFill>
                <a:latin typeface="Verdana" pitchFamily="34" charset="0"/>
                <a:ea typeface="MS PGothic" pitchFamily="34" charset="-128"/>
                <a:cs typeface="+mn-cs"/>
              </a:defRPr>
            </a:lvl4pPr>
            <a:lvl5pPr marL="1828800" algn="l" rtl="0" fontAlgn="base">
              <a:spcBef>
                <a:spcPct val="0"/>
              </a:spcBef>
              <a:spcAft>
                <a:spcPct val="0"/>
              </a:spcAft>
              <a:defRPr sz="1000" kern="1200">
                <a:solidFill>
                  <a:srgbClr val="000000"/>
                </a:solidFill>
                <a:latin typeface="Verdana" pitchFamily="34" charset="0"/>
                <a:ea typeface="MS PGothic" pitchFamily="34" charset="-128"/>
                <a:cs typeface="+mn-cs"/>
              </a:defRPr>
            </a:lvl5pPr>
            <a:lvl6pPr marL="2286000" algn="l" defTabSz="914400" rtl="0" eaLnBrk="1" latinLnBrk="0" hangingPunct="1">
              <a:defRPr sz="1000" kern="1200">
                <a:solidFill>
                  <a:srgbClr val="000000"/>
                </a:solidFill>
                <a:latin typeface="Verdana" pitchFamily="34" charset="0"/>
                <a:ea typeface="MS PGothic" pitchFamily="34" charset="-128"/>
                <a:cs typeface="+mn-cs"/>
              </a:defRPr>
            </a:lvl6pPr>
            <a:lvl7pPr marL="2743200" algn="l" defTabSz="914400" rtl="0" eaLnBrk="1" latinLnBrk="0" hangingPunct="1">
              <a:defRPr sz="1000" kern="1200">
                <a:solidFill>
                  <a:srgbClr val="000000"/>
                </a:solidFill>
                <a:latin typeface="Verdana" pitchFamily="34" charset="0"/>
                <a:ea typeface="MS PGothic" pitchFamily="34" charset="-128"/>
                <a:cs typeface="+mn-cs"/>
              </a:defRPr>
            </a:lvl7pPr>
            <a:lvl8pPr marL="3200400" algn="l" defTabSz="914400" rtl="0" eaLnBrk="1" latinLnBrk="0" hangingPunct="1">
              <a:defRPr sz="1000" kern="1200">
                <a:solidFill>
                  <a:srgbClr val="000000"/>
                </a:solidFill>
                <a:latin typeface="Verdana" pitchFamily="34" charset="0"/>
                <a:ea typeface="MS PGothic" pitchFamily="34" charset="-128"/>
                <a:cs typeface="+mn-cs"/>
              </a:defRPr>
            </a:lvl8pPr>
            <a:lvl9pPr marL="3657600" algn="l" defTabSz="914400" rtl="0" eaLnBrk="1" latinLnBrk="0" hangingPunct="1">
              <a:defRPr sz="1000" kern="1200">
                <a:solidFill>
                  <a:srgbClr val="000000"/>
                </a:solidFill>
                <a:latin typeface="Verdana" pitchFamily="34" charset="0"/>
                <a:ea typeface="MS PGothic" pitchFamily="34" charset="-128"/>
                <a:cs typeface="+mn-cs"/>
              </a:defRPr>
            </a:lvl9pPr>
          </a:lstStyle>
          <a:p>
            <a:pPr>
              <a:spcAft>
                <a:spcPts val="600"/>
              </a:spcAft>
            </a:pPr>
            <a:endParaRPr lang="en-GB" sz="1800" b="1" dirty="0">
              <a:solidFill>
                <a:schemeClr val="tx1"/>
              </a:solidFill>
              <a:latin typeface="+mn-lt"/>
            </a:endParaRPr>
          </a:p>
          <a:p>
            <a:pPr>
              <a:spcAft>
                <a:spcPts val="600"/>
              </a:spcAft>
            </a:pPr>
            <a:r>
              <a:rPr lang="en-GB" sz="1800" b="1" dirty="0">
                <a:solidFill>
                  <a:schemeClr val="tx1"/>
                </a:solidFill>
                <a:latin typeface="+mn-lt"/>
              </a:rPr>
              <a:t>How much information should you give?</a:t>
            </a:r>
          </a:p>
          <a:p>
            <a:pPr>
              <a:spcAft>
                <a:spcPts val="600"/>
              </a:spcAft>
            </a:pPr>
            <a:endParaRPr lang="en-GB" sz="800" dirty="0">
              <a:solidFill>
                <a:schemeClr val="tx1"/>
              </a:solidFill>
              <a:latin typeface="+mn-lt"/>
            </a:endParaRPr>
          </a:p>
          <a:p>
            <a:pPr>
              <a:spcAft>
                <a:spcPts val="600"/>
              </a:spcAft>
            </a:pPr>
            <a:r>
              <a:rPr lang="en-GB" sz="1800" dirty="0">
                <a:solidFill>
                  <a:schemeClr val="tx1"/>
                </a:solidFill>
                <a:latin typeface="+mn-lt"/>
              </a:rPr>
              <a:t>This will be personal to the individual at the time, and will depend on their previous knowledge and discussions with others.</a:t>
            </a:r>
          </a:p>
          <a:p>
            <a:pPr>
              <a:spcAft>
                <a:spcPts val="600"/>
              </a:spcAft>
            </a:pPr>
            <a:r>
              <a:rPr lang="en-GB" sz="1800" dirty="0">
                <a:solidFill>
                  <a:schemeClr val="tx1"/>
                </a:solidFill>
                <a:latin typeface="+mn-lt"/>
              </a:rPr>
              <a:t> </a:t>
            </a:r>
          </a:p>
          <a:p>
            <a:pPr marL="171450" indent="-171450">
              <a:spcAft>
                <a:spcPts val="600"/>
              </a:spcAft>
              <a:buFont typeface="Arial" panose="020B0604020202020204" pitchFamily="34" charset="0"/>
              <a:buChar char="•"/>
            </a:pPr>
            <a:r>
              <a:rPr lang="en-GB" sz="1800" dirty="0">
                <a:solidFill>
                  <a:schemeClr val="tx1"/>
                </a:solidFill>
                <a:latin typeface="+mn-lt"/>
              </a:rPr>
              <a:t>give people as much information as they need and/or want to make an informed decision</a:t>
            </a:r>
          </a:p>
          <a:p>
            <a:pPr marL="171450" indent="-171450">
              <a:spcAft>
                <a:spcPts val="600"/>
              </a:spcAft>
              <a:buFont typeface="Arial" panose="020B0604020202020204" pitchFamily="34" charset="0"/>
              <a:buChar char="•"/>
            </a:pPr>
            <a:r>
              <a:rPr lang="en-GB" sz="1800" dirty="0">
                <a:solidFill>
                  <a:schemeClr val="tx1"/>
                </a:solidFill>
                <a:latin typeface="+mn-lt"/>
              </a:rPr>
              <a:t>some people will just ‘trust’ what you say while others want lots of information; either is fine</a:t>
            </a:r>
          </a:p>
          <a:p>
            <a:pPr marL="171450" indent="-171450">
              <a:spcAft>
                <a:spcPts val="600"/>
              </a:spcAft>
              <a:buFont typeface="Arial" panose="020B0604020202020204" pitchFamily="34" charset="0"/>
              <a:buChar char="•"/>
            </a:pPr>
            <a:r>
              <a:rPr lang="en-GB" sz="1800" dirty="0">
                <a:solidFill>
                  <a:schemeClr val="tx1"/>
                </a:solidFill>
                <a:latin typeface="+mn-lt"/>
              </a:rPr>
              <a:t>how much each individual needs is up to them, no one is obliged to seek full information</a:t>
            </a:r>
          </a:p>
          <a:p>
            <a:pPr>
              <a:spcAft>
                <a:spcPts val="600"/>
              </a:spcAft>
            </a:pPr>
            <a:endParaRPr lang="en-GB" dirty="0"/>
          </a:p>
        </p:txBody>
      </p:sp>
    </p:spTree>
    <p:extLst>
      <p:ext uri="{BB962C8B-B14F-4D97-AF65-F5344CB8AC3E}">
        <p14:creationId xmlns:p14="http://schemas.microsoft.com/office/powerpoint/2010/main" val="197932829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A489C-EBF3-4956-820D-48A02DACEE43}"/>
              </a:ext>
            </a:extLst>
          </p:cNvPr>
          <p:cNvSpPr>
            <a:spLocks noGrp="1"/>
          </p:cNvSpPr>
          <p:nvPr>
            <p:ph type="title"/>
          </p:nvPr>
        </p:nvSpPr>
        <p:spPr>
          <a:xfrm>
            <a:off x="937421" y="456284"/>
            <a:ext cx="8028000" cy="648072"/>
          </a:xfrm>
        </p:spPr>
        <p:txBody>
          <a:bodyPr/>
          <a:lstStyle/>
          <a:p>
            <a:r>
              <a:rPr lang="en-GB" dirty="0"/>
              <a:t>Informed consent</a:t>
            </a:r>
          </a:p>
        </p:txBody>
      </p:sp>
      <p:sp>
        <p:nvSpPr>
          <p:cNvPr id="4" name="Slide Number Placeholder 3">
            <a:extLst>
              <a:ext uri="{FF2B5EF4-FFF2-40B4-BE49-F238E27FC236}">
                <a16:creationId xmlns:a16="http://schemas.microsoft.com/office/drawing/2014/main" id="{6AF39744-5BEF-4F10-ACA8-297511DDA77D}"/>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81</a:t>
            </a:fld>
            <a:endParaRPr lang="en-US" dirty="0"/>
          </a:p>
        </p:txBody>
      </p:sp>
      <p:sp>
        <p:nvSpPr>
          <p:cNvPr id="5" name="Footer Placeholder 4">
            <a:extLst>
              <a:ext uri="{FF2B5EF4-FFF2-40B4-BE49-F238E27FC236}">
                <a16:creationId xmlns:a16="http://schemas.microsoft.com/office/drawing/2014/main" id="{F6AF294B-3EE1-44A7-8C18-DB4BDA4A01AB}"/>
              </a:ext>
            </a:extLst>
          </p:cNvPr>
          <p:cNvSpPr>
            <a:spLocks noGrp="1"/>
          </p:cNvSpPr>
          <p:nvPr>
            <p:ph type="ftr" sz="quarter" idx="11"/>
          </p:nvPr>
        </p:nvSpPr>
        <p:spPr/>
        <p:txBody>
          <a:bodyPr/>
          <a:lstStyle/>
          <a:p>
            <a:pPr>
              <a:defRPr/>
            </a:pPr>
            <a:r>
              <a:rPr lang="en-GB"/>
              <a:t>COVID-19 Vaccination programme: Core training slide set for healthcare practitioners 17 September 2021 </a:t>
            </a:r>
            <a:endParaRPr lang="en-US" dirty="0"/>
          </a:p>
        </p:txBody>
      </p:sp>
      <p:sp>
        <p:nvSpPr>
          <p:cNvPr id="7" name="Content Placeholder 6">
            <a:extLst>
              <a:ext uri="{FF2B5EF4-FFF2-40B4-BE49-F238E27FC236}">
                <a16:creationId xmlns:a16="http://schemas.microsoft.com/office/drawing/2014/main" id="{2059A16F-9E45-4407-9163-703E31DFF14B}"/>
              </a:ext>
            </a:extLst>
          </p:cNvPr>
          <p:cNvSpPr>
            <a:spLocks noGrp="1"/>
          </p:cNvSpPr>
          <p:nvPr>
            <p:ph idx="1"/>
          </p:nvPr>
        </p:nvSpPr>
        <p:spPr>
          <a:xfrm>
            <a:off x="884081" y="1346714"/>
            <a:ext cx="9648438" cy="4739679"/>
          </a:xfrm>
        </p:spPr>
        <p:txBody>
          <a:bodyPr/>
          <a:lstStyle/>
          <a:p>
            <a:pPr marL="285750" indent="-285750" defTabSz="687388">
              <a:buFont typeface="Arial" panose="020B0604020202020204" pitchFamily="34" charset="0"/>
              <a:buChar char="•"/>
            </a:pPr>
            <a:r>
              <a:rPr lang="en-GB" altLang="en-US" dirty="0">
                <a:cs typeface="Arial" panose="020B0604020202020204" pitchFamily="34" charset="0"/>
              </a:rPr>
              <a:t>the need for ‘informed consent’ is a legal requirement and the patient’s views must be respected and consent sought</a:t>
            </a:r>
          </a:p>
          <a:p>
            <a:pPr marL="285750" indent="-285750" defTabSz="687388">
              <a:buFont typeface="Arial" panose="020B0604020202020204" pitchFamily="34" charset="0"/>
              <a:buChar char="•"/>
            </a:pPr>
            <a:endParaRPr lang="en-GB" altLang="en-US" dirty="0">
              <a:cs typeface="Arial" panose="020B0604020202020204" pitchFamily="34" charset="0"/>
            </a:endParaRPr>
          </a:p>
          <a:p>
            <a:pPr marL="285750" indent="-285750" defTabSz="687388">
              <a:buFont typeface="Arial" panose="020B0604020202020204" pitchFamily="34" charset="0"/>
              <a:buChar char="•"/>
            </a:pPr>
            <a:r>
              <a:rPr lang="en-GB" altLang="en-US" dirty="0">
                <a:cs typeface="Arial" panose="020B0604020202020204" pitchFamily="34" charset="0"/>
              </a:rPr>
              <a:t>sufficient evidence-based information must be provided to the person to enable them to make a balanced and informed decision about their care and treatment </a:t>
            </a:r>
          </a:p>
          <a:p>
            <a:pPr marL="285750" indent="-285750" defTabSz="687388">
              <a:buFont typeface="Arial" panose="020B0604020202020204" pitchFamily="34" charset="0"/>
              <a:buChar char="•"/>
            </a:pPr>
            <a:endParaRPr lang="en-GB" altLang="en-US" dirty="0">
              <a:cs typeface="Arial" panose="020B0604020202020204" pitchFamily="34" charset="0"/>
            </a:endParaRPr>
          </a:p>
          <a:p>
            <a:pPr marL="285750" indent="-285750" defTabSz="687388">
              <a:buFont typeface="Arial" panose="020B0604020202020204" pitchFamily="34" charset="0"/>
              <a:buChar char="•"/>
            </a:pPr>
            <a:r>
              <a:rPr lang="en-GB" dirty="0"/>
              <a:t>as well as a general explanation of the procedure, there is also a duty to explain the risks inherent in the procedure and the risks inherent in refusing the procedure</a:t>
            </a:r>
          </a:p>
          <a:p>
            <a:pPr marL="285750" indent="-285750" defTabSz="687388">
              <a:buFont typeface="Arial" panose="020B0604020202020204" pitchFamily="34" charset="0"/>
              <a:buChar char="•"/>
            </a:pPr>
            <a:endParaRPr lang="en-GB" altLang="en-US" dirty="0">
              <a:cs typeface="Arial" panose="020B0604020202020204" pitchFamily="34" charset="0"/>
            </a:endParaRPr>
          </a:p>
          <a:p>
            <a:pPr marL="285750" indent="-285750" defTabSz="687388">
              <a:buFont typeface="Arial" panose="020B0604020202020204" pitchFamily="34" charset="0"/>
              <a:buChar char="•"/>
            </a:pPr>
            <a:r>
              <a:rPr lang="en-GB" altLang="en-US" dirty="0">
                <a:cs typeface="Arial" panose="020B0604020202020204" pitchFamily="34" charset="0"/>
              </a:rPr>
              <a:t>consent can be given verbally, in writing, or it can be implied</a:t>
            </a:r>
          </a:p>
          <a:p>
            <a:pPr marL="285750" indent="-285750" defTabSz="687388">
              <a:buFont typeface="Arial" panose="020B0604020202020204" pitchFamily="34" charset="0"/>
              <a:buChar char="•"/>
            </a:pPr>
            <a:endParaRPr lang="en-GB" altLang="en-US" dirty="0">
              <a:cs typeface="Arial" panose="020B0604020202020204" pitchFamily="34" charset="0"/>
            </a:endParaRPr>
          </a:p>
          <a:p>
            <a:pPr marL="285750" indent="-285750" defTabSz="687388">
              <a:buFont typeface="Arial" panose="020B0604020202020204" pitchFamily="34" charset="0"/>
              <a:buChar char="•"/>
            </a:pPr>
            <a:r>
              <a:rPr lang="en-GB" altLang="en-US" dirty="0">
                <a:cs typeface="Arial" panose="020B0604020202020204" pitchFamily="34" charset="0"/>
              </a:rPr>
              <a:t>however consent is given, the person must understand what they are consenting to </a:t>
            </a:r>
          </a:p>
          <a:p>
            <a:pPr marL="285750" indent="-285750" defTabSz="687388">
              <a:buFont typeface="Arial" panose="020B0604020202020204" pitchFamily="34" charset="0"/>
              <a:buChar char="•"/>
            </a:pPr>
            <a:endParaRPr lang="en-GB" altLang="en-US" dirty="0">
              <a:cs typeface="Arial" panose="020B0604020202020204" pitchFamily="34" charset="0"/>
            </a:endParaRPr>
          </a:p>
          <a:p>
            <a:pPr marL="285750" indent="-285750" defTabSz="687388">
              <a:buFont typeface="Arial" panose="020B0604020202020204" pitchFamily="34" charset="0"/>
              <a:buChar char="•"/>
            </a:pPr>
            <a:r>
              <a:rPr lang="en-GB" altLang="en-US" dirty="0">
                <a:cs typeface="Arial" panose="020B0604020202020204" pitchFamily="34" charset="0"/>
              </a:rPr>
              <a:t>if there are any issues or uncertainties with seeking or gaining consent, ask for advice from an experienced colleague rather than abandon the offer of immunisation</a:t>
            </a:r>
          </a:p>
          <a:p>
            <a:endParaRPr lang="en-GB" sz="1600" dirty="0"/>
          </a:p>
        </p:txBody>
      </p:sp>
    </p:spTree>
    <p:extLst>
      <p:ext uri="{BB962C8B-B14F-4D97-AF65-F5344CB8AC3E}">
        <p14:creationId xmlns:p14="http://schemas.microsoft.com/office/powerpoint/2010/main" val="407444223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55444-DC99-4D8C-A6D5-F6DCDF13133A}"/>
              </a:ext>
            </a:extLst>
          </p:cNvPr>
          <p:cNvSpPr>
            <a:spLocks noGrp="1"/>
          </p:cNvSpPr>
          <p:nvPr>
            <p:ph type="title"/>
          </p:nvPr>
        </p:nvSpPr>
        <p:spPr/>
        <p:txBody>
          <a:bodyPr/>
          <a:lstStyle/>
          <a:p>
            <a:r>
              <a:rPr lang="en-GB" dirty="0"/>
              <a:t>Mental capacity and best interest decisions</a:t>
            </a:r>
          </a:p>
        </p:txBody>
      </p:sp>
      <p:sp>
        <p:nvSpPr>
          <p:cNvPr id="4" name="Slide Number Placeholder 3">
            <a:extLst>
              <a:ext uri="{FF2B5EF4-FFF2-40B4-BE49-F238E27FC236}">
                <a16:creationId xmlns:a16="http://schemas.microsoft.com/office/drawing/2014/main" id="{CDE56058-FD3F-419F-BA5B-68175E6AD233}"/>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82</a:t>
            </a:fld>
            <a:endParaRPr lang="en-US" dirty="0"/>
          </a:p>
        </p:txBody>
      </p:sp>
      <p:sp>
        <p:nvSpPr>
          <p:cNvPr id="5" name="Footer Placeholder 4">
            <a:extLst>
              <a:ext uri="{FF2B5EF4-FFF2-40B4-BE49-F238E27FC236}">
                <a16:creationId xmlns:a16="http://schemas.microsoft.com/office/drawing/2014/main" id="{A6D8AD08-FD83-48A1-AEF9-37BDEC5A9C0E}"/>
              </a:ext>
            </a:extLst>
          </p:cNvPr>
          <p:cNvSpPr>
            <a:spLocks noGrp="1"/>
          </p:cNvSpPr>
          <p:nvPr>
            <p:ph type="ftr" sz="quarter" idx="11"/>
          </p:nvPr>
        </p:nvSpPr>
        <p:spPr/>
        <p:txBody>
          <a:bodyPr/>
          <a:lstStyle/>
          <a:p>
            <a:pPr>
              <a:defRPr/>
            </a:pPr>
            <a:r>
              <a:rPr lang="en-GB"/>
              <a:t>COVID-19 Vaccination programme: Core training slide set for healthcare practitioners 17 September 2021 </a:t>
            </a:r>
            <a:endParaRPr lang="en-US" dirty="0"/>
          </a:p>
        </p:txBody>
      </p:sp>
      <p:sp>
        <p:nvSpPr>
          <p:cNvPr id="8" name="Content Placeholder 7">
            <a:extLst>
              <a:ext uri="{FF2B5EF4-FFF2-40B4-BE49-F238E27FC236}">
                <a16:creationId xmlns:a16="http://schemas.microsoft.com/office/drawing/2014/main" id="{D2B97C4B-67A8-4C60-AE18-2E4F33C56A18}"/>
              </a:ext>
            </a:extLst>
          </p:cNvPr>
          <p:cNvSpPr>
            <a:spLocks noGrp="1"/>
          </p:cNvSpPr>
          <p:nvPr>
            <p:ph idx="1"/>
          </p:nvPr>
        </p:nvSpPr>
        <p:spPr/>
        <p:txBody>
          <a:bodyPr/>
          <a:lstStyle/>
          <a:p>
            <a:r>
              <a:rPr lang="en-GB" sz="2000" dirty="0"/>
              <a:t>All adults are considered to have capacity to consent to receiving a vaccine unless there is evidence to suggest that capacity is limited. </a:t>
            </a:r>
          </a:p>
          <a:p>
            <a:endParaRPr lang="en-GB" sz="2000" dirty="0"/>
          </a:p>
          <a:p>
            <a:r>
              <a:rPr lang="en-GB" sz="2000" dirty="0"/>
              <a:t>If an adult is able to do the following three things, then they should be considered to have capacity and their decision should be respected:</a:t>
            </a:r>
          </a:p>
          <a:p>
            <a:endParaRPr lang="en-GB" sz="2000" dirty="0"/>
          </a:p>
          <a:p>
            <a:pPr marL="457200" lvl="0" indent="-457200">
              <a:buFont typeface="+mj-lt"/>
              <a:buAutoNum type="arabicPeriod"/>
            </a:pPr>
            <a:r>
              <a:rPr lang="en-GB" sz="2000" dirty="0"/>
              <a:t>Understand the information that you are giving them about the vaccine and any potential risks from it or from the disease it protects against </a:t>
            </a:r>
          </a:p>
          <a:p>
            <a:pPr marL="457200" lvl="0" indent="-457200">
              <a:buFont typeface="+mj-lt"/>
              <a:buAutoNum type="arabicPeriod"/>
            </a:pPr>
            <a:r>
              <a:rPr lang="en-GB" sz="2000" dirty="0"/>
              <a:t>Consider the information you have given them and retain it for long enough to make a decision on whether to accept or decline the offer of vaccination </a:t>
            </a:r>
          </a:p>
          <a:p>
            <a:pPr marL="457200" lvl="0" indent="-457200">
              <a:buFont typeface="+mj-lt"/>
              <a:buAutoNum type="arabicPeriod"/>
            </a:pPr>
            <a:r>
              <a:rPr lang="en-GB" sz="2000" dirty="0"/>
              <a:t>Communicate their decision to you</a:t>
            </a:r>
          </a:p>
          <a:p>
            <a:r>
              <a:rPr lang="en-GB" sz="2000" dirty="0"/>
              <a:t> </a:t>
            </a:r>
          </a:p>
          <a:p>
            <a:r>
              <a:rPr lang="en-GB" sz="2000" dirty="0"/>
              <a:t> </a:t>
            </a:r>
          </a:p>
          <a:p>
            <a:endParaRPr lang="en-GB" sz="1200" dirty="0"/>
          </a:p>
          <a:p>
            <a:endParaRPr lang="en-GB" dirty="0"/>
          </a:p>
        </p:txBody>
      </p:sp>
    </p:spTree>
    <p:extLst>
      <p:ext uri="{BB962C8B-B14F-4D97-AF65-F5344CB8AC3E}">
        <p14:creationId xmlns:p14="http://schemas.microsoft.com/office/powerpoint/2010/main" val="203602312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2C780-C982-4C17-92B8-ECB683906521}"/>
              </a:ext>
            </a:extLst>
          </p:cNvPr>
          <p:cNvSpPr>
            <a:spLocks noGrp="1"/>
          </p:cNvSpPr>
          <p:nvPr>
            <p:ph type="title"/>
          </p:nvPr>
        </p:nvSpPr>
        <p:spPr/>
        <p:txBody>
          <a:bodyPr/>
          <a:lstStyle/>
          <a:p>
            <a:r>
              <a:rPr lang="en-GB" dirty="0"/>
              <a:t>Actions to support decision making</a:t>
            </a:r>
          </a:p>
        </p:txBody>
      </p:sp>
      <p:sp>
        <p:nvSpPr>
          <p:cNvPr id="3" name="Content Placeholder 2">
            <a:extLst>
              <a:ext uri="{FF2B5EF4-FFF2-40B4-BE49-F238E27FC236}">
                <a16:creationId xmlns:a16="http://schemas.microsoft.com/office/drawing/2014/main" id="{24FAD442-AEA1-48F0-AE62-503188ABB4AD}"/>
              </a:ext>
            </a:extLst>
          </p:cNvPr>
          <p:cNvSpPr>
            <a:spLocks noGrp="1"/>
          </p:cNvSpPr>
          <p:nvPr>
            <p:ph idx="1"/>
          </p:nvPr>
        </p:nvSpPr>
        <p:spPr>
          <a:xfrm>
            <a:off x="744000" y="1321337"/>
            <a:ext cx="10704000" cy="4866103"/>
          </a:xfrm>
        </p:spPr>
        <p:txBody>
          <a:bodyPr/>
          <a:lstStyle/>
          <a:p>
            <a:r>
              <a:rPr lang="en-GB" sz="2000" dirty="0"/>
              <a:t>There are some actions that can be taken to support and optimise a person’s ability to make a decision. These include:</a:t>
            </a:r>
          </a:p>
          <a:p>
            <a:endParaRPr lang="en-GB" sz="1400" dirty="0"/>
          </a:p>
          <a:p>
            <a:pPr marL="171450" lvl="0" indent="-171450">
              <a:buFont typeface="Arial" panose="020B0604020202020204" pitchFamily="34" charset="0"/>
              <a:buChar char="•"/>
            </a:pPr>
            <a:r>
              <a:rPr lang="en-GB" dirty="0"/>
              <a:t>making reasonable adjustments to facilitate decision making or accommodate individual needs</a:t>
            </a:r>
          </a:p>
          <a:p>
            <a:pPr marL="171450" lvl="0" indent="-171450">
              <a:buFont typeface="Arial" panose="020B0604020202020204" pitchFamily="34" charset="0"/>
              <a:buChar char="•"/>
            </a:pPr>
            <a:r>
              <a:rPr lang="en-GB" dirty="0"/>
              <a:t>using communication tools such as ‘Easy Read’ leaflets</a:t>
            </a:r>
          </a:p>
          <a:p>
            <a:pPr marL="171450" lvl="0" indent="-171450">
              <a:buFont typeface="Arial" panose="020B0604020202020204" pitchFamily="34" charset="0"/>
              <a:buChar char="•"/>
            </a:pPr>
            <a:r>
              <a:rPr lang="en-GB" dirty="0"/>
              <a:t>speaking with them at their best time of day</a:t>
            </a:r>
          </a:p>
          <a:p>
            <a:pPr marL="171450" lvl="0" indent="-171450">
              <a:buFont typeface="Arial" panose="020B0604020202020204" pitchFamily="34" charset="0"/>
              <a:buChar char="•"/>
            </a:pPr>
            <a:r>
              <a:rPr lang="en-GB" dirty="0"/>
              <a:t>asking someone who the person knows and trusts to speak to them </a:t>
            </a:r>
          </a:p>
          <a:p>
            <a:r>
              <a:rPr lang="en-GB" sz="2000" dirty="0"/>
              <a:t> </a:t>
            </a:r>
          </a:p>
          <a:p>
            <a:r>
              <a:rPr lang="en-GB" dirty="0"/>
              <a:t>If an adult does not have capacity and there is no Lasting Power of Attorney (LPA), Welfare Attorney or appointed deputy, a best interest decision will need to be made.</a:t>
            </a:r>
          </a:p>
          <a:p>
            <a:endParaRPr lang="en-GB" sz="2000" dirty="0"/>
          </a:p>
          <a:p>
            <a:r>
              <a:rPr lang="en-GB" sz="1600" b="1" dirty="0"/>
              <a:t>Lasting Power of Attorney (LPA):</a:t>
            </a:r>
            <a:r>
              <a:rPr lang="en-GB" sz="1600" dirty="0"/>
              <a:t> can be set up by adults over 18 years of age, who have capacity, in order for heath and care decisions to be made once capacity is lost. </a:t>
            </a:r>
          </a:p>
          <a:p>
            <a:r>
              <a:rPr lang="en-GB" sz="1600" b="1" dirty="0"/>
              <a:t>Welfare attorney/designated decision maker:</a:t>
            </a:r>
            <a:r>
              <a:rPr lang="en-GB" sz="1600" dirty="0"/>
              <a:t> is appointed by the individual to make health and personal welfare decisions on their behalf once capacity is lost. </a:t>
            </a:r>
          </a:p>
          <a:p>
            <a:r>
              <a:rPr lang="en-GB" sz="1600" b="1" dirty="0"/>
              <a:t>Appointed deputy</a:t>
            </a:r>
            <a:r>
              <a:rPr lang="en-GB" sz="1600" dirty="0"/>
              <a:t> or welfare guardian from the Court of Protection</a:t>
            </a:r>
            <a:endParaRPr lang="en-GB" dirty="0"/>
          </a:p>
        </p:txBody>
      </p:sp>
      <p:sp>
        <p:nvSpPr>
          <p:cNvPr id="4" name="Slide Number Placeholder 3">
            <a:extLst>
              <a:ext uri="{FF2B5EF4-FFF2-40B4-BE49-F238E27FC236}">
                <a16:creationId xmlns:a16="http://schemas.microsoft.com/office/drawing/2014/main" id="{BEDB2355-A0A7-4AB7-A800-D06647F089A0}"/>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83</a:t>
            </a:fld>
            <a:endParaRPr lang="en-US" dirty="0"/>
          </a:p>
        </p:txBody>
      </p:sp>
      <p:sp>
        <p:nvSpPr>
          <p:cNvPr id="5" name="Footer Placeholder 4">
            <a:extLst>
              <a:ext uri="{FF2B5EF4-FFF2-40B4-BE49-F238E27FC236}">
                <a16:creationId xmlns:a16="http://schemas.microsoft.com/office/drawing/2014/main" id="{DC80FA8D-F985-4644-83BC-EC3EEF2F635E}"/>
              </a:ext>
            </a:extLst>
          </p:cNvPr>
          <p:cNvSpPr>
            <a:spLocks noGrp="1"/>
          </p:cNvSpPr>
          <p:nvPr>
            <p:ph type="ftr" sz="quarter" idx="11"/>
          </p:nvPr>
        </p:nvSpPr>
        <p:spPr/>
        <p:txBody>
          <a:bodyPr/>
          <a:lstStyle/>
          <a:p>
            <a:pPr>
              <a:defRPr/>
            </a:pPr>
            <a:r>
              <a:rPr lang="en-GB"/>
              <a:t>COVID-19 Vaccination programme: Core training slide set for healthcare practitioners 17 September 2021 </a:t>
            </a:r>
            <a:endParaRPr lang="en-US" dirty="0"/>
          </a:p>
        </p:txBody>
      </p:sp>
    </p:spTree>
    <p:extLst>
      <p:ext uri="{BB962C8B-B14F-4D97-AF65-F5344CB8AC3E}">
        <p14:creationId xmlns:p14="http://schemas.microsoft.com/office/powerpoint/2010/main" val="267543177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9B6BA-AD96-43D6-838E-9FEF87924C55}"/>
              </a:ext>
            </a:extLst>
          </p:cNvPr>
          <p:cNvSpPr>
            <a:spLocks noGrp="1"/>
          </p:cNvSpPr>
          <p:nvPr>
            <p:ph type="title"/>
          </p:nvPr>
        </p:nvSpPr>
        <p:spPr/>
        <p:txBody>
          <a:bodyPr/>
          <a:lstStyle/>
          <a:p>
            <a:r>
              <a:rPr lang="en-GB" dirty="0"/>
              <a:t>Making a best interest decision</a:t>
            </a:r>
          </a:p>
        </p:txBody>
      </p:sp>
      <p:sp>
        <p:nvSpPr>
          <p:cNvPr id="3" name="Content Placeholder 2">
            <a:extLst>
              <a:ext uri="{FF2B5EF4-FFF2-40B4-BE49-F238E27FC236}">
                <a16:creationId xmlns:a16="http://schemas.microsoft.com/office/drawing/2014/main" id="{76891F31-C215-4957-A513-C046BC0B02AE}"/>
              </a:ext>
            </a:extLst>
          </p:cNvPr>
          <p:cNvSpPr>
            <a:spLocks noGrp="1"/>
          </p:cNvSpPr>
          <p:nvPr>
            <p:ph idx="1"/>
          </p:nvPr>
        </p:nvSpPr>
        <p:spPr>
          <a:xfrm>
            <a:off x="744000" y="1382899"/>
            <a:ext cx="10704000" cy="4865501"/>
          </a:xfrm>
        </p:spPr>
        <p:txBody>
          <a:bodyPr/>
          <a:lstStyle/>
          <a:p>
            <a:pPr>
              <a:lnSpc>
                <a:spcPct val="100000"/>
              </a:lnSpc>
            </a:pPr>
            <a:r>
              <a:rPr lang="en-GB" sz="2000" dirty="0"/>
              <a:t>To make a best interest decision, the following must be considered:</a:t>
            </a:r>
          </a:p>
          <a:p>
            <a:pPr>
              <a:lnSpc>
                <a:spcPct val="100000"/>
              </a:lnSpc>
            </a:pPr>
            <a:r>
              <a:rPr lang="en-GB" sz="2000" dirty="0"/>
              <a:t> </a:t>
            </a:r>
          </a:p>
          <a:p>
            <a:pPr marL="285750" lvl="0" indent="-285750">
              <a:lnSpc>
                <a:spcPct val="100000"/>
              </a:lnSpc>
              <a:spcAft>
                <a:spcPts val="800"/>
              </a:spcAft>
              <a:buFont typeface="Arial" panose="020B0604020202020204" pitchFamily="34" charset="0"/>
              <a:buChar char="•"/>
            </a:pPr>
            <a:r>
              <a:rPr lang="en-GB" dirty="0"/>
              <a:t>the person who lacks capacity should be involved in the decision-making process if possible, particularly if their capacity fluctuates. If capacity does fluctuate, the healthcare professional would accept consent given at the time  </a:t>
            </a:r>
          </a:p>
          <a:p>
            <a:pPr marL="285750" lvl="0" indent="-285750">
              <a:lnSpc>
                <a:spcPct val="100000"/>
              </a:lnSpc>
              <a:spcAft>
                <a:spcPts val="800"/>
              </a:spcAft>
              <a:buFont typeface="Arial" panose="020B0604020202020204" pitchFamily="34" charset="0"/>
              <a:buChar char="•"/>
            </a:pPr>
            <a:r>
              <a:rPr lang="en-GB" dirty="0"/>
              <a:t>any previously expressed wishes or behaviours such as previously consenting to vaccination should be acknowledged</a:t>
            </a:r>
          </a:p>
          <a:p>
            <a:pPr marL="285750" lvl="0" indent="-285750">
              <a:lnSpc>
                <a:spcPct val="100000"/>
              </a:lnSpc>
              <a:spcAft>
                <a:spcPts val="800"/>
              </a:spcAft>
              <a:buFont typeface="Arial" panose="020B0604020202020204" pitchFamily="34" charset="0"/>
              <a:buChar char="•"/>
            </a:pPr>
            <a:r>
              <a:rPr lang="en-GB" dirty="0"/>
              <a:t>the offer of vaccination should be discussed with those close to the patient such as their carer, relatives or anyone appointed as a Lasting Power of Attorney (LPA) for Health and Welfare, or those named by the person to be consulted on vaccination if practical</a:t>
            </a:r>
          </a:p>
          <a:p>
            <a:pPr marL="285750" lvl="0" indent="-285750">
              <a:lnSpc>
                <a:spcPct val="100000"/>
              </a:lnSpc>
              <a:spcAft>
                <a:spcPts val="800"/>
              </a:spcAft>
              <a:buFont typeface="Arial" panose="020B0604020202020204" pitchFamily="34" charset="0"/>
              <a:buChar char="•"/>
            </a:pPr>
            <a:r>
              <a:rPr lang="en-GB" dirty="0"/>
              <a:t>the person’s actual interests at the time the vaccine is offered </a:t>
            </a:r>
          </a:p>
          <a:p>
            <a:pPr marL="0" indent="0">
              <a:lnSpc>
                <a:spcPct val="100000"/>
              </a:lnSpc>
              <a:spcAft>
                <a:spcPts val="800"/>
              </a:spcAft>
            </a:pPr>
            <a:endParaRPr lang="en-GB" sz="1000" dirty="0"/>
          </a:p>
          <a:p>
            <a:pPr marL="0" indent="0">
              <a:lnSpc>
                <a:spcPct val="100000"/>
              </a:lnSpc>
              <a:spcAft>
                <a:spcPts val="800"/>
              </a:spcAft>
            </a:pPr>
            <a:r>
              <a:rPr lang="en-GB" sz="2000" dirty="0"/>
              <a:t>This process should be documented and the decision recorded. </a:t>
            </a:r>
          </a:p>
          <a:p>
            <a:pPr>
              <a:lnSpc>
                <a:spcPct val="100000"/>
              </a:lnSpc>
            </a:pPr>
            <a:r>
              <a:rPr lang="en-GB" sz="2000" dirty="0"/>
              <a:t>It is good practice to inform nursing or care home management teams of any plans to vaccinate residents in advance of the scheduled date to allow time to address any potential issues.</a:t>
            </a:r>
          </a:p>
        </p:txBody>
      </p:sp>
      <p:sp>
        <p:nvSpPr>
          <p:cNvPr id="4" name="Slide Number Placeholder 3">
            <a:extLst>
              <a:ext uri="{FF2B5EF4-FFF2-40B4-BE49-F238E27FC236}">
                <a16:creationId xmlns:a16="http://schemas.microsoft.com/office/drawing/2014/main" id="{1D019707-9C1C-465A-BCCC-AD69193E977E}"/>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84</a:t>
            </a:fld>
            <a:endParaRPr lang="en-US" dirty="0"/>
          </a:p>
        </p:txBody>
      </p:sp>
      <p:sp>
        <p:nvSpPr>
          <p:cNvPr id="5" name="Footer Placeholder 4">
            <a:extLst>
              <a:ext uri="{FF2B5EF4-FFF2-40B4-BE49-F238E27FC236}">
                <a16:creationId xmlns:a16="http://schemas.microsoft.com/office/drawing/2014/main" id="{406FC793-85B9-4F77-8FDC-9999DE3E98C0}"/>
              </a:ext>
            </a:extLst>
          </p:cNvPr>
          <p:cNvSpPr>
            <a:spLocks noGrp="1"/>
          </p:cNvSpPr>
          <p:nvPr>
            <p:ph type="ftr" sz="quarter" idx="11"/>
          </p:nvPr>
        </p:nvSpPr>
        <p:spPr/>
        <p:txBody>
          <a:bodyPr/>
          <a:lstStyle/>
          <a:p>
            <a:pPr>
              <a:defRPr/>
            </a:pPr>
            <a:r>
              <a:rPr lang="en-GB"/>
              <a:t>COVID-19 Vaccination programme: Core training slide set for healthcare practitioners 17 September 2021 </a:t>
            </a:r>
            <a:endParaRPr lang="en-US" dirty="0"/>
          </a:p>
        </p:txBody>
      </p:sp>
    </p:spTree>
    <p:extLst>
      <p:ext uri="{BB962C8B-B14F-4D97-AF65-F5344CB8AC3E}">
        <p14:creationId xmlns:p14="http://schemas.microsoft.com/office/powerpoint/2010/main" val="136117094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7CD6B-554F-48E8-8E6F-276A72E8ADA1}"/>
              </a:ext>
            </a:extLst>
          </p:cNvPr>
          <p:cNvSpPr>
            <a:spLocks noGrp="1"/>
          </p:cNvSpPr>
          <p:nvPr>
            <p:ph type="title"/>
          </p:nvPr>
        </p:nvSpPr>
        <p:spPr/>
        <p:txBody>
          <a:bodyPr/>
          <a:lstStyle/>
          <a:p>
            <a:r>
              <a:rPr lang="en-GB" dirty="0"/>
              <a:t>Consent for children and young people</a:t>
            </a:r>
          </a:p>
        </p:txBody>
      </p:sp>
      <p:sp>
        <p:nvSpPr>
          <p:cNvPr id="3" name="Content Placeholder 2">
            <a:extLst>
              <a:ext uri="{FF2B5EF4-FFF2-40B4-BE49-F238E27FC236}">
                <a16:creationId xmlns:a16="http://schemas.microsoft.com/office/drawing/2014/main" id="{B0194411-3D76-45B5-9530-93733805DDE8}"/>
              </a:ext>
            </a:extLst>
          </p:cNvPr>
          <p:cNvSpPr>
            <a:spLocks noGrp="1"/>
          </p:cNvSpPr>
          <p:nvPr>
            <p:ph idx="1"/>
          </p:nvPr>
        </p:nvSpPr>
        <p:spPr/>
        <p:txBody>
          <a:bodyPr/>
          <a:lstStyle/>
          <a:p>
            <a:pPr marL="285750" indent="-285750">
              <a:buFont typeface="Arial" panose="020B0604020202020204" pitchFamily="34" charset="0"/>
              <a:buChar char="•"/>
            </a:pPr>
            <a:r>
              <a:rPr lang="en-GB" dirty="0"/>
              <a:t>at 16 years of age, a young person is presumed in law to have the capacity to consent, so young people aged 16 or 17 years should consent to their own medical treatment and a parent cannot override that consent</a:t>
            </a:r>
          </a:p>
          <a:p>
            <a:pPr marL="0" indent="0"/>
            <a:r>
              <a:rPr lang="en-GB" dirty="0"/>
              <a:t> </a:t>
            </a:r>
          </a:p>
          <a:p>
            <a:pPr marL="285750" indent="-285750">
              <a:buFont typeface="Arial" panose="020B0604020202020204" pitchFamily="34" charset="0"/>
              <a:buChar char="•"/>
            </a:pPr>
            <a:r>
              <a:rPr lang="en-GB" dirty="0"/>
              <a:t>children under 16 can consent for themselves if they have the capacity and maturity to understand what they are consenting to and fully understand what is involved in the proposed procedure (this is referred to as ‘Gillick competence’)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although they can give their own consent, it is advised that ideally, the parents of those under 16 are involved in the consent process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however, if a Gillick-competent child consents to vaccination, a parent cannot override that consent and if a Gillick-competent child refuses vaccination, that refusal should be accepted</a:t>
            </a:r>
          </a:p>
          <a:p>
            <a:r>
              <a:rPr lang="en-GB" dirty="0"/>
              <a:t> </a:t>
            </a:r>
          </a:p>
          <a:p>
            <a:endParaRPr lang="en-GB" dirty="0"/>
          </a:p>
        </p:txBody>
      </p:sp>
      <p:sp>
        <p:nvSpPr>
          <p:cNvPr id="4" name="Slide Number Placeholder 3">
            <a:extLst>
              <a:ext uri="{FF2B5EF4-FFF2-40B4-BE49-F238E27FC236}">
                <a16:creationId xmlns:a16="http://schemas.microsoft.com/office/drawing/2014/main" id="{6886C952-1C9E-4CC2-80E7-D099D68345EC}"/>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85</a:t>
            </a:fld>
            <a:endParaRPr lang="en-US" dirty="0"/>
          </a:p>
        </p:txBody>
      </p:sp>
      <p:sp>
        <p:nvSpPr>
          <p:cNvPr id="5" name="Footer Placeholder 4">
            <a:extLst>
              <a:ext uri="{FF2B5EF4-FFF2-40B4-BE49-F238E27FC236}">
                <a16:creationId xmlns:a16="http://schemas.microsoft.com/office/drawing/2014/main" id="{603E5A36-4783-45F2-A839-084051E00422}"/>
              </a:ext>
            </a:extLst>
          </p:cNvPr>
          <p:cNvSpPr>
            <a:spLocks noGrp="1"/>
          </p:cNvSpPr>
          <p:nvPr>
            <p:ph type="ftr" sz="quarter" idx="11"/>
          </p:nvPr>
        </p:nvSpPr>
        <p:spPr/>
        <p:txBody>
          <a:bodyPr/>
          <a:lstStyle/>
          <a:p>
            <a:pPr>
              <a:defRPr/>
            </a:pPr>
            <a:r>
              <a:rPr lang="en-GB"/>
              <a:t>COVID-19 Vaccination programme: Core training slide set for healthcare practitioners 17 September 2021 </a:t>
            </a:r>
            <a:endParaRPr lang="en-US" dirty="0"/>
          </a:p>
        </p:txBody>
      </p:sp>
    </p:spTree>
    <p:extLst>
      <p:ext uri="{BB962C8B-B14F-4D97-AF65-F5344CB8AC3E}">
        <p14:creationId xmlns:p14="http://schemas.microsoft.com/office/powerpoint/2010/main" val="286362393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947DF-100D-454F-9951-6FE2D3078971}"/>
              </a:ext>
            </a:extLst>
          </p:cNvPr>
          <p:cNvSpPr>
            <a:spLocks noGrp="1"/>
          </p:cNvSpPr>
          <p:nvPr>
            <p:ph type="title"/>
          </p:nvPr>
        </p:nvSpPr>
        <p:spPr/>
        <p:txBody>
          <a:bodyPr/>
          <a:lstStyle/>
          <a:p>
            <a:r>
              <a:rPr lang="en-GB" dirty="0"/>
              <a:t>Gillick competence</a:t>
            </a:r>
          </a:p>
        </p:txBody>
      </p:sp>
      <p:sp>
        <p:nvSpPr>
          <p:cNvPr id="3" name="Content Placeholder 2">
            <a:extLst>
              <a:ext uri="{FF2B5EF4-FFF2-40B4-BE49-F238E27FC236}">
                <a16:creationId xmlns:a16="http://schemas.microsoft.com/office/drawing/2014/main" id="{4CCA8DA8-2A99-4286-9D5F-49D176091A64}"/>
              </a:ext>
            </a:extLst>
          </p:cNvPr>
          <p:cNvSpPr>
            <a:spLocks noGrp="1"/>
          </p:cNvSpPr>
          <p:nvPr>
            <p:ph idx="1"/>
          </p:nvPr>
        </p:nvSpPr>
        <p:spPr/>
        <p:txBody>
          <a:bodyPr/>
          <a:lstStyle/>
          <a:p>
            <a:r>
              <a:rPr lang="en-GB" dirty="0"/>
              <a:t>For a young person under the age of 16 to be Gillick competent, they should have: </a:t>
            </a:r>
          </a:p>
          <a:p>
            <a:endParaRPr lang="en-GB" sz="1000" dirty="0"/>
          </a:p>
          <a:p>
            <a:pPr marL="285750" indent="-285750">
              <a:buFont typeface="Arial" panose="020B0604020202020204" pitchFamily="34" charset="0"/>
              <a:buChar char="•"/>
            </a:pPr>
            <a:r>
              <a:rPr lang="en-GB" dirty="0"/>
              <a:t>the ability to understand that they have a choice and that choices have consequences </a:t>
            </a:r>
          </a:p>
          <a:p>
            <a:pPr marL="285750" indent="-285750">
              <a:buFont typeface="Arial" panose="020B0604020202020204" pitchFamily="34" charset="0"/>
              <a:buChar char="•"/>
            </a:pPr>
            <a:r>
              <a:rPr lang="en-GB" dirty="0"/>
              <a:t>the ability to understand any information given and arrive at a decision </a:t>
            </a:r>
          </a:p>
          <a:p>
            <a:pPr marL="285750" indent="-285750">
              <a:buFont typeface="Arial" panose="020B0604020202020204" pitchFamily="34" charset="0"/>
              <a:buChar char="•"/>
            </a:pPr>
            <a:r>
              <a:rPr lang="en-GB" dirty="0"/>
              <a:t>a willingness to make a choice (including the choice that a parent or guardian should make the decision)</a:t>
            </a:r>
          </a:p>
          <a:p>
            <a:pPr marL="285750" indent="-285750">
              <a:buFont typeface="Arial" panose="020B0604020202020204" pitchFamily="34" charset="0"/>
              <a:buChar char="•"/>
            </a:pPr>
            <a:r>
              <a:rPr lang="en-GB" dirty="0"/>
              <a:t>an understanding of the nature and purpose of vaccination </a:t>
            </a:r>
          </a:p>
          <a:p>
            <a:pPr marL="285750" indent="-285750">
              <a:buFont typeface="Arial" panose="020B0604020202020204" pitchFamily="34" charset="0"/>
              <a:buChar char="•"/>
            </a:pPr>
            <a:r>
              <a:rPr lang="en-GB" dirty="0"/>
              <a:t>an understanding of any risks and side effects of vaccination and any risks of not being vaccinated </a:t>
            </a:r>
          </a:p>
          <a:p>
            <a:pPr marL="285750" indent="-285750">
              <a:buFont typeface="Arial" panose="020B0604020202020204" pitchFamily="34" charset="0"/>
              <a:buChar char="•"/>
            </a:pPr>
            <a:r>
              <a:rPr lang="en-GB" dirty="0"/>
              <a:t>freedom from any undue pressure</a:t>
            </a:r>
          </a:p>
          <a:p>
            <a:endParaRPr lang="en-GB" dirty="0"/>
          </a:p>
          <a:p>
            <a:endParaRPr lang="en-GB" dirty="0"/>
          </a:p>
        </p:txBody>
      </p:sp>
      <p:sp>
        <p:nvSpPr>
          <p:cNvPr id="4" name="Slide Number Placeholder 3">
            <a:extLst>
              <a:ext uri="{FF2B5EF4-FFF2-40B4-BE49-F238E27FC236}">
                <a16:creationId xmlns:a16="http://schemas.microsoft.com/office/drawing/2014/main" id="{48E2FA36-F2EF-49DB-B864-62675AFCCDE6}"/>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86</a:t>
            </a:fld>
            <a:endParaRPr lang="en-US" dirty="0"/>
          </a:p>
        </p:txBody>
      </p:sp>
      <p:sp>
        <p:nvSpPr>
          <p:cNvPr id="5" name="Footer Placeholder 4">
            <a:extLst>
              <a:ext uri="{FF2B5EF4-FFF2-40B4-BE49-F238E27FC236}">
                <a16:creationId xmlns:a16="http://schemas.microsoft.com/office/drawing/2014/main" id="{9F909CD8-53F9-43DE-B5BF-1BC7125A4DB8}"/>
              </a:ext>
            </a:extLst>
          </p:cNvPr>
          <p:cNvSpPr>
            <a:spLocks noGrp="1"/>
          </p:cNvSpPr>
          <p:nvPr>
            <p:ph type="ftr" sz="quarter" idx="11"/>
          </p:nvPr>
        </p:nvSpPr>
        <p:spPr/>
        <p:txBody>
          <a:bodyPr/>
          <a:lstStyle/>
          <a:p>
            <a:pPr>
              <a:defRPr/>
            </a:pPr>
            <a:r>
              <a:rPr lang="en-GB"/>
              <a:t>COVID-19 Vaccination programme: Core training slide set for healthcare practitioners 17 September 2021 </a:t>
            </a:r>
            <a:endParaRPr lang="en-US" dirty="0"/>
          </a:p>
        </p:txBody>
      </p:sp>
    </p:spTree>
    <p:extLst>
      <p:ext uri="{BB962C8B-B14F-4D97-AF65-F5344CB8AC3E}">
        <p14:creationId xmlns:p14="http://schemas.microsoft.com/office/powerpoint/2010/main" val="95509083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5A1BF-577A-41D3-982F-689CF6F4805B}"/>
              </a:ext>
            </a:extLst>
          </p:cNvPr>
          <p:cNvSpPr>
            <a:spLocks noGrp="1"/>
          </p:cNvSpPr>
          <p:nvPr>
            <p:ph type="title"/>
          </p:nvPr>
        </p:nvSpPr>
        <p:spPr/>
        <p:txBody>
          <a:bodyPr/>
          <a:lstStyle/>
          <a:p>
            <a:r>
              <a:rPr lang="en-GB" dirty="0"/>
              <a:t>Documenting informed consent</a:t>
            </a:r>
          </a:p>
        </p:txBody>
      </p:sp>
      <p:sp>
        <p:nvSpPr>
          <p:cNvPr id="3" name="Content Placeholder 2">
            <a:extLst>
              <a:ext uri="{FF2B5EF4-FFF2-40B4-BE49-F238E27FC236}">
                <a16:creationId xmlns:a16="http://schemas.microsoft.com/office/drawing/2014/main" id="{FB22EF48-781E-461C-B1ED-D2AAB8838969}"/>
              </a:ext>
            </a:extLst>
          </p:cNvPr>
          <p:cNvSpPr>
            <a:spLocks noGrp="1"/>
          </p:cNvSpPr>
          <p:nvPr>
            <p:ph idx="1"/>
          </p:nvPr>
        </p:nvSpPr>
        <p:spPr>
          <a:xfrm>
            <a:off x="744000" y="1425748"/>
            <a:ext cx="10704000" cy="4739679"/>
          </a:xfrm>
        </p:spPr>
        <p:txBody>
          <a:bodyPr/>
          <a:lstStyle/>
          <a:p>
            <a:pPr marL="285750" indent="-285750">
              <a:buFont typeface="Arial" panose="020B0604020202020204" pitchFamily="34" charset="0"/>
              <a:buChar char="•"/>
            </a:pPr>
            <a:r>
              <a:rPr lang="en-GB" dirty="0"/>
              <a:t>it is best practice to document on the vaccine recipient’s healthcare record that a consent discussion has taken place informed and consent has been obtained</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providers of an immunisation service may decide, for operational purposes or in accordance with their local consent policy, that written consent should be obtained for each vaccine recipient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operational purposes may include assessing the numbers of vaccines required for a clinic or venue, enabling data capture for patient records or obtaining consent from someone other than the vaccinee (such as a parent or an Attorney)</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national consent forms and letters for local adaptation have been provided on the </a:t>
            </a:r>
            <a:r>
              <a:rPr lang="en-GB" b="1" dirty="0"/>
              <a:t>GOV.UK COVID-19 vaccination programme </a:t>
            </a:r>
            <a:r>
              <a:rPr lang="en-GB" dirty="0"/>
              <a:t>page</a:t>
            </a:r>
            <a:r>
              <a:rPr lang="en-GB" b="1" dirty="0"/>
              <a:t> </a:t>
            </a:r>
            <a:r>
              <a:rPr lang="en-GB" dirty="0"/>
              <a:t>to support those providers who do wish to obtain written consent</a:t>
            </a:r>
          </a:p>
          <a:p>
            <a:endParaRPr lang="en-GB" dirty="0"/>
          </a:p>
        </p:txBody>
      </p:sp>
      <p:sp>
        <p:nvSpPr>
          <p:cNvPr id="4" name="Slide Number Placeholder 3">
            <a:extLst>
              <a:ext uri="{FF2B5EF4-FFF2-40B4-BE49-F238E27FC236}">
                <a16:creationId xmlns:a16="http://schemas.microsoft.com/office/drawing/2014/main" id="{06AF8986-7D3F-4EAA-A6DE-5AC5B0F68727}"/>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87</a:t>
            </a:fld>
            <a:endParaRPr lang="en-US" dirty="0"/>
          </a:p>
        </p:txBody>
      </p:sp>
      <p:sp>
        <p:nvSpPr>
          <p:cNvPr id="5" name="Footer Placeholder 4">
            <a:extLst>
              <a:ext uri="{FF2B5EF4-FFF2-40B4-BE49-F238E27FC236}">
                <a16:creationId xmlns:a16="http://schemas.microsoft.com/office/drawing/2014/main" id="{50A0446B-C585-49AF-985F-D863F94D7DC5}"/>
              </a:ext>
            </a:extLst>
          </p:cNvPr>
          <p:cNvSpPr>
            <a:spLocks noGrp="1"/>
          </p:cNvSpPr>
          <p:nvPr>
            <p:ph type="ftr" sz="quarter" idx="11"/>
          </p:nvPr>
        </p:nvSpPr>
        <p:spPr/>
        <p:txBody>
          <a:bodyPr/>
          <a:lstStyle/>
          <a:p>
            <a:pPr>
              <a:defRPr/>
            </a:pPr>
            <a:r>
              <a:rPr lang="en-GB"/>
              <a:t>COVID-19 Vaccination programme: Core training slide set for healthcare practitioners 17 September 2021 </a:t>
            </a:r>
            <a:endParaRPr lang="en-US" dirty="0"/>
          </a:p>
        </p:txBody>
      </p:sp>
    </p:spTree>
    <p:extLst>
      <p:ext uri="{BB962C8B-B14F-4D97-AF65-F5344CB8AC3E}">
        <p14:creationId xmlns:p14="http://schemas.microsoft.com/office/powerpoint/2010/main" val="425684055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41432-F72D-4ED1-964A-35ED4F6F9415}"/>
              </a:ext>
            </a:extLst>
          </p:cNvPr>
          <p:cNvSpPr>
            <a:spLocks noGrp="1"/>
          </p:cNvSpPr>
          <p:nvPr>
            <p:ph type="title"/>
          </p:nvPr>
        </p:nvSpPr>
        <p:spPr>
          <a:xfrm>
            <a:off x="816428" y="589139"/>
            <a:ext cx="10629069" cy="1103473"/>
          </a:xfrm>
        </p:spPr>
        <p:txBody>
          <a:bodyPr>
            <a:normAutofit fontScale="90000"/>
          </a:bodyPr>
          <a:lstStyle/>
          <a:p>
            <a:r>
              <a:rPr lang="en-GB" dirty="0"/>
              <a:t>Legal requirements for the supply and administration of vaccines</a:t>
            </a:r>
          </a:p>
        </p:txBody>
      </p:sp>
      <p:sp>
        <p:nvSpPr>
          <p:cNvPr id="3" name="Content Placeholder 2">
            <a:extLst>
              <a:ext uri="{FF2B5EF4-FFF2-40B4-BE49-F238E27FC236}">
                <a16:creationId xmlns:a16="http://schemas.microsoft.com/office/drawing/2014/main" id="{FD78774D-DF63-4B98-9B73-9E07AD508B12}"/>
              </a:ext>
            </a:extLst>
          </p:cNvPr>
          <p:cNvSpPr>
            <a:spLocks noGrp="1"/>
          </p:cNvSpPr>
          <p:nvPr>
            <p:ph idx="1"/>
          </p:nvPr>
        </p:nvSpPr>
        <p:spPr>
          <a:xfrm>
            <a:off x="816429" y="1971099"/>
            <a:ext cx="10760528" cy="4915245"/>
          </a:xfrm>
        </p:spPr>
        <p:txBody>
          <a:bodyPr/>
          <a:lstStyle/>
          <a:p>
            <a:pPr marL="342900" indent="-342900">
              <a:buFont typeface="Arial" panose="020B0604020202020204" pitchFamily="34" charset="0"/>
              <a:buChar char="•"/>
            </a:pPr>
            <a:r>
              <a:rPr lang="en-GB" sz="2000" dirty="0"/>
              <a:t>the regulation of medicines is defined under the Human Medicines Regulations 2012 </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all vaccines are classified as Prescription Only Medicines (POMs) </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this means that they are subject to legal restrictions and in order to give them, there needs to be an appropriate legal framework in place before they can be supplied and/or administered to eligible people</a:t>
            </a:r>
          </a:p>
          <a:p>
            <a:pPr marL="0" indent="0"/>
            <a:endParaRPr lang="en-GB" sz="2000" dirty="0"/>
          </a:p>
          <a:p>
            <a:pPr marL="342900" indent="-342900">
              <a:buFont typeface="Arial" panose="020B0604020202020204" pitchFamily="34" charset="0"/>
              <a:buChar char="•"/>
            </a:pPr>
            <a:r>
              <a:rPr lang="en-GB" sz="2000" dirty="0"/>
              <a:t>additionally, any person who supplies and administers a vaccine must have a legal authority to do so </a:t>
            </a:r>
          </a:p>
          <a:p>
            <a:r>
              <a:rPr lang="en-GB" dirty="0"/>
              <a:t> </a:t>
            </a:r>
          </a:p>
          <a:p>
            <a:endParaRPr lang="en-GB" dirty="0">
              <a:solidFill>
                <a:srgbClr val="FF0000"/>
              </a:solidFill>
            </a:endParaRPr>
          </a:p>
        </p:txBody>
      </p:sp>
      <p:sp>
        <p:nvSpPr>
          <p:cNvPr id="4" name="Slide Number Placeholder 3">
            <a:extLst>
              <a:ext uri="{FF2B5EF4-FFF2-40B4-BE49-F238E27FC236}">
                <a16:creationId xmlns:a16="http://schemas.microsoft.com/office/drawing/2014/main" id="{35DA6FBA-5F7A-45BB-9E4D-560635522CF1}"/>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88</a:t>
            </a:fld>
            <a:endParaRPr lang="en-US" dirty="0"/>
          </a:p>
        </p:txBody>
      </p:sp>
      <p:sp>
        <p:nvSpPr>
          <p:cNvPr id="5" name="Footer Placeholder 4">
            <a:extLst>
              <a:ext uri="{FF2B5EF4-FFF2-40B4-BE49-F238E27FC236}">
                <a16:creationId xmlns:a16="http://schemas.microsoft.com/office/drawing/2014/main" id="{4BA7289E-5E8F-40CF-99A1-21E75B24F478}"/>
              </a:ext>
            </a:extLst>
          </p:cNvPr>
          <p:cNvSpPr>
            <a:spLocks noGrp="1"/>
          </p:cNvSpPr>
          <p:nvPr>
            <p:ph type="ftr" sz="quarter" idx="11"/>
          </p:nvPr>
        </p:nvSpPr>
        <p:spPr/>
        <p:txBody>
          <a:bodyPr/>
          <a:lstStyle/>
          <a:p>
            <a:pPr>
              <a:defRPr/>
            </a:pPr>
            <a:r>
              <a:rPr lang="en-GB"/>
              <a:t>COVID-19 Vaccination programme: Core training slide set for healthcare practitioners 17 September 2021 </a:t>
            </a:r>
            <a:endParaRPr lang="en-US" dirty="0"/>
          </a:p>
        </p:txBody>
      </p:sp>
    </p:spTree>
    <p:extLst>
      <p:ext uri="{BB962C8B-B14F-4D97-AF65-F5344CB8AC3E}">
        <p14:creationId xmlns:p14="http://schemas.microsoft.com/office/powerpoint/2010/main" val="308299046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B8851-0958-483E-A7BE-90A5BF80C4F7}"/>
              </a:ext>
            </a:extLst>
          </p:cNvPr>
          <p:cNvSpPr>
            <a:spLocks noGrp="1"/>
          </p:cNvSpPr>
          <p:nvPr>
            <p:ph type="title"/>
          </p:nvPr>
        </p:nvSpPr>
        <p:spPr>
          <a:xfrm>
            <a:off x="834390" y="420028"/>
            <a:ext cx="10237470" cy="1075558"/>
          </a:xfrm>
        </p:spPr>
        <p:txBody>
          <a:bodyPr>
            <a:normAutofit fontScale="90000"/>
          </a:bodyPr>
          <a:lstStyle/>
          <a:p>
            <a:r>
              <a:rPr lang="en-GB" dirty="0"/>
              <a:t>Legal requirements for the supply and administration of vaccines</a:t>
            </a:r>
          </a:p>
        </p:txBody>
      </p:sp>
      <p:sp>
        <p:nvSpPr>
          <p:cNvPr id="4" name="Slide Number Placeholder 3">
            <a:extLst>
              <a:ext uri="{FF2B5EF4-FFF2-40B4-BE49-F238E27FC236}">
                <a16:creationId xmlns:a16="http://schemas.microsoft.com/office/drawing/2014/main" id="{C4B7196B-E311-4F9B-88E4-605281C2263C}"/>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89</a:t>
            </a:fld>
            <a:endParaRPr lang="en-US" dirty="0"/>
          </a:p>
        </p:txBody>
      </p:sp>
      <p:sp>
        <p:nvSpPr>
          <p:cNvPr id="5" name="Footer Placeholder 4">
            <a:extLst>
              <a:ext uri="{FF2B5EF4-FFF2-40B4-BE49-F238E27FC236}">
                <a16:creationId xmlns:a16="http://schemas.microsoft.com/office/drawing/2014/main" id="{9CB518DF-4802-41E9-9A10-D910F3468507}"/>
              </a:ext>
            </a:extLst>
          </p:cNvPr>
          <p:cNvSpPr>
            <a:spLocks noGrp="1"/>
          </p:cNvSpPr>
          <p:nvPr>
            <p:ph type="ftr" sz="quarter" idx="11"/>
          </p:nvPr>
        </p:nvSpPr>
        <p:spPr/>
        <p:txBody>
          <a:bodyPr/>
          <a:lstStyle/>
          <a:p>
            <a:pPr>
              <a:defRPr/>
            </a:pPr>
            <a:r>
              <a:rPr lang="en-GB"/>
              <a:t>COVID-19 Vaccination programme: Core training slide set for healthcare practitioners 17 September 2021 </a:t>
            </a:r>
            <a:endParaRPr lang="en-US" dirty="0"/>
          </a:p>
        </p:txBody>
      </p:sp>
      <p:sp>
        <p:nvSpPr>
          <p:cNvPr id="7" name="Content Placeholder 6">
            <a:extLst>
              <a:ext uri="{FF2B5EF4-FFF2-40B4-BE49-F238E27FC236}">
                <a16:creationId xmlns:a16="http://schemas.microsoft.com/office/drawing/2014/main" id="{43F20BF8-C3E2-4B3C-9B37-BE6412741253}"/>
              </a:ext>
            </a:extLst>
          </p:cNvPr>
          <p:cNvSpPr>
            <a:spLocks noGrp="1"/>
          </p:cNvSpPr>
          <p:nvPr>
            <p:ph idx="1"/>
          </p:nvPr>
        </p:nvSpPr>
        <p:spPr>
          <a:xfrm>
            <a:off x="834390" y="1698293"/>
            <a:ext cx="10492516" cy="4739679"/>
          </a:xfrm>
        </p:spPr>
        <p:txBody>
          <a:bodyPr/>
          <a:lstStyle/>
          <a:p>
            <a:pPr defTabSz="687388"/>
            <a:r>
              <a:rPr lang="en-GB" sz="2000" dirty="0"/>
              <a:t>Vaccines are Prescription Only Medicines (POMs). This means a legal framework to supply and/or administer a vaccine must be in place and can be in the form of:</a:t>
            </a:r>
          </a:p>
          <a:p>
            <a:pPr defTabSz="687388"/>
            <a:endParaRPr lang="en-GB" sz="1000" dirty="0"/>
          </a:p>
          <a:p>
            <a:pPr marL="171450" indent="-171450" defTabSz="687388">
              <a:spcAft>
                <a:spcPts val="1200"/>
              </a:spcAft>
              <a:buFont typeface="Arial" panose="020B0604020202020204" pitchFamily="34" charset="0"/>
              <a:buChar char="•"/>
            </a:pPr>
            <a:r>
              <a:rPr lang="en-GB" altLang="en-US" dirty="0">
                <a:solidFill>
                  <a:prstClr val="black"/>
                </a:solidFill>
                <a:latin typeface="Arial"/>
              </a:rPr>
              <a:t>a written patient specific prescription</a:t>
            </a:r>
          </a:p>
          <a:p>
            <a:pPr marL="171450" indent="-171450" defTabSz="687388">
              <a:spcAft>
                <a:spcPts val="1200"/>
              </a:spcAft>
              <a:buFont typeface="Arial" panose="020B0604020202020204" pitchFamily="34" charset="0"/>
              <a:buChar char="•"/>
            </a:pPr>
            <a:r>
              <a:rPr lang="en-GB" altLang="en-US" dirty="0">
                <a:solidFill>
                  <a:prstClr val="black"/>
                </a:solidFill>
                <a:latin typeface="Arial"/>
              </a:rPr>
              <a:t>a Patient Specific Direction (PSD): a written instruction, signed by a doctor, dentist, or non-medical prescriber for medicines to be supplied and/or administered to a named patient after the prescriber has assessed the patient on an individual basis</a:t>
            </a:r>
          </a:p>
          <a:p>
            <a:pPr marL="171450" indent="-171450" defTabSz="687388">
              <a:spcAft>
                <a:spcPts val="1200"/>
              </a:spcAft>
              <a:buFont typeface="Arial" panose="020B0604020202020204" pitchFamily="34" charset="0"/>
              <a:buChar char="•"/>
            </a:pPr>
            <a:r>
              <a:rPr lang="en-GB" altLang="en-US" dirty="0">
                <a:solidFill>
                  <a:prstClr val="black"/>
                </a:solidFill>
                <a:latin typeface="Arial"/>
              </a:rPr>
              <a:t>a Patient Group Direction (PGD): allows some registered specified health care professionals to supply and/or administer a POM directly to a patient with an identified clinical condition rather than needing an individual prescription or an instruction from a prescriber. </a:t>
            </a:r>
            <a:r>
              <a:rPr lang="en-GB" dirty="0"/>
              <a:t>PGDs are often used for the administration of vaccines</a:t>
            </a:r>
            <a:endParaRPr lang="en-GB" sz="1600" dirty="0"/>
          </a:p>
          <a:p>
            <a:pPr marL="171450" indent="-171450" defTabSz="687388">
              <a:spcAft>
                <a:spcPts val="1200"/>
              </a:spcAft>
              <a:buFont typeface="Arial" panose="020B0604020202020204" pitchFamily="34" charset="0"/>
              <a:buChar char="•"/>
            </a:pPr>
            <a:r>
              <a:rPr lang="en-GB" altLang="en-US" dirty="0">
                <a:solidFill>
                  <a:prstClr val="black"/>
                </a:solidFill>
                <a:latin typeface="Arial"/>
              </a:rPr>
              <a:t>or another process such as a Protocol or Written Instruction</a:t>
            </a:r>
          </a:p>
          <a:p>
            <a:pPr marL="0" indent="0" defTabSz="687388"/>
            <a:endParaRPr lang="en-GB" altLang="en-US" dirty="0">
              <a:solidFill>
                <a:prstClr val="black"/>
              </a:solidFill>
              <a:latin typeface="Arial"/>
            </a:endParaRPr>
          </a:p>
          <a:p>
            <a:pPr marL="0" indent="0" defTabSz="687388"/>
            <a:endParaRPr lang="en-GB" altLang="en-US" sz="1400" dirty="0">
              <a:solidFill>
                <a:prstClr val="black"/>
              </a:solidFill>
              <a:latin typeface="Arial"/>
            </a:endParaRPr>
          </a:p>
          <a:p>
            <a:pPr defTabSz="687388"/>
            <a:endParaRPr lang="en-GB" altLang="en-US" sz="1400" dirty="0">
              <a:solidFill>
                <a:prstClr val="black"/>
              </a:solidFill>
              <a:latin typeface="Arial"/>
            </a:endParaRPr>
          </a:p>
          <a:p>
            <a:endParaRPr lang="en-GB" dirty="0"/>
          </a:p>
        </p:txBody>
      </p:sp>
    </p:spTree>
    <p:extLst>
      <p:ext uri="{BB962C8B-B14F-4D97-AF65-F5344CB8AC3E}">
        <p14:creationId xmlns:p14="http://schemas.microsoft.com/office/powerpoint/2010/main" val="12231769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B028E-E047-4017-BAB3-BC856D78285A}"/>
              </a:ext>
            </a:extLst>
          </p:cNvPr>
          <p:cNvSpPr>
            <a:spLocks noGrp="1"/>
          </p:cNvSpPr>
          <p:nvPr>
            <p:ph type="title"/>
          </p:nvPr>
        </p:nvSpPr>
        <p:spPr/>
        <p:txBody>
          <a:bodyPr/>
          <a:lstStyle/>
          <a:p>
            <a:r>
              <a:rPr lang="en-GB" dirty="0"/>
              <a:t>COVID-19 and Coronavirus</a:t>
            </a:r>
          </a:p>
        </p:txBody>
      </p:sp>
      <p:sp>
        <p:nvSpPr>
          <p:cNvPr id="3" name="Content Placeholder 2">
            <a:extLst>
              <a:ext uri="{FF2B5EF4-FFF2-40B4-BE49-F238E27FC236}">
                <a16:creationId xmlns:a16="http://schemas.microsoft.com/office/drawing/2014/main" id="{C6D8BD17-5F6A-49AA-9EA3-84FDD3B028EB}"/>
              </a:ext>
            </a:extLst>
          </p:cNvPr>
          <p:cNvSpPr>
            <a:spLocks noGrp="1"/>
          </p:cNvSpPr>
          <p:nvPr>
            <p:ph idx="1"/>
          </p:nvPr>
        </p:nvSpPr>
        <p:spPr>
          <a:xfrm>
            <a:off x="750268" y="1382899"/>
            <a:ext cx="10771171" cy="4739679"/>
          </a:xfrm>
        </p:spPr>
        <p:txBody>
          <a:bodyPr/>
          <a:lstStyle/>
          <a:p>
            <a:pPr marL="285750" indent="-285750">
              <a:buFont typeface="Arial" panose="020B0604020202020204" pitchFamily="34" charset="0"/>
              <a:buChar char="•"/>
            </a:pPr>
            <a:r>
              <a:rPr lang="en-GB" dirty="0"/>
              <a:t>COVID-19 is the disease that is caused by infection with the SARS-CoV-2 virus which belongs to the Coronavirus family</a:t>
            </a:r>
          </a:p>
          <a:p>
            <a:pPr marL="620712" lvl="3" indent="0"/>
            <a:r>
              <a:rPr lang="en-GB" dirty="0"/>
              <a:t> SARS-CoV-2 stands for </a:t>
            </a:r>
            <a:r>
              <a:rPr lang="en-GB" u="sng" dirty="0"/>
              <a:t>S</a:t>
            </a:r>
            <a:r>
              <a:rPr lang="en-GB" dirty="0"/>
              <a:t>evere </a:t>
            </a:r>
            <a:r>
              <a:rPr lang="en-GB" u="sng" dirty="0"/>
              <a:t>A</a:t>
            </a:r>
            <a:r>
              <a:rPr lang="en-GB" dirty="0"/>
              <a:t>cute </a:t>
            </a:r>
            <a:r>
              <a:rPr lang="en-GB" u="sng" dirty="0"/>
              <a:t>R</a:t>
            </a:r>
            <a:r>
              <a:rPr lang="en-GB" dirty="0"/>
              <a:t>espiratory </a:t>
            </a:r>
            <a:r>
              <a:rPr lang="en-GB" u="sng" dirty="0"/>
              <a:t>S</a:t>
            </a:r>
            <a:r>
              <a:rPr lang="en-GB" dirty="0"/>
              <a:t>yndrome (SARS), </a:t>
            </a:r>
            <a:r>
              <a:rPr lang="en-GB" u="sng" dirty="0"/>
              <a:t>CoV</a:t>
            </a:r>
            <a:r>
              <a:rPr lang="en-GB" dirty="0"/>
              <a:t> for coronavirus and </a:t>
            </a:r>
            <a:r>
              <a:rPr lang="en-GB" u="sng" dirty="0"/>
              <a:t>2</a:t>
            </a:r>
            <a:r>
              <a:rPr lang="en-GB" dirty="0"/>
              <a:t> because it is similar to the coronavirus which was responsible for SARS in 2003</a:t>
            </a:r>
          </a:p>
          <a:p>
            <a:pPr marL="620712" lvl="3" indent="0"/>
            <a:r>
              <a:rPr lang="en-GB" dirty="0"/>
              <a:t> COVID-19 stands for </a:t>
            </a:r>
            <a:r>
              <a:rPr lang="en-GB" u="sng" dirty="0"/>
              <a:t>Co</a:t>
            </a:r>
            <a:r>
              <a:rPr lang="en-GB" dirty="0"/>
              <a:t>rona</a:t>
            </a:r>
            <a:r>
              <a:rPr lang="en-GB" u="sng" dirty="0"/>
              <a:t>vi</a:t>
            </a:r>
            <a:r>
              <a:rPr lang="en-GB" dirty="0"/>
              <a:t>rus </a:t>
            </a:r>
            <a:r>
              <a:rPr lang="en-GB" u="sng" dirty="0"/>
              <a:t>D</a:t>
            </a:r>
            <a:r>
              <a:rPr lang="en-GB" dirty="0"/>
              <a:t>isease and </a:t>
            </a:r>
            <a:r>
              <a:rPr lang="en-GB" u="sng" dirty="0"/>
              <a:t>19</a:t>
            </a:r>
            <a:r>
              <a:rPr lang="en-GB" dirty="0"/>
              <a:t> is from the year 2019 when it was first seen</a:t>
            </a:r>
          </a:p>
          <a:p>
            <a:pPr marL="0" indent="0"/>
            <a:endParaRPr lang="en-GB" sz="900" dirty="0"/>
          </a:p>
          <a:p>
            <a:pPr marL="285750" indent="-285750">
              <a:buFont typeface="Arial" panose="020B0604020202020204" pitchFamily="34" charset="0"/>
              <a:buChar char="•"/>
            </a:pPr>
            <a:r>
              <a:rPr lang="en-GB" dirty="0"/>
              <a:t>Coronaviruses may cause illness in animals or humans and they are responsible for causing infections ranging from the common cold to more severe disease such as Severe Acute Respiratory Syndrome (SARS) and Middle East Respiratory Syndrome (MERS) which have been responsible for two outbreaks during the last twenty years</a:t>
            </a:r>
          </a:p>
          <a:p>
            <a:pPr marL="0" indent="0"/>
            <a:endParaRPr lang="en-GB" sz="900" dirty="0"/>
          </a:p>
          <a:p>
            <a:pPr marL="285750" indent="-285750">
              <a:buFont typeface="Arial" panose="020B0604020202020204" pitchFamily="34" charset="0"/>
              <a:buChar char="•"/>
            </a:pPr>
            <a:r>
              <a:rPr lang="en-GB" dirty="0"/>
              <a:t>SARS-CoV-2 virus is the most recently discovered coronavirus and has now affected many countries globally</a:t>
            </a:r>
          </a:p>
          <a:p>
            <a:pPr marL="0" indent="0"/>
            <a:endParaRPr lang="en-GB" sz="900" dirty="0"/>
          </a:p>
          <a:p>
            <a:pPr marL="285750" indent="-285750">
              <a:buFont typeface="Arial" panose="020B0604020202020204" pitchFamily="34" charset="0"/>
              <a:buChar char="•"/>
            </a:pPr>
            <a:r>
              <a:rPr lang="en-GB" dirty="0"/>
              <a:t>because of the global spread and the substantial number of people affected, the World Health Organisation (WHO) declared COVID-19 as a pandemic on 11/03/2020 (Pan (all) demos (people))</a:t>
            </a:r>
          </a:p>
          <a:p>
            <a:endParaRPr lang="en-GB" dirty="0"/>
          </a:p>
        </p:txBody>
      </p:sp>
      <p:sp>
        <p:nvSpPr>
          <p:cNvPr id="4" name="Slide Number Placeholder 3">
            <a:extLst>
              <a:ext uri="{FF2B5EF4-FFF2-40B4-BE49-F238E27FC236}">
                <a16:creationId xmlns:a16="http://schemas.microsoft.com/office/drawing/2014/main" id="{F323561B-3D83-4090-9CB1-E74735905D97}"/>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9</a:t>
            </a:fld>
            <a:endParaRPr lang="en-US" dirty="0"/>
          </a:p>
        </p:txBody>
      </p:sp>
      <p:sp>
        <p:nvSpPr>
          <p:cNvPr id="5" name="Footer Placeholder 4">
            <a:extLst>
              <a:ext uri="{FF2B5EF4-FFF2-40B4-BE49-F238E27FC236}">
                <a16:creationId xmlns:a16="http://schemas.microsoft.com/office/drawing/2014/main" id="{FA80DAEA-8EC6-40F8-9A2E-19117B7257FD}"/>
              </a:ext>
            </a:extLst>
          </p:cNvPr>
          <p:cNvSpPr>
            <a:spLocks noGrp="1"/>
          </p:cNvSpPr>
          <p:nvPr>
            <p:ph type="ftr" sz="quarter" idx="11"/>
          </p:nvPr>
        </p:nvSpPr>
        <p:spPr/>
        <p:txBody>
          <a:bodyPr/>
          <a:lstStyle/>
          <a:p>
            <a:pPr>
              <a:defRPr/>
            </a:pPr>
            <a:r>
              <a:rPr lang="en-GB"/>
              <a:t>COVID-19 Vaccination programme: Core training slide set for healthcare practitioners 17 September 2021 </a:t>
            </a:r>
            <a:endParaRPr lang="en-US" dirty="0"/>
          </a:p>
        </p:txBody>
      </p:sp>
    </p:spTree>
    <p:extLst>
      <p:ext uri="{BB962C8B-B14F-4D97-AF65-F5344CB8AC3E}">
        <p14:creationId xmlns:p14="http://schemas.microsoft.com/office/powerpoint/2010/main" val="160092218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686E5-52AA-4807-8735-EDC2A31FF516}"/>
              </a:ext>
            </a:extLst>
          </p:cNvPr>
          <p:cNvSpPr>
            <a:spLocks noGrp="1"/>
          </p:cNvSpPr>
          <p:nvPr>
            <p:ph type="title"/>
          </p:nvPr>
        </p:nvSpPr>
        <p:spPr/>
        <p:txBody>
          <a:bodyPr/>
          <a:lstStyle/>
          <a:p>
            <a:r>
              <a:rPr lang="en-GB" dirty="0"/>
              <a:t>Patient Group Directions (PGD)</a:t>
            </a:r>
          </a:p>
        </p:txBody>
      </p:sp>
      <p:sp>
        <p:nvSpPr>
          <p:cNvPr id="3" name="Content Placeholder 2">
            <a:extLst>
              <a:ext uri="{FF2B5EF4-FFF2-40B4-BE49-F238E27FC236}">
                <a16:creationId xmlns:a16="http://schemas.microsoft.com/office/drawing/2014/main" id="{11F5C44A-66E5-4A60-9C87-B1F6A2A304C4}"/>
              </a:ext>
            </a:extLst>
          </p:cNvPr>
          <p:cNvSpPr>
            <a:spLocks noGrp="1"/>
          </p:cNvSpPr>
          <p:nvPr>
            <p:ph idx="1"/>
          </p:nvPr>
        </p:nvSpPr>
        <p:spPr>
          <a:xfrm>
            <a:off x="690660" y="1313717"/>
            <a:ext cx="10704000" cy="4995009"/>
          </a:xfrm>
        </p:spPr>
        <p:txBody>
          <a:bodyPr/>
          <a:lstStyle/>
          <a:p>
            <a:pPr marL="285750" indent="-285750">
              <a:spcAft>
                <a:spcPts val="1200"/>
              </a:spcAft>
              <a:buFont typeface="Arial" panose="020B0604020202020204" pitchFamily="34" charset="0"/>
              <a:buChar char="•"/>
            </a:pPr>
            <a:r>
              <a:rPr lang="en-GB" dirty="0"/>
              <a:t>PGDs set out the core requisites of those people who can have the medicine under the direction and those who should not</a:t>
            </a:r>
          </a:p>
          <a:p>
            <a:pPr marL="285750" indent="-285750">
              <a:spcAft>
                <a:spcPts val="1200"/>
              </a:spcAft>
              <a:buFont typeface="Arial" panose="020B0604020202020204" pitchFamily="34" charset="0"/>
              <a:buChar char="•"/>
            </a:pPr>
            <a:r>
              <a:rPr lang="en-GB" dirty="0"/>
              <a:t>the document will also include details of any additional training that should have been undertaken, actions to be taken if the patient is excluded or declines the medicine, a description of the medicine(s), route of administration, doses, frequency, reporting of adverse reactions, recording, storage and disposal </a:t>
            </a:r>
          </a:p>
          <a:p>
            <a:pPr marL="285750" indent="-285750">
              <a:spcAft>
                <a:spcPts val="1200"/>
              </a:spcAft>
              <a:buFont typeface="Arial" panose="020B0604020202020204" pitchFamily="34" charset="0"/>
              <a:buChar char="•"/>
            </a:pPr>
            <a:r>
              <a:rPr lang="en-GB" dirty="0"/>
              <a:t>the HCP working under a PGD is responsible for assessing that the patient fits the criteria set out in the PGD. The healthcare professional operating under the PGD may not delegate the role to others</a:t>
            </a:r>
          </a:p>
          <a:p>
            <a:pPr marL="285750" indent="-285750">
              <a:spcAft>
                <a:spcPts val="1200"/>
              </a:spcAft>
              <a:buFont typeface="Arial" panose="020B0604020202020204" pitchFamily="34" charset="0"/>
              <a:buChar char="•"/>
            </a:pPr>
            <a:r>
              <a:rPr lang="en-GB" dirty="0"/>
              <a:t>PGDs must be authorised before use by a doctor and a pharmacist and by an appropriate body e.g. NHS EI, PHE, NHS Trust, CCG etc </a:t>
            </a:r>
          </a:p>
          <a:p>
            <a:pPr marL="285750" indent="-285750">
              <a:spcAft>
                <a:spcPts val="1200"/>
              </a:spcAft>
              <a:buFont typeface="Arial" panose="020B0604020202020204" pitchFamily="34" charset="0"/>
              <a:buChar char="•"/>
            </a:pPr>
            <a:r>
              <a:rPr lang="en-GB" dirty="0"/>
              <a:t>health professionals who will be using the PGD must be named and authorised before they use it to provide care </a:t>
            </a:r>
          </a:p>
        </p:txBody>
      </p:sp>
      <p:sp>
        <p:nvSpPr>
          <p:cNvPr id="4" name="Slide Number Placeholder 3">
            <a:extLst>
              <a:ext uri="{FF2B5EF4-FFF2-40B4-BE49-F238E27FC236}">
                <a16:creationId xmlns:a16="http://schemas.microsoft.com/office/drawing/2014/main" id="{32C2D1B2-5CA1-45E3-A9A9-DD3528D842DF}"/>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90</a:t>
            </a:fld>
            <a:endParaRPr lang="en-US" dirty="0"/>
          </a:p>
        </p:txBody>
      </p:sp>
      <p:sp>
        <p:nvSpPr>
          <p:cNvPr id="5" name="Footer Placeholder 4">
            <a:extLst>
              <a:ext uri="{FF2B5EF4-FFF2-40B4-BE49-F238E27FC236}">
                <a16:creationId xmlns:a16="http://schemas.microsoft.com/office/drawing/2014/main" id="{D863608C-9889-4615-8538-FA72A36E5359}"/>
              </a:ext>
            </a:extLst>
          </p:cNvPr>
          <p:cNvSpPr>
            <a:spLocks noGrp="1"/>
          </p:cNvSpPr>
          <p:nvPr>
            <p:ph type="ftr" sz="quarter" idx="11"/>
          </p:nvPr>
        </p:nvSpPr>
        <p:spPr/>
        <p:txBody>
          <a:bodyPr/>
          <a:lstStyle/>
          <a:p>
            <a:pPr>
              <a:defRPr/>
            </a:pPr>
            <a:r>
              <a:rPr lang="en-GB"/>
              <a:t>COVID-19 Vaccination programme: Core training slide set for healthcare practitioners 17 September 2021 </a:t>
            </a:r>
            <a:endParaRPr lang="en-US" dirty="0"/>
          </a:p>
        </p:txBody>
      </p:sp>
    </p:spTree>
    <p:extLst>
      <p:ext uri="{BB962C8B-B14F-4D97-AF65-F5344CB8AC3E}">
        <p14:creationId xmlns:p14="http://schemas.microsoft.com/office/powerpoint/2010/main" val="315601198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8D0D4-3032-47D4-A12A-7B3E61CC14F9}"/>
              </a:ext>
            </a:extLst>
          </p:cNvPr>
          <p:cNvSpPr>
            <a:spLocks noGrp="1"/>
          </p:cNvSpPr>
          <p:nvPr>
            <p:ph type="title"/>
          </p:nvPr>
        </p:nvSpPr>
        <p:spPr/>
        <p:txBody>
          <a:bodyPr>
            <a:normAutofit fontScale="90000"/>
          </a:bodyPr>
          <a:lstStyle/>
          <a:p>
            <a:r>
              <a:rPr lang="en-GB" dirty="0"/>
              <a:t>Using a Patient Group Direction (PGD) to give COVID-19 vaccine authorised under regulation 174</a:t>
            </a:r>
            <a:br>
              <a:rPr lang="en-GB" dirty="0"/>
            </a:br>
            <a:endParaRPr lang="en-GB" dirty="0"/>
          </a:p>
        </p:txBody>
      </p:sp>
      <p:sp>
        <p:nvSpPr>
          <p:cNvPr id="3" name="Content Placeholder 2">
            <a:extLst>
              <a:ext uri="{FF2B5EF4-FFF2-40B4-BE49-F238E27FC236}">
                <a16:creationId xmlns:a16="http://schemas.microsoft.com/office/drawing/2014/main" id="{6F80249D-4E06-408A-92A5-67C0367947D8}"/>
              </a:ext>
            </a:extLst>
          </p:cNvPr>
          <p:cNvSpPr>
            <a:spLocks noGrp="1"/>
          </p:cNvSpPr>
          <p:nvPr>
            <p:ph idx="1"/>
          </p:nvPr>
        </p:nvSpPr>
        <p:spPr>
          <a:xfrm>
            <a:off x="736251" y="1976034"/>
            <a:ext cx="10704000" cy="4176422"/>
          </a:xfrm>
        </p:spPr>
        <p:txBody>
          <a:bodyPr/>
          <a:lstStyle/>
          <a:p>
            <a:r>
              <a:rPr lang="en-GB" dirty="0"/>
              <a:t>In response to certain public health threats, such as the current pandemic, the MHRA can temporarily authorise the supply of an unlicensed medicine or vaccine for use, under regulation 174 of The Human Medicines Regulations 2012, when it is satisfied that there is robust evidence to show the safety, quality and effectiveness of the medicine/vaccine.</a:t>
            </a:r>
          </a:p>
          <a:p>
            <a:endParaRPr lang="en-GB" dirty="0"/>
          </a:p>
          <a:p>
            <a:pPr marL="285750" indent="-285750">
              <a:buFont typeface="Arial" panose="020B0604020202020204" pitchFamily="34" charset="0"/>
              <a:buChar char="•"/>
            </a:pPr>
            <a:r>
              <a:rPr lang="en-GB" dirty="0"/>
              <a:t>in October 2020, new legislation amending The Human Medicines Regulations 2012 was passed </a:t>
            </a:r>
          </a:p>
          <a:p>
            <a:pPr marL="285750" indent="-285750">
              <a:buFont typeface="Arial" panose="020B0604020202020204" pitchFamily="34" charset="0"/>
              <a:buChar char="•"/>
            </a:pPr>
            <a:r>
              <a:rPr lang="en-GB" dirty="0"/>
              <a:t>prior to this, PGDs could only be used for licensed medicines</a:t>
            </a:r>
          </a:p>
          <a:p>
            <a:pPr marL="285750" indent="-285750">
              <a:buFont typeface="Arial" panose="020B0604020202020204" pitchFamily="34" charset="0"/>
              <a:buChar char="•"/>
            </a:pPr>
            <a:r>
              <a:rPr lang="en-GB" dirty="0"/>
              <a:t>the change to legislation allows medicines/vaccines which have been temporarily authorised for supply in the UK under regulation 174 to be administered in accordance with a PGD </a:t>
            </a:r>
          </a:p>
          <a:p>
            <a:pPr marL="285750" indent="-285750">
              <a:buFont typeface="Arial" panose="020B0604020202020204" pitchFamily="34" charset="0"/>
              <a:buChar char="•"/>
            </a:pPr>
            <a:r>
              <a:rPr lang="en-GB" dirty="0"/>
              <a:t>registered HCPs who are allowed to work to a PGD may supply and administer COVID-19 vaccines, as temporarily authorised vaccines under Regulation 174, using a PGD </a:t>
            </a:r>
          </a:p>
          <a:p>
            <a:pPr marL="285750" indent="-285750">
              <a:buFont typeface="Arial" panose="020B0604020202020204" pitchFamily="34" charset="0"/>
              <a:buChar char="•"/>
            </a:pPr>
            <a:r>
              <a:rPr lang="en-GB" dirty="0"/>
              <a:t>the workforce that can administer under PGDs has not changed </a:t>
            </a:r>
          </a:p>
          <a:p>
            <a:pPr marL="285750" indent="-285750">
              <a:buFont typeface="Arial" panose="020B0604020202020204" pitchFamily="34" charset="0"/>
              <a:buChar char="•"/>
            </a:pPr>
            <a:r>
              <a:rPr lang="en-GB" dirty="0"/>
              <a:t>PHE are developing and publishing PGDs for COVID-19 vaccines</a:t>
            </a:r>
          </a:p>
        </p:txBody>
      </p:sp>
      <p:sp>
        <p:nvSpPr>
          <p:cNvPr id="4" name="Slide Number Placeholder 3">
            <a:extLst>
              <a:ext uri="{FF2B5EF4-FFF2-40B4-BE49-F238E27FC236}">
                <a16:creationId xmlns:a16="http://schemas.microsoft.com/office/drawing/2014/main" id="{99FF27A9-FF6B-4C78-BC3D-999CC3D0CACA}"/>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91</a:t>
            </a:fld>
            <a:endParaRPr lang="en-US" dirty="0"/>
          </a:p>
        </p:txBody>
      </p:sp>
      <p:sp>
        <p:nvSpPr>
          <p:cNvPr id="5" name="Footer Placeholder 4">
            <a:extLst>
              <a:ext uri="{FF2B5EF4-FFF2-40B4-BE49-F238E27FC236}">
                <a16:creationId xmlns:a16="http://schemas.microsoft.com/office/drawing/2014/main" id="{AB4AB370-C05B-4E0D-97C9-44F4A2C541FF}"/>
              </a:ext>
            </a:extLst>
          </p:cNvPr>
          <p:cNvSpPr>
            <a:spLocks noGrp="1"/>
          </p:cNvSpPr>
          <p:nvPr>
            <p:ph type="ftr" sz="quarter" idx="11"/>
          </p:nvPr>
        </p:nvSpPr>
        <p:spPr/>
        <p:txBody>
          <a:bodyPr/>
          <a:lstStyle/>
          <a:p>
            <a:pPr>
              <a:defRPr/>
            </a:pPr>
            <a:r>
              <a:rPr lang="en-GB"/>
              <a:t>COVID-19 Vaccination programme: Core training slide set for healthcare practitioners 17 September 2021 </a:t>
            </a:r>
            <a:endParaRPr lang="en-US" dirty="0"/>
          </a:p>
        </p:txBody>
      </p:sp>
    </p:spTree>
    <p:extLst>
      <p:ext uri="{BB962C8B-B14F-4D97-AF65-F5344CB8AC3E}">
        <p14:creationId xmlns:p14="http://schemas.microsoft.com/office/powerpoint/2010/main" val="419755816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07C58-67F8-4D5B-BA88-8F2FC3B8132F}"/>
              </a:ext>
            </a:extLst>
          </p:cNvPr>
          <p:cNvSpPr>
            <a:spLocks noGrp="1"/>
          </p:cNvSpPr>
          <p:nvPr>
            <p:ph type="title"/>
          </p:nvPr>
        </p:nvSpPr>
        <p:spPr>
          <a:xfrm>
            <a:off x="744000" y="381508"/>
            <a:ext cx="10871980" cy="648072"/>
          </a:xfrm>
        </p:spPr>
        <p:txBody>
          <a:bodyPr>
            <a:normAutofit fontScale="90000"/>
          </a:bodyPr>
          <a:lstStyle/>
          <a:p>
            <a:r>
              <a:rPr lang="en-GB" dirty="0"/>
              <a:t>Protocols for the supply and/or administration of COVID-19 vaccine</a:t>
            </a:r>
            <a:br>
              <a:rPr lang="en-GB" dirty="0"/>
            </a:br>
            <a:endParaRPr lang="en-GB" dirty="0"/>
          </a:p>
        </p:txBody>
      </p:sp>
      <p:sp>
        <p:nvSpPr>
          <p:cNvPr id="3" name="Content Placeholder 2">
            <a:extLst>
              <a:ext uri="{FF2B5EF4-FFF2-40B4-BE49-F238E27FC236}">
                <a16:creationId xmlns:a16="http://schemas.microsoft.com/office/drawing/2014/main" id="{AC1A07FD-2711-41A1-91A2-4681D89D8946}"/>
              </a:ext>
            </a:extLst>
          </p:cNvPr>
          <p:cNvSpPr>
            <a:spLocks noGrp="1"/>
          </p:cNvSpPr>
          <p:nvPr>
            <p:ph idx="1"/>
          </p:nvPr>
        </p:nvSpPr>
        <p:spPr>
          <a:xfrm>
            <a:off x="744000" y="1637502"/>
            <a:ext cx="10704000" cy="4739679"/>
          </a:xfrm>
        </p:spPr>
        <p:txBody>
          <a:bodyPr/>
          <a:lstStyle/>
          <a:p>
            <a:pPr marL="285750" indent="-285750">
              <a:lnSpc>
                <a:spcPct val="100000"/>
              </a:lnSpc>
              <a:spcAft>
                <a:spcPts val="600"/>
              </a:spcAft>
              <a:buFont typeface="Arial" panose="020B0604020202020204" pitchFamily="34" charset="0"/>
              <a:buChar char="•"/>
            </a:pPr>
            <a:r>
              <a:rPr lang="en-GB" dirty="0"/>
              <a:t>the changes to the Human Medicines Regulations also brought about a new regulation (247A) </a:t>
            </a:r>
          </a:p>
          <a:p>
            <a:pPr marL="285750" indent="-285750">
              <a:lnSpc>
                <a:spcPct val="100000"/>
              </a:lnSpc>
              <a:spcAft>
                <a:spcPts val="600"/>
              </a:spcAft>
              <a:buFont typeface="Arial" panose="020B0604020202020204" pitchFamily="34" charset="0"/>
              <a:buChar char="•"/>
            </a:pPr>
            <a:r>
              <a:rPr lang="en-GB" dirty="0"/>
              <a:t>while a disease is pandemic, regulation 247A permits the supply or administration of a medicinal product used for vaccination against coronavirus in accordance </a:t>
            </a:r>
            <a:r>
              <a:rPr lang="en-GB" b="1" dirty="0"/>
              <a:t>with a protocol </a:t>
            </a:r>
            <a:r>
              <a:rPr lang="en-GB" dirty="0"/>
              <a:t>that is approved by ministers </a:t>
            </a:r>
          </a:p>
          <a:p>
            <a:pPr marL="285750" indent="-285750">
              <a:lnSpc>
                <a:spcPct val="100000"/>
              </a:lnSpc>
              <a:spcAft>
                <a:spcPts val="600"/>
              </a:spcAft>
              <a:buFont typeface="Arial" panose="020B0604020202020204" pitchFamily="34" charset="0"/>
              <a:buChar char="•"/>
            </a:pPr>
            <a:r>
              <a:rPr lang="en-GB" dirty="0"/>
              <a:t>national protocols for each of the currently authorised vaccines have been published which allows trained and competent non-registered healthcare workers as well as registered healthcare professionals, to administer COVID-19 vaccine</a:t>
            </a:r>
          </a:p>
          <a:p>
            <a:pPr marL="285750" indent="-285750">
              <a:lnSpc>
                <a:spcPct val="100000"/>
              </a:lnSpc>
              <a:spcAft>
                <a:spcPts val="600"/>
              </a:spcAft>
              <a:buFont typeface="Arial" panose="020B0604020202020204" pitchFamily="34" charset="0"/>
              <a:buChar char="•"/>
            </a:pPr>
            <a:r>
              <a:rPr lang="en-GB" dirty="0"/>
              <a:t>the protocol specifies who can use it and includes information similar to that commonly found in PGDs</a:t>
            </a:r>
          </a:p>
          <a:p>
            <a:pPr marL="285750" indent="-285750">
              <a:lnSpc>
                <a:spcPct val="100000"/>
              </a:lnSpc>
              <a:spcAft>
                <a:spcPts val="600"/>
              </a:spcAft>
              <a:buFont typeface="Arial" panose="020B0604020202020204" pitchFamily="34" charset="0"/>
              <a:buChar char="•"/>
            </a:pPr>
            <a:r>
              <a:rPr lang="en-GB" dirty="0"/>
              <a:t>the protocol allows flexibility for different COVID-19 vaccine delivery models. </a:t>
            </a:r>
          </a:p>
          <a:p>
            <a:pPr marL="285750" indent="-285750">
              <a:lnSpc>
                <a:spcPct val="100000"/>
              </a:lnSpc>
              <a:spcAft>
                <a:spcPts val="600"/>
              </a:spcAft>
              <a:buFont typeface="Arial" panose="020B0604020202020204" pitchFamily="34" charset="0"/>
              <a:buChar char="•"/>
            </a:pPr>
            <a:r>
              <a:rPr lang="en-GB" dirty="0"/>
              <a:t>it may be followed wholly from patient assessment through to post-vaccination by a single person. Alternatively, multiple HCWs may undertake different roles or stages in the patient vaccination pathway in accordance with the protocol </a:t>
            </a:r>
          </a:p>
          <a:p>
            <a:pPr marL="285750" indent="-285750">
              <a:lnSpc>
                <a:spcPct val="100000"/>
              </a:lnSpc>
              <a:spcAft>
                <a:spcPts val="600"/>
              </a:spcAft>
              <a:buFont typeface="Arial" panose="020B0604020202020204" pitchFamily="34" charset="0"/>
              <a:buChar char="•"/>
            </a:pPr>
            <a:r>
              <a:rPr lang="en-GB" dirty="0"/>
              <a:t>the service provider is responsible for ensuring that HCWs are trained and competent to safely deliver the activity they are employed to provide under the protocol </a:t>
            </a:r>
          </a:p>
        </p:txBody>
      </p:sp>
      <p:sp>
        <p:nvSpPr>
          <p:cNvPr id="4" name="Slide Number Placeholder 3">
            <a:extLst>
              <a:ext uri="{FF2B5EF4-FFF2-40B4-BE49-F238E27FC236}">
                <a16:creationId xmlns:a16="http://schemas.microsoft.com/office/drawing/2014/main" id="{D3A1DD93-B055-41FB-9F18-2CF6F3E633A1}"/>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92</a:t>
            </a:fld>
            <a:endParaRPr lang="en-US" dirty="0"/>
          </a:p>
        </p:txBody>
      </p:sp>
      <p:sp>
        <p:nvSpPr>
          <p:cNvPr id="5" name="Footer Placeholder 4">
            <a:extLst>
              <a:ext uri="{FF2B5EF4-FFF2-40B4-BE49-F238E27FC236}">
                <a16:creationId xmlns:a16="http://schemas.microsoft.com/office/drawing/2014/main" id="{A3A76E71-B768-4967-BA62-CE8ED70BC1B4}"/>
              </a:ext>
            </a:extLst>
          </p:cNvPr>
          <p:cNvSpPr>
            <a:spLocks noGrp="1"/>
          </p:cNvSpPr>
          <p:nvPr>
            <p:ph type="ftr" sz="quarter" idx="11"/>
          </p:nvPr>
        </p:nvSpPr>
        <p:spPr/>
        <p:txBody>
          <a:bodyPr/>
          <a:lstStyle/>
          <a:p>
            <a:pPr>
              <a:defRPr/>
            </a:pPr>
            <a:r>
              <a:rPr lang="en-GB"/>
              <a:t>COVID-19 Vaccination programme: Core training slide set for healthcare practitioners 17 September 2021 </a:t>
            </a:r>
            <a:endParaRPr lang="en-US" dirty="0"/>
          </a:p>
        </p:txBody>
      </p:sp>
    </p:spTree>
    <p:extLst>
      <p:ext uri="{BB962C8B-B14F-4D97-AF65-F5344CB8AC3E}">
        <p14:creationId xmlns:p14="http://schemas.microsoft.com/office/powerpoint/2010/main" val="249660982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362FA-92A0-49D5-9BE5-6FD9164EACA9}"/>
              </a:ext>
            </a:extLst>
          </p:cNvPr>
          <p:cNvSpPr>
            <a:spLocks noGrp="1"/>
          </p:cNvSpPr>
          <p:nvPr>
            <p:ph type="title"/>
          </p:nvPr>
        </p:nvSpPr>
        <p:spPr/>
        <p:txBody>
          <a:bodyPr/>
          <a:lstStyle/>
          <a:p>
            <a:r>
              <a:rPr lang="en-GB" dirty="0"/>
              <a:t>Licensure</a:t>
            </a:r>
          </a:p>
        </p:txBody>
      </p:sp>
      <p:sp>
        <p:nvSpPr>
          <p:cNvPr id="3" name="Content Placeholder 2">
            <a:extLst>
              <a:ext uri="{FF2B5EF4-FFF2-40B4-BE49-F238E27FC236}">
                <a16:creationId xmlns:a16="http://schemas.microsoft.com/office/drawing/2014/main" id="{6902C1BC-293C-4B08-8838-DA64B16E82F0}"/>
              </a:ext>
            </a:extLst>
          </p:cNvPr>
          <p:cNvSpPr>
            <a:spLocks noGrp="1"/>
          </p:cNvSpPr>
          <p:nvPr>
            <p:ph idx="1"/>
          </p:nvPr>
        </p:nvSpPr>
        <p:spPr>
          <a:xfrm>
            <a:off x="750269" y="1141646"/>
            <a:ext cx="10995417" cy="5167079"/>
          </a:xfrm>
        </p:spPr>
        <p:txBody>
          <a:bodyPr/>
          <a:lstStyle/>
          <a:p>
            <a:r>
              <a:rPr lang="en-GB" dirty="0"/>
              <a:t>Following initial temporary authorisation from the MHRA under Regulation 174, the Moderna, AstraZeneca and Pfizer BioNTech COVID-19 vaccines have sought Conditional Marketing Authorisation (CMA). Marketing authorisation is often referred to as a license. </a:t>
            </a:r>
          </a:p>
          <a:p>
            <a:endParaRPr lang="en-GB" sz="1000" dirty="0"/>
          </a:p>
          <a:p>
            <a:r>
              <a:rPr lang="en-GB" dirty="0"/>
              <a:t>CMA is the fast-track approval of a medicine that fulfils an unmet medical need. During the COVID-19 pandemic, CMA is being used to expedite the approval of safe and effective COVID-19 vaccines. </a:t>
            </a:r>
          </a:p>
          <a:p>
            <a:endParaRPr lang="en-GB" sz="1000" dirty="0"/>
          </a:p>
          <a:p>
            <a:r>
              <a:rPr lang="en-GB" dirty="0"/>
              <a:t>The medicine still has to meet rigorous standards for safety, efficacy and quality but it can be approved on the basis of less comprehensive data than is normally required for full licensure. The manufacturer has to continue to provide comprehensive clinical data to the MHRA after CMA has been granted and the CMA is valid for one year before renewal is required. </a:t>
            </a:r>
          </a:p>
          <a:p>
            <a:endParaRPr lang="en-GB" sz="1000" dirty="0"/>
          </a:p>
          <a:p>
            <a:r>
              <a:rPr lang="en-GB" dirty="0"/>
              <a:t>Once a vaccine is given CMA, the ‘Information for Healthcare Professionals’ and ‘Information for UK Recipients’ documents are replaced with a ‘Summary of Product Characteristics (SPC)’ and ‘Patient Information Leaflet (PIL)’, as are required for licensed medicines.</a:t>
            </a:r>
          </a:p>
          <a:p>
            <a:endParaRPr lang="en-GB" sz="1000" dirty="0"/>
          </a:p>
          <a:p>
            <a:r>
              <a:rPr lang="en-GB" dirty="0"/>
              <a:t>Reg174 authorised vaccines are currently still in use for AstraZeneca but CMA vaccine will be used once supplies become available </a:t>
            </a:r>
          </a:p>
        </p:txBody>
      </p:sp>
      <p:sp>
        <p:nvSpPr>
          <p:cNvPr id="4" name="Slide Number Placeholder 3">
            <a:extLst>
              <a:ext uri="{FF2B5EF4-FFF2-40B4-BE49-F238E27FC236}">
                <a16:creationId xmlns:a16="http://schemas.microsoft.com/office/drawing/2014/main" id="{159929B1-1BF9-42FF-9E61-634D402AC68B}"/>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93</a:t>
            </a:fld>
            <a:endParaRPr lang="en-US" dirty="0"/>
          </a:p>
        </p:txBody>
      </p:sp>
      <p:sp>
        <p:nvSpPr>
          <p:cNvPr id="5" name="Footer Placeholder 4">
            <a:extLst>
              <a:ext uri="{FF2B5EF4-FFF2-40B4-BE49-F238E27FC236}">
                <a16:creationId xmlns:a16="http://schemas.microsoft.com/office/drawing/2014/main" id="{14087467-C6D5-4652-8030-22482790647F}"/>
              </a:ext>
            </a:extLst>
          </p:cNvPr>
          <p:cNvSpPr>
            <a:spLocks noGrp="1"/>
          </p:cNvSpPr>
          <p:nvPr>
            <p:ph type="ftr" sz="quarter" idx="11"/>
          </p:nvPr>
        </p:nvSpPr>
        <p:spPr/>
        <p:txBody>
          <a:bodyPr/>
          <a:lstStyle/>
          <a:p>
            <a:pPr>
              <a:defRPr/>
            </a:pPr>
            <a:r>
              <a:rPr lang="en-GB"/>
              <a:t>COVID-19 Vaccination programme: Core training slide set for healthcare practitioners 17 September 2021 </a:t>
            </a:r>
            <a:endParaRPr lang="en-US" dirty="0"/>
          </a:p>
        </p:txBody>
      </p:sp>
    </p:spTree>
    <p:extLst>
      <p:ext uri="{BB962C8B-B14F-4D97-AF65-F5344CB8AC3E}">
        <p14:creationId xmlns:p14="http://schemas.microsoft.com/office/powerpoint/2010/main" val="390719564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717CD-008A-4B23-9E8F-45BBB1E48BC3}"/>
              </a:ext>
            </a:extLst>
          </p:cNvPr>
          <p:cNvSpPr>
            <a:spLocks noGrp="1"/>
          </p:cNvSpPr>
          <p:nvPr>
            <p:ph type="title"/>
          </p:nvPr>
        </p:nvSpPr>
        <p:spPr>
          <a:xfrm>
            <a:off x="750269" y="548680"/>
            <a:ext cx="10987844" cy="648072"/>
          </a:xfrm>
        </p:spPr>
        <p:txBody>
          <a:bodyPr>
            <a:normAutofit fontScale="90000"/>
          </a:bodyPr>
          <a:lstStyle/>
          <a:p>
            <a:r>
              <a:rPr lang="en-GB" sz="3600" dirty="0"/>
              <a:t>‘Off label’ use of a vaccine given Conditional Marketing Authorisation </a:t>
            </a:r>
            <a:br>
              <a:rPr lang="en-GB" dirty="0"/>
            </a:br>
            <a:endParaRPr lang="en-GB" dirty="0"/>
          </a:p>
        </p:txBody>
      </p:sp>
      <p:sp>
        <p:nvSpPr>
          <p:cNvPr id="3" name="Content Placeholder 2">
            <a:extLst>
              <a:ext uri="{FF2B5EF4-FFF2-40B4-BE49-F238E27FC236}">
                <a16:creationId xmlns:a16="http://schemas.microsoft.com/office/drawing/2014/main" id="{647DFD3B-A128-44EF-B607-FA71397F937D}"/>
              </a:ext>
            </a:extLst>
          </p:cNvPr>
          <p:cNvSpPr>
            <a:spLocks noGrp="1"/>
          </p:cNvSpPr>
          <p:nvPr>
            <p:ph idx="1"/>
          </p:nvPr>
        </p:nvSpPr>
        <p:spPr>
          <a:xfrm>
            <a:off x="750269" y="1196752"/>
            <a:ext cx="10987844" cy="5111974"/>
          </a:xfrm>
        </p:spPr>
        <p:txBody>
          <a:bodyPr/>
          <a:lstStyle/>
          <a:p>
            <a:r>
              <a:rPr lang="en-GB" dirty="0"/>
              <a:t>There are occasions when official recommendations for the use of a vaccine differ from those set out in the CMA e.g. giving the 2</a:t>
            </a:r>
            <a:r>
              <a:rPr lang="en-GB" baseline="30000" dirty="0"/>
              <a:t>nd</a:t>
            </a:r>
            <a:r>
              <a:rPr lang="en-GB" dirty="0"/>
              <a:t> dose of the Moderna (</a:t>
            </a:r>
            <a:r>
              <a:rPr lang="en-GB" dirty="0" err="1"/>
              <a:t>Spikevax</a:t>
            </a:r>
            <a:r>
              <a:rPr lang="en-GB" dirty="0"/>
              <a:t>) vaccine at a 4 to 12 week interval instead of 28 day interval stated in the SPC</a:t>
            </a:r>
          </a:p>
          <a:p>
            <a:endParaRPr lang="en-GB" sz="1000" dirty="0"/>
          </a:p>
          <a:p>
            <a:r>
              <a:rPr lang="en-GB" dirty="0"/>
              <a:t>Giving the two doses at a longer interval than the 28 day interval recommended in the SPC will be an ‘off label’ use of this vaccine. </a:t>
            </a:r>
          </a:p>
          <a:p>
            <a:endParaRPr lang="en-GB" sz="1000" dirty="0"/>
          </a:p>
          <a:p>
            <a:r>
              <a:rPr lang="en-GB" dirty="0"/>
              <a:t>This means that, although the vaccine is authorised for use, it is being used in a way that is slightly different from the terms laid down in its CMA. When a vaccine is used ‘off-label’, it means that experts (the JCVI) have advised that there are clear benefits of using the vaccine in this way and that this is considered to be safe and effective. </a:t>
            </a:r>
          </a:p>
          <a:p>
            <a:endParaRPr lang="en-GB" sz="1000" u="sng" dirty="0"/>
          </a:p>
          <a:p>
            <a:r>
              <a:rPr lang="en-GB" dirty="0"/>
              <a:t>Vaccines can be given ‘off-label’ using a PGD or protocol where use of the vaccine in a way that is different from that which is stated in the product’s marketing authorisation is judged to be best clinical practice. </a:t>
            </a:r>
          </a:p>
          <a:p>
            <a:endParaRPr lang="en-GB" sz="1000" dirty="0"/>
          </a:p>
          <a:p>
            <a:r>
              <a:rPr lang="en-GB" dirty="0"/>
              <a:t>In this situation, the </a:t>
            </a:r>
            <a:r>
              <a:rPr lang="en-GB" u="sng" dirty="0">
                <a:hlinkClick r:id="rId2"/>
              </a:rPr>
              <a:t>JCVI</a:t>
            </a:r>
            <a:r>
              <a:rPr lang="en-GB" dirty="0"/>
              <a:t> have recommended that giving the COVID vaccines with longer intervals between doses will enable more people to be protected more quickly whilst still providing high levels of protection to the vaccinated individual. </a:t>
            </a:r>
          </a:p>
          <a:p>
            <a:endParaRPr lang="en-GB" dirty="0"/>
          </a:p>
        </p:txBody>
      </p:sp>
      <p:sp>
        <p:nvSpPr>
          <p:cNvPr id="4" name="Slide Number Placeholder 3">
            <a:extLst>
              <a:ext uri="{FF2B5EF4-FFF2-40B4-BE49-F238E27FC236}">
                <a16:creationId xmlns:a16="http://schemas.microsoft.com/office/drawing/2014/main" id="{1301B1A7-6F99-4C2E-ABDD-175A6F905B95}"/>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94</a:t>
            </a:fld>
            <a:endParaRPr lang="en-US" dirty="0"/>
          </a:p>
        </p:txBody>
      </p:sp>
      <p:sp>
        <p:nvSpPr>
          <p:cNvPr id="5" name="Footer Placeholder 4">
            <a:extLst>
              <a:ext uri="{FF2B5EF4-FFF2-40B4-BE49-F238E27FC236}">
                <a16:creationId xmlns:a16="http://schemas.microsoft.com/office/drawing/2014/main" id="{7E0F2F27-3E83-43A6-981C-16295951E02B}"/>
              </a:ext>
            </a:extLst>
          </p:cNvPr>
          <p:cNvSpPr>
            <a:spLocks noGrp="1"/>
          </p:cNvSpPr>
          <p:nvPr>
            <p:ph type="ftr" sz="quarter" idx="11"/>
          </p:nvPr>
        </p:nvSpPr>
        <p:spPr/>
        <p:txBody>
          <a:bodyPr/>
          <a:lstStyle/>
          <a:p>
            <a:pPr>
              <a:defRPr/>
            </a:pPr>
            <a:r>
              <a:rPr lang="en-GB"/>
              <a:t>COVID-19 Vaccination programme: Core training slide set for healthcare practitioners 17 September 2021 </a:t>
            </a:r>
            <a:endParaRPr lang="en-US" dirty="0"/>
          </a:p>
        </p:txBody>
      </p:sp>
    </p:spTree>
    <p:extLst>
      <p:ext uri="{BB962C8B-B14F-4D97-AF65-F5344CB8AC3E}">
        <p14:creationId xmlns:p14="http://schemas.microsoft.com/office/powerpoint/2010/main" val="332759382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F223C-8287-4E47-9D81-53322EB686CB}"/>
              </a:ext>
            </a:extLst>
          </p:cNvPr>
          <p:cNvSpPr>
            <a:spLocks noGrp="1"/>
          </p:cNvSpPr>
          <p:nvPr>
            <p:ph type="title"/>
          </p:nvPr>
        </p:nvSpPr>
        <p:spPr>
          <a:xfrm>
            <a:off x="693793" y="365329"/>
            <a:ext cx="8401786" cy="648072"/>
          </a:xfrm>
        </p:spPr>
        <p:txBody>
          <a:bodyPr>
            <a:noAutofit/>
          </a:bodyPr>
          <a:lstStyle/>
          <a:p>
            <a:r>
              <a:rPr lang="en-GB" sz="3200" dirty="0"/>
              <a:t>Vaccine storage, preparation and administration</a:t>
            </a:r>
          </a:p>
        </p:txBody>
      </p:sp>
      <p:sp>
        <p:nvSpPr>
          <p:cNvPr id="3" name="Content Placeholder 2">
            <a:extLst>
              <a:ext uri="{FF2B5EF4-FFF2-40B4-BE49-F238E27FC236}">
                <a16:creationId xmlns:a16="http://schemas.microsoft.com/office/drawing/2014/main" id="{A71CAB98-5CE3-45D5-B388-848559041D70}"/>
              </a:ext>
            </a:extLst>
          </p:cNvPr>
          <p:cNvSpPr>
            <a:spLocks noGrp="1"/>
          </p:cNvSpPr>
          <p:nvPr>
            <p:ph idx="1"/>
          </p:nvPr>
        </p:nvSpPr>
        <p:spPr>
          <a:xfrm>
            <a:off x="693793" y="1036202"/>
            <a:ext cx="10115311" cy="5272524"/>
          </a:xfrm>
        </p:spPr>
        <p:txBody>
          <a:bodyPr/>
          <a:lstStyle/>
          <a:p>
            <a:r>
              <a:rPr lang="en-GB" sz="2000" b="1" dirty="0"/>
              <a:t>Vaccine storage, preparation and administration are critical components of a successful vaccination programme and are key to ensuring that vaccination is as safe and effective as possible</a:t>
            </a:r>
            <a:r>
              <a:rPr lang="en-GB" sz="2000" dirty="0"/>
              <a:t>. </a:t>
            </a:r>
          </a:p>
          <a:p>
            <a:endParaRPr lang="en-GB" sz="1200" dirty="0"/>
          </a:p>
          <a:p>
            <a:r>
              <a:rPr lang="en-GB" sz="2000" dirty="0"/>
              <a:t>If specific requirements are not followed, vaccinees may not make a response to the vaccine and so remain unprotected or, they may be at higher risk of developing a vaccine reaction.</a:t>
            </a:r>
          </a:p>
          <a:p>
            <a:r>
              <a:rPr lang="en-GB" sz="2000" dirty="0"/>
              <a:t>To minimise the risk of vaccine failures and reactions:</a:t>
            </a:r>
          </a:p>
          <a:p>
            <a:pPr marL="285750" indent="-285750">
              <a:buFont typeface="Arial" panose="020B0604020202020204" pitchFamily="34" charset="0"/>
              <a:buChar char="•"/>
            </a:pPr>
            <a:r>
              <a:rPr lang="en-GB" sz="2000" dirty="0"/>
              <a:t>the storage conditions of the vaccine should always be checked before administration</a:t>
            </a:r>
          </a:p>
          <a:p>
            <a:pPr marL="285750" indent="-285750">
              <a:buFont typeface="Arial" panose="020B0604020202020204" pitchFamily="34" charset="0"/>
              <a:buChar char="•"/>
            </a:pPr>
            <a:r>
              <a:rPr lang="en-GB" sz="2000" dirty="0"/>
              <a:t>the person preparing the vaccine must be aware of the date and time the vaccine must be used by after thawing, removing from the fridge and first puncture of the vial</a:t>
            </a:r>
          </a:p>
          <a:p>
            <a:pPr marL="285750" indent="-285750">
              <a:buFont typeface="Arial" panose="020B0604020202020204" pitchFamily="34" charset="0"/>
              <a:buChar char="•"/>
            </a:pPr>
            <a:r>
              <a:rPr lang="en-GB" sz="2000" dirty="0"/>
              <a:t>the vaccine must be reconstituted according to the manufacturer’s instructions</a:t>
            </a:r>
          </a:p>
          <a:p>
            <a:pPr marL="285750" indent="-285750">
              <a:buFont typeface="Arial" panose="020B0604020202020204" pitchFamily="34" charset="0"/>
              <a:buChar char="•"/>
            </a:pPr>
            <a:r>
              <a:rPr lang="en-GB" sz="2000" dirty="0"/>
              <a:t>the correct equipment should be used to prepare the vaccine</a:t>
            </a:r>
          </a:p>
          <a:p>
            <a:pPr marL="285750" indent="-285750">
              <a:buFont typeface="Arial" panose="020B0604020202020204" pitchFamily="34" charset="0"/>
              <a:buChar char="•"/>
            </a:pPr>
            <a:r>
              <a:rPr lang="en-GB" sz="2000" dirty="0"/>
              <a:t>the correct technique must be used to deliver the injection and</a:t>
            </a:r>
          </a:p>
          <a:p>
            <a:pPr marL="285750" indent="-285750">
              <a:buFont typeface="Arial" panose="020B0604020202020204" pitchFamily="34" charset="0"/>
              <a:buChar char="•"/>
            </a:pPr>
            <a:r>
              <a:rPr lang="en-GB" sz="2000" dirty="0"/>
              <a:t>the vaccine must be administered in the correct anatomical site</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a:p>
            <a:pPr marL="0" indent="0"/>
            <a:endParaRPr lang="en-GB" sz="1600" dirty="0"/>
          </a:p>
        </p:txBody>
      </p:sp>
      <p:sp>
        <p:nvSpPr>
          <p:cNvPr id="4" name="Slide Number Placeholder 3">
            <a:extLst>
              <a:ext uri="{FF2B5EF4-FFF2-40B4-BE49-F238E27FC236}">
                <a16:creationId xmlns:a16="http://schemas.microsoft.com/office/drawing/2014/main" id="{7B49FBA8-7CB2-43C7-813C-657FE4510D1C}"/>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95</a:t>
            </a:fld>
            <a:endParaRPr lang="en-US" dirty="0"/>
          </a:p>
        </p:txBody>
      </p:sp>
      <p:sp>
        <p:nvSpPr>
          <p:cNvPr id="5" name="Footer Placeholder 4">
            <a:extLst>
              <a:ext uri="{FF2B5EF4-FFF2-40B4-BE49-F238E27FC236}">
                <a16:creationId xmlns:a16="http://schemas.microsoft.com/office/drawing/2014/main" id="{0817E424-44FF-4C6D-B8BC-DDC213C520E0}"/>
              </a:ext>
            </a:extLst>
          </p:cNvPr>
          <p:cNvSpPr>
            <a:spLocks noGrp="1"/>
          </p:cNvSpPr>
          <p:nvPr>
            <p:ph type="ftr" sz="quarter" idx="11"/>
          </p:nvPr>
        </p:nvSpPr>
        <p:spPr/>
        <p:txBody>
          <a:bodyPr/>
          <a:lstStyle/>
          <a:p>
            <a:pPr>
              <a:defRPr/>
            </a:pPr>
            <a:r>
              <a:rPr lang="en-GB"/>
              <a:t>COVID-19 Vaccination programme: Core training slide set for healthcare practitioners 17 September 2021 </a:t>
            </a:r>
            <a:endParaRPr lang="en-US" dirty="0"/>
          </a:p>
        </p:txBody>
      </p:sp>
    </p:spTree>
    <p:extLst>
      <p:ext uri="{BB962C8B-B14F-4D97-AF65-F5344CB8AC3E}">
        <p14:creationId xmlns:p14="http://schemas.microsoft.com/office/powerpoint/2010/main" val="18608155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C697A-0283-4119-85CA-7CE37CD1731C}"/>
              </a:ext>
            </a:extLst>
          </p:cNvPr>
          <p:cNvSpPr>
            <a:spLocks noGrp="1"/>
          </p:cNvSpPr>
          <p:nvPr>
            <p:ph type="title"/>
          </p:nvPr>
        </p:nvSpPr>
        <p:spPr>
          <a:xfrm>
            <a:off x="1200151" y="253125"/>
            <a:ext cx="8028000" cy="648072"/>
          </a:xfrm>
        </p:spPr>
        <p:txBody>
          <a:bodyPr/>
          <a:lstStyle/>
          <a:p>
            <a:r>
              <a:rPr lang="en-GB" dirty="0"/>
              <a:t>Vaccine storage</a:t>
            </a:r>
          </a:p>
        </p:txBody>
      </p:sp>
      <p:sp>
        <p:nvSpPr>
          <p:cNvPr id="3" name="Content Placeholder 2">
            <a:extLst>
              <a:ext uri="{FF2B5EF4-FFF2-40B4-BE49-F238E27FC236}">
                <a16:creationId xmlns:a16="http://schemas.microsoft.com/office/drawing/2014/main" id="{EEFACF2C-A775-4195-AC10-7701A4F1509C}"/>
              </a:ext>
            </a:extLst>
          </p:cNvPr>
          <p:cNvSpPr>
            <a:spLocks noGrp="1"/>
          </p:cNvSpPr>
          <p:nvPr>
            <p:ph idx="1"/>
          </p:nvPr>
        </p:nvSpPr>
        <p:spPr>
          <a:xfrm>
            <a:off x="1200150" y="1075662"/>
            <a:ext cx="9444989" cy="5233064"/>
          </a:xfrm>
        </p:spPr>
        <p:txBody>
          <a:bodyPr/>
          <a:lstStyle/>
          <a:p>
            <a:pPr marL="285750" indent="-285750">
              <a:lnSpc>
                <a:spcPct val="100000"/>
              </a:lnSpc>
              <a:buFont typeface="Arial" panose="020B0604020202020204" pitchFamily="34" charset="0"/>
              <a:buChar char="•"/>
              <a:defRPr/>
            </a:pPr>
            <a:r>
              <a:rPr lang="en-GB" sz="2000" dirty="0"/>
              <a:t>as vaccines are biological products, they are temperature sensitive so must be stored and transported within the recommended temperature range </a:t>
            </a:r>
          </a:p>
          <a:p>
            <a:pPr marL="285750" indent="-285750">
              <a:lnSpc>
                <a:spcPct val="100000"/>
              </a:lnSpc>
              <a:buFont typeface="Arial" panose="020B0604020202020204" pitchFamily="34" charset="0"/>
              <a:buChar char="•"/>
              <a:defRPr/>
            </a:pPr>
            <a:endParaRPr lang="en-GB" sz="2000" dirty="0"/>
          </a:p>
          <a:p>
            <a:pPr marL="285750" indent="-285750">
              <a:lnSpc>
                <a:spcPct val="100000"/>
              </a:lnSpc>
              <a:buFont typeface="Arial" panose="020B0604020202020204" pitchFamily="34" charset="0"/>
              <a:buChar char="•"/>
              <a:defRPr/>
            </a:pPr>
            <a:r>
              <a:rPr lang="en-GB" sz="2000" dirty="0"/>
              <a:t>the system of transporting and storing vaccines is called </a:t>
            </a:r>
            <a:r>
              <a:rPr lang="en-GB" sz="2000" b="1" dirty="0"/>
              <a:t>the cold chain</a:t>
            </a:r>
            <a:endParaRPr lang="en-GB" sz="2000" dirty="0"/>
          </a:p>
          <a:p>
            <a:pPr marL="285750" indent="-285750">
              <a:lnSpc>
                <a:spcPct val="100000"/>
              </a:lnSpc>
              <a:buFont typeface="Arial" panose="020B0604020202020204" pitchFamily="34" charset="0"/>
              <a:buChar char="•"/>
              <a:defRPr/>
            </a:pPr>
            <a:endParaRPr lang="en-GB" sz="2000" dirty="0"/>
          </a:p>
          <a:p>
            <a:pPr marL="285750" indent="-285750">
              <a:lnSpc>
                <a:spcPct val="100000"/>
              </a:lnSpc>
              <a:buFont typeface="Arial" panose="020B0604020202020204" pitchFamily="34" charset="0"/>
              <a:buChar char="•"/>
              <a:defRPr/>
            </a:pPr>
            <a:r>
              <a:rPr lang="en-GB" altLang="en-US" sz="2000" dirty="0">
                <a:cs typeface="Arial" charset="0"/>
              </a:rPr>
              <a:t>a cold chain breach occurs when vaccines have been stored outside of this temperature range</a:t>
            </a:r>
          </a:p>
          <a:p>
            <a:pPr marL="285750" indent="-285750">
              <a:lnSpc>
                <a:spcPct val="100000"/>
              </a:lnSpc>
              <a:buFont typeface="Arial" panose="020B0604020202020204" pitchFamily="34" charset="0"/>
              <a:buChar char="•"/>
              <a:defRPr/>
            </a:pPr>
            <a:endParaRPr lang="en-GB" altLang="en-US" sz="2000" dirty="0">
              <a:cs typeface="Arial" charset="0"/>
            </a:endParaRPr>
          </a:p>
          <a:p>
            <a:pPr marL="285750" indent="-285750">
              <a:lnSpc>
                <a:spcPct val="100000"/>
              </a:lnSpc>
              <a:buFont typeface="Arial" panose="020B0604020202020204" pitchFamily="34" charset="0"/>
              <a:buChar char="•"/>
              <a:defRPr/>
            </a:pPr>
            <a:r>
              <a:rPr lang="en-GB" altLang="en-US" sz="2000" dirty="0">
                <a:cs typeface="Arial" charset="0"/>
              </a:rPr>
              <a:t>vaccines that have not been stored or transported correctly can lose potency and may not evoke a full or lasting immune response, leaving the vaccinee at risk of the disease the vaccine should have prevented</a:t>
            </a:r>
          </a:p>
          <a:p>
            <a:pPr marL="285750" indent="-285750">
              <a:lnSpc>
                <a:spcPct val="100000"/>
              </a:lnSpc>
              <a:buFont typeface="Arial" panose="020B0604020202020204" pitchFamily="34" charset="0"/>
              <a:buChar char="•"/>
              <a:defRPr/>
            </a:pPr>
            <a:endParaRPr lang="en-GB" sz="2000" dirty="0"/>
          </a:p>
          <a:p>
            <a:pPr marL="285750" indent="-285750">
              <a:lnSpc>
                <a:spcPct val="100000"/>
              </a:lnSpc>
              <a:buFont typeface="Arial" panose="020B0604020202020204" pitchFamily="34" charset="0"/>
              <a:buChar char="•"/>
              <a:defRPr/>
            </a:pPr>
            <a:r>
              <a:rPr lang="en-GB" sz="2000" dirty="0"/>
              <a:t>for most vaccines, the recommended vaccine storage temperature range is between +2˚C to +8˚C</a:t>
            </a:r>
          </a:p>
          <a:p>
            <a:pPr marL="285750" indent="-285750">
              <a:lnSpc>
                <a:spcPct val="100000"/>
              </a:lnSpc>
              <a:buFont typeface="Arial" panose="020B0604020202020204" pitchFamily="34" charset="0"/>
              <a:buChar char="•"/>
              <a:defRPr/>
            </a:pPr>
            <a:endParaRPr lang="en-GB" sz="2000" dirty="0"/>
          </a:p>
          <a:p>
            <a:pPr marL="285750" indent="-285750">
              <a:lnSpc>
                <a:spcPct val="100000"/>
              </a:lnSpc>
              <a:buFont typeface="Arial" panose="020B0604020202020204" pitchFamily="34" charset="0"/>
              <a:buChar char="•"/>
              <a:defRPr/>
            </a:pPr>
            <a:r>
              <a:rPr lang="en-GB" sz="2000" dirty="0"/>
              <a:t>always check the specific recommended storage temperatures for each vaccine as some of the COVID-19 vaccines have different requirements </a:t>
            </a:r>
          </a:p>
          <a:p>
            <a:pPr>
              <a:lnSpc>
                <a:spcPct val="100000"/>
              </a:lnSpc>
            </a:pPr>
            <a:endParaRPr lang="en-GB" dirty="0"/>
          </a:p>
        </p:txBody>
      </p:sp>
      <p:sp>
        <p:nvSpPr>
          <p:cNvPr id="4" name="Slide Number Placeholder 3">
            <a:extLst>
              <a:ext uri="{FF2B5EF4-FFF2-40B4-BE49-F238E27FC236}">
                <a16:creationId xmlns:a16="http://schemas.microsoft.com/office/drawing/2014/main" id="{01146E59-9B6C-41C6-809B-B0BDC4BE7511}"/>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96</a:t>
            </a:fld>
            <a:endParaRPr lang="en-US" dirty="0"/>
          </a:p>
        </p:txBody>
      </p:sp>
      <p:sp>
        <p:nvSpPr>
          <p:cNvPr id="5" name="Footer Placeholder 4">
            <a:extLst>
              <a:ext uri="{FF2B5EF4-FFF2-40B4-BE49-F238E27FC236}">
                <a16:creationId xmlns:a16="http://schemas.microsoft.com/office/drawing/2014/main" id="{BA047C09-B0B0-49B7-9CF2-14A5C5E0C12D}"/>
              </a:ext>
            </a:extLst>
          </p:cNvPr>
          <p:cNvSpPr>
            <a:spLocks noGrp="1"/>
          </p:cNvSpPr>
          <p:nvPr>
            <p:ph type="ftr" sz="quarter" idx="11"/>
          </p:nvPr>
        </p:nvSpPr>
        <p:spPr/>
        <p:txBody>
          <a:bodyPr/>
          <a:lstStyle/>
          <a:p>
            <a:pPr>
              <a:defRPr/>
            </a:pPr>
            <a:r>
              <a:rPr lang="en-GB"/>
              <a:t>COVID-19 Vaccination programme: Core training slide set for healthcare practitioners 17 September 2021 </a:t>
            </a:r>
            <a:endParaRPr lang="en-US" dirty="0"/>
          </a:p>
        </p:txBody>
      </p:sp>
    </p:spTree>
    <p:extLst>
      <p:ext uri="{BB962C8B-B14F-4D97-AF65-F5344CB8AC3E}">
        <p14:creationId xmlns:p14="http://schemas.microsoft.com/office/powerpoint/2010/main" val="89411636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E6942-2DB6-4646-A881-2BB1181BD0E9}"/>
              </a:ext>
            </a:extLst>
          </p:cNvPr>
          <p:cNvSpPr>
            <a:spLocks noGrp="1"/>
          </p:cNvSpPr>
          <p:nvPr>
            <p:ph type="title"/>
          </p:nvPr>
        </p:nvSpPr>
        <p:spPr/>
        <p:txBody>
          <a:bodyPr/>
          <a:lstStyle/>
          <a:p>
            <a:r>
              <a:rPr lang="en-GB" dirty="0"/>
              <a:t>Vaccine storage (continued)</a:t>
            </a:r>
          </a:p>
        </p:txBody>
      </p:sp>
      <p:sp>
        <p:nvSpPr>
          <p:cNvPr id="3" name="Content Placeholder 2">
            <a:extLst>
              <a:ext uri="{FF2B5EF4-FFF2-40B4-BE49-F238E27FC236}">
                <a16:creationId xmlns:a16="http://schemas.microsoft.com/office/drawing/2014/main" id="{59C338C2-FED9-4AE6-B554-061B074B7140}"/>
              </a:ext>
            </a:extLst>
          </p:cNvPr>
          <p:cNvSpPr>
            <a:spLocks noGrp="1"/>
          </p:cNvSpPr>
          <p:nvPr>
            <p:ph idx="1"/>
          </p:nvPr>
        </p:nvSpPr>
        <p:spPr/>
        <p:txBody>
          <a:bodyPr/>
          <a:lstStyle/>
          <a:p>
            <a:pPr marL="342900" indent="-342900">
              <a:buFont typeface="Arial" panose="020B0604020202020204" pitchFamily="34" charset="0"/>
              <a:buChar char="•"/>
              <a:defRPr/>
            </a:pPr>
            <a:r>
              <a:rPr lang="en-GB" sz="2000" dirty="0"/>
              <a:t>vaccine storage recommendations are set out by the manufacturer and are part of the licensing or authorisation conditions </a:t>
            </a:r>
          </a:p>
          <a:p>
            <a:pPr marL="342900" indent="-342900">
              <a:buFont typeface="Arial" panose="020B0604020202020204" pitchFamily="34" charset="0"/>
              <a:buChar char="•"/>
              <a:defRPr/>
            </a:pPr>
            <a:endParaRPr lang="en-GB" sz="2000" dirty="0"/>
          </a:p>
          <a:p>
            <a:pPr marL="342900" indent="-342900">
              <a:buFont typeface="Arial" panose="020B0604020202020204" pitchFamily="34" charset="0"/>
              <a:buChar char="•"/>
              <a:defRPr/>
            </a:pPr>
            <a:r>
              <a:rPr lang="en-GB" sz="2000" dirty="0"/>
              <a:t>vaccines that have not been stored in the recommended temperature range are outside of those conditions. A</a:t>
            </a:r>
            <a:r>
              <a:rPr lang="en-GB" altLang="en-US" sz="2000" dirty="0">
                <a:ea typeface="ＭＳ Ｐゴシック" pitchFamily="34" charset="-128"/>
              </a:rPr>
              <a:t>ny apparent failure of the vaccine and r</a:t>
            </a:r>
            <a:r>
              <a:rPr lang="en-GB" sz="2000" dirty="0"/>
              <a:t>esponsibility and liability for their use will therefore lie with the immunisation provider</a:t>
            </a:r>
          </a:p>
          <a:p>
            <a:pPr marL="342900" indent="-342900">
              <a:buFont typeface="Arial" panose="020B0604020202020204" pitchFamily="34" charset="0"/>
              <a:buChar char="•"/>
              <a:defRPr/>
            </a:pPr>
            <a:endParaRPr lang="en-GB" sz="2000" dirty="0"/>
          </a:p>
          <a:p>
            <a:pPr marL="342900" indent="-342900">
              <a:buFont typeface="Arial" panose="020B0604020202020204" pitchFamily="34" charset="0"/>
              <a:buChar char="•"/>
              <a:defRPr/>
            </a:pPr>
            <a:r>
              <a:rPr lang="en-GB" sz="2000" dirty="0"/>
              <a:t>vaccines that are not stored and transported correctly may need to be disposed of which leads to increased wastage and programme costs</a:t>
            </a:r>
          </a:p>
          <a:p>
            <a:pPr marL="342900" indent="-342900">
              <a:buFont typeface="Arial" panose="020B0604020202020204" pitchFamily="34" charset="0"/>
              <a:buChar char="•"/>
              <a:defRPr/>
            </a:pPr>
            <a:endParaRPr lang="en-GB" altLang="en-US" sz="2000" dirty="0">
              <a:cs typeface="Arial" charset="0"/>
            </a:endParaRPr>
          </a:p>
          <a:p>
            <a:pPr marL="342900" indent="-342900">
              <a:buFont typeface="Arial" panose="020B0604020202020204" pitchFamily="34" charset="0"/>
              <a:buChar char="•"/>
              <a:defRPr/>
            </a:pPr>
            <a:r>
              <a:rPr lang="en-GB" altLang="en-US" sz="2000" dirty="0">
                <a:cs typeface="Arial" charset="0"/>
              </a:rPr>
              <a:t>adhering to the temperature recommendations will ensure that vaccines are in optimum condition for those individuals they are given to</a:t>
            </a:r>
            <a:endParaRPr lang="en-GB" altLang="en-US" sz="2000" dirty="0"/>
          </a:p>
          <a:p>
            <a:endParaRPr lang="en-GB" dirty="0"/>
          </a:p>
        </p:txBody>
      </p:sp>
      <p:sp>
        <p:nvSpPr>
          <p:cNvPr id="4" name="Slide Number Placeholder 3">
            <a:extLst>
              <a:ext uri="{FF2B5EF4-FFF2-40B4-BE49-F238E27FC236}">
                <a16:creationId xmlns:a16="http://schemas.microsoft.com/office/drawing/2014/main" id="{AE2177C1-1093-48F8-BFC2-7E4E3B34310C}"/>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97</a:t>
            </a:fld>
            <a:endParaRPr lang="en-US" dirty="0"/>
          </a:p>
        </p:txBody>
      </p:sp>
      <p:sp>
        <p:nvSpPr>
          <p:cNvPr id="5" name="Footer Placeholder 4">
            <a:extLst>
              <a:ext uri="{FF2B5EF4-FFF2-40B4-BE49-F238E27FC236}">
                <a16:creationId xmlns:a16="http://schemas.microsoft.com/office/drawing/2014/main" id="{8A0DBDE8-22C2-4116-830F-A63AE9EBF1C6}"/>
              </a:ext>
            </a:extLst>
          </p:cNvPr>
          <p:cNvSpPr>
            <a:spLocks noGrp="1"/>
          </p:cNvSpPr>
          <p:nvPr>
            <p:ph type="ftr" sz="quarter" idx="11"/>
          </p:nvPr>
        </p:nvSpPr>
        <p:spPr/>
        <p:txBody>
          <a:bodyPr/>
          <a:lstStyle/>
          <a:p>
            <a:pPr>
              <a:defRPr/>
            </a:pPr>
            <a:r>
              <a:rPr lang="en-GB"/>
              <a:t>COVID-19 Vaccination programme: Core training slide set for healthcare practitioners 17 September 2021 </a:t>
            </a:r>
            <a:endParaRPr lang="en-US" dirty="0"/>
          </a:p>
        </p:txBody>
      </p:sp>
    </p:spTree>
    <p:extLst>
      <p:ext uri="{BB962C8B-B14F-4D97-AF65-F5344CB8AC3E}">
        <p14:creationId xmlns:p14="http://schemas.microsoft.com/office/powerpoint/2010/main" val="207029771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4CF47-E427-4EB9-98EF-97D94EBFFF40}"/>
              </a:ext>
            </a:extLst>
          </p:cNvPr>
          <p:cNvSpPr>
            <a:spLocks noGrp="1"/>
          </p:cNvSpPr>
          <p:nvPr>
            <p:ph type="title"/>
          </p:nvPr>
        </p:nvSpPr>
        <p:spPr>
          <a:xfrm>
            <a:off x="906106" y="309984"/>
            <a:ext cx="8028000" cy="648072"/>
          </a:xfrm>
        </p:spPr>
        <p:txBody>
          <a:bodyPr>
            <a:normAutofit/>
          </a:bodyPr>
          <a:lstStyle/>
          <a:p>
            <a:r>
              <a:rPr lang="en-GB" dirty="0"/>
              <a:t>General principles of vaccine storage</a:t>
            </a:r>
            <a:endParaRPr lang="en-GB" dirty="0">
              <a:solidFill>
                <a:schemeClr val="bg1">
                  <a:lumMod val="75000"/>
                </a:schemeClr>
              </a:solidFill>
            </a:endParaRPr>
          </a:p>
        </p:txBody>
      </p:sp>
      <p:sp>
        <p:nvSpPr>
          <p:cNvPr id="3" name="Content Placeholder 2">
            <a:extLst>
              <a:ext uri="{FF2B5EF4-FFF2-40B4-BE49-F238E27FC236}">
                <a16:creationId xmlns:a16="http://schemas.microsoft.com/office/drawing/2014/main" id="{1732EFD1-9C4C-4CFA-9846-E6ED1DB0D658}"/>
              </a:ext>
            </a:extLst>
          </p:cNvPr>
          <p:cNvSpPr>
            <a:spLocks noGrp="1"/>
          </p:cNvSpPr>
          <p:nvPr>
            <p:ph idx="1"/>
          </p:nvPr>
        </p:nvSpPr>
        <p:spPr>
          <a:xfrm>
            <a:off x="796356" y="1070675"/>
            <a:ext cx="11156295" cy="5238051"/>
          </a:xfrm>
        </p:spPr>
        <p:txBody>
          <a:bodyPr/>
          <a:lstStyle/>
          <a:p>
            <a:pPr marL="171450" lvl="2" indent="-171450" eaLnBrk="1" hangingPunct="1">
              <a:spcAft>
                <a:spcPts val="700"/>
              </a:spcAft>
              <a:defRPr/>
            </a:pPr>
            <a:r>
              <a:rPr lang="en-GB" altLang="en-US" dirty="0"/>
              <a:t>all vaccines must be stored in a lockable dedicated vaccine/medicine fridge between 2</a:t>
            </a:r>
            <a:r>
              <a:rPr lang="en-GB" altLang="en-US" baseline="30000" dirty="0"/>
              <a:t>o</a:t>
            </a:r>
            <a:r>
              <a:rPr lang="en-GB" altLang="en-US" dirty="0"/>
              <a:t>C and 8</a:t>
            </a:r>
            <a:r>
              <a:rPr lang="en-GB" altLang="en-US" baseline="30000" dirty="0"/>
              <a:t>o</a:t>
            </a:r>
            <a:r>
              <a:rPr lang="en-GB" altLang="en-US" dirty="0"/>
              <a:t>C (</a:t>
            </a:r>
            <a:r>
              <a:rPr lang="en-GB" altLang="en-US" b="1" dirty="0"/>
              <a:t>unless other storage requirements have been specified</a:t>
            </a:r>
            <a:r>
              <a:rPr lang="en-GB" altLang="en-US" dirty="0"/>
              <a:t>)</a:t>
            </a:r>
          </a:p>
          <a:p>
            <a:pPr marL="171450" lvl="2" indent="-171450" eaLnBrk="1" hangingPunct="1">
              <a:spcAft>
                <a:spcPts val="700"/>
              </a:spcAft>
              <a:defRPr/>
            </a:pPr>
            <a:r>
              <a:rPr lang="en-GB" altLang="en-US" dirty="0"/>
              <a:t>systems to prevent accidental interruption of the power supply to the fridge must be in place</a:t>
            </a:r>
          </a:p>
          <a:p>
            <a:pPr marL="171450" lvl="2" indent="-171450" eaLnBrk="1" hangingPunct="1">
              <a:spcAft>
                <a:spcPts val="700"/>
              </a:spcAft>
              <a:defRPr/>
            </a:pPr>
            <a:r>
              <a:rPr lang="en-GB" altLang="en-US" dirty="0"/>
              <a:t>fridges should be situated away from radiators and other sources of heat which could affect how they work</a:t>
            </a:r>
          </a:p>
          <a:p>
            <a:pPr marL="171450" lvl="2" indent="-171450" eaLnBrk="1" hangingPunct="1">
              <a:spcAft>
                <a:spcPts val="700"/>
              </a:spcAft>
              <a:defRPr/>
            </a:pPr>
            <a:r>
              <a:rPr lang="en-GB" altLang="en-US" dirty="0"/>
              <a:t>records should be kept of regular fridge servicing and thermometer calibration</a:t>
            </a:r>
          </a:p>
          <a:p>
            <a:pPr marL="171450" lvl="2" indent="-171450" eaLnBrk="1" hangingPunct="1">
              <a:spcAft>
                <a:spcPts val="700"/>
              </a:spcAft>
              <a:defRPr/>
            </a:pPr>
            <a:r>
              <a:rPr lang="en-GB" altLang="en-US" spc="-40" dirty="0"/>
              <a:t>the temperature in the fridge must be continually monitored using a current/minimum/maximum thermometer </a:t>
            </a:r>
          </a:p>
          <a:p>
            <a:pPr marL="171450" lvl="2" indent="-171450" eaLnBrk="1" hangingPunct="1">
              <a:spcAft>
                <a:spcPts val="700"/>
              </a:spcAft>
              <a:defRPr/>
            </a:pPr>
            <a:r>
              <a:rPr lang="en-GB" altLang="en-US" spc="-30" dirty="0"/>
              <a:t>fridge temperatures should be monitored and recorded on a designated chart ideally at the beginning and end of every working day</a:t>
            </a:r>
          </a:p>
          <a:p>
            <a:pPr marL="171450" lvl="2" indent="-171450" eaLnBrk="1" hangingPunct="1">
              <a:spcAft>
                <a:spcPts val="700"/>
              </a:spcAft>
              <a:defRPr/>
            </a:pPr>
            <a:r>
              <a:rPr lang="en-GB" altLang="en-US" dirty="0"/>
              <a:t>fridge alarm parameters should be set appropriately to alert to any deviations from the 2</a:t>
            </a:r>
            <a:r>
              <a:rPr lang="en-GB" altLang="en-US" baseline="30000" dirty="0"/>
              <a:t>o</a:t>
            </a:r>
            <a:r>
              <a:rPr lang="en-GB" altLang="en-US" dirty="0"/>
              <a:t>C to 8</a:t>
            </a:r>
            <a:r>
              <a:rPr lang="en-GB" altLang="en-US" baseline="30000" dirty="0"/>
              <a:t>o</a:t>
            </a:r>
            <a:r>
              <a:rPr lang="en-GB" altLang="en-US" dirty="0"/>
              <a:t>C range</a:t>
            </a:r>
          </a:p>
          <a:p>
            <a:pPr marL="171450" lvl="2" indent="-171450" eaLnBrk="1" hangingPunct="1">
              <a:spcAft>
                <a:spcPts val="700"/>
              </a:spcAft>
              <a:defRPr/>
            </a:pPr>
            <a:r>
              <a:rPr lang="en-GB" altLang="en-US" dirty="0"/>
              <a:t>vaccines must be kept upright and stored in their original packaging </a:t>
            </a:r>
          </a:p>
          <a:p>
            <a:pPr marL="171450" lvl="2" indent="-171450" eaLnBrk="1" hangingPunct="1">
              <a:spcAft>
                <a:spcPts val="700"/>
              </a:spcAft>
              <a:defRPr/>
            </a:pPr>
            <a:r>
              <a:rPr lang="en-GB" altLang="en-US" dirty="0"/>
              <a:t>vaccines with shorter expiry dates </a:t>
            </a:r>
            <a:r>
              <a:rPr lang="en-GB" dirty="0"/>
              <a:t>and use by dates after thawing </a:t>
            </a:r>
            <a:r>
              <a:rPr lang="en-GB" altLang="en-US" dirty="0"/>
              <a:t>should be placed at the front of the fridge</a:t>
            </a:r>
          </a:p>
          <a:p>
            <a:pPr marL="171450" lvl="2" indent="-171450" eaLnBrk="1" hangingPunct="1">
              <a:spcAft>
                <a:spcPts val="700"/>
              </a:spcAft>
              <a:defRPr/>
            </a:pPr>
            <a:r>
              <a:rPr lang="en-GB" altLang="en-US" dirty="0"/>
              <a:t>expired stock and stock beyond the used by date should be removed from the fridge and destroyed</a:t>
            </a:r>
          </a:p>
          <a:p>
            <a:pPr marL="171450" lvl="2" indent="-171450" eaLnBrk="1" hangingPunct="1">
              <a:spcAft>
                <a:spcPts val="700"/>
              </a:spcAft>
              <a:defRPr/>
            </a:pPr>
            <a:r>
              <a:rPr lang="en-GB" altLang="en-US" b="1" dirty="0"/>
              <a:t>take immediate action if the temperature goes outside recommended range</a:t>
            </a:r>
            <a:endParaRPr lang="en-GB" dirty="0"/>
          </a:p>
        </p:txBody>
      </p:sp>
      <p:sp>
        <p:nvSpPr>
          <p:cNvPr id="4" name="Slide Number Placeholder 3">
            <a:extLst>
              <a:ext uri="{FF2B5EF4-FFF2-40B4-BE49-F238E27FC236}">
                <a16:creationId xmlns:a16="http://schemas.microsoft.com/office/drawing/2014/main" id="{C83DE04A-5575-4011-AB28-A70E54E279E8}"/>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98</a:t>
            </a:fld>
            <a:endParaRPr lang="en-US" dirty="0"/>
          </a:p>
        </p:txBody>
      </p:sp>
      <p:sp>
        <p:nvSpPr>
          <p:cNvPr id="5" name="Footer Placeholder 4">
            <a:extLst>
              <a:ext uri="{FF2B5EF4-FFF2-40B4-BE49-F238E27FC236}">
                <a16:creationId xmlns:a16="http://schemas.microsoft.com/office/drawing/2014/main" id="{C19EE768-4001-4E13-8926-EA397107C0B2}"/>
              </a:ext>
            </a:extLst>
          </p:cNvPr>
          <p:cNvSpPr>
            <a:spLocks noGrp="1"/>
          </p:cNvSpPr>
          <p:nvPr>
            <p:ph type="ftr" sz="quarter" idx="11"/>
          </p:nvPr>
        </p:nvSpPr>
        <p:spPr/>
        <p:txBody>
          <a:bodyPr/>
          <a:lstStyle/>
          <a:p>
            <a:pPr>
              <a:defRPr/>
            </a:pPr>
            <a:r>
              <a:rPr lang="en-GB"/>
              <a:t>COVID-19 Vaccination programme: Core training slide set for healthcare practitioners 17 September 2021 </a:t>
            </a:r>
            <a:endParaRPr lang="en-US" dirty="0"/>
          </a:p>
        </p:txBody>
      </p:sp>
    </p:spTree>
    <p:extLst>
      <p:ext uri="{BB962C8B-B14F-4D97-AF65-F5344CB8AC3E}">
        <p14:creationId xmlns:p14="http://schemas.microsoft.com/office/powerpoint/2010/main" val="235247974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4CF47-E427-4EB9-98EF-97D94EBFFF40}"/>
              </a:ext>
            </a:extLst>
          </p:cNvPr>
          <p:cNvSpPr>
            <a:spLocks noGrp="1"/>
          </p:cNvSpPr>
          <p:nvPr>
            <p:ph type="title"/>
          </p:nvPr>
        </p:nvSpPr>
        <p:spPr>
          <a:xfrm>
            <a:off x="604442" y="317247"/>
            <a:ext cx="9410699" cy="673353"/>
          </a:xfrm>
        </p:spPr>
        <p:txBody>
          <a:bodyPr>
            <a:normAutofit fontScale="90000"/>
          </a:bodyPr>
          <a:lstStyle/>
          <a:p>
            <a:r>
              <a:rPr lang="en-GB" dirty="0"/>
              <a:t>Storage and transportation of COVID-19 vaccines</a:t>
            </a:r>
          </a:p>
        </p:txBody>
      </p:sp>
      <p:sp>
        <p:nvSpPr>
          <p:cNvPr id="3" name="Content Placeholder 2">
            <a:extLst>
              <a:ext uri="{FF2B5EF4-FFF2-40B4-BE49-F238E27FC236}">
                <a16:creationId xmlns:a16="http://schemas.microsoft.com/office/drawing/2014/main" id="{1732EFD1-9C4C-4CFA-9846-E6ED1DB0D658}"/>
              </a:ext>
            </a:extLst>
          </p:cNvPr>
          <p:cNvSpPr>
            <a:spLocks noGrp="1"/>
          </p:cNvSpPr>
          <p:nvPr>
            <p:ph idx="1"/>
          </p:nvPr>
        </p:nvSpPr>
        <p:spPr>
          <a:xfrm>
            <a:off x="815339" y="1242391"/>
            <a:ext cx="10286669" cy="4994921"/>
          </a:xfrm>
        </p:spPr>
        <p:txBody>
          <a:bodyPr/>
          <a:lstStyle/>
          <a:p>
            <a:r>
              <a:rPr lang="en-GB" sz="2000" b="1" dirty="0"/>
              <a:t>All those involved in the delivery of the COVID-19 vaccination programme</a:t>
            </a:r>
            <a:r>
              <a:rPr lang="en-GB" altLang="en-US" sz="2000" dirty="0"/>
              <a:t> </a:t>
            </a:r>
            <a:r>
              <a:rPr lang="en-GB" altLang="en-US" sz="2000" b="1" dirty="0"/>
              <a:t>have a professional responsibility to ensure that the cold chain is maintained and</a:t>
            </a:r>
            <a:r>
              <a:rPr lang="en-GB" sz="2000" b="1" dirty="0"/>
              <a:t> must be aware of the recommended storage requirements for the different COVID-19 vaccines. </a:t>
            </a:r>
          </a:p>
          <a:p>
            <a:endParaRPr lang="en-GB" sz="1000" b="1" dirty="0"/>
          </a:p>
          <a:p>
            <a:r>
              <a:rPr lang="en-GB" sz="2000" dirty="0"/>
              <a:t>It is critical that vaccines are stored as recommended to ensure they retain their optimum potency and to avoid any vaccine wastage</a:t>
            </a:r>
            <a:r>
              <a:rPr lang="en-GB" dirty="0"/>
              <a:t>.</a:t>
            </a:r>
            <a:endParaRPr lang="en-GB" sz="2000" b="1" dirty="0"/>
          </a:p>
          <a:p>
            <a:pPr algn="ctr"/>
            <a:endParaRPr lang="en-GB" sz="2000" dirty="0"/>
          </a:p>
          <a:p>
            <a:r>
              <a:rPr lang="en-GB" sz="2000" dirty="0"/>
              <a:t>Be very clear about your specific responsibilities for maintaining the cold chain and at what point e.g. transporting it, receiving a delivery, daily fridge monitoring, reconstitution, etc.</a:t>
            </a:r>
          </a:p>
          <a:p>
            <a:endParaRPr lang="en-GB" dirty="0"/>
          </a:p>
          <a:p>
            <a:pPr algn="ctr"/>
            <a:r>
              <a:rPr lang="en-GB" altLang="en-US" sz="2000" dirty="0"/>
              <a:t>COVID-19 vaccine must not be given</a:t>
            </a:r>
            <a:r>
              <a:rPr lang="en-GB" sz="2000" dirty="0"/>
              <a:t> if you are not confident that it has </a:t>
            </a:r>
            <a:br>
              <a:rPr lang="en-GB" sz="2000" dirty="0"/>
            </a:br>
            <a:r>
              <a:rPr lang="en-GB" sz="2000" dirty="0"/>
              <a:t>been stored or reconstituted as recommended by the manufacturer or </a:t>
            </a:r>
            <a:br>
              <a:rPr lang="en-GB" sz="2000" dirty="0"/>
            </a:br>
            <a:r>
              <a:rPr lang="en-GB" sz="2000" dirty="0"/>
              <a:t>as advised by a vaccine expert</a:t>
            </a:r>
          </a:p>
        </p:txBody>
      </p:sp>
      <p:sp>
        <p:nvSpPr>
          <p:cNvPr id="4" name="Slide Number Placeholder 3">
            <a:extLst>
              <a:ext uri="{FF2B5EF4-FFF2-40B4-BE49-F238E27FC236}">
                <a16:creationId xmlns:a16="http://schemas.microsoft.com/office/drawing/2014/main" id="{C83DE04A-5575-4011-AB28-A70E54E279E8}"/>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99</a:t>
            </a:fld>
            <a:endParaRPr lang="en-US" dirty="0"/>
          </a:p>
        </p:txBody>
      </p:sp>
      <p:sp>
        <p:nvSpPr>
          <p:cNvPr id="5" name="Footer Placeholder 4">
            <a:extLst>
              <a:ext uri="{FF2B5EF4-FFF2-40B4-BE49-F238E27FC236}">
                <a16:creationId xmlns:a16="http://schemas.microsoft.com/office/drawing/2014/main" id="{C19EE768-4001-4E13-8926-EA397107C0B2}"/>
              </a:ext>
            </a:extLst>
          </p:cNvPr>
          <p:cNvSpPr>
            <a:spLocks noGrp="1"/>
          </p:cNvSpPr>
          <p:nvPr>
            <p:ph type="ftr" sz="quarter" idx="11"/>
          </p:nvPr>
        </p:nvSpPr>
        <p:spPr/>
        <p:txBody>
          <a:bodyPr/>
          <a:lstStyle/>
          <a:p>
            <a:pPr>
              <a:defRPr/>
            </a:pPr>
            <a:r>
              <a:rPr lang="en-GB"/>
              <a:t>COVID-19 Vaccination programme: Core training slide set for healthcare practitioners 17 September 2021 </a:t>
            </a:r>
            <a:endParaRPr lang="en-US" dirty="0"/>
          </a:p>
        </p:txBody>
      </p:sp>
      <p:sp>
        <p:nvSpPr>
          <p:cNvPr id="6" name="Rectangle 5">
            <a:extLst>
              <a:ext uri="{FF2B5EF4-FFF2-40B4-BE49-F238E27FC236}">
                <a16:creationId xmlns:a16="http://schemas.microsoft.com/office/drawing/2014/main" id="{CEC75921-BD2F-491C-81B2-68BC5CADBAD8}"/>
              </a:ext>
            </a:extLst>
          </p:cNvPr>
          <p:cNvSpPr/>
          <p:nvPr/>
        </p:nvSpPr>
        <p:spPr>
          <a:xfrm>
            <a:off x="1120140" y="4761871"/>
            <a:ext cx="9951719" cy="11521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970837373"/>
      </p:ext>
    </p:extLst>
  </p:cSld>
  <p:clrMapOvr>
    <a:masterClrMapping/>
  </p:clrMapOvr>
</p:sld>
</file>

<file path=ppt/theme/theme1.xml><?xml version="1.0" encoding="utf-8"?>
<a:theme xmlns:a="http://schemas.openxmlformats.org/drawingml/2006/main" name="1_Office Theme">
  <a:themeElements>
    <a:clrScheme name="Public Health England">
      <a:dk1>
        <a:sysClr val="windowText" lastClr="000000"/>
      </a:dk1>
      <a:lt1>
        <a:sysClr val="window" lastClr="FFFFFF"/>
      </a:lt1>
      <a:dk2>
        <a:srgbClr val="009966"/>
      </a:dk2>
      <a:lt2>
        <a:srgbClr val="98002E"/>
      </a:lt2>
      <a:accent1>
        <a:srgbClr val="11175E"/>
      </a:accent1>
      <a:accent2>
        <a:srgbClr val="D8B5A3"/>
      </a:accent2>
      <a:accent3>
        <a:srgbClr val="F9A25E"/>
      </a:accent3>
      <a:accent4>
        <a:srgbClr val="EEB111"/>
      </a:accent4>
      <a:accent5>
        <a:srgbClr val="00B274"/>
      </a:accent5>
      <a:accent6>
        <a:srgbClr val="A7A9AC"/>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15291</TotalTime>
  <Words>30105</Words>
  <Application>Microsoft Office PowerPoint</Application>
  <PresentationFormat>Widescreen</PresentationFormat>
  <Paragraphs>2445</Paragraphs>
  <Slides>177</Slides>
  <Notes>76</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177</vt:i4>
      </vt:variant>
    </vt:vector>
  </HeadingPairs>
  <TitlesOfParts>
    <vt:vector size="185" baseType="lpstr">
      <vt:lpstr>Arial</vt:lpstr>
      <vt:lpstr>Arial</vt:lpstr>
      <vt:lpstr>Calibri</vt:lpstr>
      <vt:lpstr>Helvetica</vt:lpstr>
      <vt:lpstr>Verdana</vt:lpstr>
      <vt:lpstr>Wingdings</vt:lpstr>
      <vt:lpstr>1_Office Theme</vt:lpstr>
      <vt:lpstr>Bitmap Image</vt:lpstr>
      <vt:lpstr>COVID-19 Vaccination programme   Core training slideset for healthcare practitioners   Version 14 Last update: 17 September 2021</vt:lpstr>
      <vt:lpstr>Note to trainers</vt:lpstr>
      <vt:lpstr>Content</vt:lpstr>
      <vt:lpstr>Learning objectives</vt:lpstr>
      <vt:lpstr>Pre-requisites to administering COVID-19 vaccine</vt:lpstr>
      <vt:lpstr>Key messages</vt:lpstr>
      <vt:lpstr>Introduction</vt:lpstr>
      <vt:lpstr>International and UK COVID-19 timeline – the first 7 months</vt:lpstr>
      <vt:lpstr>COVID-19 and Coronavirus</vt:lpstr>
      <vt:lpstr>Viral infection</vt:lpstr>
      <vt:lpstr>Coronavirus structure</vt:lpstr>
      <vt:lpstr>Transmission of COVID-19 infection</vt:lpstr>
      <vt:lpstr>COVID-19 Chain of infection</vt:lpstr>
      <vt:lpstr>COVID-19 symptoms</vt:lpstr>
      <vt:lpstr>COVID-19 symptom progression</vt:lpstr>
      <vt:lpstr>Complications of COVID-19 disease</vt:lpstr>
      <vt:lpstr>COVID-19 complications in pregnancy</vt:lpstr>
      <vt:lpstr>Children and young people</vt:lpstr>
      <vt:lpstr>Complications from COVID-19 in children and young people</vt:lpstr>
      <vt:lpstr>Coronavirus (COVID-19) epidemiology</vt:lpstr>
      <vt:lpstr>COVID-19 vaccine taskforce</vt:lpstr>
      <vt:lpstr>COVID-19 vaccine development</vt:lpstr>
      <vt:lpstr>Properties of an ideal vaccine</vt:lpstr>
      <vt:lpstr>Stages of vaccine trials</vt:lpstr>
      <vt:lpstr>Safety</vt:lpstr>
      <vt:lpstr>Effectiveness</vt:lpstr>
      <vt:lpstr>Real world effectiveness </vt:lpstr>
      <vt:lpstr>Post authorisation surveillance</vt:lpstr>
      <vt:lpstr>Regulatory approval and licencing </vt:lpstr>
      <vt:lpstr>COVID-19 Vaccines</vt:lpstr>
      <vt:lpstr>COVID-19 mRNA vaccines (Pfizer BioNTech and Moderna)  </vt:lpstr>
      <vt:lpstr>Viral vector COVID-19 vaccine (AstraZeneca) </vt:lpstr>
      <vt:lpstr>Vaccine interchangeability</vt:lpstr>
      <vt:lpstr>Key factors that inform UK vaccination policy</vt:lpstr>
      <vt:lpstr>Designing and implementing a vaccination programme</vt:lpstr>
      <vt:lpstr>Other agencies </vt:lpstr>
      <vt:lpstr>COVID-19 vaccine programme considerations </vt:lpstr>
      <vt:lpstr>Priority groups for COVID-19 vaccination </vt:lpstr>
      <vt:lpstr>Vaccine priority groups: Phase One</vt:lpstr>
      <vt:lpstr>Phase Two</vt:lpstr>
      <vt:lpstr>Older adults resident in a care home</vt:lpstr>
      <vt:lpstr>Older adults</vt:lpstr>
      <vt:lpstr>Health and Social care workers</vt:lpstr>
      <vt:lpstr>Clinically extremely vulnerable</vt:lpstr>
      <vt:lpstr>Groups with underlying health conditions</vt:lpstr>
      <vt:lpstr>Pregnancy (1)</vt:lpstr>
      <vt:lpstr>Pregnancy (2)</vt:lpstr>
      <vt:lpstr>Breastfeeding</vt:lpstr>
      <vt:lpstr>Children and young people (1)</vt:lpstr>
      <vt:lpstr>Children and young people (2)</vt:lpstr>
      <vt:lpstr>Summary table of COVID-19 vaccine recommendations for children and young people aged 12 to 17 years </vt:lpstr>
      <vt:lpstr>Deprivation and ethnicity</vt:lpstr>
      <vt:lpstr>Third primary dose</vt:lpstr>
      <vt:lpstr>Booster programme</vt:lpstr>
      <vt:lpstr>Booster doses  </vt:lpstr>
      <vt:lpstr>How vaccination works</vt:lpstr>
      <vt:lpstr>Innate and adaptive immunity</vt:lpstr>
      <vt:lpstr>PPE and infection prevention and control</vt:lpstr>
      <vt:lpstr>Preparing the vaccine </vt:lpstr>
      <vt:lpstr>Before administering a vaccine</vt:lpstr>
      <vt:lpstr>Vaccine contraindications and precautions</vt:lpstr>
      <vt:lpstr>COVID-19 vaccine contraindications</vt:lpstr>
      <vt:lpstr>Vaccine-specific contraindications and precautions</vt:lpstr>
      <vt:lpstr>Polyethylene glycol (PEG) </vt:lpstr>
      <vt:lpstr>Polysorbate 80 </vt:lpstr>
      <vt:lpstr>History of allergy </vt:lpstr>
      <vt:lpstr>Allergic reaction to previous dose</vt:lpstr>
      <vt:lpstr>Blood clots</vt:lpstr>
      <vt:lpstr>Use of the AZ vaccine in those under 40 years of age</vt:lpstr>
      <vt:lpstr>Who can receive the AstraZeneca vaccine</vt:lpstr>
      <vt:lpstr>Who should not be offered the AstraZeneca vaccine</vt:lpstr>
      <vt:lpstr>Pregnancy</vt:lpstr>
      <vt:lpstr>Second doses of AstraZeneca vaccine</vt:lpstr>
      <vt:lpstr>Advice for vaccine recipients</vt:lpstr>
      <vt:lpstr>Capillary leak syndrome</vt:lpstr>
      <vt:lpstr>Myocarditis and pericarditis </vt:lpstr>
      <vt:lpstr>Guillain-Barré syndrome (GBS) </vt:lpstr>
      <vt:lpstr>Consent</vt:lpstr>
      <vt:lpstr>Consent</vt:lpstr>
      <vt:lpstr>Consent</vt:lpstr>
      <vt:lpstr>Informed consent</vt:lpstr>
      <vt:lpstr>Mental capacity and best interest decisions</vt:lpstr>
      <vt:lpstr>Actions to support decision making</vt:lpstr>
      <vt:lpstr>Making a best interest decision</vt:lpstr>
      <vt:lpstr>Consent for children and young people</vt:lpstr>
      <vt:lpstr>Gillick competence</vt:lpstr>
      <vt:lpstr>Documenting informed consent</vt:lpstr>
      <vt:lpstr>Legal requirements for the supply and administration of vaccines</vt:lpstr>
      <vt:lpstr>Legal requirements for the supply and administration of vaccines</vt:lpstr>
      <vt:lpstr>Patient Group Directions (PGD)</vt:lpstr>
      <vt:lpstr>Using a Patient Group Direction (PGD) to give COVID-19 vaccine authorised under regulation 174 </vt:lpstr>
      <vt:lpstr>Protocols for the supply and/or administration of COVID-19 vaccine </vt:lpstr>
      <vt:lpstr>Licensure</vt:lpstr>
      <vt:lpstr>‘Off label’ use of a vaccine given Conditional Marketing Authorisation  </vt:lpstr>
      <vt:lpstr>Vaccine storage, preparation and administration</vt:lpstr>
      <vt:lpstr>Vaccine storage</vt:lpstr>
      <vt:lpstr>Vaccine storage (continued)</vt:lpstr>
      <vt:lpstr>General principles of vaccine storage</vt:lpstr>
      <vt:lpstr>Storage and transportation of COVID-19 vaccines</vt:lpstr>
      <vt:lpstr>Temperature monitoring systems</vt:lpstr>
      <vt:lpstr>Temperature monitoring equipment</vt:lpstr>
      <vt:lpstr>Action to take if vaccines are stored incorrectly</vt:lpstr>
      <vt:lpstr>Portable refrigeration</vt:lpstr>
      <vt:lpstr>Drawing up vaccine</vt:lpstr>
      <vt:lpstr>Vaccination site</vt:lpstr>
      <vt:lpstr>Administering vaccine into the deltoid muscle (upper arm)</vt:lpstr>
      <vt:lpstr>The vastus lateralis muscle (anterolateral aspect of the thigh)</vt:lpstr>
      <vt:lpstr>Vaccine administration continued</vt:lpstr>
      <vt:lpstr>Individuals with bleeding disorders or taking anticoagulation therapy</vt:lpstr>
      <vt:lpstr>Post vaccination advice and observation</vt:lpstr>
      <vt:lpstr>Disposal of consumables</vt:lpstr>
      <vt:lpstr>Adverse reactions following vaccination </vt:lpstr>
      <vt:lpstr>Adverse reactions following vaccination</vt:lpstr>
      <vt:lpstr>Anaphylaxis </vt:lpstr>
      <vt:lpstr>Anaphylaxis</vt:lpstr>
      <vt:lpstr>Fainting</vt:lpstr>
      <vt:lpstr>Preparing for and minimising faints associated with vaccination  </vt:lpstr>
      <vt:lpstr>Reporting adverse reactions</vt:lpstr>
      <vt:lpstr>Documentation and record keeping</vt:lpstr>
      <vt:lpstr>Communicating about vaccination</vt:lpstr>
      <vt:lpstr>Addressing concerns and providing information to those being vaccinated</vt:lpstr>
      <vt:lpstr>General principles for addressing concerns</vt:lpstr>
      <vt:lpstr>Knowledge and skills</vt:lpstr>
      <vt:lpstr>Knowledge and skill check</vt:lpstr>
      <vt:lpstr>Competency assessment tool</vt:lpstr>
      <vt:lpstr>COVID-19 vaccinator competency assessment tool</vt:lpstr>
      <vt:lpstr>Supervision and accountability</vt:lpstr>
      <vt:lpstr>Delegation</vt:lpstr>
      <vt:lpstr>Maximising vaccine uptake</vt:lpstr>
      <vt:lpstr>Reasonable adjustments</vt:lpstr>
      <vt:lpstr>Further information</vt:lpstr>
      <vt:lpstr>Vaccine product information</vt:lpstr>
      <vt:lpstr>Guidance on handling multiple COVID-19 vaccines  </vt:lpstr>
      <vt:lpstr>Action plan</vt:lpstr>
      <vt:lpstr>Learning objectives</vt:lpstr>
      <vt:lpstr>Resources</vt:lpstr>
      <vt:lpstr>COVID-19 Vaccine Pfizer BioNTech</vt:lpstr>
      <vt:lpstr>Transition from Reg174 to CMA </vt:lpstr>
      <vt:lpstr>Changes to labels, packaging and wording </vt:lpstr>
      <vt:lpstr>Contraindications to COVID-19 Pfizer BioNTech vaccine </vt:lpstr>
      <vt:lpstr>COVID-19 Pfizer BioNTech vaccine</vt:lpstr>
      <vt:lpstr>Adverse reactions following COVID-19 Pfizer BioNTech vaccine</vt:lpstr>
      <vt:lpstr>COVID-19 Vaccine Pfizer BioNTech presentation </vt:lpstr>
      <vt:lpstr>Diluent for COVID-19 Pfizer BioNTech vaccine</vt:lpstr>
      <vt:lpstr>Ordering COVID-19 Pfizer BioNTech vaccine</vt:lpstr>
      <vt:lpstr>COVID-19 Pfizer BioNTech vaccine dose and schedule  </vt:lpstr>
      <vt:lpstr>Storage and transportation of Pfizer BioNTech vaccine</vt:lpstr>
      <vt:lpstr>Thawing</vt:lpstr>
      <vt:lpstr>Storage of COVID-19 Pfizer BioNTech vaccine in a thawed state</vt:lpstr>
      <vt:lpstr>Storage and use of COVID-19 Pfizer BioNTech vaccine</vt:lpstr>
      <vt:lpstr>COVID-19 Pfizer BioNTech vaccine reconstitution </vt:lpstr>
      <vt:lpstr>Reconstituting COVID-19 Pfizer BioNTech vaccine (1)</vt:lpstr>
      <vt:lpstr>Reconstituting COVID-19 Pfizer BioNTech vaccine (2)</vt:lpstr>
      <vt:lpstr>Dose preparation of COVID-19 Pfizer BioNTech vaccine </vt:lpstr>
      <vt:lpstr>COVID-19 Vaccine AstraZeneca</vt:lpstr>
      <vt:lpstr>Contraindications to COVID-19 AstraZeneca</vt:lpstr>
      <vt:lpstr>Adverse reactions following COVID-19 Vaccine AstraZeneca</vt:lpstr>
      <vt:lpstr>AstraZeneca vaccine presentation</vt:lpstr>
      <vt:lpstr>Additional doses from vaccine vial</vt:lpstr>
      <vt:lpstr>Ordering</vt:lpstr>
      <vt:lpstr>Storage</vt:lpstr>
      <vt:lpstr>Store the vials upright</vt:lpstr>
      <vt:lpstr>Dose and schedule</vt:lpstr>
      <vt:lpstr>Vaccine dose preparation (1)</vt:lpstr>
      <vt:lpstr>Vaccine dose preparation (2)</vt:lpstr>
      <vt:lpstr>COVID-19 Vaccine Moderna vaccine (Spikevax)</vt:lpstr>
      <vt:lpstr>Contraindications to COVID-19 Vaccine Moderna vaccine (Spikevax) </vt:lpstr>
      <vt:lpstr>COVID-19 Vaccine Moderna vaccine (Spikevax)</vt:lpstr>
      <vt:lpstr>Adverse reactions following COVID-19 Vaccine Moderna vaccine </vt:lpstr>
      <vt:lpstr>Local reactions at the vaccination site</vt:lpstr>
      <vt:lpstr>Moderna COVID-19 vaccine presentation </vt:lpstr>
      <vt:lpstr>Ordering</vt:lpstr>
      <vt:lpstr>Moderna vaccine (Spikevax) dose and schedule  </vt:lpstr>
      <vt:lpstr>Storage of Moderna Spikevax vaccine</vt:lpstr>
      <vt:lpstr>Storage of Moderna Spikevax vaccine in a thawed state</vt:lpstr>
      <vt:lpstr>Vaccine dose preparation (1)</vt:lpstr>
      <vt:lpstr>Vaccine dose preparation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Falconer</dc:creator>
  <cp:lastModifiedBy>Sonia Ribeiro</cp:lastModifiedBy>
  <cp:revision>724</cp:revision>
  <dcterms:created xsi:type="dcterms:W3CDTF">2020-10-22T13:31:05Z</dcterms:created>
  <dcterms:modified xsi:type="dcterms:W3CDTF">2021-09-17T14:06:18Z</dcterms:modified>
</cp:coreProperties>
</file>