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100"/>
  </p:notesMasterIdLst>
  <p:sldIdLst>
    <p:sldId id="263" r:id="rId5"/>
    <p:sldId id="385" r:id="rId6"/>
    <p:sldId id="379" r:id="rId7"/>
    <p:sldId id="333" r:id="rId8"/>
    <p:sldId id="265" r:id="rId9"/>
    <p:sldId id="266" r:id="rId10"/>
    <p:sldId id="388" r:id="rId11"/>
    <p:sldId id="357" r:id="rId12"/>
    <p:sldId id="267" r:id="rId13"/>
    <p:sldId id="342" r:id="rId14"/>
    <p:sldId id="327" r:id="rId15"/>
    <p:sldId id="335" r:id="rId16"/>
    <p:sldId id="272" r:id="rId17"/>
    <p:sldId id="389" r:id="rId18"/>
    <p:sldId id="390" r:id="rId19"/>
    <p:sldId id="291" r:id="rId20"/>
    <p:sldId id="392" r:id="rId21"/>
    <p:sldId id="276" r:id="rId22"/>
    <p:sldId id="283" r:id="rId23"/>
    <p:sldId id="278" r:id="rId24"/>
    <p:sldId id="279" r:id="rId25"/>
    <p:sldId id="282" r:id="rId26"/>
    <p:sldId id="286" r:id="rId27"/>
    <p:sldId id="372" r:id="rId28"/>
    <p:sldId id="288" r:id="rId29"/>
    <p:sldId id="280" r:id="rId30"/>
    <p:sldId id="369" r:id="rId31"/>
    <p:sldId id="341" r:id="rId32"/>
    <p:sldId id="394" r:id="rId33"/>
    <p:sldId id="355" r:id="rId34"/>
    <p:sldId id="289" r:id="rId35"/>
    <p:sldId id="293" r:id="rId36"/>
    <p:sldId id="437" r:id="rId37"/>
    <p:sldId id="300" r:id="rId38"/>
    <p:sldId id="424" r:id="rId39"/>
    <p:sldId id="363" r:id="rId40"/>
    <p:sldId id="364" r:id="rId41"/>
    <p:sldId id="439" r:id="rId42"/>
    <p:sldId id="440" r:id="rId43"/>
    <p:sldId id="380" r:id="rId44"/>
    <p:sldId id="384" r:id="rId45"/>
    <p:sldId id="294" r:id="rId46"/>
    <p:sldId id="399" r:id="rId47"/>
    <p:sldId id="415" r:id="rId48"/>
    <p:sldId id="367" r:id="rId49"/>
    <p:sldId id="313" r:id="rId50"/>
    <p:sldId id="412" r:id="rId51"/>
    <p:sldId id="310" r:id="rId52"/>
    <p:sldId id="411" r:id="rId53"/>
    <p:sldId id="362" r:id="rId54"/>
    <p:sldId id="350" r:id="rId55"/>
    <p:sldId id="365" r:id="rId56"/>
    <p:sldId id="397" r:id="rId57"/>
    <p:sldId id="297" r:id="rId58"/>
    <p:sldId id="366" r:id="rId59"/>
    <p:sldId id="306" r:id="rId60"/>
    <p:sldId id="308" r:id="rId61"/>
    <p:sldId id="323" r:id="rId62"/>
    <p:sldId id="374" r:id="rId63"/>
    <p:sldId id="347" r:id="rId64"/>
    <p:sldId id="360" r:id="rId65"/>
    <p:sldId id="370" r:id="rId66"/>
    <p:sldId id="396" r:id="rId67"/>
    <p:sldId id="361" r:id="rId68"/>
    <p:sldId id="316" r:id="rId69"/>
    <p:sldId id="296" r:id="rId70"/>
    <p:sldId id="422" r:id="rId71"/>
    <p:sldId id="301" r:id="rId72"/>
    <p:sldId id="302" r:id="rId73"/>
    <p:sldId id="298" r:id="rId74"/>
    <p:sldId id="405" r:id="rId75"/>
    <p:sldId id="406" r:id="rId76"/>
    <p:sldId id="314" r:id="rId77"/>
    <p:sldId id="315" r:id="rId78"/>
    <p:sldId id="319" r:id="rId79"/>
    <p:sldId id="317" r:id="rId80"/>
    <p:sldId id="321" r:id="rId81"/>
    <p:sldId id="386" r:id="rId82"/>
    <p:sldId id="416" r:id="rId83"/>
    <p:sldId id="339" r:id="rId84"/>
    <p:sldId id="340" r:id="rId85"/>
    <p:sldId id="417" r:id="rId86"/>
    <p:sldId id="359" r:id="rId87"/>
    <p:sldId id="418" r:id="rId88"/>
    <p:sldId id="343" r:id="rId89"/>
    <p:sldId id="344" r:id="rId90"/>
    <p:sldId id="375" r:id="rId91"/>
    <p:sldId id="376" r:id="rId92"/>
    <p:sldId id="377" r:id="rId93"/>
    <p:sldId id="309" r:id="rId94"/>
    <p:sldId id="290" r:id="rId95"/>
    <p:sldId id="324" r:id="rId96"/>
    <p:sldId id="338" r:id="rId97"/>
    <p:sldId id="419" r:id="rId98"/>
    <p:sldId id="325" r:id="rId9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a McDonald" initials="SM" lastIdx="17" clrIdx="0"/>
  <p:cmAuthor id="2" name="Joanne Yarwood" initials="JY" lastIdx="2" clrIdx="1"/>
  <p:cmAuthor id="3" name="Laura Craig" initials="LC" lastIdx="1" clrIdx="2">
    <p:extLst>
      <p:ext uri="{19B8F6BF-5375-455C-9EA6-DF929625EA0E}">
        <p15:presenceInfo xmlns:p15="http://schemas.microsoft.com/office/powerpoint/2012/main" userId="S-1-5-21-3685816821-1215056363-1987234180-36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424"/>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83" autoAdjust="0"/>
    <p:restoredTop sz="74764" autoAdjust="0"/>
  </p:normalViewPr>
  <p:slideViewPr>
    <p:cSldViewPr>
      <p:cViewPr varScale="1">
        <p:scale>
          <a:sx n="64" d="100"/>
          <a:sy n="64" d="100"/>
        </p:scale>
        <p:origin x="1565" y="5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8/13/2021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gov.uk/government/news/vaccines-and-gelatine-phe-response"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yellowcard.mhra.gov.uk/"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gov.uk/government/publications/national-flu-immunisation-programme-plan" TargetMode="External"/><Relationship Id="rId2" Type="http://schemas.openxmlformats.org/officeDocument/2006/relationships/slide" Target="../slides/slide76.xml"/><Relationship Id="rId1" Type="http://schemas.openxmlformats.org/officeDocument/2006/relationships/notesMaster" Target="../notesMasters/notesMaster1.xml"/><Relationship Id="rId4" Type="http://schemas.openxmlformats.org/officeDocument/2006/relationships/hyperlink" Target="https://www.gov.uk/government/collections/vaccine-uptake" TargetMode="Externa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532337/Flu_GP-best-practice-guidance_June_2016.pdf"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www.england.nhs.uk/coronavirus/publication/managing-coronavirus-covid-19-in-general-practice-sop/" TargetMode="External"/><Relationship Id="rId7" Type="http://schemas.openxmlformats.org/officeDocument/2006/relationships/hyperlink" Target="http://www.england.nhs.uk/coronavirus/wp-content/uploads/sites/52/2020/06/clinical-guidance-for-hcps-on-imms-for-covid-19.pdf" TargetMode="External"/><Relationship Id="rId2" Type="http://schemas.openxmlformats.org/officeDocument/2006/relationships/slide" Target="../slides/slide87.xml"/><Relationship Id="rId1" Type="http://schemas.openxmlformats.org/officeDocument/2006/relationships/notesMaster" Target="../notesMasters/notesMaster1.xml"/><Relationship Id="rId6" Type="http://schemas.openxmlformats.org/officeDocument/2006/relationships/hyperlink" Target="http://www.england.nhs.uk/coronavirus/publication/novel-coronavirus-covid-19-standard-operating-procedure-community-health-services/" TargetMode="External"/><Relationship Id="rId5" Type="http://schemas.openxmlformats.org/officeDocument/2006/relationships/hyperlink" Target="http://www.england.nhs.uk/coronavirus/publication/covid-19-prioritisation-within-community-health-services-with-annex_19-march-2020/" TargetMode="External"/><Relationship Id="rId4" Type="http://schemas.openxmlformats.org/officeDocument/2006/relationships/hyperlink" Target="http://www.england.nhs.uk/coronavirus/publication/standard-operating-procedure-community-pharmacy/" TargetMode="Externa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gov.uk/government/organisations/public-health-england/series/immunisation-against-infectious-disease-the-green-book" TargetMode="External"/><Relationship Id="rId7" Type="http://schemas.openxmlformats.org/officeDocument/2006/relationships/hyperlink" Target="http://www.ncbi.nlm.nih.gov/sites/entrez/16991077" TargetMode="External"/><Relationship Id="rId2" Type="http://schemas.openxmlformats.org/officeDocument/2006/relationships/slide" Target="../slides/slide93.xml"/><Relationship Id="rId1" Type="http://schemas.openxmlformats.org/officeDocument/2006/relationships/notesMaster" Target="../notesMasters/notesMaster1.xml"/><Relationship Id="rId6" Type="http://schemas.openxmlformats.org/officeDocument/2006/relationships/hyperlink" Target="http://www.ncbi.nlm.nih.gov/sites/entrez/17006278" TargetMode="External"/><Relationship Id="rId5" Type="http://schemas.openxmlformats.org/officeDocument/2006/relationships/hyperlink" Target="http://www.ncbi.nlm.nih.gov/sites/entrez/17006279" TargetMode="External"/><Relationship Id="rId4" Type="http://schemas.openxmlformats.org/officeDocument/2006/relationships/hyperlink" Target="http://www.ncbi.nlm.nih.gov/sites/entrez/17301299" TargetMode="External"/></Relationships>
</file>

<file path=ppt/notesSlides/_rels/notesSlide71.xml.rels><?xml version="1.0" encoding="UTF-8" standalone="yes"?>
<Relationships xmlns="http://schemas.openxmlformats.org/package/2006/relationships"><Relationship Id="rId8" Type="http://schemas.openxmlformats.org/officeDocument/2006/relationships/hyperlink" Target="http://www.ncbi.nlm.nih.gov/sites/entrez/16991077" TargetMode="External"/><Relationship Id="rId3" Type="http://schemas.openxmlformats.org/officeDocument/2006/relationships/hyperlink" Target="https://www.gov.uk/government/publications/jcvi-statement-on-the-routine-annual-influenza-vaccination-programme" TargetMode="External"/><Relationship Id="rId7" Type="http://schemas.openxmlformats.org/officeDocument/2006/relationships/hyperlink" Target="http://www.ncbi.nlm.nih.gov/sites/entrez/17006278" TargetMode="External"/><Relationship Id="rId2" Type="http://schemas.openxmlformats.org/officeDocument/2006/relationships/slide" Target="../slides/slide94.xml"/><Relationship Id="rId1" Type="http://schemas.openxmlformats.org/officeDocument/2006/relationships/notesMaster" Target="../notesMasters/notesMaster1.xml"/><Relationship Id="rId6" Type="http://schemas.openxmlformats.org/officeDocument/2006/relationships/hyperlink" Target="http://www.ncbi.nlm.nih.gov/sites/entrez/17006279" TargetMode="External"/><Relationship Id="rId5" Type="http://schemas.openxmlformats.org/officeDocument/2006/relationships/hyperlink" Target="http://www.ncbi.nlm.nih.gov/sites/entrez/17301299" TargetMode="External"/><Relationship Id="rId4" Type="http://schemas.openxmlformats.org/officeDocument/2006/relationships/hyperlink" Target="https://www.gov.uk/government/organisations/public-health-england/series/immunisation-against-infectious-disease-the-green-book" TargetMode="External"/><Relationship Id="rId9" Type="http://schemas.openxmlformats.org/officeDocument/2006/relationships/hyperlink" Target="https://www.gov.uk/government/publications/revised-recommendations-for-administering-more-than-1-live-vaccine" TargetMode="Externa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60419" name="Notes Placeholder 2"/>
          <p:cNvSpPr>
            <a:spLocks noGrp="1"/>
          </p:cNvSpPr>
          <p:nvPr>
            <p:ph type="body" idx="1"/>
          </p:nvPr>
        </p:nvSpPr>
        <p:spPr bwMode="auto"/>
        <p:txBody>
          <a:bodyPr/>
          <a:lstStyle/>
          <a:p>
            <a:pPr eaLnBrk="1" hangingPunct="1">
              <a:spcBef>
                <a:spcPct val="0"/>
              </a:spcBef>
            </a:pPr>
            <a:r>
              <a:rPr lang="en-GB" sz="1100" dirty="0"/>
              <a:t>This resource is designed to update</a:t>
            </a:r>
            <a:r>
              <a:rPr lang="en-GB" sz="1100" baseline="0" dirty="0"/>
              <a:t> </a:t>
            </a:r>
            <a:r>
              <a:rPr lang="en-GB" sz="1100" dirty="0"/>
              <a:t>health care practitioners involved in delivering</a:t>
            </a:r>
            <a:r>
              <a:rPr lang="en-GB" sz="1100" baseline="0" dirty="0"/>
              <a:t> the national flu immunisation programme for the 2021/22 flu season and includes information elating to both inactivated vaccines and the live attenuated influenza vaccine used for the childhood flu programme. </a:t>
            </a:r>
          </a:p>
          <a:p>
            <a:pPr eaLnBrk="1" hangingPunct="1">
              <a:spcBef>
                <a:spcPct val="0"/>
              </a:spcBef>
            </a:pPr>
            <a:endParaRPr lang="en-GB" sz="1100" dirty="0"/>
          </a:p>
          <a:p>
            <a:pPr eaLnBrk="1" hangingPunct="1">
              <a:spcBef>
                <a:spcPct val="0"/>
              </a:spcBef>
            </a:pPr>
            <a:r>
              <a:rPr lang="en-GB" sz="1100" dirty="0"/>
              <a:t>This</a:t>
            </a:r>
            <a:r>
              <a:rPr lang="en-GB" sz="1100" baseline="0" dirty="0"/>
              <a:t> resource is designed to be used by anyone involved in the flu programme. </a:t>
            </a:r>
            <a:r>
              <a:rPr lang="en-GB" sz="1100" b="1" baseline="0" dirty="0"/>
              <a:t>Not all slides will be required for training – trainers should select slides depending on audience background, role in the programme and length of training session.</a:t>
            </a:r>
          </a:p>
          <a:p>
            <a:pPr eaLnBrk="1" hangingPunct="1">
              <a:spcBef>
                <a:spcPct val="0"/>
              </a:spcBef>
            </a:pPr>
            <a:endParaRPr lang="en-GB" sz="1100" baseline="0" dirty="0"/>
          </a:p>
          <a:p>
            <a:pPr eaLnBrk="1" hangingPunct="1">
              <a:spcBef>
                <a:spcPct val="0"/>
              </a:spcBef>
            </a:pPr>
            <a:r>
              <a:rPr lang="en-GB" sz="1100" dirty="0"/>
              <a:t>This resource does not cover vaccine administration technique. If staff are required to deliver flu vaccinations they should refer to their line manager for additional</a:t>
            </a:r>
            <a:r>
              <a:rPr lang="en-GB" sz="1100" baseline="0" dirty="0"/>
              <a:t> </a:t>
            </a:r>
            <a:r>
              <a:rPr lang="en-GB" sz="1100" dirty="0"/>
              <a:t> training.</a:t>
            </a:r>
          </a:p>
          <a:p>
            <a:pPr eaLnBrk="1" hangingPunct="1">
              <a:spcBef>
                <a:spcPct val="0"/>
              </a:spcBef>
            </a:pPr>
            <a:endParaRPr lang="en-GB" sz="1100" dirty="0"/>
          </a:p>
          <a:p>
            <a:pPr eaLnBrk="1" hangingPunct="1">
              <a:spcBef>
                <a:spcPct val="0"/>
              </a:spcBef>
            </a:pPr>
            <a:r>
              <a:rPr lang="en-GB" sz="1100" b="1" dirty="0"/>
              <a:t>Note:  For the purposes of this resource, the term ‘influenza’ will be replaced by the term ‘flu’ unless it relates to a specific virus/strain.</a:t>
            </a:r>
          </a:p>
        </p:txBody>
      </p:sp>
      <p:sp>
        <p:nvSpPr>
          <p:cNvPr id="72708" name="Slide Number Placeholder 3"/>
          <p:cNvSpPr>
            <a:spLocks noGrp="1"/>
          </p:cNvSpPr>
          <p:nvPr>
            <p:ph type="sldNum" sz="quarter" idx="5"/>
          </p:nvPr>
        </p:nvSpPr>
        <p:spPr bwMode="auto">
          <a:noFill/>
          <a:ln>
            <a:miter lim="800000"/>
            <a:headEnd/>
            <a:tailEnd/>
          </a:ln>
        </p:spPr>
        <p:txBody>
          <a:bodyPr/>
          <a:lstStyle/>
          <a:p>
            <a:fld id="{C20A457B-228D-974B-87B3-F4CE4ACED691}" type="slidenum">
              <a:rPr lang="en-GB"/>
              <a:pPr/>
              <a:t>1</a:t>
            </a:fld>
            <a:endParaRPr lang="en-GB"/>
          </a:p>
        </p:txBody>
      </p:sp>
      <p:sp>
        <p:nvSpPr>
          <p:cNvPr id="72709"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195388" y="684213"/>
            <a:ext cx="4573587" cy="3429000"/>
          </a:xfrm>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Serological studies in healthcare professionals have shown that approximately 30 to 50% of flu</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infections can be asymptomatic</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but the proportion of flu infections that are asymptomatic may vary depending on the characteristics of the influenza strain.</a:t>
            </a:r>
          </a:p>
          <a:p>
            <a:pPr eaLnBrk="1" hangingPunct="1">
              <a:spcBef>
                <a:spcPct val="0"/>
              </a:spcBef>
            </a:pPr>
            <a:endParaRPr lang="en-GB" dirty="0"/>
          </a:p>
          <a:p>
            <a:pPr eaLnBrk="1" hangingPunct="1">
              <a:spcBef>
                <a:spcPct val="0"/>
              </a:spcBef>
            </a:pPr>
            <a:r>
              <a:rPr lang="en-GB" dirty="0"/>
              <a:t>In healthy individuals,</a:t>
            </a:r>
            <a:r>
              <a:rPr lang="en-GB" baseline="0" dirty="0"/>
              <a:t> flu </a:t>
            </a:r>
            <a:r>
              <a:rPr lang="en-GB" dirty="0"/>
              <a:t>is usually unpleasant but self-limiting with recovery within 5-7 days.</a:t>
            </a:r>
          </a:p>
          <a:p>
            <a:pPr eaLnBrk="1" hangingPunct="1">
              <a:spcBef>
                <a:spcPct val="0"/>
              </a:spcBef>
            </a:pPr>
            <a:endParaRPr lang="en-GB" dirty="0"/>
          </a:p>
        </p:txBody>
      </p:sp>
      <p:sp>
        <p:nvSpPr>
          <p:cNvPr id="83972" name="Slide Number Placeholder 3"/>
          <p:cNvSpPr>
            <a:spLocks noGrp="1"/>
          </p:cNvSpPr>
          <p:nvPr>
            <p:ph type="sldNum" sz="quarter" idx="5"/>
          </p:nvPr>
        </p:nvSpPr>
        <p:spPr bwMode="auto">
          <a:noFill/>
          <a:ln>
            <a:miter lim="800000"/>
            <a:headEnd/>
            <a:tailEnd/>
          </a:ln>
        </p:spPr>
        <p:txBody>
          <a:bodyPr/>
          <a:lstStyle/>
          <a:p>
            <a:fld id="{4DDFC57E-31D9-124B-9537-2413AF147630}" type="slidenum">
              <a:rPr lang="en-GB"/>
              <a:pPr/>
              <a:t>13</a:t>
            </a:fld>
            <a:endParaRPr lang="en-GB"/>
          </a:p>
        </p:txBody>
      </p:sp>
      <p:sp>
        <p:nvSpPr>
          <p:cNvPr id="83973"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The risk of serious illness from flu is higher among children under six months of age, older people and those with underlying health conditions such as respiratory disease, cardiac disease or immunosuppression, as well as pregnant women. These groups are at greater risk of complications from flu such as bronchitis or pneumonia</a:t>
            </a:r>
            <a:r>
              <a:rPr lang="en-GB" sz="1200" kern="1200" dirty="0">
                <a:solidFill>
                  <a:schemeClr val="tx1"/>
                </a:solidFill>
                <a:effectLst/>
                <a:latin typeface="+mn-lt"/>
                <a:ea typeface="ヒラギノ角ゴ Pro W3" pitchFamily="84" charset="-128"/>
                <a:cs typeface="ヒラギノ角ゴ Pro W3" pitchFamily="84" charset="-128"/>
              </a:rPr>
              <a:t>. </a:t>
            </a:r>
            <a:endParaRPr lang="en-GB" dirty="0"/>
          </a:p>
        </p:txBody>
      </p:sp>
      <p:sp>
        <p:nvSpPr>
          <p:cNvPr id="84996" name="Slide Number Placeholder 3"/>
          <p:cNvSpPr>
            <a:spLocks noGrp="1"/>
          </p:cNvSpPr>
          <p:nvPr>
            <p:ph type="sldNum" sz="quarter" idx="5"/>
          </p:nvPr>
        </p:nvSpPr>
        <p:spPr bwMode="auto">
          <a:noFill/>
          <a:ln>
            <a:miter lim="800000"/>
            <a:headEnd/>
            <a:tailEnd/>
          </a:ln>
        </p:spPr>
        <p:txBody>
          <a:bodyPr/>
          <a:lstStyle/>
          <a:p>
            <a:fld id="{2C189023-879F-4D4A-A38F-7542818EAC0B}" type="slidenum">
              <a:rPr lang="en-GB"/>
              <a:pPr/>
              <a:t>14</a:t>
            </a:fld>
            <a:endParaRPr lang="en-GB"/>
          </a:p>
        </p:txBody>
      </p:sp>
      <p:sp>
        <p:nvSpPr>
          <p:cNvPr id="84997"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extLst>
      <p:ext uri="{BB962C8B-B14F-4D97-AF65-F5344CB8AC3E}">
        <p14:creationId xmlns:p14="http://schemas.microsoft.com/office/powerpoint/2010/main" val="1168500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The impact of flu on the population varies from year to year and is influenced by changes in the virus that, in turn, influence the proportion of the population that may be susceptible to infection and the severity of the illness.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The graph shows the r</a:t>
            </a:r>
            <a:r>
              <a:rPr lang="en-GB" sz="1200" dirty="0"/>
              <a:t>ate of influenza/influenza-like illness episodes in England</a:t>
            </a:r>
            <a:r>
              <a:rPr lang="en-GB" sz="1200" b="0" i="0" u="none" strike="noStrike" kern="1200" baseline="0" dirty="0">
                <a:solidFill>
                  <a:schemeClr val="tx1"/>
                </a:solidFill>
                <a:latin typeface="+mn-lt"/>
                <a:ea typeface="ヒラギノ角ゴ Pro W3" pitchFamily="84" charset="-128"/>
                <a:cs typeface="ヒラギノ角ゴ Pro W3" pitchFamily="84" charset="-128"/>
              </a:rPr>
              <a:t> and Wales per 100,000 consultations in primary care for the 2010/11, 2017/18, </a:t>
            </a:r>
            <a:r>
              <a:rPr lang="en-GB" sz="1200" b="0" i="0" u="none" strike="noStrike" kern="1200" baseline="0" dirty="0">
                <a:solidFill>
                  <a:srgbClr val="FF0000"/>
                </a:solidFill>
                <a:latin typeface="+mn-lt"/>
                <a:ea typeface="ヒラギノ角ゴ Pro W3" pitchFamily="84" charset="-128"/>
                <a:cs typeface="ヒラギノ角ゴ Pro W3" pitchFamily="84" charset="-128"/>
              </a:rPr>
              <a:t>2018/19, 2019/20 and 2020/21 seasons</a:t>
            </a:r>
            <a:r>
              <a:rPr lang="en-GB" sz="1200" b="0" i="0" u="none" strike="noStrike" kern="1200" baseline="0" dirty="0">
                <a:solidFill>
                  <a:schemeClr val="tx1"/>
                </a:solidFill>
                <a:latin typeface="+mn-lt"/>
                <a:ea typeface="ヒラギノ角ゴ Pro W3" pitchFamily="84" charset="-128"/>
                <a:cs typeface="ヒラギノ角ゴ Pro W3" pitchFamily="84" charset="-128"/>
              </a:rPr>
              <a:t>. The data show that flu viruses circulate each winter season, but the degree of activity varies substantially.</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a:solidFill>
                <a:schemeClr val="tx1"/>
              </a:solidFill>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In the 2020 to 2021 season, extremely low levels of flu activity were seen across the UK but during this season, public health messaging, social and physical distancing measures, national lockdowns, local and international travel restrictions and the wearing of face coverings were in place due to COVID-19. Hospital and ICU/HDU admissions were much lower than seen in previous years.</a:t>
            </a: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a:solidFill>
                <a:schemeClr val="tx1"/>
              </a:solidFill>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a:solidFill>
                <a:schemeClr val="tx1"/>
              </a:solidFill>
              <a:latin typeface="+mn-lt"/>
              <a:ea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This compares to the 2018 to 2019 season when low levels of influenza activity in the community were observed in the UK with </a:t>
            </a:r>
            <a:r>
              <a:rPr lang="en-GB" sz="1200" dirty="0">
                <a:solidFill>
                  <a:prstClr val="black"/>
                </a:solidFill>
                <a:latin typeface="Arial" pitchFamily="34" charset="0"/>
              </a:rPr>
              <a:t>A(H1N1)pdm09 being the dominant influenza A sub-type, later followed by A(H3N2).</a:t>
            </a:r>
            <a:r>
              <a:rPr lang="en-GB" dirty="0"/>
              <a:t> P</a:t>
            </a:r>
            <a:r>
              <a:rPr kumimoji="0" lang="en-GB" sz="1200" b="0" i="0" u="none" strike="noStrike" kern="1200" cap="none" spc="0" normalizeH="0" baseline="0" noProof="0" dirty="0" err="1">
                <a:ln>
                  <a:noFill/>
                </a:ln>
                <a:solidFill>
                  <a:prstClr val="black"/>
                </a:solidFill>
                <a:effectLst/>
                <a:uLnTx/>
                <a:uFillTx/>
                <a:latin typeface="Arial" pitchFamily="34" charset="0"/>
                <a:ea typeface="ヒラギノ角ゴ Pro W3" pitchFamily="84" charset="-128"/>
              </a:rPr>
              <a:t>eak</a:t>
            </a:r>
            <a:r>
              <a:rPr kumimoji="0" lang="en-GB" sz="1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a:t>
            </a:r>
            <a:r>
              <a:rPr lang="en-GB" sz="1200" dirty="0">
                <a:solidFill>
                  <a:prstClr val="black"/>
                </a:solidFill>
              </a:rPr>
              <a:t>hospitalisation</a:t>
            </a:r>
            <a:r>
              <a:rPr kumimoji="0" lang="en-GB" sz="1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rates were slightly lower than seen in the 2017/18 season,</a:t>
            </a:r>
            <a:r>
              <a:rPr kumimoji="0" lang="en-GB" sz="1200" b="0" i="0" u="none" strike="noStrike" kern="1200" cap="none" spc="0" normalizeH="0" noProof="0" dirty="0">
                <a:ln>
                  <a:noFill/>
                </a:ln>
                <a:solidFill>
                  <a:prstClr val="black"/>
                </a:solidFill>
                <a:effectLst/>
                <a:uLnTx/>
                <a:uFillTx/>
                <a:latin typeface="Arial" pitchFamily="34" charset="0"/>
                <a:ea typeface="ヒラギノ角ゴ Pro W3" pitchFamily="84" charset="-128"/>
              </a:rPr>
              <a:t> though they still reached high impact</a:t>
            </a:r>
            <a:r>
              <a:rPr kumimoji="0" lang="en-GB" sz="1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The burden of hospitalisation for flu was mainly in middle-age and older adults. Peak ICU rates were similar to last flu season – reaching high impact with the burden mainly in young and middle-age adults.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In the 2019 to 2020 season, </a:t>
            </a:r>
            <a:r>
              <a:rPr lang="en-GB" sz="1200" dirty="0"/>
              <a:t>activity started to increase from week 47, </a:t>
            </a:r>
            <a:r>
              <a:rPr lang="en-GB" sz="1200" kern="1200" dirty="0">
                <a:solidFill>
                  <a:schemeClr val="tx1"/>
                </a:solidFill>
                <a:effectLst/>
                <a:latin typeface="+mn-lt"/>
                <a:ea typeface="ヒラギノ角ゴ Pro W3" pitchFamily="84" charset="-128"/>
                <a:cs typeface="ヒラギノ角ゴ Pro W3" pitchFamily="84" charset="-128"/>
              </a:rPr>
              <a:t>low levels of activity were seen in England, and medium levels in Scotland, Northern Ireland and Wales.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15</a:t>
            </a:fld>
            <a:endParaRPr lang="en-US"/>
          </a:p>
        </p:txBody>
      </p:sp>
    </p:spTree>
    <p:extLst>
      <p:ext uri="{BB962C8B-B14F-4D97-AF65-F5344CB8AC3E}">
        <p14:creationId xmlns:p14="http://schemas.microsoft.com/office/powerpoint/2010/main" val="1610281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Although influenza activity is not usually significant in the UK before the middle of November, the influenza season can start early and therefore the ideal time for immunisation is between September and early November. After immunisation, protective immune responses may be achieved within 14 days.  Protection afforded by the vaccine is thought to last for at least one influenza season. However, as the level of protection provided in subsequent seasons is likely to reduce and there may be changes to the circulating strains from one season to the next, annual revaccination is important.</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16</a:t>
            </a:fld>
            <a:endParaRPr lang="en-US"/>
          </a:p>
        </p:txBody>
      </p:sp>
    </p:spTree>
    <p:extLst>
      <p:ext uri="{BB962C8B-B14F-4D97-AF65-F5344CB8AC3E}">
        <p14:creationId xmlns:p14="http://schemas.microsoft.com/office/powerpoint/2010/main" val="149448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7043" name="Notes Placeholder 2"/>
          <p:cNvSpPr>
            <a:spLocks noGrp="1"/>
          </p:cNvSpPr>
          <p:nvPr>
            <p:ph type="body" idx="1"/>
          </p:nvPr>
        </p:nvSpPr>
        <p:spPr bwMode="auto">
          <a:noFill/>
        </p:spPr>
        <p:txBody>
          <a:bodyPr>
            <a:normAutofit fontScale="70000" lnSpcReduction="20000"/>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In July 2012, the JCVI recommended extending the annual flu programme to include healthy children aged 2 to their seventeenth birthday in order both to lower the potentially serious impact of flu in vaccinated children and also to have a more profound effect on flu transmission. Children are the main source of transmission in the population, and extending the flu programme to include healthy children should therefore reduce the spread of infection from children to other children, to adults and to those in clinical risk groups of any age. JCVI recognised that implementation of this programme would be challenging and due to the scale of the programme it is being phased in.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The children’s programme began in 2013/14 with all two- and three-year-olds being offered vaccination through general practice and geographic pilots in primary school-aged children. In 2014/15 this offer was extended to four-year-olds through general practice, with pilots in primary and secondary school-aged children (in years 7 and 8). In 2015/16 the programme was extended to include children of appropriate age in school years 1 and 2 and in 2016/17, the offer of flu vaccine to extended to children in school year 3. In 2017/18, children in reception class and school years 1 to 4 were offered flu vaccine in school and pre-school age children (2y and 3y) were offered flu vaccine in primary care. In 2018/19, children in reception class and school years 1 – 5 were offered flu vaccine in school and pre-school age children (2y and 3y) continued to be offered the vaccine in primary care. Children of school age that are in an at risk group can also access the vaccine in primary care. In 2019/20, children in school year 6 were offered the vaccine and for 2020/21, school year 7 has been included so all children aged 2 to 11 (but not 12 years or older) on 31 August 2020 were be offered the vaccine.</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During 2021/22, all those aged 2 and 3 years, primary school aged children and those in secondary school year 7 to 11 (aged 4 to 15 years on 31 August 2021) were offered flu vaccine.</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An analysis of data comparing the level of flu-related demand on NHS services in 2014/15 primary school pilot areas with non-pilot areas indicates that immunisation of children does have a significant impact. Results were obtained from a range of surveillance indicators including GP consultations for influenza-like illness, swab positivity in primary care, laboratory confirmed hospitalisations and percentage of respiratory emergency department attendances. The key findings were: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 the GP consultation rate for ‘influenza-like illness’ among primary school aged children was 94% lower compared to non-pilot areas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 A&amp;E respiratory attendances by primary school aged children were 74% lower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 hospital admissions of primary school aged children caused by confirmed influenza were 93% lower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 a positive impact could also be measured among the adult population. The GP consultation rate for ‘influenza-like illness’ among adults was 59% lower compared to non-pilot areas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Children aged 2 to 15 years (but not 16 on 31 August 2021) are eligible for flu vaccination during 2021/22. Children aged 6 months to 2 years and in a clinical risk group remain eligible due to their underlying medical condition or treatment.</a:t>
            </a:r>
          </a:p>
          <a:p>
            <a:endParaRPr lang="en-GB" dirty="0"/>
          </a:p>
          <a:p>
            <a:r>
              <a:rPr lang="en-GB" dirty="0"/>
              <a:t> </a:t>
            </a: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p:txBody>
      </p:sp>
      <p:sp>
        <p:nvSpPr>
          <p:cNvPr id="87044" name="Slide Number Placeholder 3"/>
          <p:cNvSpPr>
            <a:spLocks noGrp="1"/>
          </p:cNvSpPr>
          <p:nvPr>
            <p:ph type="sldNum" sz="quarter" idx="5"/>
          </p:nvPr>
        </p:nvSpPr>
        <p:spPr bwMode="auto">
          <a:noFill/>
          <a:ln>
            <a:miter lim="800000"/>
            <a:headEnd/>
            <a:tailEnd/>
          </a:ln>
        </p:spPr>
        <p:txBody>
          <a:bodyPr/>
          <a:lstStyle/>
          <a:p>
            <a:fld id="{BC2BE3AC-B4B4-3F4B-B712-0579B69C182E}" type="slidenum">
              <a:rPr lang="en-GB"/>
              <a:pPr/>
              <a:t>17</a:t>
            </a:fld>
            <a:endParaRPr lang="en-GB"/>
          </a:p>
        </p:txBody>
      </p:sp>
      <p:sp>
        <p:nvSpPr>
          <p:cNvPr id="87045"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extLst>
      <p:ext uri="{BB962C8B-B14F-4D97-AF65-F5344CB8AC3E}">
        <p14:creationId xmlns:p14="http://schemas.microsoft.com/office/powerpoint/2010/main" val="626408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“Long stay care facilities” does not include prisons, young offender institutions, university halls of residence or boarding schools (except if children in boarding school are of primary school age or school year 7 to 11)</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“Carers” are those who are in receipt of a carer’s allowance, or those who are the main carer of an older or disabled person whose welfare may be at risk if the carer falls ill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Vaccination should also be offered to close contacts immunocompromised individuals, specifically individuals who expect to share living accommodation on most days over the winter and, therefore, for whom continuing close contact is unavoidable. </a:t>
            </a:r>
            <a:r>
              <a:rPr lang="en-GB" dirty="0"/>
              <a:t>Child contacts of very severely immunocompromised individuals should be given inactivated vaccine</a:t>
            </a:r>
            <a:r>
              <a:rPr lang="en-GB" baseline="0" dirty="0"/>
              <a:t> rather than the live vaccine that would normally be recommended for children under 18 years.</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This list is not exhaustive, and the healthcare practitioner should ensure they are aware of all eligible groups listed in the flu programme letter and apply clinical judgement to take into account the risk of flu exacerbating any underlying disease that a patient may have, as well as the risk of serious illness from flu itself. Flu vaccine should be offered in such cases even if the individual is not in the clinical risk groups specified above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18</a:t>
            </a:fld>
            <a:endParaRPr lang="en-US"/>
          </a:p>
        </p:txBody>
      </p:sp>
    </p:spTree>
    <p:extLst>
      <p:ext uri="{BB962C8B-B14F-4D97-AF65-F5344CB8AC3E}">
        <p14:creationId xmlns:p14="http://schemas.microsoft.com/office/powerpoint/2010/main" val="2999230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GB" dirty="0"/>
              <a:t>For a number of years only around half of patients aged six months to under 65 in clinical risk groups have been vaccinated</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Vaccine uptake for those in clinical risk groups needs to improve, particularly for those who are at the highest risk of severe disease and mortality from flu but have low rates of vaccine uptake, including those with chronic liver disease and people with learning disabilities.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Uptake ambitions for each eligible group have been set out in the annual flu letter for 2021/22</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19</a:t>
            </a:fld>
            <a:endParaRPr lang="en-US"/>
          </a:p>
        </p:txBody>
      </p:sp>
    </p:spTree>
    <p:extLst>
      <p:ext uri="{BB962C8B-B14F-4D97-AF65-F5344CB8AC3E}">
        <p14:creationId xmlns:p14="http://schemas.microsoft.com/office/powerpoint/2010/main" val="3407363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Flu vaccine should</a:t>
            </a:r>
            <a:r>
              <a:rPr lang="en-GB" baseline="0" dirty="0"/>
              <a:t> be offered to the eligible groups set out in the table. </a:t>
            </a:r>
          </a:p>
          <a:p>
            <a:endParaRPr lang="en-GB" baseline="0" dirty="0"/>
          </a:p>
          <a:p>
            <a:r>
              <a:rPr lang="en-GB" baseline="0" dirty="0"/>
              <a:t>[</a:t>
            </a:r>
            <a:r>
              <a:rPr lang="en-GB" b="1" baseline="0" dirty="0"/>
              <a:t>Note to trainers</a:t>
            </a:r>
            <a:r>
              <a:rPr lang="en-GB" baseline="0" dirty="0"/>
              <a:t>: Although difficult to read the detail on this slide in a lecture theatre/classroom situation, this table is presented here in order to show immunisers that under each risk group category, individual conditions are listed and detailed. Healthcare practitioners should refer to the Green Book influenza chapter for further detail about clinical risk groups included in the national flu immunisation programme. This chapter is regularly updated, sometimes during the flu season, and can be found at: www.gov.uk/government/collections/immunisation-against-infectious-disease-the-green-book]</a:t>
            </a:r>
          </a:p>
          <a:p>
            <a:endParaRPr lang="en-GB" baseline="0"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20</a:t>
            </a:fld>
            <a:endParaRPr lang="en-US"/>
          </a:p>
        </p:txBody>
      </p:sp>
    </p:spTree>
    <p:extLst>
      <p:ext uri="{BB962C8B-B14F-4D97-AF65-F5344CB8AC3E}">
        <p14:creationId xmlns:p14="http://schemas.microsoft.com/office/powerpoint/2010/main" val="1292787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Increasing flu vaccine uptake in clinical risk groups is important because of the increased risk of serious illness should people in these groups catch flu. The table above shows flu mortality by clinical risk group and the increased risk of death for those in these groups.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22</a:t>
            </a:fld>
            <a:endParaRPr lang="en-US"/>
          </a:p>
        </p:txBody>
      </p:sp>
    </p:spTree>
    <p:extLst>
      <p:ext uri="{BB962C8B-B14F-4D97-AF65-F5344CB8AC3E}">
        <p14:creationId xmlns:p14="http://schemas.microsoft.com/office/powerpoint/2010/main" val="1592008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i="0" u="none" strike="noStrike" kern="1200" baseline="0" dirty="0">
                <a:solidFill>
                  <a:schemeClr val="tx1"/>
                </a:solidFill>
                <a:latin typeface="+mn-lt"/>
                <a:ea typeface="ヒラギノ角ゴ Pro W3" pitchFamily="84" charset="-128"/>
                <a:cs typeface="ヒラギノ角ゴ Pro W3" pitchFamily="84" charset="-128"/>
              </a:rPr>
              <a:t>All pregnant women </a:t>
            </a:r>
            <a:r>
              <a:rPr lang="en-GB" sz="1200" b="0" i="0" u="none" strike="noStrike" kern="1200" baseline="0" dirty="0">
                <a:solidFill>
                  <a:schemeClr val="tx1"/>
                </a:solidFill>
                <a:latin typeface="+mn-lt"/>
                <a:ea typeface="ヒラギノ角ゴ Pro W3" pitchFamily="84" charset="-128"/>
                <a:cs typeface="ヒラギノ角ゴ Pro W3" pitchFamily="84" charset="-128"/>
              </a:rPr>
              <a:t>are recommended to receive the inactivated flu vaccine irrespective of their stage of pregnancy.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There is good evidence that pregnant women are at increased risk from complications if they contract flu</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 </a:t>
            </a:r>
            <a:r>
              <a:rPr lang="en-GB" sz="1200" b="0" i="0" u="none" strike="noStrike" kern="1200" baseline="0" dirty="0">
                <a:solidFill>
                  <a:schemeClr val="tx1"/>
                </a:solidFill>
                <a:latin typeface="+mn-lt"/>
                <a:ea typeface="ヒラギノ角ゴ Pro W3" pitchFamily="84" charset="-128"/>
                <a:cs typeface="ヒラギノ角ゴ Pro W3" pitchFamily="84" charset="-128"/>
              </a:rPr>
              <a:t>.In addition, there is evidence that having flu during pregnancy may be associated with premature birth and smaller birth size and weight and that flu vaccination may reduce the likelihood of prematurity and smaller infant size at birth associated with an influenza infection during pregnancy. Furthermore, a number of studies show that flu vaccination during pregnancy provides passive immunity against flu to infants in the first few months of life.</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  </a:t>
            </a:r>
            <a:r>
              <a:rPr lang="en-GB" sz="1200" b="0" i="0" u="none" strike="noStrike" kern="1200" baseline="0" dirty="0">
                <a:solidFill>
                  <a:schemeClr val="tx1"/>
                </a:solidFill>
                <a:latin typeface="+mn-lt"/>
                <a:ea typeface="ヒラギノ角ゴ Pro W3" pitchFamily="84" charset="-128"/>
                <a:cs typeface="ヒラギノ角ゴ Pro W3" pitchFamily="84" charset="-128"/>
              </a:rPr>
              <a:t>A review of studies on the safety of flu vaccine in pregnancy concluded that inactivated flu vaccine can be safely and effectively administered during any trimester of pregnancy and that no study to date has demonstrated an increased risk of either maternal complications or adverse </a:t>
            </a:r>
            <a:r>
              <a:rPr lang="en-GB" sz="1200" b="0" i="0" u="none" strike="noStrike" kern="1200" baseline="0" dirty="0" err="1">
                <a:solidFill>
                  <a:schemeClr val="tx1"/>
                </a:solidFill>
                <a:latin typeface="+mn-lt"/>
                <a:ea typeface="ヒラギノ角ゴ Pro W3" pitchFamily="84" charset="-128"/>
                <a:cs typeface="ヒラギノ角ゴ Pro W3" pitchFamily="84" charset="-128"/>
              </a:rPr>
              <a:t>fetal</a:t>
            </a:r>
            <a:r>
              <a:rPr lang="en-GB" sz="1200" b="0" i="0" u="none" strike="noStrike" kern="1200" baseline="0" dirty="0">
                <a:solidFill>
                  <a:schemeClr val="tx1"/>
                </a:solidFill>
                <a:latin typeface="+mn-lt"/>
                <a:ea typeface="ヒラギノ角ゴ Pro W3" pitchFamily="84" charset="-128"/>
                <a:cs typeface="ヒラギノ角ゴ Pro W3" pitchFamily="84" charset="-128"/>
              </a:rPr>
              <a:t> outcomes associated with inactivated influenza vaccine.</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The ideal time for flu vaccination is before flu starts circulating. However, even after flu is in circulation, vaccine should continue to be offered to those at risk and newly pregnant women. If a woman becomes pregnant after the usual vaccinating period of October to January, it is still worth considering offering the vaccine if flu is still circulating in the community. Women should be offered the vaccine every time they are pregnant as the flu virus constantly mutates and therefore the strains included in the vaccine are reviewed annually. </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23</a:t>
            </a:fld>
            <a:endParaRPr lang="en-US"/>
          </a:p>
        </p:txBody>
      </p:sp>
    </p:spTree>
    <p:extLst>
      <p:ext uri="{BB962C8B-B14F-4D97-AF65-F5344CB8AC3E}">
        <p14:creationId xmlns:p14="http://schemas.microsoft.com/office/powerpoint/2010/main" val="1876190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sz="1200" kern="1200" dirty="0">
                <a:solidFill>
                  <a:schemeClr val="tx1"/>
                </a:solidFill>
                <a:effectLst/>
                <a:latin typeface="+mn-lt"/>
                <a:ea typeface="ヒラギノ角ゴ Pro W3" pitchFamily="84" charset="-128"/>
                <a:cs typeface="ヒラギノ角ゴ Pro W3" pitchFamily="84" charset="-128"/>
              </a:rPr>
              <a:t>The key change to the childhood flu programme in the 2021/22 flu season is that in addition to primary school aged children, c</a:t>
            </a:r>
            <a:r>
              <a:rPr lang="en-GB" sz="1200" b="1" kern="1200" dirty="0">
                <a:solidFill>
                  <a:schemeClr val="tx1"/>
                </a:solidFill>
                <a:effectLst/>
                <a:latin typeface="+mn-lt"/>
                <a:ea typeface="ヒラギノ角ゴ Pro W3" pitchFamily="84" charset="-128"/>
                <a:cs typeface="ヒラギノ角ゴ Pro W3" pitchFamily="84" charset="-128"/>
              </a:rPr>
              <a:t>hildren in School Year 7 to 11 in secondary school will also be offered the vaccine. </a:t>
            </a:r>
            <a:r>
              <a:rPr lang="en-GB" sz="1200" b="0" kern="1200" dirty="0">
                <a:solidFill>
                  <a:schemeClr val="tx1"/>
                </a:solidFill>
                <a:effectLst/>
                <a:latin typeface="+mn-lt"/>
                <a:ea typeface="ヒラギノ角ゴ Pro W3" pitchFamily="84" charset="-128"/>
                <a:cs typeface="ヒラギノ角ゴ Pro W3" pitchFamily="84" charset="-128"/>
              </a:rPr>
              <a:t>This means that all school aged children </a:t>
            </a:r>
            <a:r>
              <a:rPr lang="en-GB" sz="1200" b="1" kern="1200" dirty="0">
                <a:solidFill>
                  <a:schemeClr val="tx1"/>
                </a:solidFill>
                <a:effectLst/>
                <a:latin typeface="+mn-lt"/>
                <a:ea typeface="ヒラギノ角ゴ Pro W3" pitchFamily="84" charset="-128"/>
                <a:cs typeface="ヒラギノ角ゴ Pro W3" pitchFamily="84" charset="-128"/>
              </a:rPr>
              <a:t>(4 years old to 15 on 31 August 2021) </a:t>
            </a:r>
            <a:r>
              <a:rPr lang="en-GB" sz="1200" kern="1200" dirty="0">
                <a:solidFill>
                  <a:schemeClr val="tx1"/>
                </a:solidFill>
                <a:effectLst/>
                <a:latin typeface="+mn-lt"/>
                <a:ea typeface="ヒラギノ角ゴ Pro W3" pitchFamily="84" charset="-128"/>
                <a:cs typeface="ヒラギノ角ゴ Pro W3" pitchFamily="84" charset="-128"/>
              </a:rPr>
              <a:t>will be included in the programme.</a:t>
            </a:r>
            <a:endParaRPr lang="en-GB" sz="1400" dirty="0">
              <a:latin typeface="Arial" charset="0"/>
              <a:ea typeface="ヒラギノ角ゴ Pro W3" charset="-128"/>
              <a:cs typeface="ヒラギノ角ゴ Pro W3" charset="-128"/>
            </a:endParaRP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Morbidity and mortality attributed to flu is a key factor in NHS winter pressures and a major cause of harm to individuals especially vulnerable people. The annual flu immunisation programme helps to reduce GP consultations, unplanned hospital admissions and pressure on A&amp;E and is therefore a critical element of the system-wide approach for delivering robust and resilient health and care services during the winter.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eaLnBrk="1" hangingPunct="1">
              <a:spcBef>
                <a:spcPct val="0"/>
              </a:spcBef>
            </a:pPr>
            <a:r>
              <a:rPr lang="en-GB" sz="1100" dirty="0"/>
              <a:t>Following a recommendation in 2012 by </a:t>
            </a:r>
            <a:r>
              <a:rPr lang="en-GB" sz="1100" dirty="0">
                <a:solidFill>
                  <a:srgbClr val="FF0000"/>
                </a:solidFill>
              </a:rPr>
              <a:t>the Joint Committee on Vaccination and Immunisation (JCVI) </a:t>
            </a:r>
            <a:r>
              <a:rPr lang="en-GB" sz="1100" dirty="0"/>
              <a:t>that the routine annual flu vaccination programme should be extended to include children, a phased introduction of this extension began in 2013. In 2013, </a:t>
            </a:r>
            <a:r>
              <a:rPr lang="en-GB" sz="1100" baseline="0" dirty="0"/>
              <a:t>flu vaccine was offered to </a:t>
            </a:r>
            <a:r>
              <a:rPr lang="en-GB" sz="1100" dirty="0"/>
              <a:t>all two and three year old children, and to four to ten year olds (up</a:t>
            </a:r>
            <a:r>
              <a:rPr lang="en-GB" sz="1100" baseline="0" dirty="0"/>
              <a:t> to and including pupils in school year 6) in</a:t>
            </a:r>
            <a:r>
              <a:rPr lang="en-GB" sz="1100" dirty="0"/>
              <a:t> seven</a:t>
            </a:r>
            <a:r>
              <a:rPr lang="en-GB" sz="1100" baseline="0" dirty="0"/>
              <a:t> different geographical </a:t>
            </a:r>
            <a:r>
              <a:rPr lang="en-GB" sz="1100" dirty="0"/>
              <a:t>pilot</a:t>
            </a:r>
            <a:r>
              <a:rPr lang="en-GB" sz="1100" baseline="0" dirty="0"/>
              <a:t> areas.</a:t>
            </a:r>
            <a:r>
              <a:rPr lang="en-GB" sz="1100" kern="1200" dirty="0">
                <a:solidFill>
                  <a:schemeClr val="tx1"/>
                </a:solidFill>
                <a:effectLst/>
                <a:latin typeface="+mn-lt"/>
                <a:ea typeface="ヒラギノ角ゴ Pro W3" pitchFamily="84" charset="-128"/>
                <a:cs typeface="ヒラギノ角ゴ Pro W3" pitchFamily="84" charset="-128"/>
              </a:rPr>
              <a:t> </a:t>
            </a:r>
          </a:p>
          <a:p>
            <a:pPr eaLnBrk="1" hangingPunct="1">
              <a:spcBef>
                <a:spcPct val="0"/>
              </a:spcBef>
            </a:pPr>
            <a:endParaRPr lang="en-GB" sz="1100" dirty="0"/>
          </a:p>
          <a:p>
            <a:r>
              <a:rPr lang="en-GB" sz="1100" dirty="0"/>
              <a:t>For the 2014/15 flu season, flu vaccine was offered to all four year</a:t>
            </a:r>
            <a:r>
              <a:rPr lang="en-GB" sz="1100" baseline="0" dirty="0"/>
              <a:t> old children as well as to </a:t>
            </a:r>
            <a:r>
              <a:rPr lang="en-GB" sz="1100" dirty="0"/>
              <a:t>all two and three year old children.</a:t>
            </a:r>
            <a:r>
              <a:rPr lang="en-GB" sz="1100" baseline="0" dirty="0"/>
              <a:t> </a:t>
            </a:r>
            <a:r>
              <a:rPr lang="en-GB" sz="1200" b="0" i="0" u="none" strike="noStrike" kern="1200" baseline="0" dirty="0">
                <a:solidFill>
                  <a:schemeClr val="tx1"/>
                </a:solidFill>
                <a:latin typeface="+mn-lt"/>
                <a:ea typeface="ヒラギノ角ゴ Pro W3" pitchFamily="84" charset="-128"/>
              </a:rPr>
              <a:t>The </a:t>
            </a:r>
            <a:r>
              <a:rPr lang="en-GB" sz="1200" b="0" i="0" u="none" strike="noStrike" kern="1200" baseline="0" dirty="0">
                <a:solidFill>
                  <a:schemeClr val="tx1"/>
                </a:solidFill>
                <a:latin typeface="+mn-lt"/>
                <a:ea typeface="ヒラギノ角ゴ Pro W3" pitchFamily="84" charset="-128"/>
                <a:cs typeface="ヒラギノ角ゴ Pro W3" pitchFamily="84" charset="-128"/>
              </a:rPr>
              <a:t>geographical pilots of primary school aged children started in 2013/14 continued and there were also several different geographical pilots in secondary school aged children in Years 7 and 8.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In 2015/16, flu vaccine was offered to all two, three and four-year-olds, to children of school year 1 and 2 age and to all primary school-aged children in areas that participated in previous primary school pilots.</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In 2016/17, flu vaccine was offered to all two, three and four-year-olds, to children of school year 1, 2 and 3 age and to all primary school-aged children in areas that participated in previous primary school pilots.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dirty="0">
                <a:latin typeface="Arial" charset="0"/>
                <a:ea typeface="ヒラギノ角ゴ Pro W3" charset="-128"/>
                <a:cs typeface="ヒラギノ角ゴ Pro W3" charset="-128"/>
              </a:rPr>
              <a:t>In 2017/18, flu vaccine was</a:t>
            </a:r>
            <a:r>
              <a:rPr lang="en-GB" sz="1200" baseline="0" dirty="0">
                <a:latin typeface="Arial" charset="0"/>
                <a:ea typeface="ヒラギノ角ゴ Pro W3" charset="-128"/>
                <a:cs typeface="ヒラギノ角ゴ Pro W3" charset="-128"/>
              </a:rPr>
              <a:t> </a:t>
            </a:r>
            <a:r>
              <a:rPr lang="en-GB" sz="1200" dirty="0">
                <a:latin typeface="Arial" charset="0"/>
                <a:ea typeface="ヒラギノ角ゴ Pro W3" charset="-128"/>
                <a:cs typeface="ヒラギノ角ゴ Pro W3" charset="-128"/>
              </a:rPr>
              <a:t>offered to all </a:t>
            </a:r>
            <a:r>
              <a:rPr lang="en-GB" sz="1200" b="0" i="0" u="none" strike="noStrike" kern="1200" baseline="0" dirty="0">
                <a:solidFill>
                  <a:schemeClr val="tx1"/>
                </a:solidFill>
                <a:latin typeface="+mn-lt"/>
                <a:ea typeface="ヒラギノ角ゴ Pro W3" pitchFamily="84" charset="-128"/>
                <a:cs typeface="ヒラギノ角ゴ Pro W3" pitchFamily="84" charset="-128"/>
              </a:rPr>
              <a:t>two, three and four-year-olds, to children of school year 1, 2 , 3 and 4 age and to all primary school-aged children in areas that participated in previous primary school pilots.  This was the first flu season that </a:t>
            </a:r>
            <a:r>
              <a:rPr lang="en-GB" sz="1100" b="0" kern="1200" dirty="0">
                <a:solidFill>
                  <a:schemeClr val="tx1"/>
                </a:solidFill>
                <a:effectLst/>
                <a:latin typeface="+mn-lt"/>
                <a:ea typeface="ヒラギノ角ゴ Pro W3" pitchFamily="84" charset="-128"/>
                <a:cs typeface="ヒラギノ角ゴ Pro W3" pitchFamily="84" charset="-128"/>
              </a:rPr>
              <a:t>Reception Year children (aged 4-5 years) </a:t>
            </a:r>
            <a:r>
              <a:rPr lang="en-GB" sz="1100" kern="1200" dirty="0">
                <a:solidFill>
                  <a:schemeClr val="tx1"/>
                </a:solidFill>
                <a:effectLst/>
                <a:latin typeface="+mn-lt"/>
                <a:ea typeface="ヒラギノ角ゴ Pro W3" pitchFamily="84" charset="-128"/>
                <a:cs typeface="ヒラギノ角ゴ Pro W3" pitchFamily="84" charset="-128"/>
              </a:rPr>
              <a:t>were offered flu vaccination in their reception class, rather than through general practice </a:t>
            </a:r>
          </a:p>
          <a:p>
            <a:endParaRPr lang="en-GB" sz="1100" kern="1200" dirty="0">
              <a:solidFill>
                <a:schemeClr val="tx1"/>
              </a:solidFill>
              <a:effectLst/>
              <a:latin typeface="+mn-lt"/>
              <a:ea typeface="ヒラギノ角ゴ Pro W3" pitchFamily="84" charset="-128"/>
              <a:cs typeface="ヒラギノ角ゴ Pro W3" pitchFamily="84" charset="-128"/>
            </a:endParaRPr>
          </a:p>
          <a:p>
            <a:r>
              <a:rPr lang="en-GB" sz="1100" kern="1200" dirty="0">
                <a:solidFill>
                  <a:schemeClr val="tx1"/>
                </a:solidFill>
                <a:effectLst/>
                <a:latin typeface="+mn-lt"/>
                <a:ea typeface="ヒラギノ角ゴ Pro W3" pitchFamily="84" charset="-128"/>
                <a:cs typeface="ヒラギノ角ゴ Pro W3" pitchFamily="84" charset="-128"/>
              </a:rPr>
              <a:t>In the 2018/19 flu season, flu vaccine was offered to all children aged two to nine years old (but not ten years or older) on 31 August 2018 and to all primary school-aged children in former primary school pilot areas. </a:t>
            </a:r>
          </a:p>
          <a:p>
            <a:endParaRPr lang="en-GB" sz="1100" kern="1200" dirty="0">
              <a:solidFill>
                <a:schemeClr val="tx1"/>
              </a:solidFill>
              <a:effectLst/>
              <a:latin typeface="+mn-lt"/>
              <a:ea typeface="ヒラギノ角ゴ Pro W3" pitchFamily="84" charset="-128"/>
              <a:cs typeface="ヒラギノ角ゴ Pro W3" pitchFamily="84" charset="-128"/>
            </a:endParaRPr>
          </a:p>
          <a:p>
            <a:r>
              <a:rPr lang="en-GB" sz="1100" kern="1200" dirty="0">
                <a:solidFill>
                  <a:schemeClr val="tx1"/>
                </a:solidFill>
                <a:effectLst/>
                <a:latin typeface="+mn-lt"/>
                <a:ea typeface="ヒラギノ角ゴ Pro W3" pitchFamily="84" charset="-128"/>
                <a:cs typeface="ヒラギノ角ゴ Pro W3" pitchFamily="84" charset="-128"/>
              </a:rPr>
              <a:t>In the 2019/20 flu season, flu vaccine was offered to all children aged two to ten years (but not eleven years or older) on 31 August 2019.  It should also be offered to children from six months of age in clinical risk groups. </a:t>
            </a:r>
          </a:p>
          <a:p>
            <a:endParaRPr lang="en-GB" sz="1100" kern="1200" dirty="0">
              <a:solidFill>
                <a:schemeClr val="tx1"/>
              </a:solidFill>
              <a:effectLst/>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During the 2020 to 2021 season, the national programme was extended to include children of Year 7 (aged 11 rising to 12 years old), with no pilot areas.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lvl="0"/>
            <a:r>
              <a:rPr lang="en-GB" sz="1200" kern="1200" dirty="0">
                <a:solidFill>
                  <a:schemeClr val="tx1"/>
                </a:solidFill>
                <a:effectLst/>
                <a:latin typeface="+mn-lt"/>
                <a:ea typeface="ヒラギノ角ゴ Pro W3" pitchFamily="84" charset="-128"/>
                <a:cs typeface="ヒラギノ角ゴ Pro W3" pitchFamily="84" charset="-128"/>
              </a:rPr>
              <a:t>https://assets.publishing.service.gov.uk/government/uploads/system/uploads/attachment_data/file/995616/Childhood_flu_annual_report_2020_to_2021.pdf</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a:t>
            </a:fld>
            <a:endParaRPr lang="en-US"/>
          </a:p>
        </p:txBody>
      </p:sp>
    </p:spTree>
    <p:extLst>
      <p:ext uri="{BB962C8B-B14F-4D97-AF65-F5344CB8AC3E}">
        <p14:creationId xmlns:p14="http://schemas.microsoft.com/office/powerpoint/2010/main" val="3715890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Frontline health and social care workers have a duty of care to protect their patients and service users from infection. This includes getting vaccinated against flu.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Flu outbreaks can occur in health and social care settings with both staff and their patients/service users being affected when flu is circulating in the community. It is important that health and social care workers protect themselves by having the flu vaccine, and, in doing so, they reduce the risk of spreading flu to their patients, service users, colleagues and family members.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Vaccination of healthcare workers against flu has been shown to significantly lower rates of flu-like illness, hospitalisation and mortality in the elderly in long-term healthcare settings. Vaccination of staff in acute care settings may provide similar benefits. Flu immunisation of frontline health and social staff care staff may reduce the transmission of infection to vulnerable patients, some of whom may have impaired immunity, increasing their risks of flu and who may not respond well to immunisation.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Vaccination of health and social care workers also helps reduce the level of sickness absenteeism that can jeopardise the NHS and care services. This is essential in the winter when pressures on these services increase. and will contribute to keeping the NHS and care services running. This is particularly important when responding to winter pressures.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Immunisation should be provided to healthcare and social care workers in direct contact with patients/clients to protect them and to reduce the transmission of flu within health and social care premises, to contribute to the protection of individuals who may have a suboptimal response to their own immunisations, and to avoid disruption to services that provide their care. This includes:</a:t>
            </a:r>
          </a:p>
          <a:p>
            <a:endParaRPr lang="en-GB" sz="1200" kern="1200" dirty="0">
              <a:solidFill>
                <a:schemeClr val="tx1"/>
              </a:solidFill>
              <a:effectLst/>
              <a:latin typeface="+mn-lt"/>
              <a:ea typeface="ヒラギノ角ゴ Pro W3" pitchFamily="84" charset="-128"/>
              <a:cs typeface="ヒラギノ角ゴ Pro W3" pitchFamily="84" charset="-128"/>
            </a:endParaRPr>
          </a:p>
          <a:p>
            <a:pPr marL="171450" lvl="0" indent="-171450">
              <a:buFont typeface="Arial" panose="020B0604020202020204" pitchFamily="34" charset="0"/>
              <a:buChar char="•"/>
            </a:pPr>
            <a:r>
              <a:rPr lang="en-GB" sz="1200" kern="1200" dirty="0">
                <a:solidFill>
                  <a:schemeClr val="tx1"/>
                </a:solidFill>
                <a:effectLst/>
                <a:latin typeface="+mn-lt"/>
                <a:ea typeface="ヒラギノ角ゴ Pro W3" pitchFamily="84" charset="-128"/>
                <a:cs typeface="ヒラギノ角ゴ Pro W3" pitchFamily="84" charset="-128"/>
              </a:rPr>
              <a:t>health and social care staff directly involved in the care of their patients or clients</a:t>
            </a:r>
          </a:p>
          <a:p>
            <a:pPr marL="171450" lvl="0" indent="-171450">
              <a:buFont typeface="Arial" panose="020B0604020202020204" pitchFamily="34" charset="0"/>
              <a:buChar char="•"/>
            </a:pPr>
            <a:r>
              <a:rPr lang="en-GB" sz="1200" kern="1200" dirty="0">
                <a:solidFill>
                  <a:schemeClr val="tx1"/>
                </a:solidFill>
                <a:effectLst/>
                <a:latin typeface="+mn-lt"/>
                <a:ea typeface="ヒラギノ角ゴ Pro W3" pitchFamily="84" charset="-128"/>
                <a:cs typeface="ヒラギノ角ゴ Pro W3" pitchFamily="84" charset="-128"/>
              </a:rPr>
              <a:t>those living in long-stay residential care homes or other long-stay care facilities where rapid spread is likely to follow introduction of infection and cause high morbidity and mortality (this does not include prisons, young offender institutions, university halls of residence etc.)</a:t>
            </a:r>
          </a:p>
          <a:p>
            <a:pPr marL="171450" lvl="0" indent="-171450">
              <a:buFont typeface="Arial" panose="020B0604020202020204" pitchFamily="34" charset="0"/>
              <a:buChar char="•"/>
            </a:pPr>
            <a:r>
              <a:rPr lang="en-GB" sz="1200" kern="1200" dirty="0">
                <a:solidFill>
                  <a:schemeClr val="tx1"/>
                </a:solidFill>
                <a:effectLst/>
                <a:latin typeface="+mn-lt"/>
                <a:ea typeface="ヒラギノ角ゴ Pro W3" pitchFamily="84" charset="-128"/>
                <a:cs typeface="ヒラギノ角ゴ Pro W3" pitchFamily="84" charset="-128"/>
              </a:rPr>
              <a:t>those who are in receipt of a carer’s allowance, or those who are the main carer of an elderly or disabled person whose welfare may be at risk if the carer falls ill. </a:t>
            </a:r>
          </a:p>
          <a:p>
            <a:pPr marL="171450" lvl="0" indent="-171450">
              <a:buFont typeface="Arial" panose="020B0604020202020204" pitchFamily="34" charset="0"/>
              <a:buChar char="•"/>
            </a:pPr>
            <a:r>
              <a:rPr lang="en-GB" sz="1200" kern="1200" dirty="0">
                <a:solidFill>
                  <a:schemeClr val="tx1"/>
                </a:solidFill>
                <a:effectLst/>
                <a:latin typeface="+mn-lt"/>
                <a:ea typeface="ヒラギノ角ゴ Pro W3" pitchFamily="84" charset="-128"/>
                <a:cs typeface="ヒラギノ角ゴ Pro W3" pitchFamily="84" charset="-128"/>
              </a:rPr>
              <a:t>others involved directly in delivering health and social care such that they and vulnerable patients/clients are at increased risk of exposure to influenza (further information is provided in guidance from UK health departments)</a:t>
            </a:r>
          </a:p>
          <a:p>
            <a:pPr marL="171450" lvl="0" indent="-171450">
              <a:buFont typeface="Arial" panose="020B0604020202020204" pitchFamily="34" charset="0"/>
              <a:buChar char="•"/>
            </a:pPr>
            <a:endParaRPr lang="en-GB" sz="1200" kern="1200" dirty="0">
              <a:solidFill>
                <a:schemeClr val="tx1"/>
              </a:solidFill>
              <a:effectLst/>
              <a:latin typeface="+mn-lt"/>
              <a:ea typeface="ヒラギノ角ゴ Pro W3" pitchFamily="84" charset="-128"/>
              <a:cs typeface="ヒラギノ角ゴ Pro W3" pitchFamily="84" charset="-128"/>
            </a:endParaRPr>
          </a:p>
          <a:p>
            <a:pPr marL="0" lvl="2" indent="0">
              <a:buNone/>
            </a:pPr>
            <a:r>
              <a:rPr lang="en-GB" sz="1600" dirty="0"/>
              <a:t>All frontline health and social care workers with direct patient/service user contact should be provided with flu vaccination by their employer. </a:t>
            </a:r>
          </a:p>
          <a:p>
            <a:pPr marL="0" lvl="2" indent="0">
              <a:buNone/>
            </a:pPr>
            <a:endParaRPr lang="en-GB" sz="1600" dirty="0"/>
          </a:p>
          <a:p>
            <a:pPr marL="0" lvl="2" indent="0">
              <a:buNone/>
            </a:pPr>
            <a:r>
              <a:rPr lang="en-GB" sz="1600" dirty="0"/>
              <a:t>This includes staff in all NHS trusts, general practices, care homes, and domiciliary care </a:t>
            </a:r>
          </a:p>
          <a:p>
            <a:pPr marL="0" lvl="2" indent="0">
              <a:buNone/>
            </a:pPr>
            <a:r>
              <a:rPr lang="en-GB" sz="1600" dirty="0"/>
              <a:t>Employers are encouraged to c</a:t>
            </a:r>
            <a:r>
              <a:rPr lang="en-GB" dirty="0"/>
              <a:t>ommission a service which makes access to the vaccine easy for all staff, encourage staff to get vaccinated and to monitor the delivery of their programme.</a:t>
            </a:r>
          </a:p>
          <a:p>
            <a:pPr marL="0" lvl="2" indent="0">
              <a:buNone/>
            </a:pPr>
            <a:endParaRPr lang="en-GB" sz="1600" dirty="0"/>
          </a:p>
          <a:p>
            <a:pPr marL="0" lvl="2" indent="0">
              <a:buNone/>
            </a:pPr>
            <a:r>
              <a:rPr lang="en-GB" sz="1600" dirty="0"/>
              <a:t>The definition of healthcare workers from the Green Book chapter 12 should be used to identify those eligible as part of the frontline and social care workers programme.</a:t>
            </a:r>
          </a:p>
          <a:p>
            <a:pPr marL="0" lvl="2" indent="0">
              <a:buNone/>
            </a:pPr>
            <a:endParaRPr lang="en-GB" sz="1600" dirty="0"/>
          </a:p>
          <a:p>
            <a:pPr marL="0" lvl="2" indent="0">
              <a:buNone/>
            </a:pPr>
            <a:r>
              <a:rPr lang="en-GB" sz="1600" dirty="0"/>
              <a:t>NHS Trusts are asked to complete a self assessment against best practice checklist</a:t>
            </a:r>
          </a:p>
          <a:p>
            <a:pPr marL="0" lvl="2" indent="0">
              <a:buNone/>
            </a:pPr>
            <a:endParaRPr lang="en-GB" sz="1600" dirty="0"/>
          </a:p>
          <a:p>
            <a:pPr marL="0" lvl="2" indent="0">
              <a:buNone/>
            </a:pPr>
            <a:r>
              <a:rPr lang="en-GB" sz="1600" dirty="0"/>
              <a:t>NHS England and Improvement (NHSE/I) will continue to support vaccination of social care and hospice workers, with vaccination available through their employer, community pharmacy or their registered GP practice</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25</a:t>
            </a:fld>
            <a:endParaRPr lang="en-US"/>
          </a:p>
        </p:txBody>
      </p:sp>
    </p:spTree>
    <p:extLst>
      <p:ext uri="{BB962C8B-B14F-4D97-AF65-F5344CB8AC3E}">
        <p14:creationId xmlns:p14="http://schemas.microsoft.com/office/powerpoint/2010/main" val="433115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list of</a:t>
            </a:r>
            <a:r>
              <a:rPr lang="en-GB" sz="1200" kern="1200" baseline="0" dirty="0">
                <a:solidFill>
                  <a:schemeClr val="tx1"/>
                </a:solidFill>
                <a:effectLst/>
                <a:latin typeface="+mn-lt"/>
                <a:ea typeface="ヒラギノ角ゴ Pro W3" pitchFamily="84" charset="-128"/>
                <a:cs typeface="ヒラギノ角ゴ Pro W3" pitchFamily="84" charset="-128"/>
              </a:rPr>
              <a:t> clinical risk groups </a:t>
            </a:r>
            <a:r>
              <a:rPr lang="en-GB" sz="1200" kern="1200" dirty="0">
                <a:solidFill>
                  <a:schemeClr val="tx1"/>
                </a:solidFill>
                <a:effectLst/>
                <a:latin typeface="+mn-lt"/>
                <a:ea typeface="ヒラギノ角ゴ Pro W3" pitchFamily="84" charset="-128"/>
                <a:cs typeface="ヒラギノ角ゴ Pro W3" pitchFamily="84" charset="-128"/>
              </a:rPr>
              <a:t> is not exhaustive, and the healthcare</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practitioner should apply clinical judgement to take into account the risk of influenza exacerbating any underlying disease that a patient may have, as well as the risk of serious illness from flu itself. Flu vaccine should be offered in such cases even if the individual is not in one of the specified clinical risk groups.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26</a:t>
            </a:fld>
            <a:endParaRPr lang="en-US"/>
          </a:p>
        </p:txBody>
      </p:sp>
    </p:spTree>
    <p:extLst>
      <p:ext uri="{BB962C8B-B14F-4D97-AF65-F5344CB8AC3E}">
        <p14:creationId xmlns:p14="http://schemas.microsoft.com/office/powerpoint/2010/main" val="2646178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During 2020/21, vaccine uptake increased in patients aged 65 years and older, in those aged 6 months to 65 years and in an at risk group and in health and social care workers. There was a slight decrease in vaccine uptake in pregnant women.</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27</a:t>
            </a:fld>
            <a:endParaRPr lang="en-US"/>
          </a:p>
        </p:txBody>
      </p:sp>
    </p:spTree>
    <p:extLst>
      <p:ext uri="{BB962C8B-B14F-4D97-AF65-F5344CB8AC3E}">
        <p14:creationId xmlns:p14="http://schemas.microsoft.com/office/powerpoint/2010/main" val="3836648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bg2"/>
                </a:solidFill>
              </a:rPr>
              <a:t>Uptake was 53% for all aged six months to under 65 years at-risk compared to 44.9% in 2019/20</a:t>
            </a:r>
          </a:p>
          <a:p>
            <a:r>
              <a:rPr lang="en-GB" dirty="0">
                <a:solidFill>
                  <a:schemeClr val="bg2"/>
                </a:solidFill>
              </a:rPr>
              <a:t>In those in an at risk group, vaccine uptake varies by age and by risk group. </a:t>
            </a:r>
          </a:p>
          <a:p>
            <a:r>
              <a:rPr lang="en-GB" sz="1200" b="0" i="0" u="none" strike="noStrike" kern="1200" baseline="0" dirty="0">
                <a:solidFill>
                  <a:schemeClr val="bg2"/>
                </a:solidFill>
                <a:latin typeface="+mn-lt"/>
                <a:ea typeface="ヒラギノ角ゴ Pro W3" pitchFamily="84" charset="-128"/>
                <a:cs typeface="ヒラギノ角ゴ Pro W3" pitchFamily="84" charset="-128"/>
              </a:rPr>
              <a:t>Vaccine uptake needs to improve for all age groups and all risk groups</a:t>
            </a:r>
          </a:p>
          <a:p>
            <a:r>
              <a:rPr lang="en-GB" sz="1200" b="0" i="0" u="none" strike="noStrike" kern="1200" baseline="0" dirty="0">
                <a:solidFill>
                  <a:schemeClr val="bg2"/>
                </a:solidFill>
                <a:latin typeface="+mn-lt"/>
                <a:ea typeface="ヒラギノ角ゴ Pro W3" pitchFamily="84" charset="-128"/>
                <a:cs typeface="ヒラギノ角ゴ Pro W3" pitchFamily="84" charset="-128"/>
              </a:rPr>
              <a:t>https://portal.immform.phe.gov.uk (viewed on 18 May 2021)</a:t>
            </a: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28</a:t>
            </a:fld>
            <a:endParaRPr lang="en-US"/>
          </a:p>
        </p:txBody>
      </p:sp>
    </p:spTree>
    <p:extLst>
      <p:ext uri="{BB962C8B-B14F-4D97-AF65-F5344CB8AC3E}">
        <p14:creationId xmlns:p14="http://schemas.microsoft.com/office/powerpoint/2010/main" val="1185772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i="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29</a:t>
            </a:fld>
            <a:endParaRPr lang="en-US"/>
          </a:p>
        </p:txBody>
      </p:sp>
    </p:spTree>
    <p:extLst>
      <p:ext uri="{BB962C8B-B14F-4D97-AF65-F5344CB8AC3E}">
        <p14:creationId xmlns:p14="http://schemas.microsoft.com/office/powerpoint/2010/main" val="613104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Only one age band decreased in uptake from the previous season, which was patients with diabetes aged 6 months to 2 years which declined by 0.1%.All other groups increased.</a:t>
            </a:r>
          </a:p>
          <a:p>
            <a:endParaRPr lang="en-GB" dirty="0"/>
          </a:p>
          <a:p>
            <a:pPr marL="342900" lvl="0" indent="-342900" eaLnBrk="0" hangingPunct="0">
              <a:spcBef>
                <a:spcPts val="1200"/>
              </a:spcBef>
              <a:buFont typeface="Arial" panose="020B0604020202020204" pitchFamily="34" charset="0"/>
              <a:buChar char="•"/>
            </a:pPr>
            <a:r>
              <a:rPr lang="en-GB" sz="1200" dirty="0">
                <a:solidFill>
                  <a:prstClr val="black"/>
                </a:solidFill>
                <a:latin typeface="Arial" pitchFamily="34" charset="0"/>
              </a:rPr>
              <a:t>vaccine uptake is particularly low in the younger age groups with clinical conditions that put them at most risk of complications from flu</a:t>
            </a:r>
          </a:p>
          <a:p>
            <a:pPr marL="342900" lvl="0" indent="-342900" eaLnBrk="0" hangingPunct="0">
              <a:spcBef>
                <a:spcPts val="1200"/>
              </a:spcBef>
              <a:buFont typeface="Arial" panose="020B0604020202020204" pitchFamily="34" charset="0"/>
              <a:buChar char="•"/>
            </a:pPr>
            <a:r>
              <a:rPr lang="en-GB" sz="1200" dirty="0">
                <a:solidFill>
                  <a:prstClr val="black"/>
                </a:solidFill>
                <a:latin typeface="Arial" pitchFamily="34" charset="0"/>
              </a:rPr>
              <a:t>immunisers should make sure that all at-risk children have the opportunity to receive flu vaccine</a:t>
            </a:r>
          </a:p>
          <a:p>
            <a:pPr marL="342900" lvl="0" indent="-342900" eaLnBrk="0" hangingPunct="0">
              <a:spcBef>
                <a:spcPts val="1200"/>
              </a:spcBef>
              <a:buFont typeface="Arial" panose="020B0604020202020204" pitchFamily="34" charset="0"/>
              <a:buChar char="•"/>
            </a:pPr>
            <a:r>
              <a:rPr lang="en-GB" sz="1200" dirty="0">
                <a:solidFill>
                  <a:prstClr val="black"/>
                </a:solidFill>
                <a:latin typeface="Arial" pitchFamily="34" charset="0"/>
              </a:rPr>
              <a:t>parents of at-risk children eligible to receive vaccine at school can choose to receive vaccine in general practice, especially if school session is later in the year and parent does not want their child to wait</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2146401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It is the responsibility of the NHS and social care bodies to ensure, as far as is reasonably practicable, that health and social care workers are free of, and are protected from exposure to infections that can be caught at work. Trusts/ employers should ensure that health and social care staff directly involved in delivering care are encouraged to be immunised and that processes are in place to facilitate this.</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Responsibility for funding and administering the seasonal flu vaccine to staff (other than those in clinical risk groups) lies with employers. This includes GP practices who need to have arrangements in place. </a:t>
            </a:r>
            <a:endParaRPr lang="en-GB" sz="1200" b="0" i="0" u="none" strike="noStrike"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31</a:t>
            </a:fld>
            <a:endParaRPr lang="en-US"/>
          </a:p>
        </p:txBody>
      </p:sp>
    </p:spTree>
    <p:extLst>
      <p:ext uri="{BB962C8B-B14F-4D97-AF65-F5344CB8AC3E}">
        <p14:creationId xmlns:p14="http://schemas.microsoft.com/office/powerpoint/2010/main" val="2026133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5235" name="Rectangle 3"/>
          <p:cNvSpPr>
            <a:spLocks noGrp="1"/>
          </p:cNvSpPr>
          <p:nvPr>
            <p:ph type="body" idx="1"/>
          </p:nvPr>
        </p:nvSpPr>
        <p:spPr bwMode="auto">
          <a:noFill/>
        </p:spPr>
        <p:txBody>
          <a:bodyPr>
            <a:normAutofit/>
          </a:bodyPr>
          <a:lstStyle/>
          <a:p>
            <a:r>
              <a:rPr lang="en-GB" dirty="0">
                <a:solidFill>
                  <a:srgbClr val="FF0000"/>
                </a:solidFill>
              </a:rPr>
              <a:t>Inactivated flu vaccines given by intramuscular injection have been used in the UK for many years. The live intranasal influenza</a:t>
            </a:r>
            <a:r>
              <a:rPr lang="en-GB" baseline="0" dirty="0">
                <a:solidFill>
                  <a:srgbClr val="FF0000"/>
                </a:solidFill>
              </a:rPr>
              <a:t> vaccine (LAIV) was introduced into the UK schedule in 2013. However, a live intranasal flu vaccine called FluMist (same vaccine as Fluenz, different trade name) was introduced in the US schedule in 2003  so although the live vaccine is newer, there is well over a decade’s experience of widespread use of the vaccine in the US. </a:t>
            </a:r>
          </a:p>
          <a:p>
            <a:endParaRPr lang="en-GB" dirty="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In previous years, most inactivated flu vaccines were trivalent, containing two subtypes of influenza A and one B virus. However, quadrivalent vaccines, containing </a:t>
            </a:r>
            <a:r>
              <a:rPr lang="en-GB" dirty="0"/>
              <a:t>two subtypes of influenza A and both B virus types</a:t>
            </a:r>
            <a:r>
              <a:rPr lang="en-GB" sz="1200" b="0" i="0" u="none" strike="noStrike" kern="1200" baseline="0" dirty="0">
                <a:solidFill>
                  <a:schemeClr val="tx1"/>
                </a:solidFill>
                <a:latin typeface="+mn-lt"/>
                <a:ea typeface="ヒラギノ角ゴ Pro W3" pitchFamily="84" charset="-128"/>
                <a:cs typeface="ヒラギノ角ゴ Pro W3" pitchFamily="84" charset="-128"/>
              </a:rPr>
              <a:t> have been developed and are now recommended for all eligible groups including pregnant women and those in an at risk group under 50 years of age. The live intranasal vaccine is a quadrivalent vaccine (hence the ‘Tetra’ part of the name Fluenz Tetra). An inactivated quadrivalent vaccine was made available for the first time in 2013 and is the preferred vaccine for children who are contraindicated to receive the LAIV </a:t>
            </a:r>
            <a:r>
              <a:rPr lang="en-GB" sz="1200" b="0" i="0" u="none" strike="noStrike" kern="1200" baseline="0" dirty="0">
                <a:solidFill>
                  <a:prstClr val="black"/>
                </a:solidFill>
                <a:latin typeface="Arial" charset="0"/>
                <a:ea typeface="ヒラギノ角ゴ Pro W3" charset="-128"/>
                <a:cs typeface="ヒラギノ角ゴ Pro W3" pitchFamily="84" charset="-128"/>
              </a:rPr>
              <a:t>.</a:t>
            </a:r>
            <a:endParaRPr lang="en-GB" sz="1200" kern="1200" dirty="0">
              <a:solidFill>
                <a:srgbClr val="FF0000"/>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NB The Fluenz vaccine used in the 2013/14 flu season was a trivalent live vaccine. Fluenz Tetra was first used in the 2014/15 flu season and has been used since.</a:t>
            </a:r>
            <a:endParaRPr lang="en-GB" sz="1200" dirty="0">
              <a:solidFill>
                <a:prstClr val="black"/>
              </a:solidFill>
              <a:latin typeface="Arial" charset="0"/>
              <a:ea typeface="ヒラギノ角ゴ Pro W3" charset="-128"/>
              <a:cs typeface="ヒラギノ角ゴ Pro W3" charset="-128"/>
            </a:endParaRPr>
          </a:p>
          <a:p>
            <a:r>
              <a:rPr lang="en-GB" baseline="0" dirty="0">
                <a:solidFill>
                  <a:srgbClr val="FF0000"/>
                </a:solidFill>
              </a:rPr>
              <a:t>We now have 8 years experience using Fluenz LAIV vaccine in the UK.</a:t>
            </a:r>
          </a:p>
          <a:p>
            <a:endParaRPr lang="en-GB" dirty="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rgbClr val="FF0000"/>
              </a:solidFill>
              <a:effectLst/>
              <a:latin typeface="+mn-lt"/>
              <a:ea typeface="ヒラギノ角ゴ Pro W3" pitchFamily="84" charset="-128"/>
              <a:cs typeface="ヒラギノ角ゴ Pro W3" pitchFamily="84" charset="-128"/>
            </a:endParaRPr>
          </a:p>
          <a:p>
            <a:endParaRPr lang="en-GB" dirty="0"/>
          </a:p>
        </p:txBody>
      </p:sp>
      <p:sp>
        <p:nvSpPr>
          <p:cNvPr id="9523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 number of different flu vaccines available each year and it is important to be aware of the age indications and the ovalbumin content of each of them.</a:t>
            </a:r>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33</a:t>
            </a:fld>
            <a:endParaRPr lang="en-US"/>
          </a:p>
        </p:txBody>
      </p:sp>
    </p:spTree>
    <p:extLst>
      <p:ext uri="{BB962C8B-B14F-4D97-AF65-F5344CB8AC3E}">
        <p14:creationId xmlns:p14="http://schemas.microsoft.com/office/powerpoint/2010/main" val="138292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8307" name="Rectangle 3"/>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Inactivated flu</a:t>
            </a:r>
            <a:r>
              <a:rPr lang="en-GB" baseline="0" dirty="0"/>
              <a:t> </a:t>
            </a:r>
            <a:r>
              <a:rPr lang="en-GB" dirty="0"/>
              <a:t>vaccine for intramuscular (IM) administration is supplied as a suspension in a pre-filled syringe. They should be shaken well before they are administered</a:t>
            </a:r>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Some SmPCs for IM inactivated flu vaccines indicate that young children can be given either a 0.25ml or a 0.5ml dose. JCVI has advised that where these alternative doses are indicated in the SPC, the 0.5ml dose should be given to infants aged six months or older and young children because there is evidence that this dose is effective in young children.</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All but one of the flu vaccines available in the UK are inactivated, do not contain live viruses and cannot cause clinical influenza in those that can be vaccinated. In previous years, most of the available</a:t>
            </a:r>
            <a:r>
              <a:rPr lang="en-GB" sz="1200" kern="1200" baseline="0" dirty="0">
                <a:solidFill>
                  <a:schemeClr val="tx1"/>
                </a:solidFill>
                <a:effectLst/>
                <a:latin typeface="+mn-lt"/>
                <a:ea typeface="ヒラギノ角ゴ Pro W3" pitchFamily="84" charset="-128"/>
                <a:cs typeface="ヒラギノ角ゴ Pro W3" pitchFamily="84" charset="-128"/>
              </a:rPr>
              <a:t> flu </a:t>
            </a:r>
            <a:r>
              <a:rPr lang="en-GB" sz="1200" kern="1200" dirty="0">
                <a:solidFill>
                  <a:schemeClr val="tx1"/>
                </a:solidFill>
                <a:effectLst/>
                <a:latin typeface="+mn-lt"/>
                <a:ea typeface="ヒラギノ角ゴ Pro W3" pitchFamily="84" charset="-128"/>
                <a:cs typeface="ヒラギノ角ゴ Pro W3" pitchFamily="84" charset="-128"/>
              </a:rPr>
              <a:t>vaccines were prepared from viruses grown in embryonated hens eggs. For 2021/22, flu vaccines are available that are cell based, egg based or recombinant. The flu</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vaccines available in the UK for the 2021/22 flu</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 season are listed in</a:t>
            </a:r>
            <a:r>
              <a:rPr lang="en-GB" sz="1200" kern="1200" baseline="0" dirty="0">
                <a:solidFill>
                  <a:schemeClr val="tx1"/>
                </a:solidFill>
                <a:effectLst/>
                <a:latin typeface="+mn-lt"/>
                <a:ea typeface="ヒラギノ角ゴ Pro W3" pitchFamily="84" charset="-128"/>
                <a:cs typeface="ヒラギノ角ゴ Pro W3" pitchFamily="84" charset="-128"/>
              </a:rPr>
              <a:t> the </a:t>
            </a:r>
            <a:r>
              <a:rPr lang="en-GB" sz="1200" dirty="0"/>
              <a:t>“The national flu immunisation programme 2021/22” letter available on the GOV.UK website.</a:t>
            </a: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r>
              <a:rPr lang="en-GB" dirty="0"/>
              <a:t>The LAIV  is supplied as a single use prefilled nasal applicator</a:t>
            </a:r>
            <a:r>
              <a:rPr lang="en-GB" baseline="0" dirty="0"/>
              <a:t> that is </a:t>
            </a:r>
            <a:r>
              <a:rPr lang="en-GB" dirty="0"/>
              <a:t>ready to use.  No reconstitution or dilution is required.</a:t>
            </a:r>
          </a:p>
          <a:p>
            <a:endParaRPr lang="en-GB" dirty="0"/>
          </a:p>
          <a:p>
            <a:endParaRPr lang="en-GB" dirty="0"/>
          </a:p>
        </p:txBody>
      </p:sp>
      <p:sp>
        <p:nvSpPr>
          <p:cNvPr id="9830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extLst>
      <p:ext uri="{BB962C8B-B14F-4D97-AF65-F5344CB8AC3E}">
        <p14:creationId xmlns:p14="http://schemas.microsoft.com/office/powerpoint/2010/main" val="136646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GB" dirty="0">
                <a:solidFill>
                  <a:srgbClr val="000000"/>
                </a:solidFill>
              </a:rPr>
              <a:t>Key roles of healthcare practitioners in relation to the</a:t>
            </a:r>
            <a:r>
              <a:rPr lang="en-GB" baseline="0" dirty="0">
                <a:solidFill>
                  <a:srgbClr val="000000"/>
                </a:solidFill>
              </a:rPr>
              <a:t> flu programme </a:t>
            </a:r>
            <a:r>
              <a:rPr lang="en-GB" dirty="0">
                <a:solidFill>
                  <a:srgbClr val="000000"/>
                </a:solidFill>
              </a:rPr>
              <a:t>are as follows:</a:t>
            </a:r>
          </a:p>
          <a:p>
            <a:pPr eaLnBrk="1" hangingPunct="1">
              <a:spcBef>
                <a:spcPct val="0"/>
              </a:spcBef>
            </a:pPr>
            <a:endParaRPr lang="en-GB" dirty="0">
              <a:solidFill>
                <a:srgbClr val="000000"/>
              </a:solidFill>
            </a:endParaRPr>
          </a:p>
          <a:p>
            <a:pPr eaLnBrk="1" hangingPunct="1">
              <a:spcBef>
                <a:spcPct val="0"/>
              </a:spcBef>
              <a:buFont typeface="Wingdings" charset="2"/>
              <a:buChar char="§"/>
            </a:pPr>
            <a:r>
              <a:rPr lang="en-GB" dirty="0">
                <a:solidFill>
                  <a:srgbClr val="000000"/>
                </a:solidFill>
              </a:rPr>
              <a:t> to understand the evidence base for the administration of the flu vaccination </a:t>
            </a:r>
          </a:p>
          <a:p>
            <a:pPr eaLnBrk="1" hangingPunct="1">
              <a:spcBef>
                <a:spcPct val="0"/>
              </a:spcBef>
              <a:buFont typeface="Wingdings" charset="2"/>
              <a:buChar char="§"/>
            </a:pPr>
            <a:r>
              <a:rPr lang="en-GB" dirty="0">
                <a:solidFill>
                  <a:srgbClr val="000000"/>
                </a:solidFill>
              </a:rPr>
              <a:t> to advise</a:t>
            </a:r>
            <a:r>
              <a:rPr lang="en-GB" baseline="0" dirty="0">
                <a:solidFill>
                  <a:srgbClr val="000000"/>
                </a:solidFill>
              </a:rPr>
              <a:t> individuals and </a:t>
            </a:r>
            <a:r>
              <a:rPr lang="en-GB" dirty="0">
                <a:solidFill>
                  <a:srgbClr val="000000"/>
                </a:solidFill>
              </a:rPr>
              <a:t>parents/carers of children who are eligible to receive the flu vaccination that it is strongly recommended that they/their children are vaccinated against flu</a:t>
            </a:r>
          </a:p>
          <a:p>
            <a:pPr eaLnBrk="1" hangingPunct="1">
              <a:spcBef>
                <a:spcPct val="0"/>
              </a:spcBef>
              <a:buFontTx/>
              <a:buChar char="•"/>
            </a:pPr>
            <a:r>
              <a:rPr lang="en-GB" dirty="0">
                <a:solidFill>
                  <a:srgbClr val="000000"/>
                </a:solidFill>
              </a:rPr>
              <a:t> to safely administer the appropriate flu vaccine</a:t>
            </a:r>
          </a:p>
          <a:p>
            <a:pPr eaLnBrk="1" hangingPunct="1">
              <a:spcBef>
                <a:spcPct val="0"/>
              </a:spcBef>
              <a:buFont typeface="Wingdings" charset="2"/>
              <a:buChar char="§"/>
            </a:pPr>
            <a:r>
              <a:rPr lang="en-GB" dirty="0">
                <a:solidFill>
                  <a:srgbClr val="000000"/>
                </a:solidFill>
              </a:rPr>
              <a:t> to ensure any adverse effects are managed and reported appropriately</a:t>
            </a:r>
          </a:p>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36</a:t>
            </a:fld>
            <a:endParaRPr lang="en-US"/>
          </a:p>
        </p:txBody>
      </p:sp>
    </p:spTree>
    <p:extLst>
      <p:ext uri="{BB962C8B-B14F-4D97-AF65-F5344CB8AC3E}">
        <p14:creationId xmlns:p14="http://schemas.microsoft.com/office/powerpoint/2010/main" val="1682424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37</a:t>
            </a:fld>
            <a:endParaRPr lang="en-US"/>
          </a:p>
        </p:txBody>
      </p:sp>
    </p:spTree>
    <p:extLst>
      <p:ext uri="{BB962C8B-B14F-4D97-AF65-F5344CB8AC3E}">
        <p14:creationId xmlns:p14="http://schemas.microsoft.com/office/powerpoint/2010/main" val="3633546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40</a:t>
            </a:fld>
            <a:endParaRPr lang="en-US"/>
          </a:p>
        </p:txBody>
      </p:sp>
    </p:spTree>
    <p:extLst>
      <p:ext uri="{BB962C8B-B14F-4D97-AF65-F5344CB8AC3E}">
        <p14:creationId xmlns:p14="http://schemas.microsoft.com/office/powerpoint/2010/main" val="1991560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FF0000"/>
                </a:solidFill>
              </a:rPr>
              <a:t>The inactivated flu vaccines are interchangeable; the second dose, if required, should be given at least four weeks after the first dose in accordance with the manufacturer’s SmPC for that vaccine.</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41</a:t>
            </a:fld>
            <a:endParaRPr lang="en-US"/>
          </a:p>
        </p:txBody>
      </p:sp>
    </p:spTree>
    <p:extLst>
      <p:ext uri="{BB962C8B-B14F-4D97-AF65-F5344CB8AC3E}">
        <p14:creationId xmlns:p14="http://schemas.microsoft.com/office/powerpoint/2010/main" val="41797377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ヒラギノ角ゴ Pro W3" pitchFamily="84" charset="-128"/>
                <a:cs typeface="ヒラギノ角ゴ Pro W3" pitchFamily="84" charset="-128"/>
              </a:rPr>
              <a:t>The </a:t>
            </a:r>
            <a:r>
              <a:rPr lang="en-US" baseline="0" dirty="0"/>
              <a:t>quadrivalent </a:t>
            </a:r>
            <a:r>
              <a:rPr lang="en-US" sz="1200" kern="1200" baseline="0" dirty="0">
                <a:solidFill>
                  <a:schemeClr val="tx1"/>
                </a:solidFill>
                <a:effectLst/>
                <a:latin typeface="+mn-lt"/>
                <a:ea typeface="ヒラギノ角ゴ Pro W3" pitchFamily="84" charset="-128"/>
                <a:cs typeface="ヒラギノ角ゴ Pro W3" pitchFamily="84" charset="-128"/>
              </a:rPr>
              <a:t>live attenuated intranasal influenza vaccine used in the UK is called Fluenz Tetra</a:t>
            </a:r>
            <a:r>
              <a:rPr lang="en-US" dirty="0"/>
              <a:t>. </a:t>
            </a:r>
            <a:r>
              <a:rPr lang="en-US" baseline="0" dirty="0"/>
              <a:t>The majority of published literature is about Fluenz</a:t>
            </a:r>
            <a:r>
              <a:rPr kumimoji="0" lang="en-US"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(a trivalent vaccine used prior to the addition of the other B strain) but most of this will apply to Fluenz Tetra</a:t>
            </a: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LAIV</a:t>
            </a:r>
            <a:r>
              <a:rPr lang="en-US" sz="1200" kern="1200" baseline="0" dirty="0">
                <a:solidFill>
                  <a:schemeClr val="tx1"/>
                </a:solidFill>
                <a:effectLst/>
                <a:latin typeface="+mn-lt"/>
                <a:ea typeface="ヒラギノ角ゴ Pro W3" pitchFamily="84" charset="-128"/>
                <a:cs typeface="ヒラギノ角ゴ Pro W3" pitchFamily="84" charset="-128"/>
              </a:rPr>
              <a:t> </a:t>
            </a:r>
            <a:r>
              <a:rPr lang="en-US" sz="1200" kern="1200" dirty="0">
                <a:solidFill>
                  <a:schemeClr val="tx1"/>
                </a:solidFill>
                <a:effectLst/>
                <a:latin typeface="+mn-lt"/>
                <a:ea typeface="ヒラギノ角ゴ Pro W3" pitchFamily="84" charset="-128"/>
                <a:cs typeface="ヒラギノ角ゴ Pro W3" pitchFamily="84" charset="-128"/>
              </a:rPr>
              <a:t>has been shown to be more effective in children compared with inactivated flu vaccines</a:t>
            </a:r>
            <a:r>
              <a:rPr lang="en-US" sz="1200" kern="1200" baseline="30000" dirty="0">
                <a:solidFill>
                  <a:schemeClr val="tx1"/>
                </a:solidFill>
                <a:effectLst/>
                <a:latin typeface="+mn-lt"/>
                <a:ea typeface="ヒラギノ角ゴ Pro W3" pitchFamily="84" charset="-128"/>
                <a:cs typeface="ヒラギノ角ゴ Pro W3" pitchFamily="84" charset="-128"/>
              </a:rPr>
              <a:t> </a:t>
            </a:r>
            <a:r>
              <a:rPr lang="en-US" sz="1200" kern="1200" dirty="0">
                <a:solidFill>
                  <a:schemeClr val="tx1"/>
                </a:solidFill>
                <a:effectLst/>
                <a:latin typeface="+mn-lt"/>
                <a:ea typeface="ヒラギノ角ゴ Pro W3" pitchFamily="84" charset="-128"/>
                <a:cs typeface="ヒラギノ角ゴ Pro W3" pitchFamily="84" charset="-128"/>
              </a:rPr>
              <a:t>and it may offer some protection against strains not contained in the vaccine as well as to those that are</a:t>
            </a:r>
            <a:r>
              <a:rPr lang="en-US" sz="1200" kern="1200" baseline="0" dirty="0">
                <a:solidFill>
                  <a:schemeClr val="tx1"/>
                </a:solidFill>
                <a:effectLst/>
                <a:latin typeface="+mn-lt"/>
                <a:ea typeface="ヒラギノ角ゴ Pro W3" pitchFamily="84" charset="-128"/>
                <a:cs typeface="ヒラギノ角ゴ Pro W3" pitchFamily="84" charset="-128"/>
              </a:rPr>
              <a:t> </a:t>
            </a:r>
            <a:r>
              <a:rPr lang="en-GB" sz="1200" b="0" i="0" u="none" strike="noStrike" kern="1200" baseline="0" dirty="0">
                <a:solidFill>
                  <a:schemeClr val="tx1"/>
                </a:solidFill>
                <a:latin typeface="+mn-lt"/>
                <a:ea typeface="ヒラギノ角ゴ Pro W3" pitchFamily="84" charset="-128"/>
                <a:cs typeface="ヒラギノ角ゴ Pro W3" pitchFamily="84" charset="-128"/>
              </a:rPr>
              <a:t>and has potential to offer better protection against strains that have undergone antigenic drift compared to the original virus strains in the vaccine </a:t>
            </a:r>
            <a:endParaRPr lang="en-US" sz="1200" kern="1200" baseline="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Since this vaccine is comprised of weakened whole live virus, it replicates natural infection which induces better immune memory. This should mean it also offers better long-term protection to children than they may get from the inactivated vaccines.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ヒラギノ角ゴ Pro W3" pitchFamily="84" charset="-128"/>
            </a:endParaRPr>
          </a:p>
          <a:p>
            <a:r>
              <a:rPr lang="en-GB" dirty="0"/>
              <a:t>LAIV</a:t>
            </a:r>
            <a:r>
              <a:rPr lang="en-GB" baseline="0" dirty="0"/>
              <a:t> </a:t>
            </a:r>
            <a:r>
              <a:rPr lang="en-GB" dirty="0"/>
              <a:t>contains live viruses that have been attenuated (weakened) and adapted to cold so that they cannot replicate efficiently at body temperature. </a:t>
            </a:r>
            <a:r>
              <a:rPr lang="en-GB" sz="1200" b="0" i="0" u="none" strike="noStrike" kern="1200" baseline="0" dirty="0">
                <a:solidFill>
                  <a:schemeClr val="tx1"/>
                </a:solidFill>
                <a:latin typeface="+mn-lt"/>
                <a:ea typeface="ヒラギノ角ゴ Pro W3" pitchFamily="84" charset="-128"/>
                <a:cs typeface="ヒラギノ角ゴ Pro W3" pitchFamily="84" charset="-128"/>
              </a:rPr>
              <a:t>The vaccine viruses replicate in the cooler nasal mucosa but not at body temperature in the lungs. </a:t>
            </a:r>
            <a:r>
              <a:rPr lang="en-GB" dirty="0"/>
              <a:t>This means they cannot cause clinical flu</a:t>
            </a:r>
            <a:r>
              <a:rPr lang="en-GB" baseline="0" dirty="0"/>
              <a:t> in immunocompetent children. </a:t>
            </a:r>
            <a:r>
              <a:rPr lang="en-GB" dirty="0"/>
              <a:t> </a:t>
            </a:r>
            <a:endParaRPr lang="en-GB" b="1" i="1"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The live intranasal vaccine has a good safety profile in children aged two years and older and has been used for over</a:t>
            </a:r>
            <a:r>
              <a:rPr lang="en-US" sz="1200" kern="1200" baseline="0" dirty="0">
                <a:solidFill>
                  <a:schemeClr val="tx1"/>
                </a:solidFill>
                <a:effectLst/>
                <a:latin typeface="+mn-lt"/>
                <a:ea typeface="ヒラギノ角ゴ Pro W3" pitchFamily="84" charset="-128"/>
                <a:cs typeface="ヒラギノ角ゴ Pro W3" pitchFamily="84" charset="-128"/>
              </a:rPr>
              <a:t> a decade </a:t>
            </a:r>
            <a:r>
              <a:rPr lang="en-US" sz="1200" kern="1200" dirty="0">
                <a:solidFill>
                  <a:schemeClr val="tx1"/>
                </a:solidFill>
                <a:effectLst/>
                <a:latin typeface="+mn-lt"/>
                <a:ea typeface="ヒラギノ角ゴ Pro W3" pitchFamily="84" charset="-128"/>
                <a:cs typeface="ヒラギノ角ゴ Pro W3" pitchFamily="84" charset="-128"/>
              </a:rPr>
              <a:t>in the United States. The vaccine was </a:t>
            </a:r>
            <a:r>
              <a:rPr lang="en-GB" dirty="0"/>
              <a:t>extensively tested prior to it’s launch in the Unites States market.  Since then there has been </a:t>
            </a:r>
            <a:r>
              <a:rPr lang="en-US" dirty="0"/>
              <a:t>extensive post launch surveillance in the USA, involving millions of doses in children with no evidence found of any safety concerns.  It has also been used in the past</a:t>
            </a:r>
            <a:r>
              <a:rPr lang="en-US" baseline="0" dirty="0"/>
              <a:t> four</a:t>
            </a:r>
            <a:r>
              <a:rPr lang="en-US" dirty="0"/>
              <a:t> flu seasons in the UK where hundreds of thousands of children have been safely vaccinated. </a:t>
            </a:r>
            <a:r>
              <a:rPr lang="en-GB" dirty="0"/>
              <a:t>As with all vaccines and medicines, MHRA closely and continuously monitors the safety of LAIV.</a:t>
            </a:r>
            <a:endParaRPr lang="en-GB" b="1" i="1" dirty="0"/>
          </a:p>
          <a:p>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42</a:t>
            </a:fld>
            <a:endParaRPr lang="en-US"/>
          </a:p>
        </p:txBody>
      </p:sp>
    </p:spTree>
    <p:extLst>
      <p:ext uri="{BB962C8B-B14F-4D97-AF65-F5344CB8AC3E}">
        <p14:creationId xmlns:p14="http://schemas.microsoft.com/office/powerpoint/2010/main" val="3766313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6259" name="Rectangle 3"/>
          <p:cNvSpPr>
            <a:spLocks noGrp="1"/>
          </p:cNvSpPr>
          <p:nvPr>
            <p:ph type="body" idx="1"/>
          </p:nvPr>
        </p:nvSpPr>
        <p:spPr bwMode="auto">
          <a:noFill/>
        </p:spPr>
        <p:txBody>
          <a:bodyPr/>
          <a:lstStyle/>
          <a:p>
            <a:r>
              <a:rPr lang="en-GB" dirty="0"/>
              <a:t>Fluenz Tetra is a live attenuated vaccine (a weakened form of flu virus which cannot cause disease but which protects against flu).  It is a cold adapted virus which means it cannot replicate at body temperature.</a:t>
            </a:r>
          </a:p>
          <a:p>
            <a:endParaRPr lang="en-GB" dirty="0"/>
          </a:p>
          <a:p>
            <a:r>
              <a:rPr lang="en-GB" dirty="0"/>
              <a:t>This is a nasal vaccine and </a:t>
            </a:r>
            <a:r>
              <a:rPr lang="en-GB" b="1" dirty="0"/>
              <a:t>must not</a:t>
            </a:r>
            <a:r>
              <a:rPr lang="en-GB" dirty="0"/>
              <a:t> be injected.</a:t>
            </a:r>
          </a:p>
          <a:p>
            <a:endParaRPr lang="en-GB" dirty="0"/>
          </a:p>
          <a:p>
            <a:r>
              <a:rPr lang="en-GB" dirty="0"/>
              <a:t>It is supplied in a box containing 10 prefilled nasal applicators.</a:t>
            </a:r>
          </a:p>
          <a:p>
            <a:endParaRPr lang="en-GB" dirty="0"/>
          </a:p>
          <a:p>
            <a:r>
              <a:rPr lang="en-GB" dirty="0"/>
              <a:t>Live attenuated influenza vaccine (Fluenz Tetra) has been shown to provide greater protection for children than inactivated influenza vaccine.  This vaccine is the preferred vaccine for children aged two to less than 18 years.</a:t>
            </a:r>
          </a:p>
          <a:p>
            <a:endParaRPr lang="en-GB" dirty="0"/>
          </a:p>
          <a:p>
            <a:r>
              <a:rPr lang="en-GB" dirty="0"/>
              <a:t>It became available in the UK for the 2012/13 flu season.  It has been used in USA (same vaccine but under the name</a:t>
            </a:r>
            <a:r>
              <a:rPr lang="en-GB" baseline="0" dirty="0"/>
              <a:t> </a:t>
            </a:r>
            <a:r>
              <a:rPr lang="en-GB" baseline="0" dirty="0" err="1"/>
              <a:t>FluMist</a:t>
            </a:r>
            <a:r>
              <a:rPr lang="en-GB" baseline="0" dirty="0"/>
              <a:t>) </a:t>
            </a:r>
            <a:r>
              <a:rPr lang="en-GB" dirty="0"/>
              <a:t>for many years and millions of doses have been given.</a:t>
            </a:r>
          </a:p>
          <a:p>
            <a:endParaRPr lang="en-GB" dirty="0"/>
          </a:p>
        </p:txBody>
      </p:sp>
      <p:sp>
        <p:nvSpPr>
          <p:cNvPr id="9626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extLst>
      <p:ext uri="{BB962C8B-B14F-4D97-AF65-F5344CB8AC3E}">
        <p14:creationId xmlns:p14="http://schemas.microsoft.com/office/powerpoint/2010/main" val="2131903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GB" dirty="0">
                <a:solidFill>
                  <a:srgbClr val="FF0000"/>
                </a:solidFill>
              </a:rPr>
              <a:t>See PHE’s website (</a:t>
            </a:r>
            <a:r>
              <a:rPr lang="en-GB" dirty="0">
                <a:solidFill>
                  <a:srgbClr val="FF0000"/>
                </a:solidFill>
                <a:hlinkClick r:id="rId3"/>
              </a:rPr>
              <a:t>www.gov.uk/government/news/vaccines-and-gelatine-phe-response</a:t>
            </a:r>
            <a:r>
              <a:rPr lang="en-GB" dirty="0">
                <a:solidFill>
                  <a:srgbClr val="FF0000"/>
                </a:solidFill>
              </a:rPr>
              <a:t>) for Q&amp;As</a:t>
            </a:r>
            <a:r>
              <a:rPr lang="en-GB" baseline="0" dirty="0">
                <a:solidFill>
                  <a:srgbClr val="FF0000"/>
                </a:solidFill>
              </a:rPr>
              <a:t> </a:t>
            </a:r>
            <a:r>
              <a:rPr lang="en-GB" dirty="0">
                <a:solidFill>
                  <a:srgbClr val="FF0000"/>
                </a:solidFill>
              </a:rPr>
              <a:t> and more information on vaccines and gelatine</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44</a:t>
            </a:fld>
            <a:endParaRPr lang="en-US"/>
          </a:p>
        </p:txBody>
      </p:sp>
    </p:spTree>
    <p:extLst>
      <p:ext uri="{BB962C8B-B14F-4D97-AF65-F5344CB8AC3E}">
        <p14:creationId xmlns:p14="http://schemas.microsoft.com/office/powerpoint/2010/main" val="27992361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In 2019, JCVI advised that, on the basis of recent data, children with asthma on inhaled corticosteroids may safely be given LAIV, irrespective of the dose prescribed. LAIV is not recommended for children and adolescents currently experiencing an acute exacerbation of symptoms including those who have had increased wheezing and/or needed additional bronchodilator treatment in the previous 72 hours. Such children should be offered a suitable inactivated influenza vaccine to avoid a delay in protection.</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There are limited safety data in children who require regular oral steroids for maintenance of asthma control, or have previously required intensive care for asthma exacerbation – such children should only be given LAIV on the advice of their specialist. As these children may be at higher risk from influenza infection, those who cannot receive LAIV should receive a suitable inactivated influenza vaccine. Children with significant asthma and aged under nine years who have not been previously vaccinated against influenza will require a second dose (of either LAIV or inactivated vaccine as appropriate).</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45</a:t>
            </a:fld>
            <a:endParaRPr lang="en-US" dirty="0"/>
          </a:p>
        </p:txBody>
      </p:sp>
    </p:spTree>
    <p:extLst>
      <p:ext uri="{BB962C8B-B14F-4D97-AF65-F5344CB8AC3E}">
        <p14:creationId xmlns:p14="http://schemas.microsoft.com/office/powerpoint/2010/main" val="17843401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If an immunocompromised individual receives LAIV then the degree of immunosuppression should be assessed. If the patient is severely immunocompromised, antiviral prophylaxis should be considered, otherwise they should be advised to seek medical advice if they develop flu-like symptoms in the four days (the usual incubation period) following administration of the vaccine. If antivirals are used for prophylaxis or treatment, then in order to maximise their protection in the forthcoming flu season, the patient should also be offered inactivated influenza vaccine. This can be given straight away.</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46</a:t>
            </a:fld>
            <a:endParaRPr lang="en-US"/>
          </a:p>
        </p:txBody>
      </p:sp>
    </p:spTree>
    <p:extLst>
      <p:ext uri="{BB962C8B-B14F-4D97-AF65-F5344CB8AC3E}">
        <p14:creationId xmlns:p14="http://schemas.microsoft.com/office/powerpoint/2010/main" val="22369917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12643" name="Rectangle 3"/>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There is a theoretical potential for transmission of live attenuated influenza virus in the LAIV</a:t>
            </a:r>
            <a:r>
              <a:rPr lang="en-US" sz="1200" kern="1200" baseline="0" dirty="0">
                <a:solidFill>
                  <a:schemeClr val="tx1"/>
                </a:solidFill>
                <a:effectLst/>
                <a:latin typeface="+mn-lt"/>
                <a:ea typeface="ヒラギノ角ゴ Pro W3" pitchFamily="84" charset="-128"/>
                <a:cs typeface="ヒラギノ角ゴ Pro W3" pitchFamily="84" charset="-128"/>
              </a:rPr>
              <a:t> </a:t>
            </a:r>
            <a:r>
              <a:rPr lang="en-US" sz="1200" kern="1200" dirty="0">
                <a:solidFill>
                  <a:schemeClr val="tx1"/>
                </a:solidFill>
                <a:effectLst/>
                <a:latin typeface="+mn-lt"/>
                <a:ea typeface="ヒラギノ角ゴ Pro W3" pitchFamily="84" charset="-128"/>
                <a:cs typeface="ヒラギノ角ゴ Pro W3" pitchFamily="84" charset="-128"/>
              </a:rPr>
              <a:t>to immunocompromised contacts for one to two weeks following vaccination. In the US, where there has been extensive use of the live attenuated influenza vaccine, there have been no reported instances of illness or infections from the vaccine virus among immunocompromised patients inadvertently exposed. Where close contact with very severely immunocompromised patients (such as bone marrow transplant patients requiring isolation) is likely or unavoidable (for example, household members), however, appropriate alternative inactivated influenza vaccines should be considered.</a:t>
            </a: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1126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extLst>
      <p:ext uri="{BB962C8B-B14F-4D97-AF65-F5344CB8AC3E}">
        <p14:creationId xmlns:p14="http://schemas.microsoft.com/office/powerpoint/2010/main" val="1684279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endParaRPr lang="en-GB" dirty="0"/>
          </a:p>
        </p:txBody>
      </p:sp>
      <p:sp>
        <p:nvSpPr>
          <p:cNvPr id="75780" name="Slide Number Placeholder 3"/>
          <p:cNvSpPr>
            <a:spLocks noGrp="1"/>
          </p:cNvSpPr>
          <p:nvPr>
            <p:ph type="sldNum" sz="quarter" idx="5"/>
          </p:nvPr>
        </p:nvSpPr>
        <p:spPr bwMode="auto">
          <a:noFill/>
          <a:ln>
            <a:miter lim="800000"/>
            <a:headEnd/>
            <a:tailEnd/>
          </a:ln>
        </p:spPr>
        <p:txBody>
          <a:bodyPr/>
          <a:lstStyle/>
          <a:p>
            <a:fld id="{17AC1B67-9FC3-0A48-A603-6072EF2F3B7A}" type="slidenum">
              <a:rPr lang="en-GB"/>
              <a:pPr/>
              <a:t>6</a:t>
            </a:fld>
            <a:endParaRPr lang="en-GB"/>
          </a:p>
        </p:txBody>
      </p:sp>
      <p:sp>
        <p:nvSpPr>
          <p:cNvPr id="75781"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In theory, healthcare workers may have low level exposure to live attenuated influenza vaccine viruses during administration of the vaccine and/or from recently vaccinated patients. The vaccine viruses are cold-adapted and attenuated and are unlikely to cause symptomatic flu. In the US, where there has been extensive use of the live attenuated flu vaccine, no transmission of vaccine virus in healthcare settings ever has been reported and there have been no reported instances of illness or infections from the vaccine virus among healthcare professionals inadvertently exposed. Thus, the Centers for Disease Control and Prevention has considered that the risk of acquiring vaccine viruses from the environment is unknown but is probably low. As a precaution, however, very severely immunosuppressed individuals should not administer live attenuated influenza vaccine. Other healthcare workers who have less severe immunosuppression or are pregnant, should follow normal clinical practice to avoid inhaling the vaccine and ensure that they themselves are appropriately </a:t>
            </a:r>
            <a:r>
              <a:rPr lang="en-GB" sz="1200" kern="1200" dirty="0">
                <a:solidFill>
                  <a:schemeClr val="tx1"/>
                </a:solidFill>
                <a:effectLst/>
                <a:latin typeface="+mn-lt"/>
                <a:ea typeface="ヒラギノ角ゴ Pro W3" pitchFamily="84" charset="-128"/>
                <a:cs typeface="ヒラギノ角ゴ Pro W3" pitchFamily="84" charset="-128"/>
              </a:rPr>
              <a:t>vaccinated</a:t>
            </a:r>
            <a:r>
              <a:rPr lang="en-GB" sz="1200" kern="1200" baseline="0" dirty="0">
                <a:solidFill>
                  <a:schemeClr val="tx1"/>
                </a:solidFill>
                <a:effectLst/>
                <a:latin typeface="+mn-lt"/>
                <a:ea typeface="ヒラギノ角ゴ Pro W3" pitchFamily="84" charset="-128"/>
                <a:cs typeface="ヒラギノ角ゴ Pro W3" pitchFamily="84" charset="-128"/>
              </a:rPr>
              <a:t>.</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49</a:t>
            </a:fld>
            <a:endParaRPr lang="en-US" dirty="0"/>
          </a:p>
        </p:txBody>
      </p:sp>
    </p:spTree>
    <p:extLst>
      <p:ext uri="{BB962C8B-B14F-4D97-AF65-F5344CB8AC3E}">
        <p14:creationId xmlns:p14="http://schemas.microsoft.com/office/powerpoint/2010/main" val="3852756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79875" name="Rectangle 3"/>
          <p:cNvSpPr>
            <a:spLocks noGrp="1"/>
          </p:cNvSpPr>
          <p:nvPr>
            <p:ph type="body" idx="1"/>
          </p:nvPr>
        </p:nvSpPr>
        <p:spPr bwMode="auto">
          <a:noFill/>
        </p:spPr>
        <p:txBody>
          <a:bodyPr/>
          <a:lstStyle/>
          <a:p>
            <a:endParaRPr lang="en-GB" dirty="0"/>
          </a:p>
        </p:txBody>
      </p:sp>
      <p:sp>
        <p:nvSpPr>
          <p:cNvPr id="798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Tree>
    <p:extLst>
      <p:ext uri="{BB962C8B-B14F-4D97-AF65-F5344CB8AC3E}">
        <p14:creationId xmlns:p14="http://schemas.microsoft.com/office/powerpoint/2010/main" val="34804917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52</a:t>
            </a:fld>
            <a:endParaRPr lang="en-US"/>
          </a:p>
        </p:txBody>
      </p:sp>
    </p:spTree>
    <p:extLst>
      <p:ext uri="{BB962C8B-B14F-4D97-AF65-F5344CB8AC3E}">
        <p14:creationId xmlns:p14="http://schemas.microsoft.com/office/powerpoint/2010/main" val="23858411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Two doses of the inactivated flu vaccines are required to achieve adequate antibody levels in younger children.</a:t>
            </a:r>
            <a:endParaRPr lang="en-GB" b="0" baseline="30000" dirty="0"/>
          </a:p>
          <a:p>
            <a:r>
              <a:rPr lang="en-GB" b="0" dirty="0"/>
              <a:t>A single dose of LAIV should </a:t>
            </a:r>
            <a:r>
              <a:rPr lang="en-GB" dirty="0"/>
              <a:t>provide protection to previously unvaccinated healthy children however.</a:t>
            </a:r>
            <a:endParaRPr lang="en-GB" baseline="30000" dirty="0"/>
          </a:p>
          <a:p>
            <a:r>
              <a:rPr lang="en-GB" dirty="0"/>
              <a:t>Only modest additional protection provided by a second dose of LAIV.</a:t>
            </a:r>
          </a:p>
          <a:p>
            <a:r>
              <a:rPr lang="en-GB" dirty="0"/>
              <a:t>JCVI advise greater population health impact can be achieved if the limited quantity of LAIV available is given as one dose schedule to larger number of children.</a:t>
            </a:r>
            <a:endParaRPr lang="en-GB" baseline="30000" dirty="0"/>
          </a:p>
          <a:p>
            <a:r>
              <a:rPr lang="en-GB" dirty="0"/>
              <a:t>Only children aged 6 months to less than nine years who are in clinical risk groups and have not received flu vaccine previously should be offered a second dose of LAIV</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53</a:t>
            </a:fld>
            <a:endParaRPr lang="en-US"/>
          </a:p>
        </p:txBody>
      </p:sp>
    </p:spTree>
    <p:extLst>
      <p:ext uri="{BB962C8B-B14F-4D97-AF65-F5344CB8AC3E}">
        <p14:creationId xmlns:p14="http://schemas.microsoft.com/office/powerpoint/2010/main" val="28198909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Immunisers should be alert to the recommendations for influenza vaccine according to age and eligibility. Infants younger than six months of age are not eligible to receive influenza vaccine as there is no licenced product for this age group, they can only benefit from passively acquired immunity following maternal vaccination. Infants aged six months to two years who are in</a:t>
            </a:r>
            <a:r>
              <a:rPr lang="en-GB" b="0" baseline="0" dirty="0"/>
              <a:t> an at risk group are eligible to receive quadrivalent inactivated influenza vaccine from the age of six months. LAIV is licenced for use in those aged two years to less than 18 years so all of those children in this age group who are eligible for influenza vaccination (those in an at risk group and those eligible for the universal childhood flu programme aged two years to 15 years) should be offered LAIV unless it is contraindicated due to it being a live vaccine or if it is unsuitable due to the porcine gelatine content. </a:t>
            </a:r>
            <a:endParaRPr lang="en-GB" b="0"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54</a:t>
            </a:fld>
            <a:endParaRPr lang="en-US"/>
          </a:p>
        </p:txBody>
      </p:sp>
    </p:spTree>
    <p:extLst>
      <p:ext uri="{BB962C8B-B14F-4D97-AF65-F5344CB8AC3E}">
        <p14:creationId xmlns:p14="http://schemas.microsoft.com/office/powerpoint/2010/main" val="24552531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9571" name="Rectangle 3"/>
          <p:cNvSpPr>
            <a:spLocks noGrp="1"/>
          </p:cNvSpPr>
          <p:nvPr>
            <p:ph type="body" idx="1"/>
          </p:nvPr>
        </p:nvSpPr>
        <p:spPr bwMode="auto">
          <a:noFill/>
        </p:spPr>
        <p:txBody>
          <a:bodyPr>
            <a:normAutofit fontScale="70000" lnSpcReduction="20000"/>
          </a:bodyPr>
          <a:lstStyle/>
          <a:p>
            <a:r>
              <a:rPr lang="en-GB" sz="1200" kern="1200" dirty="0">
                <a:solidFill>
                  <a:schemeClr val="tx1"/>
                </a:solidFill>
                <a:effectLst/>
                <a:latin typeface="+mn-lt"/>
                <a:ea typeface="ヒラギノ角ゴ Pro W3" pitchFamily="84" charset="-128"/>
                <a:cs typeface="ヒラギノ角ゴ Pro W3" pitchFamily="84" charset="-128"/>
              </a:rPr>
              <a:t>Confirmed anaphylaxis is rare. Other allergic conditions such as rashes may occur more commonly and are not contraindications to further immunisation. A careful history of the event will often distinguish between true anaphylaxis and other events that are either not due to the vaccine or are not life threatening. In the latter circumstance, it may be possible to continue the immunisation course. Specialist advice must be sought on the vaccines and the circumstances in which they could be given. The risk to the individual of not being immunised must be taken into account.</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The live attenuated influenza vaccine (Fluenz Tetra) should not be given to children or adolescents who are clinically severely immunodeficient due to conditions or immunosuppressive therapy such as: acute and chronic leukaemias; lymphoma; HIV infection not on highly active antiretroviral therapy (HAART); cellular immune deficiencies; and high dose corticosteroids. It is not contraindicated for use in children or adolescents with stable HIV infection receiving antiretroviral therapy; or who are receiving topical/inhaled corticosteroids or low-dose systemic corticosteroids or those receiving corticosteroids as replacement therapy, e.g. for adrenal insufficiency. </a:t>
            </a: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dirty="0"/>
          </a:p>
          <a:p>
            <a:r>
              <a:rPr lang="en-GB" b="0" dirty="0"/>
              <a:t>Chapter 6 of the Green Book on contraindications and special precautions gives further advice on the use of live vaccines in individuals who are severely immunosuppressed. It</a:t>
            </a:r>
            <a:r>
              <a:rPr lang="en-GB" b="0" baseline="0" dirty="0"/>
              <a:t> states that the definition of </a:t>
            </a:r>
            <a:r>
              <a:rPr lang="en-GB" b="0" dirty="0"/>
              <a:t> “systemic high doses steroids” (and until at least three months after treatment has stopped) would include children who receive prednisolone, orally or rectally, at a daily dose (or its equivalent) of 2mg/ kg/day for at least one week, or 1mg/kg/day for one month. </a:t>
            </a:r>
            <a:r>
              <a:rPr lang="en-GB" sz="1200" b="0" i="0" u="none" strike="noStrike" kern="1200" baseline="0" dirty="0">
                <a:solidFill>
                  <a:schemeClr val="tx1"/>
                </a:solidFill>
                <a:latin typeface="+mn-lt"/>
                <a:ea typeface="ヒラギノ角ゴ Pro W3" pitchFamily="84" charset="-128"/>
                <a:cs typeface="ヒラギノ角ゴ Pro W3" pitchFamily="84" charset="-128"/>
              </a:rPr>
              <a:t>Occasionally, individuals on lower doses of steroids may be immunosuppressed and at increased risk from infections. In those cases, live vaccines should be considered with caution, in discussion with a relevant specialist physician”. </a:t>
            </a:r>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live attenuated vaccine is contraindicated in children and adolescents receiving salicylate therapy (other than for topical treatment of localised conditions) because of the association of Reye's syndrome with salicylates and wild-type flu infection as described in the SPC for Fluenz Tetra.</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Safety data for the live attenuated flu vaccine when given in pregnancy is limited. Whilst there is no evidence of risk with live attenuated flu</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vaccine,</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inactivated flu</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vaccines are preferred for those who are pregnant. There is no need, however, to specifically test eligible girls for pregnancy or to advise avoidance of pregnancy in those who have been recently vaccinated.</a:t>
            </a:r>
            <a:endParaRPr lang="en-GB" dirty="0"/>
          </a:p>
          <a:p>
            <a:r>
              <a:rPr lang="en-GB" sz="1200" kern="1200" dirty="0">
                <a:solidFill>
                  <a:schemeClr val="tx1"/>
                </a:solidFill>
                <a:effectLst/>
                <a:latin typeface="+mn-lt"/>
                <a:ea typeface="ヒラギノ角ゴ Pro W3" pitchFamily="84" charset="-128"/>
                <a:cs typeface="ヒラギノ角ゴ Pro W3" pitchFamily="84" charset="-128"/>
              </a:rPr>
              <a:t>Confirmed anaphylaxis is rare. Other allergic conditions such as rashes may occur more commonly and are not contraindications to further immunisation. A careful history of the event will often distinguish between true anaphylaxis and other events that are either not due to the vaccine or are not life threatening. In the latter circumstance, it may be possible to continue the immunisation course. Specialist advice must be sought on the vaccines and the circumstances in which they could be given. The risk to the individual of not being immunised must be taken into account.</a:t>
            </a:r>
          </a:p>
          <a:p>
            <a:r>
              <a:rPr lang="en-GB" sz="1200" kern="1200" dirty="0">
                <a:solidFill>
                  <a:schemeClr val="tx1"/>
                </a:solidFill>
                <a:effectLst/>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The SmPCs for individual products should always be referred to when deciding which vaccine to give. </a:t>
            </a:r>
            <a:r>
              <a:rPr lang="en-GB" sz="1000" dirty="0"/>
              <a:t>There are very few individuals</a:t>
            </a:r>
            <a:r>
              <a:rPr lang="en-GB" sz="1000" baseline="0" dirty="0"/>
              <a:t> </a:t>
            </a:r>
            <a:r>
              <a:rPr lang="en-GB" sz="1000" dirty="0"/>
              <a:t>who cannot receive any flu</a:t>
            </a:r>
            <a:r>
              <a:rPr lang="en-GB" sz="1000" baseline="0" dirty="0"/>
              <a:t> </a:t>
            </a:r>
            <a:r>
              <a:rPr lang="en-GB" sz="1000" dirty="0"/>
              <a:t>vaccine.</a:t>
            </a:r>
            <a:r>
              <a:rPr lang="en-GB" sz="1000" baseline="0" dirty="0"/>
              <a:t> </a:t>
            </a:r>
            <a:r>
              <a:rPr lang="en-GB" sz="1000" dirty="0"/>
              <a:t>When there is doubt, appropriate advice should be sought promptly from the local screening and immunisation or health protection team or the patient’s consultant so that the period the individual is left unvaccinated is minimised.</a:t>
            </a:r>
          </a:p>
          <a:p>
            <a:endParaRPr lang="en-GB" dirty="0"/>
          </a:p>
        </p:txBody>
      </p:sp>
      <p:sp>
        <p:nvSpPr>
          <p:cNvPr id="10957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Tree>
    <p:extLst>
      <p:ext uri="{BB962C8B-B14F-4D97-AF65-F5344CB8AC3E}">
        <p14:creationId xmlns:p14="http://schemas.microsoft.com/office/powerpoint/2010/main" val="3630663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10595" name="Rectangle 3"/>
          <p:cNvSpPr>
            <a:spLocks noGrp="1"/>
          </p:cNvSpPr>
          <p:nvPr>
            <p:ph type="body" idx="1"/>
          </p:nvPr>
        </p:nvSpPr>
        <p:spPr bwMode="auto">
          <a:noFill/>
        </p:spPr>
        <p:txBody>
          <a:bodyPr>
            <a:normAutofit fontScale="92500"/>
          </a:bodyPr>
          <a:lstStyle/>
          <a:p>
            <a:r>
              <a:rPr lang="en-GB" dirty="0"/>
              <a:t>Minor illnesses without fever or systemic upset are not valid reasons to postpone vaccination. If the individual is acutely unwell, immunisation may be postponed until they have recovered.</a:t>
            </a:r>
            <a:r>
              <a:rPr lang="en-GB" baseline="0" dirty="0"/>
              <a:t> T</a:t>
            </a:r>
            <a:r>
              <a:rPr lang="en-GB" dirty="0"/>
              <a:t>his is to avoid confusing the differential diagnosis of acute illness by wrongly attributing any</a:t>
            </a:r>
            <a:r>
              <a:rPr lang="en-GB" baseline="0" dirty="0"/>
              <a:t> </a:t>
            </a:r>
            <a:r>
              <a:rPr lang="en-GB" dirty="0"/>
              <a:t>signs or symptoms to</a:t>
            </a:r>
            <a:r>
              <a:rPr lang="en-GB" baseline="0" dirty="0"/>
              <a:t> the</a:t>
            </a:r>
            <a:r>
              <a:rPr lang="en-GB" dirty="0"/>
              <a:t> adverse effects of the vaccine.</a:t>
            </a:r>
          </a:p>
          <a:p>
            <a:endParaRPr lang="en-GB" dirty="0"/>
          </a:p>
          <a:p>
            <a:r>
              <a:rPr lang="en-GB" dirty="0"/>
              <a:t>There are no data on the effectiveness of LAIV</a:t>
            </a:r>
            <a:r>
              <a:rPr lang="en-GB" baseline="0" dirty="0"/>
              <a:t> </a:t>
            </a:r>
            <a:r>
              <a:rPr lang="en-GB" dirty="0"/>
              <a:t>when given to children with heavily blocked or runny nose (rhinitis) attributable to infection or allergy. As heavy nasal congestion might impede delivery of the vaccine to the nasopharyngeal mucosa, deferral of administration until resolution of the nasal congestion should be considered or an appropriate alternative intramuscularly administered influenza vaccine should be considered.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There is a potential for influenza antiviral agents to lower the effectiveness of the live attenuated influenza vaccine. Therefore, influenza antiviral agents and LAIV should not be administered concomitantly. LAIV</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should be delayed until 48 hours following the cessation of treatment with influenza antiviral agents. Administration of influenza antiviral agents within two weeks of administration of LAIV</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may adversely affect the effectiveness of the vaccine.</a:t>
            </a:r>
          </a:p>
          <a:p>
            <a:r>
              <a:rPr lang="en-GB" dirty="0"/>
              <a:t>Minor illnesses without fever of systemic upset are not valid reasons to postpone vaccination. If the individual is acutely unwell the vaccination may be deferred until they have recovered.</a:t>
            </a:r>
            <a:r>
              <a:rPr lang="en-GB" baseline="0" dirty="0"/>
              <a:t> T</a:t>
            </a:r>
            <a:r>
              <a:rPr lang="en-GB" dirty="0"/>
              <a:t>his is to avoid confusing the differential diagnosis of any acute illness by wrongly attributing any</a:t>
            </a:r>
            <a:r>
              <a:rPr lang="en-GB" baseline="0" dirty="0"/>
              <a:t> </a:t>
            </a:r>
            <a:r>
              <a:rPr lang="en-GB" dirty="0"/>
              <a:t>signs or symptoms to the adverse effects of the vaccine.</a:t>
            </a:r>
          </a:p>
          <a:p>
            <a:endParaRPr lang="en-GB" dirty="0"/>
          </a:p>
          <a:p>
            <a:endParaRPr lang="en-GB" dirty="0"/>
          </a:p>
        </p:txBody>
      </p:sp>
      <p:sp>
        <p:nvSpPr>
          <p:cNvPr id="1105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extLst>
      <p:ext uri="{BB962C8B-B14F-4D97-AF65-F5344CB8AC3E}">
        <p14:creationId xmlns:p14="http://schemas.microsoft.com/office/powerpoint/2010/main" val="1557565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ヒラギノ角ゴ Pro W3" pitchFamily="84" charset="-128"/>
                <a:cs typeface="ヒラギノ角ゴ Pro W3" pitchFamily="84" charset="-128"/>
              </a:rPr>
              <a:t>For the 2021 to 22 flu seasons, all those aged 18 years and over are recommended to receive wither QIVc or QIVr.</a:t>
            </a:r>
          </a:p>
          <a:p>
            <a:endParaRPr lang="en-US" sz="1200" kern="1200" dirty="0">
              <a:solidFill>
                <a:schemeClr val="tx1"/>
              </a:solidFill>
              <a:effectLst/>
              <a:latin typeface="+mn-lt"/>
              <a:ea typeface="ヒラギノ角ゴ Pro W3" pitchFamily="84" charset="-128"/>
              <a:cs typeface="ヒラギノ角ゴ Pro W3" pitchFamily="84" charset="-128"/>
            </a:endParaRPr>
          </a:p>
          <a:p>
            <a:r>
              <a:rPr lang="en-US" sz="1200" kern="1200" dirty="0">
                <a:solidFill>
                  <a:schemeClr val="tx1"/>
                </a:solidFill>
                <a:effectLst/>
                <a:latin typeface="+mn-lt"/>
                <a:ea typeface="ヒラギノ角ゴ Pro W3" pitchFamily="84" charset="-128"/>
                <a:cs typeface="ヒラギノ角ゴ Pro W3" pitchFamily="84" charset="-128"/>
              </a:rPr>
              <a:t>QIVe should only be offered if QIVc and QIVr are not available.</a:t>
            </a:r>
          </a:p>
          <a:p>
            <a:endParaRPr lang="en-US" sz="1200" kern="1200" dirty="0">
              <a:solidFill>
                <a:schemeClr val="tx1"/>
              </a:solidFill>
              <a:effectLst/>
              <a:latin typeface="+mn-lt"/>
              <a:ea typeface="ヒラギノ角ゴ Pro W3" pitchFamily="84" charset="-128"/>
              <a:cs typeface="ヒラギノ角ゴ Pro W3" pitchFamily="84" charset="-128"/>
            </a:endParaRPr>
          </a:p>
          <a:p>
            <a:r>
              <a:rPr lang="en-US" sz="1200" kern="1200" dirty="0">
                <a:solidFill>
                  <a:schemeClr val="tx1"/>
                </a:solidFill>
                <a:effectLst/>
                <a:latin typeface="+mn-lt"/>
                <a:ea typeface="ヒラギノ角ゴ Pro W3" pitchFamily="84" charset="-128"/>
                <a:cs typeface="ヒラギノ角ゴ Pro W3" pitchFamily="84" charset="-128"/>
              </a:rPr>
              <a:t>Inactivated influenza vaccines that have a very low ovalbumin content (&lt;0.12 micrograms/ml - equivalent to &lt;0.06 micrograms for a 0.5 ml dose) are available and studies show they may be used safely in individuals with egg allergy</a:t>
            </a:r>
            <a:r>
              <a:rPr lang="en-US" sz="1200" kern="1200" baseline="0" dirty="0">
                <a:solidFill>
                  <a:schemeClr val="tx1"/>
                </a:solidFill>
                <a:effectLst/>
                <a:latin typeface="+mn-lt"/>
                <a:ea typeface="ヒラギノ角ゴ Pro W3" pitchFamily="84" charset="-128"/>
                <a:cs typeface="ヒラギノ角ゴ Pro W3" pitchFamily="84" charset="-128"/>
              </a:rPr>
              <a:t>. </a:t>
            </a:r>
            <a:r>
              <a:rPr lang="en-GB" dirty="0">
                <a:latin typeface="+mn-lt"/>
              </a:rPr>
              <a:t>Vaccines with ovalbumin content more than 0.12 micrograms/ml or where content is not stated should not be given to egg-allergic individuals. </a:t>
            </a:r>
          </a:p>
          <a:p>
            <a:endParaRPr lang="en-GB" sz="1200" kern="1200" dirty="0">
              <a:solidFill>
                <a:srgbClr val="FF0000"/>
              </a:solidFill>
              <a:effectLst/>
              <a:latin typeface="+mn-lt"/>
              <a:ea typeface="ヒラギノ角ゴ Pro W3" pitchFamily="84" charset="-128"/>
              <a:cs typeface="ヒラギノ角ゴ Pro W3" pitchFamily="84" charset="-128"/>
            </a:endParaRPr>
          </a:p>
          <a:p>
            <a:r>
              <a:rPr lang="en-US" sz="1200" kern="1200" dirty="0">
                <a:solidFill>
                  <a:schemeClr val="tx1"/>
                </a:solidFill>
                <a:effectLst/>
                <a:latin typeface="+mn-lt"/>
                <a:ea typeface="ヒラギノ角ゴ Pro W3" pitchFamily="84" charset="-128"/>
                <a:cs typeface="ヒラギノ角ゴ Pro W3" pitchFamily="84" charset="-128"/>
              </a:rPr>
              <a:t>Adult patients can also be immunised in any setting using an inactivated influenza vaccine with an ovalbumin content less than 0.12 micrograms/ml (equivalent to 0.06 micrograms for 0.5 ml dose), excepting those with severe anaphylaxis to egg which has previously required intensive care who</a:t>
            </a:r>
            <a:r>
              <a:rPr lang="en-US" sz="1200" kern="1200" baseline="0" dirty="0">
                <a:solidFill>
                  <a:schemeClr val="tx1"/>
                </a:solidFill>
                <a:effectLst/>
                <a:latin typeface="+mn-lt"/>
                <a:ea typeface="ヒラギノ角ゴ Pro W3" pitchFamily="84" charset="-128"/>
                <a:cs typeface="ヒラギノ角ゴ Pro W3" pitchFamily="84" charset="-128"/>
              </a:rPr>
              <a:t> </a:t>
            </a:r>
            <a:r>
              <a:rPr lang="en-US" sz="1200" kern="1200" dirty="0">
                <a:solidFill>
                  <a:schemeClr val="tx1"/>
                </a:solidFill>
                <a:effectLst/>
                <a:latin typeface="+mn-lt"/>
                <a:ea typeface="ヒラギノ角ゴ Pro W3" pitchFamily="84" charset="-128"/>
                <a:cs typeface="ヒラギノ角ゴ Pro W3" pitchFamily="84" charset="-128"/>
              </a:rPr>
              <a:t>should be referred to specialists for immunisation in hospital. </a:t>
            </a:r>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57</a:t>
            </a:fld>
            <a:endParaRPr lang="en-US"/>
          </a:p>
        </p:txBody>
      </p:sp>
    </p:spTree>
    <p:extLst>
      <p:ext uri="{BB962C8B-B14F-4D97-AF65-F5344CB8AC3E}">
        <p14:creationId xmlns:p14="http://schemas.microsoft.com/office/powerpoint/2010/main" val="26636720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JCVI has advised (JCVI, 2015) that children with an egg allergy – including those with previous anaphylaxis to egg – can be safely vaccinated with LAIV in any setting (including primary care and schools). The only exception is for children who have required admission to intensive care for a previous severe anaphylaxis to egg, for whom no data are available; such children are best given LAIV in the hospital setting. LAIV remains the preferred vaccine for this group and the intranasal route is less likely to cause systemic reactions.</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Children with egg allergy but who also have another condition which contraindicates LAIV should be offered an inactivated influenza vaccine with a very low ovalbumin content (less than 0.12 micrograms/ml). Children in a clinical risk group and aged under nine years who have not been previously vaccinated against influenza will require a second dose (of either LAIV or inactivated vaccine as appropriate).</a:t>
            </a:r>
          </a:p>
          <a:p>
            <a:endParaRPr lang="en-US"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solidFill>
                <a:srgbClr val="000000"/>
              </a:solidFill>
              <a:latin typeface="+mn-lt"/>
              <a:ea typeface="Times New Roman"/>
              <a:cs typeface="Frutiger 45 Ligh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solidFill>
                <a:srgbClr val="000000"/>
              </a:solidFill>
              <a:latin typeface="+mn-lt"/>
              <a:ea typeface="Times New Roman"/>
              <a:cs typeface="Frutiger 45 Light"/>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58</a:t>
            </a:fld>
            <a:endParaRPr lang="en-US" dirty="0"/>
          </a:p>
        </p:txBody>
      </p:sp>
    </p:spTree>
    <p:extLst>
      <p:ext uri="{BB962C8B-B14F-4D97-AF65-F5344CB8AC3E}">
        <p14:creationId xmlns:p14="http://schemas.microsoft.com/office/powerpoint/2010/main" val="30792440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60</a:t>
            </a:fld>
            <a:endParaRPr lang="en-US"/>
          </a:p>
        </p:txBody>
      </p:sp>
    </p:spTree>
    <p:extLst>
      <p:ext uri="{BB962C8B-B14F-4D97-AF65-F5344CB8AC3E}">
        <p14:creationId xmlns:p14="http://schemas.microsoft.com/office/powerpoint/2010/main" val="4213248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In the 2021/22 flu season, flu vaccine should be offered to all children who are aged 2 to 15 years old (but not 16 years or older) on 31 August 2021. It should also be offered to children from six months of age in clinical risk groups.</a:t>
            </a:r>
          </a:p>
          <a:p>
            <a:r>
              <a:rPr lang="en-GB" sz="1200" kern="1200" dirty="0">
                <a:solidFill>
                  <a:schemeClr val="tx1"/>
                </a:solidFill>
                <a:effectLst/>
                <a:latin typeface="+mn-lt"/>
                <a:ea typeface="ヒラギノ角ゴ Pro W3" pitchFamily="84" charset="-128"/>
                <a:cs typeface="ヒラギノ角ゴ Pro W3" pitchFamily="84" charset="-128"/>
              </a:rPr>
              <a:t>During 2020/21, flu vaccine was offered to those aged 50 to 64 years as this age group has a higher risk of morbidity, mortality and hospitalisation relating to Covid. This offer has been extended to include the 2021/22 programme as Covid is expecting to be circulating this winter.</a:t>
            </a:r>
          </a:p>
          <a:p>
            <a:r>
              <a:rPr lang="en-GB" sz="1200" kern="1200" dirty="0">
                <a:solidFill>
                  <a:schemeClr val="tx1"/>
                </a:solidFill>
                <a:effectLst/>
                <a:latin typeface="+mn-lt"/>
                <a:ea typeface="ヒラギノ角ゴ Pro W3" pitchFamily="84" charset="-128"/>
                <a:cs typeface="ヒラギノ角ゴ Pro W3" pitchFamily="84" charset="-128"/>
              </a:rPr>
              <a:t> </a:t>
            </a:r>
          </a:p>
        </p:txBody>
      </p:sp>
      <p:sp>
        <p:nvSpPr>
          <p:cNvPr id="86020" name="Slide Number Placeholder 3"/>
          <p:cNvSpPr>
            <a:spLocks noGrp="1"/>
          </p:cNvSpPr>
          <p:nvPr>
            <p:ph type="sldNum" sz="quarter" idx="5"/>
          </p:nvPr>
        </p:nvSpPr>
        <p:spPr bwMode="auto">
          <a:noFill/>
          <a:ln>
            <a:miter lim="800000"/>
            <a:headEnd/>
            <a:tailEnd/>
          </a:ln>
        </p:spPr>
        <p:txBody>
          <a:bodyPr/>
          <a:lstStyle/>
          <a:p>
            <a:fld id="{7A7B2F2E-796C-1B47-9A23-D7F90DF216CB}" type="slidenum">
              <a:rPr lang="en-GB"/>
              <a:pPr/>
              <a:t>8</a:t>
            </a:fld>
            <a:endParaRPr lang="en-GB"/>
          </a:p>
        </p:txBody>
      </p:sp>
      <p:sp>
        <p:nvSpPr>
          <p:cNvPr id="86021"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extLst>
      <p:ext uri="{BB962C8B-B14F-4D97-AF65-F5344CB8AC3E}">
        <p14:creationId xmlns:p14="http://schemas.microsoft.com/office/powerpoint/2010/main" val="37384922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A 2012 meta-analysis included studies when the influenza virus strains in the vaccine were drifted or mismatched with those in circulation and suggested an overall efficacy against confirmed disease of 59% (95% confidence interval 51-67) in adults aged 18 to 65 years. In the elderly, protection produced by the vaccine may be lower</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2</a:t>
            </a:r>
            <a:r>
              <a:rPr lang="en-GB" sz="1200" b="0" i="0" u="none" strike="noStrike" kern="1200" baseline="0" dirty="0">
                <a:solidFill>
                  <a:schemeClr val="tx1"/>
                </a:solidFill>
                <a:latin typeface="+mn-lt"/>
                <a:ea typeface="ヒラギノ角ゴ Pro W3" pitchFamily="84" charset="-128"/>
                <a:cs typeface="ヒラギノ角ゴ Pro W3" pitchFamily="84" charset="-128"/>
              </a:rPr>
              <a:t>, although immunisation has been shown to reduce the incidence of severe disease including bronchopneumonia, hospital admissions and mortality.</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A PHE study found that the 2014/15 mid-season estimates of flu vaccine, which is used primarily in adults, provided low protection against flu infection due to one particular subtype, H3N2. This was because a drifted strain of flu A(H3N2) emerged in 2014/15 after the 14/15 A(H3N2) vaccine strain had been selected in February 2014. This resulted in a mismatch between the vaccine strain and the main A(H3N2) strain that circulated in the UK. The study was based on the results from 1,314  patients presenting in primary care across the UK and found that vaccine effectiveness in preventing laboratory confirmed influenza was estimated to be 3% overall (with an upper 95% confidence interval of 35%)</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 </a:t>
            </a:r>
            <a:r>
              <a:rPr lang="en-GB" sz="1200" b="0" i="0" u="none" strike="noStrike" kern="1200" baseline="0" dirty="0">
                <a:solidFill>
                  <a:schemeClr val="tx1"/>
                </a:solidFill>
                <a:latin typeface="+mn-lt"/>
                <a:ea typeface="ヒラギノ角ゴ Pro W3" pitchFamily="84" charset="-128"/>
                <a:cs typeface="ヒラギノ角ゴ Pro W3" pitchFamily="84" charset="-128"/>
              </a:rPr>
              <a:t>This compares to approximately 50% vaccine effectiveness that has typically been seen in the UK over recent years</a:t>
            </a:r>
            <a:r>
              <a:rPr lang="en-GB" sz="1200" kern="1200" dirty="0">
                <a:solidFill>
                  <a:schemeClr val="tx1"/>
                </a:solidFill>
                <a:effectLst/>
                <a:latin typeface="+mn-lt"/>
                <a:ea typeface="ヒラギノ角ゴ Pro W3" pitchFamily="84" charset="-128"/>
                <a:cs typeface="ヒラギノ角ゴ Pro W3" pitchFamily="84" charset="-128"/>
              </a:rPr>
              <a:t>, with generally a good match between the strains of flu in the vaccine and those that subsequently circulate in the population.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End of season flu</a:t>
            </a:r>
            <a:r>
              <a:rPr lang="en-GB" sz="1200" kern="1200" baseline="0" dirty="0">
                <a:solidFill>
                  <a:schemeClr val="tx1"/>
                </a:solidFill>
                <a:effectLst/>
                <a:latin typeface="+mn-lt"/>
                <a:ea typeface="ヒラギノ角ゴ Pro W3" pitchFamily="84" charset="-128"/>
                <a:cs typeface="ヒラギノ角ゴ Pro W3" pitchFamily="84" charset="-128"/>
              </a:rPr>
              <a:t> vaccine effectiveness for the 2020/21 is published in the ’annual flu report’ which also includes details of other respiratory viruses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https://www.gov.uk/government/statistics/annual-flu-reports</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61</a:t>
            </a:fld>
            <a:endParaRPr lang="en-US"/>
          </a:p>
        </p:txBody>
      </p:sp>
    </p:spTree>
    <p:extLst>
      <p:ext uri="{BB962C8B-B14F-4D97-AF65-F5344CB8AC3E}">
        <p14:creationId xmlns:p14="http://schemas.microsoft.com/office/powerpoint/2010/main" val="39277310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62</a:t>
            </a:fld>
            <a:endParaRPr lang="en-US"/>
          </a:p>
        </p:txBody>
      </p:sp>
    </p:spTree>
    <p:extLst>
      <p:ext uri="{BB962C8B-B14F-4D97-AF65-F5344CB8AC3E}">
        <p14:creationId xmlns:p14="http://schemas.microsoft.com/office/powerpoint/2010/main" val="19958815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Research into the first three years of the programme compared the differences between pilot areas, where the entire primary school age cohort was offered vaccination, to non-pilot areas. The results have shown a positive impact on flu transmission across a range of surveillance indicators from vaccinating children of primary school age. These include reductions in: GP consultations for influenza-like illness, swab positivity in primary care,  laboratory confirmed hospitalisations and percentage of respiratory emergency department attendances.</a:t>
            </a:r>
          </a:p>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63</a:t>
            </a:fld>
            <a:endParaRPr lang="en-US"/>
          </a:p>
        </p:txBody>
      </p:sp>
    </p:spTree>
    <p:extLst>
      <p:ext uri="{BB962C8B-B14F-4D97-AF65-F5344CB8AC3E}">
        <p14:creationId xmlns:p14="http://schemas.microsoft.com/office/powerpoint/2010/main" val="39358851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Due to the extremely low levels of flu circulating in the community during 2020/21, it has not been possible to calculate vaccine effectiveness.</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However, since the introduction of the LAIV programme for children in the UK the vaccine effectiveness for laboratory confirmed infection has been good. In 2015/16 it was 57.6% and in 2016/17 it was 65.8%, both within the normal range for this vaccine. Although the overall vaccine effectiveness was lower in 2017/18 at 26.9%, protection varied considerably by strain with vaccine effectiveness against the H1N1pdm09 strain at 90.3% and 60.8% against influenza B, both of which can have an important impact on children.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64</a:t>
            </a:fld>
            <a:endParaRPr lang="en-US"/>
          </a:p>
        </p:txBody>
      </p:sp>
    </p:spTree>
    <p:extLst>
      <p:ext uri="{BB962C8B-B14F-4D97-AF65-F5344CB8AC3E}">
        <p14:creationId xmlns:p14="http://schemas.microsoft.com/office/powerpoint/2010/main" val="31510068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All</a:t>
            </a:r>
            <a:r>
              <a:rPr lang="en-GB" sz="1200" b="1" i="0" u="none" strike="noStrike" kern="1200" baseline="0" dirty="0">
                <a:solidFill>
                  <a:schemeClr val="tx1"/>
                </a:solidFill>
                <a:latin typeface="+mn-lt"/>
                <a:ea typeface="ヒラギノ角ゴ Pro W3" pitchFamily="84" charset="-128"/>
                <a:cs typeface="ヒラギノ角ゴ Pro W3" pitchFamily="84" charset="-128"/>
              </a:rPr>
              <a:t> </a:t>
            </a:r>
            <a:r>
              <a:rPr lang="en-GB" sz="1200" b="0" i="0" u="none" strike="noStrike" kern="1200" baseline="0" dirty="0">
                <a:solidFill>
                  <a:schemeClr val="tx1"/>
                </a:solidFill>
                <a:latin typeface="+mn-lt"/>
                <a:ea typeface="ヒラギノ角ゴ Pro W3" pitchFamily="84" charset="-128"/>
                <a:cs typeface="ヒラギノ角ゴ Pro W3" pitchFamily="84" charset="-128"/>
              </a:rPr>
              <a:t>flu vaccines for children are procured by PHE. This includes vaccine for all children aged two to 15 years and for children in risk groups aged six months to less than 18 years.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For children in clinical risk groups under 18 years of age where LAIV is contraindicated (including those aged under two years of age), a suitable inactivated (injectable) vaccine should be offered which can be ordered alongside Fluenz Tetra through the ImmForm website: www.immform.phe.gov.uk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For all other eligible populations apart from children, providers remain responsible for ordering vaccines directly from manufacturers. </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65</a:t>
            </a:fld>
            <a:endParaRPr lang="en-US"/>
          </a:p>
        </p:txBody>
      </p:sp>
    </p:spTree>
    <p:extLst>
      <p:ext uri="{BB962C8B-B14F-4D97-AF65-F5344CB8AC3E}">
        <p14:creationId xmlns:p14="http://schemas.microsoft.com/office/powerpoint/2010/main" val="35569382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9331" name="Rectangle 3"/>
          <p:cNvSpPr>
            <a:spLocks noGrp="1"/>
          </p:cNvSpPr>
          <p:nvPr>
            <p:ph type="body" idx="1"/>
          </p:nvPr>
        </p:nvSpPr>
        <p:spPr bwMode="auto">
          <a:noFill/>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Vaccines should be stored in the original packaging at +2°C to +8°C and protected from light. All vaccines are sensitive to some extent to heat and cold. Heat speeds up the decline in potency of most vaccines, thus reducing their shelf life. Efficacy, safety and quality may be adversely affected if vaccines are not stored at the temperatures specified in the licence. Freezing may cause increased </a:t>
            </a:r>
            <a:r>
              <a:rPr lang="en-GB" sz="1200" kern="1200" dirty="0" err="1">
                <a:solidFill>
                  <a:schemeClr val="tx1"/>
                </a:solidFill>
                <a:effectLst/>
                <a:latin typeface="+mn-lt"/>
                <a:ea typeface="ヒラギノ角ゴ Pro W3" pitchFamily="84" charset="-128"/>
                <a:cs typeface="ヒラギノ角ゴ Pro W3" pitchFamily="84" charset="-128"/>
              </a:rPr>
              <a:t>reactogenicity</a:t>
            </a:r>
            <a:r>
              <a:rPr lang="en-GB" sz="1200" kern="1200" dirty="0">
                <a:solidFill>
                  <a:schemeClr val="tx1"/>
                </a:solidFill>
                <a:effectLst/>
                <a:latin typeface="+mn-lt"/>
                <a:ea typeface="ヒラギノ角ゴ Pro W3" pitchFamily="84" charset="-128"/>
                <a:cs typeface="ヒラギノ角ゴ Pro W3" pitchFamily="84" charset="-128"/>
              </a:rPr>
              <a:t> and loss of potency for some vaccines and can also cause hairline cracks in the container, leading to contamination of the contents.</a:t>
            </a:r>
          </a:p>
          <a:p>
            <a:endParaRPr lang="en-GB" dirty="0"/>
          </a:p>
          <a:p>
            <a:r>
              <a:rPr lang="en-GB" sz="1200" b="0" i="0" u="none" strike="noStrike" kern="1200" baseline="0" dirty="0">
                <a:solidFill>
                  <a:schemeClr val="tx1"/>
                </a:solidFill>
                <a:latin typeface="+mn-lt"/>
                <a:ea typeface="ヒラギノ角ゴ Pro W3" pitchFamily="84" charset="-128"/>
                <a:cs typeface="ヒラギノ角ゴ Pro W3" pitchFamily="84" charset="-128"/>
              </a:rPr>
              <a:t>LAIV has a shelf life of 18 weeks that starts at the point of release from the manufacturer. This is a shorter shelf life than other influenza vaccines and some of this time will have passed when the vaccine reaches the place where it is to be administered. It is important that the expiry date on the nasal spray applicator is checked before use. If the expiry date has passed, arrangements should be made to have the vaccine disposed safely. </a:t>
            </a:r>
          </a:p>
          <a:p>
            <a:endParaRPr lang="en-GB" sz="1200" b="0" i="0" u="none" strike="noStrike" kern="1200" baseline="0" dirty="0">
              <a:solidFill>
                <a:schemeClr val="tx1"/>
              </a:solidFill>
              <a:latin typeface="+mn-lt"/>
              <a:ea typeface="ヒラギノ角ゴ Pro W3" pitchFamily="84" charset="-128"/>
            </a:endParaRPr>
          </a:p>
          <a:p>
            <a:r>
              <a:rPr lang="en-GB" dirty="0"/>
              <a:t>The vaccine should be stored in the original packaging. This makes it easy to identify in the vaccine fridge and to check batch numbers and expiry dates. The original packaging also provides some protection against fluctuation of temperature and protection from light.</a:t>
            </a:r>
          </a:p>
          <a:p>
            <a:endParaRPr lang="en-GB" dirty="0"/>
          </a:p>
          <a:p>
            <a:r>
              <a:rPr lang="en-GB" dirty="0"/>
              <a:t>Vaccines are expensive and it is important to minimise wastage through inappropriate storage.</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dirty="0"/>
          </a:p>
        </p:txBody>
      </p:sp>
      <p:sp>
        <p:nvSpPr>
          <p:cNvPr id="9933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extLst>
      <p:ext uri="{BB962C8B-B14F-4D97-AF65-F5344CB8AC3E}">
        <p14:creationId xmlns:p14="http://schemas.microsoft.com/office/powerpoint/2010/main" val="2570407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Inactivated influenza vaccines can be given at the same time as other vaccines. The live attenuated vaccine can also be given at the same time as other live or inactivated vaccines. Although it was previously recommended that, where vaccines cannot be administered simultaneously,  a four-week interval should be observed between live viral vaccines, JCVI have now advised that no specific intervals need to be observed between the live attenuated intranasal influenza vaccine and other live vaccines</a:t>
            </a:r>
            <a:r>
              <a:rPr lang="en-GB" sz="1200" kern="1200" baseline="30000" dirty="0">
                <a:solidFill>
                  <a:schemeClr val="tx1"/>
                </a:solidFill>
                <a:effectLst/>
                <a:latin typeface="+mn-lt"/>
                <a:ea typeface="ヒラギノ角ゴ Pro W3" pitchFamily="84" charset="-128"/>
                <a:cs typeface="ヒラギノ角ゴ Pro W3" pitchFamily="84" charset="-128"/>
              </a:rPr>
              <a:t>6</a:t>
            </a:r>
            <a:r>
              <a:rPr lang="en-GB" sz="1200" kern="1200" dirty="0">
                <a:solidFill>
                  <a:schemeClr val="tx1"/>
                </a:solidFill>
                <a:effectLst/>
                <a:latin typeface="+mn-lt"/>
                <a:ea typeface="ヒラギノ角ゴ Pro W3" pitchFamily="84" charset="-128"/>
                <a:cs typeface="ヒラギノ角ゴ Pro W3" pitchFamily="84" charset="-128"/>
              </a:rPr>
              <a:t>.</a:t>
            </a:r>
            <a:r>
              <a:rPr lang="en-GB" sz="1200" kern="1200" baseline="0" dirty="0">
                <a:solidFill>
                  <a:schemeClr val="tx1"/>
                </a:solidFill>
                <a:effectLst/>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a:solidFill>
                <a:schemeClr val="tx1"/>
              </a:solidFill>
              <a:effectLst/>
              <a:latin typeface="+mn-lt"/>
              <a:ea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Intramuscular vaccines should be given at separate sites, preferably in a different limb. If given in the same limb, they should be given at least 2.5cm apart.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68</a:t>
            </a:fld>
            <a:endParaRPr lang="en-US"/>
          </a:p>
        </p:txBody>
      </p:sp>
    </p:spTree>
    <p:extLst>
      <p:ext uri="{BB962C8B-B14F-4D97-AF65-F5344CB8AC3E}">
        <p14:creationId xmlns:p14="http://schemas.microsoft.com/office/powerpoint/2010/main" val="8157409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1379" name="Rectangle 3"/>
          <p:cNvSpPr>
            <a:spLocks noGrp="1"/>
          </p:cNvSpPr>
          <p:nvPr>
            <p:ph type="body" idx="1"/>
          </p:nvPr>
        </p:nvSpPr>
        <p:spPr bwMode="auto">
          <a:noFill/>
        </p:spPr>
        <p:txBody>
          <a:bodyPr/>
          <a:lstStyle/>
          <a:p>
            <a:r>
              <a:rPr lang="en-GB" sz="800" dirty="0"/>
              <a:t>LAIV</a:t>
            </a:r>
            <a:r>
              <a:rPr lang="en-GB" sz="800" baseline="0" dirty="0"/>
              <a:t> </a:t>
            </a:r>
            <a:r>
              <a:rPr lang="en-GB" sz="800" dirty="0"/>
              <a:t>can be given at the same time as other vaccines, including live vaccines</a:t>
            </a:r>
            <a:r>
              <a:rPr lang="en-GB" sz="800" baseline="30000" dirty="0"/>
              <a:t>3</a:t>
            </a:r>
            <a:r>
              <a:rPr lang="en-GB" sz="800" dirty="0"/>
              <a:t>.</a:t>
            </a:r>
            <a:endParaRPr lang="en-GB" sz="300" dirty="0"/>
          </a:p>
          <a:p>
            <a:r>
              <a:rPr lang="en-GB" sz="800" b="0" i="0" u="none" strike="noStrike" kern="1200" baseline="0" dirty="0">
                <a:solidFill>
                  <a:schemeClr val="tx1"/>
                </a:solidFill>
                <a:latin typeface="+mn-lt"/>
                <a:ea typeface="ヒラギノ角ゴ Pro W3" pitchFamily="84" charset="-128"/>
                <a:cs typeface="ヒラギノ角ゴ Pro W3" pitchFamily="84" charset="-128"/>
              </a:rPr>
              <a:t>Although it was previously recommended that, where vaccines cannot be administered simultaneously; a four-week interval should be observed between live viral vaccines, JCVI have advised that no specific intervals need to be observed between the live attenuated intranasal flu vaccine and other live vaccines </a:t>
            </a:r>
            <a:endParaRPr lang="en-GB" sz="800" dirty="0"/>
          </a:p>
          <a:p>
            <a:endParaRPr lang="en-GB" sz="800" dirty="0"/>
          </a:p>
        </p:txBody>
      </p:sp>
      <p:sp>
        <p:nvSpPr>
          <p:cNvPr id="10138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extLst>
      <p:ext uri="{BB962C8B-B14F-4D97-AF65-F5344CB8AC3E}">
        <p14:creationId xmlns:p14="http://schemas.microsoft.com/office/powerpoint/2010/main" val="24204804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endParaRPr lang="en-GB" dirty="0"/>
          </a:p>
          <a:p>
            <a:pPr marL="228600" indent="-228600">
              <a:buFontTx/>
              <a:buAutoNum type="arabicPeriod"/>
            </a:pPr>
            <a:r>
              <a:rPr lang="en-GB" dirty="0"/>
              <a:t>Check the expiry date - the vaccine must be used before the date on the applicator label.</a:t>
            </a:r>
          </a:p>
          <a:p>
            <a:pPr marL="228600" indent="-228600">
              <a:buFontTx/>
              <a:buAutoNum type="arabicPeriod"/>
            </a:pPr>
            <a:endParaRPr lang="en-GB" dirty="0"/>
          </a:p>
          <a:p>
            <a:pPr marL="228600" indent="-228600">
              <a:buFontTx/>
              <a:buAutoNum type="arabicPeriod"/>
            </a:pPr>
            <a:r>
              <a:rPr lang="en-GB" dirty="0"/>
              <a:t>Prepare the applicator - remove the rubber tip protector.  </a:t>
            </a:r>
            <a:r>
              <a:rPr lang="en-GB" b="1" u="sng" dirty="0"/>
              <a:t>Do not remove</a:t>
            </a:r>
            <a:r>
              <a:rPr lang="en-GB" b="1" dirty="0"/>
              <a:t> </a:t>
            </a:r>
            <a:r>
              <a:rPr lang="en-GB" dirty="0"/>
              <a:t>the dose divider clip at the other end of the applicator.</a:t>
            </a:r>
          </a:p>
          <a:p>
            <a:pPr marL="228600" indent="-228600">
              <a:buFontTx/>
              <a:buAutoNum type="arabicPeriod"/>
            </a:pPr>
            <a:endParaRPr lang="en-GB" dirty="0"/>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GB" dirty="0"/>
              <a:t>Position the applicator – with the patient in an upright position, place the tip just inside the nostril to ensure LAIV</a:t>
            </a:r>
            <a:r>
              <a:rPr lang="en-GB" baseline="0" dirty="0"/>
              <a:t> </a:t>
            </a:r>
            <a:r>
              <a:rPr lang="en-GB" dirty="0"/>
              <a:t>is delivered into the nose.</a:t>
            </a:r>
          </a:p>
          <a:p>
            <a:pPr marL="228600" indent="-228600">
              <a:buFontTx/>
              <a:buAutoNum type="arabicPeriod"/>
            </a:pPr>
            <a:endParaRPr lang="en-GB" dirty="0"/>
          </a:p>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70</a:t>
            </a:fld>
            <a:endParaRPr lang="en-US" dirty="0"/>
          </a:p>
        </p:txBody>
      </p:sp>
    </p:spTree>
    <p:extLst>
      <p:ext uri="{BB962C8B-B14F-4D97-AF65-F5344CB8AC3E}">
        <p14:creationId xmlns:p14="http://schemas.microsoft.com/office/powerpoint/2010/main" val="25634658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GB" dirty="0"/>
          </a:p>
          <a:p>
            <a:pPr marL="228600" indent="-228600">
              <a:buAutoNum type="arabicPeriod" startAt="4"/>
            </a:pPr>
            <a:r>
              <a:rPr lang="en-GB" dirty="0"/>
              <a:t>Depress the plunger – with a single motion, depress the plunger </a:t>
            </a:r>
            <a:r>
              <a:rPr lang="en-GB" b="1" dirty="0"/>
              <a:t>as rapidly as possible</a:t>
            </a:r>
            <a:r>
              <a:rPr lang="en-GB" dirty="0"/>
              <a:t> until the dose-divider clip prevents you from going further.</a:t>
            </a:r>
          </a:p>
          <a:p>
            <a:pPr marL="0" indent="0">
              <a:buNone/>
            </a:pPr>
            <a:endParaRPr lang="en-GB" dirty="0"/>
          </a:p>
          <a:p>
            <a:pPr marL="228600" marR="0" lvl="0" indent="-22860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5.  Remove the dose-divider clip – for administration in the other nostril, pinch and remove the dose-divider clip from the plunger.</a:t>
            </a:r>
          </a:p>
          <a:p>
            <a:pPr marL="228600" marR="0" lvl="0" indent="-22860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endParaRPr>
          </a:p>
          <a:p>
            <a:pPr marL="228600" marR="0" lvl="0" indent="-22860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6.  Spray in other nostril – place the tip just inside the </a:t>
            </a:r>
            <a:r>
              <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rPr>
              <a:t>other nostril</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 and with a single motion, depress the plunger </a:t>
            </a:r>
            <a:r>
              <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rPr>
              <a:t>as rapidly as possible</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 to deliver remaining vaccine.</a:t>
            </a:r>
          </a:p>
          <a:p>
            <a:pPr marL="0" indent="0">
              <a:buNone/>
            </a:pPr>
            <a:endParaRPr lang="en-GB" dirty="0"/>
          </a:p>
          <a:p>
            <a:pPr marL="228600" indent="-228600">
              <a:buFontTx/>
              <a:buAutoNum type="arabicPeriod"/>
            </a:pPr>
            <a:endParaRPr lang="en-GB" dirty="0"/>
          </a:p>
          <a:p>
            <a:pPr marL="228600" indent="-228600">
              <a:buFontTx/>
              <a:buAutoNum type="arabicPeriod"/>
            </a:pPr>
            <a:endParaRPr lang="en-GB" dirty="0"/>
          </a:p>
          <a:p>
            <a:pPr marL="228600" indent="-228600"/>
            <a:endParaRPr lang="en-GB" dirty="0"/>
          </a:p>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71</a:t>
            </a:fld>
            <a:endParaRPr lang="en-US" dirty="0"/>
          </a:p>
        </p:txBody>
      </p:sp>
    </p:spTree>
    <p:extLst>
      <p:ext uri="{BB962C8B-B14F-4D97-AF65-F5344CB8AC3E}">
        <p14:creationId xmlns:p14="http://schemas.microsoft.com/office/powerpoint/2010/main" val="1921863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endParaRPr lang="en-GB" dirty="0"/>
          </a:p>
        </p:txBody>
      </p:sp>
      <p:sp>
        <p:nvSpPr>
          <p:cNvPr id="77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
        <p:nvSpPr>
          <p:cNvPr id="77829" name="Slide Number Placeholder 4"/>
          <p:cNvSpPr>
            <a:spLocks noGrp="1"/>
          </p:cNvSpPr>
          <p:nvPr>
            <p:ph type="sldNum" sz="quarter" idx="5"/>
          </p:nvPr>
        </p:nvSpPr>
        <p:spPr bwMode="auto">
          <a:noFill/>
          <a:ln>
            <a:miter lim="800000"/>
            <a:headEnd/>
            <a:tailEnd/>
          </a:ln>
        </p:spPr>
        <p:txBody>
          <a:bodyPr/>
          <a:lstStyle/>
          <a:p>
            <a:fld id="{285234FC-5991-A54A-B96E-CCB8886A3765}" type="slidenum">
              <a:rPr lang="en-GB"/>
              <a:pPr/>
              <a:t>9</a:t>
            </a:fld>
            <a:endParaRPr lang="en-GB"/>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Pain, swelling or redness at the injection site, low grade fever, malaise, shivering, fatigue, headache, myalgia and arthralgia are among the commonly reported symptoms after intramuscular or intradermal vaccination. A small painless nodule (induration) may also form at the injection site. These symptoms usually disappear within one to two days without treatment. Nasal congestion/rhinorrhoea, reduced appetite, weakness and headache are common adverse reaction following administration of the live attenuated intranasal vaccine (Fluenz Tetra). Immediate reactions such as urticaria, </a:t>
            </a:r>
            <a:r>
              <a:rPr lang="en-GB" sz="1200" kern="1200" dirty="0" err="1">
                <a:solidFill>
                  <a:schemeClr val="tx1"/>
                </a:solidFill>
                <a:effectLst/>
                <a:latin typeface="+mn-lt"/>
                <a:ea typeface="ヒラギノ角ゴ Pro W3" pitchFamily="84" charset="-128"/>
                <a:cs typeface="ヒラギノ角ゴ Pro W3" pitchFamily="84" charset="-128"/>
              </a:rPr>
              <a:t>angio</a:t>
            </a:r>
            <a:r>
              <a:rPr lang="en-GB" sz="1200" kern="1200" dirty="0">
                <a:solidFill>
                  <a:schemeClr val="tx1"/>
                </a:solidFill>
                <a:effectLst/>
                <a:latin typeface="+mn-lt"/>
                <a:ea typeface="ヒラギノ角ゴ Pro W3" pitchFamily="84" charset="-128"/>
                <a:cs typeface="ヒラギノ角ゴ Pro W3" pitchFamily="84" charset="-128"/>
              </a:rPr>
              <a:t>-oedema, bronchospasm and anaphylaxis can occur</a:t>
            </a:r>
            <a:r>
              <a:rPr lang="en-GB" sz="1200" kern="1200" baseline="0" dirty="0">
                <a:solidFill>
                  <a:schemeClr val="tx1"/>
                </a:solidFill>
                <a:effectLst/>
                <a:latin typeface="+mn-lt"/>
                <a:ea typeface="ヒラギノ角ゴ Pro W3" pitchFamily="84" charset="-128"/>
                <a:cs typeface="ヒラギノ角ゴ Pro W3" pitchFamily="84" charset="-128"/>
              </a:rPr>
              <a:t> rarely</a:t>
            </a:r>
            <a:r>
              <a:rPr lang="en-GB" sz="1200" kern="1200" dirty="0">
                <a:solidFill>
                  <a:schemeClr val="tx1"/>
                </a:solidFill>
                <a:effectLst/>
                <a:latin typeface="+mn-lt"/>
                <a:ea typeface="ヒラギノ角ゴ Pro W3" pitchFamily="84" charset="-128"/>
                <a:cs typeface="ヒラギノ角ゴ Pro W3" pitchFamily="84" charset="-128"/>
              </a:rPr>
              <a:t>.</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73</a:t>
            </a:fld>
            <a:endParaRPr lang="en-US"/>
          </a:p>
        </p:txBody>
      </p:sp>
    </p:spTree>
    <p:extLst>
      <p:ext uri="{BB962C8B-B14F-4D97-AF65-F5344CB8AC3E}">
        <p14:creationId xmlns:p14="http://schemas.microsoft.com/office/powerpoint/2010/main" val="4936874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Four of the vaccines recommended for use during 2021/22 carry a black triangle symbol (▼). This is a standard symbol added to the product information of a vaccine during the earlier stages of its introduction, to encourage reporting of </a:t>
            </a:r>
            <a:r>
              <a:rPr lang="en-GB" sz="1200" b="1" kern="1200" dirty="0">
                <a:solidFill>
                  <a:schemeClr val="tx1"/>
                </a:solidFill>
                <a:effectLst/>
                <a:latin typeface="+mn-lt"/>
                <a:ea typeface="ヒラギノ角ゴ Pro W3" pitchFamily="84" charset="-128"/>
                <a:cs typeface="ヒラギノ角ゴ Pro W3" pitchFamily="84" charset="-128"/>
              </a:rPr>
              <a:t>all</a:t>
            </a:r>
            <a:r>
              <a:rPr lang="en-GB" sz="1200" kern="1200" dirty="0">
                <a:solidFill>
                  <a:schemeClr val="tx1"/>
                </a:solidFill>
                <a:effectLst/>
                <a:latin typeface="+mn-lt"/>
                <a:ea typeface="ヒラギノ角ゴ Pro W3" pitchFamily="84" charset="-128"/>
                <a:cs typeface="ヒラギノ角ゴ Pro W3" pitchFamily="84" charset="-128"/>
              </a:rPr>
              <a:t> suspected adverse reactions.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Details of these vaccines can be found in the national flu immunisation programme letter for 202/22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All serious suspected reactions following flu</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vaccines should be reported to the Medicines and Healthcare products Regulatory Agency using the Yellow Card scheme at </a:t>
            </a:r>
            <a:r>
              <a:rPr lang="en-GB" sz="1200" kern="1200" dirty="0">
                <a:solidFill>
                  <a:schemeClr val="tx1"/>
                </a:solidFill>
                <a:effectLst/>
                <a:latin typeface="+mn-lt"/>
                <a:ea typeface="ヒラギノ角ゴ Pro W3" pitchFamily="84" charset="-128"/>
                <a:cs typeface="ヒラギノ角ゴ Pro W3" pitchFamily="84" charset="-128"/>
                <a:hlinkClick r:id="rId3"/>
              </a:rPr>
              <a:t>http://yellowcard.mhra.gov.uk/</a:t>
            </a:r>
            <a:r>
              <a:rPr lang="en-GB" sz="1200" kern="1200" dirty="0">
                <a:solidFill>
                  <a:schemeClr val="tx1"/>
                </a:solidFill>
                <a:effectLst/>
                <a:latin typeface="+mn-lt"/>
                <a:ea typeface="ヒラギノ角ゴ Pro W3" pitchFamily="84" charset="-128"/>
                <a:cs typeface="ヒラギノ角ゴ Pro W3" pitchFamily="84" charset="-128"/>
              </a:rPr>
              <a:t>.</a:t>
            </a:r>
          </a:p>
          <a:p>
            <a:r>
              <a:rPr lang="en-GB" sz="1200" kern="1200" dirty="0">
                <a:solidFill>
                  <a:schemeClr val="tx1"/>
                </a:solidFill>
                <a:effectLst/>
                <a:latin typeface="+mn-lt"/>
                <a:ea typeface="ヒラギノ角ゴ Pro W3" pitchFamily="84" charset="-128"/>
                <a:cs typeface="ヒラギノ角ゴ Pro W3" pitchFamily="84" charset="-128"/>
              </a:rPr>
              <a:t> </a:t>
            </a:r>
          </a:p>
          <a:p>
            <a:pPr eaLnBrk="1" hangingPunct="1">
              <a:spcBef>
                <a:spcPct val="0"/>
              </a:spcBef>
            </a:pPr>
            <a:endParaRPr lang="en-GB" dirty="0">
              <a:solidFill>
                <a:srgbClr val="000000"/>
              </a:solidFill>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74</a:t>
            </a:fld>
            <a:endParaRPr lang="en-US"/>
          </a:p>
        </p:txBody>
      </p:sp>
    </p:spTree>
    <p:extLst>
      <p:ext uri="{BB962C8B-B14F-4D97-AF65-F5344CB8AC3E}">
        <p14:creationId xmlns:p14="http://schemas.microsoft.com/office/powerpoint/2010/main" val="34124548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As a wide variety of influenza vaccines are on the UK market each year, it is especially important that the exact brand of vaccine, batch number and site at which each vaccine is given is accurately recorded in the patient records. Where the vaccine is given for occupational reasons, it is recommended that the employer keep a vaccination record. It is important that vaccinations given either at a general practice or elsewhere (for example, at community pharmacies, or antenatal clinics) are recorded on appropriate health records for the individual (using the appropriate clinical code) in a timely manner, including the relevant Child Health Information System. If given elsewhere, a record of vaccination should be returned to the patient’s general practice to allow clinical follow up and to avoid duplicate vaccination.</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75</a:t>
            </a:fld>
            <a:endParaRPr lang="en-US"/>
          </a:p>
        </p:txBody>
      </p:sp>
    </p:spTree>
    <p:extLst>
      <p:ext uri="{BB962C8B-B14F-4D97-AF65-F5344CB8AC3E}">
        <p14:creationId xmlns:p14="http://schemas.microsoft.com/office/powerpoint/2010/main" val="18795587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As in previous years, flu vaccine uptake data collections will be managed using the ImmForm website (www.immform.dh.gov.uk). PHE coordinates the data collection and will issue further details of the collection and guidance on the data collection process for the 2021/22 programme. This guidance will be available at: www.gov.uk/government/collections/vaccine-uptake which is where flu vaccine uptake data is also published. Queries concerning data collection content or process should be emailed to influenza@phe.gov.uk. Queries concerning ImmForm login details and passwords should be emailed to helpdesk@immform.org.uk.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More detail about data collection in 2021/22 is available in Appendix I of</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The national flu immunisation programme 2021/22</a:t>
            </a:r>
            <a:r>
              <a:rPr lang="en-GB" sz="1200" kern="1200" baseline="0" dirty="0">
                <a:solidFill>
                  <a:schemeClr val="tx1"/>
                </a:solidFill>
                <a:effectLst/>
                <a:latin typeface="+mn-lt"/>
                <a:ea typeface="ヒラギノ角ゴ Pro W3" pitchFamily="84" charset="-128"/>
                <a:cs typeface="ヒラギノ角ゴ Pro W3" pitchFamily="84" charset="-128"/>
              </a:rPr>
              <a:t> available at </a:t>
            </a:r>
            <a:r>
              <a:rPr lang="en-GB" sz="1200" u="none" strike="noStrike" kern="1200" dirty="0">
                <a:solidFill>
                  <a:schemeClr val="tx1"/>
                </a:solidFill>
                <a:effectLst/>
                <a:latin typeface="+mn-lt"/>
                <a:ea typeface="ヒラギノ角ゴ Pro W3" pitchFamily="84" charset="-128"/>
                <a:cs typeface="ヒラギノ角ゴ Pro W3" pitchFamily="84" charset="-128"/>
                <a:hlinkClick r:id="rId3"/>
              </a:rPr>
              <a:t>https://www.gov.uk/government/publications/national-flu-immunisation-programme-plan</a:t>
            </a: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Vaccine uptake figures are published at: </a:t>
            </a:r>
            <a:r>
              <a:rPr lang="en-GB" sz="1200" u="sng" kern="1200" dirty="0">
                <a:solidFill>
                  <a:schemeClr val="tx1"/>
                </a:solidFill>
                <a:effectLst/>
                <a:latin typeface="+mn-lt"/>
                <a:ea typeface="ヒラギノ角ゴ Pro W3" pitchFamily="84" charset="-128"/>
                <a:cs typeface="ヒラギノ角ゴ Pro W3" pitchFamily="84" charset="-128"/>
                <a:hlinkClick r:id="rId4"/>
              </a:rPr>
              <a:t>https://www.gov.uk/government/collections/vaccine-uptake</a:t>
            </a:r>
            <a:r>
              <a:rPr lang="en-GB" sz="1200" kern="1200" dirty="0">
                <a:solidFill>
                  <a:schemeClr val="tx1"/>
                </a:solidFill>
                <a:effectLst/>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As in previous years, flu vaccine uptake data collections will be managed using the ImmForm website (www.immform.phe.gov.uk). Monthly data collections will take place over five months during the 2020/21 flu immunisation programme, starting in November for October and September’s uptake. These collections will enable performance to be reviewed at local NHS England Team level during the programme, with time to take action if needed, and for the uptake from the completed programme to be measured. </a:t>
            </a:r>
            <a:r>
              <a:rPr lang="en-GB" sz="1200" kern="1200" dirty="0">
                <a:solidFill>
                  <a:schemeClr val="tx1"/>
                </a:solidFill>
                <a:effectLst/>
                <a:latin typeface="+mn-lt"/>
                <a:ea typeface="ヒラギノ角ゴ Pro W3" pitchFamily="84" charset="-128"/>
                <a:cs typeface="ヒラギノ角ゴ Pro W3" pitchFamily="84" charset="-128"/>
              </a:rPr>
              <a:t>Vaccine uptake figures are published at: </a:t>
            </a:r>
            <a:r>
              <a:rPr lang="en-GB" sz="1200" u="sng" kern="1200" dirty="0">
                <a:solidFill>
                  <a:schemeClr val="tx1"/>
                </a:solidFill>
                <a:effectLst/>
                <a:latin typeface="+mn-lt"/>
                <a:ea typeface="ヒラギノ角ゴ Pro W3" pitchFamily="84" charset="-128"/>
                <a:cs typeface="ヒラギノ角ゴ Pro W3" pitchFamily="84" charset="-128"/>
                <a:hlinkClick r:id="rId4"/>
              </a:rPr>
              <a:t>https://www.gov.uk/government/collections/vaccine-uptake</a:t>
            </a:r>
            <a:r>
              <a:rPr lang="en-GB" sz="1200" kern="1200" dirty="0">
                <a:solidFill>
                  <a:schemeClr val="tx1"/>
                </a:solidFill>
                <a:effectLst/>
                <a:latin typeface="+mn-lt"/>
                <a:ea typeface="ヒラギノ角ゴ Pro W3" pitchFamily="84" charset="-128"/>
                <a:cs typeface="ヒラギノ角ゴ Pro W3" pitchFamily="84" charset="-128"/>
              </a:rPr>
              <a:t> </a:t>
            </a:r>
            <a:endParaRPr lang="en-GB" b="1" dirty="0"/>
          </a:p>
          <a:p>
            <a:endParaRPr lang="en-GB" b="1"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76</a:t>
            </a:fld>
            <a:endParaRPr lang="en-US"/>
          </a:p>
        </p:txBody>
      </p:sp>
    </p:spTree>
    <p:extLst>
      <p:ext uri="{BB962C8B-B14F-4D97-AF65-F5344CB8AC3E}">
        <p14:creationId xmlns:p14="http://schemas.microsoft.com/office/powerpoint/2010/main" val="10775614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r>
              <a:rPr lang="en-GB" sz="1200" b="0" i="0" u="none" strike="noStrike" kern="1200" baseline="0" dirty="0">
                <a:solidFill>
                  <a:schemeClr val="tx1"/>
                </a:solidFill>
                <a:latin typeface="+mn-lt"/>
                <a:ea typeface="ヒラギノ角ゴ Pro W3" pitchFamily="84" charset="-128"/>
                <a:cs typeface="ヒラギノ角ゴ Pro W3" pitchFamily="84" charset="-128"/>
              </a:rPr>
              <a:t>Dexter et al (2012)https://bmjopen.bmj.com/content/2/3/e000851.full</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Appendix K: GP practice checklist https://assets.publishing.service.gov.uk/government/uploads/system/uploads/attachment_data/file/788903/Annual_national_flu_programme_2019_to_2020_.pdf</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77</a:t>
            </a:fld>
            <a:endParaRPr lang="en-US"/>
          </a:p>
        </p:txBody>
      </p:sp>
    </p:spTree>
    <p:extLst>
      <p:ext uri="{BB962C8B-B14F-4D97-AF65-F5344CB8AC3E}">
        <p14:creationId xmlns:p14="http://schemas.microsoft.com/office/powerpoint/2010/main" val="6003225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 to trainers:</a:t>
            </a:r>
          </a:p>
          <a:p>
            <a:r>
              <a:rPr lang="en-GB" dirty="0"/>
              <a:t>The content of the Best</a:t>
            </a:r>
            <a:r>
              <a:rPr lang="en-GB" baseline="0" dirty="0"/>
              <a:t> Practice Guidance for </a:t>
            </a:r>
            <a:r>
              <a:rPr lang="en-GB" sz="1200" dirty="0"/>
              <a:t>Increasing flu immunisation uptake among children is set out on the next seven slides for those trainers who wish/are able to spend time discussing strategies</a:t>
            </a:r>
            <a:r>
              <a:rPr lang="en-GB" sz="1200" baseline="0" dirty="0"/>
              <a:t> for maximising uptake. These should be considered along with the constraints placed upon services who also need to keep patients safe from COVID-19. Trainers and all those involved in the delivery of the flu programme should regularly check the annual flu programme pages on GOV.UK for updated information on infection prevention and control measures that should be implemented in the delivery of immunisation services.</a:t>
            </a:r>
          </a:p>
          <a:p>
            <a:endParaRPr lang="en-GB" sz="1200" baseline="0" dirty="0"/>
          </a:p>
          <a:p>
            <a:r>
              <a:rPr lang="en-GB" b="0" dirty="0">
                <a:hlinkClick r:id="rId3" action="ppaction://hlinkfile"/>
              </a:rPr>
              <a:t>Flu vaccine: best practice guidance for general practice</a:t>
            </a:r>
            <a:r>
              <a:rPr lang="en-GB" b="0" dirty="0"/>
              <a:t> is available on the PHE website at</a:t>
            </a:r>
            <a:r>
              <a:rPr lang="en-GB" b="0" baseline="0" dirty="0"/>
              <a:t> https://assets.publishing.service.gov.uk/government/uploads/system/uploads/attachment_data/file/635595/Flu_gp_best_practice_guidance.pdf </a:t>
            </a:r>
            <a:endParaRPr lang="en-GB" b="0"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79</a:t>
            </a:fld>
            <a:endParaRPr lang="en-US"/>
          </a:p>
        </p:txBody>
      </p:sp>
    </p:spTree>
    <p:extLst>
      <p:ext uri="{BB962C8B-B14F-4D97-AF65-F5344CB8AC3E}">
        <p14:creationId xmlns:p14="http://schemas.microsoft.com/office/powerpoint/2010/main" val="38326507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www.england.nhs.uk/coronavirus/publication/managing-coronavirus-covid-19-in-general-practice-sop/</a:t>
            </a:r>
            <a:r>
              <a:rPr lang="en-GB" dirty="0"/>
              <a:t> </a:t>
            </a:r>
          </a:p>
          <a:p>
            <a:r>
              <a:rPr lang="en-GB" dirty="0">
                <a:hlinkClick r:id="rId4"/>
              </a:rPr>
              <a:t>www.england.nhs.uk/coronavirus/publication/standard-operating-procedure-community-pharmacy/</a:t>
            </a:r>
            <a:endParaRPr lang="en-GB" dirty="0"/>
          </a:p>
          <a:p>
            <a:r>
              <a:rPr lang="en-GB" dirty="0">
                <a:hlinkClick r:id="rId5"/>
              </a:rPr>
              <a:t>www.england.nhs.uk/coronavirus/publication/covid-19-prioritisation-within-community-health-services-with-annex_19-march-2020/</a:t>
            </a:r>
            <a:endParaRPr lang="en-GB" dirty="0"/>
          </a:p>
          <a:p>
            <a:r>
              <a:rPr lang="en-GB" dirty="0">
                <a:hlinkClick r:id="rId6"/>
              </a:rPr>
              <a:t>www.england.nhs.uk/coronavirus/publication/novel-coronavirus-covid-19-standard-operating-procedure-community-health-services/</a:t>
            </a:r>
            <a:endParaRPr lang="en-GB" dirty="0"/>
          </a:p>
          <a:p>
            <a:pPr lvl="0"/>
            <a:r>
              <a:rPr lang="en-GB" dirty="0"/>
              <a:t>For guidance on immunisation during COVID-19, including personal protective equipment, see: ‘Clinical Guidance for Healthcare professionals on maintaining immunisation programmes during COVID-19’ at:  </a:t>
            </a:r>
            <a:r>
              <a:rPr lang="en-GB" dirty="0">
                <a:hlinkClick r:id="rId7"/>
              </a:rPr>
              <a:t>www.england.nhs.uk/coronavirus/wp-content/uploads/sites/52/2020/06/clinical-guidance-for-hcps-on-imms-for-covid-19.pdf</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87</a:t>
            </a:fld>
            <a:endParaRPr lang="en-US"/>
          </a:p>
        </p:txBody>
      </p:sp>
    </p:spTree>
    <p:extLst>
      <p:ext uri="{BB962C8B-B14F-4D97-AF65-F5344CB8AC3E}">
        <p14:creationId xmlns:p14="http://schemas.microsoft.com/office/powerpoint/2010/main" val="13985509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7523" name="Rectangle 3"/>
          <p:cNvSpPr>
            <a:spLocks noGrp="1"/>
          </p:cNvSpPr>
          <p:nvPr>
            <p:ph type="body" idx="1"/>
          </p:nvPr>
        </p:nvSpPr>
        <p:spPr bwMode="auto">
          <a:noFill/>
        </p:spPr>
        <p:txBody>
          <a:bodyPr/>
          <a:lstStyle/>
          <a:p>
            <a:endParaRPr lang="en-GB" dirty="0"/>
          </a:p>
        </p:txBody>
      </p:sp>
      <p:sp>
        <p:nvSpPr>
          <p:cNvPr id="1075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Tree>
    <p:extLst>
      <p:ext uri="{BB962C8B-B14F-4D97-AF65-F5344CB8AC3E}">
        <p14:creationId xmlns:p14="http://schemas.microsoft.com/office/powerpoint/2010/main" val="10408857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Misconceptions about flu vaccine are common, including among health and social care workers. The above key messages should be promoted to frontline staff in acute, primary, community and social care services.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Health and social care workers are a very influential group. Patients and service users trust their nurses, doctors, pharmacists and other health and care professionals and their opinions can affect the way they act. A vaccinated member of staff can talk from first-hand experience and reassure them of the benefits of being vaccinated. Staff need to understand the benefits of the vaccine and dispel any myths that may have developed about the vaccine.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91</a:t>
            </a:fld>
            <a:endParaRPr lang="en-US"/>
          </a:p>
        </p:txBody>
      </p:sp>
    </p:spTree>
    <p:extLst>
      <p:ext uri="{BB962C8B-B14F-4D97-AF65-F5344CB8AC3E}">
        <p14:creationId xmlns:p14="http://schemas.microsoft.com/office/powerpoint/2010/main" val="17921826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Morbidity and mortality attributed to flu is a key factor in NHS winter pressures and a major cause of harm to individuals especially vulnerable people. The annual flu immunisation programme helps to reduce GP consultations, unplanned hospital admissions and pressure on A&amp;E and is therefore a critical element of the system-wide approach for delivering robust and resilient health and care services during winter.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lvl="0"/>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92</a:t>
            </a:fld>
            <a:endParaRPr lang="en-US"/>
          </a:p>
        </p:txBody>
      </p:sp>
    </p:spTree>
    <p:extLst>
      <p:ext uri="{BB962C8B-B14F-4D97-AF65-F5344CB8AC3E}">
        <p14:creationId xmlns:p14="http://schemas.microsoft.com/office/powerpoint/2010/main" val="3715890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79875" name="Rectangle 3"/>
          <p:cNvSpPr>
            <a:spLocks noGrp="1"/>
          </p:cNvSpPr>
          <p:nvPr>
            <p:ph type="body" idx="1"/>
          </p:nvPr>
        </p:nvSpPr>
        <p:spPr bwMode="auto">
          <a:noFill/>
        </p:spPr>
        <p:txBody>
          <a:bodyPr/>
          <a:lstStyle/>
          <a:p>
            <a:endParaRPr lang="en-GB" dirty="0"/>
          </a:p>
        </p:txBody>
      </p:sp>
      <p:sp>
        <p:nvSpPr>
          <p:cNvPr id="798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GB" b="1" dirty="0"/>
              <a:t>Further reading</a:t>
            </a:r>
          </a:p>
          <a:p>
            <a:pPr marL="228600" indent="-228600">
              <a:buFont typeface="+mj-lt"/>
              <a:buAutoNum type="arabicPeriod"/>
            </a:pPr>
            <a:r>
              <a:rPr lang="en-GB" sz="1200" b="0" i="0" u="none" strike="noStrike" kern="1200" baseline="0" dirty="0" err="1">
                <a:solidFill>
                  <a:schemeClr val="tx1"/>
                </a:solidFill>
                <a:latin typeface="+mn-lt"/>
                <a:ea typeface="ヒラギノ角ゴ Pro W3" pitchFamily="84" charset="-128"/>
                <a:cs typeface="ヒラギノ角ゴ Pro W3" pitchFamily="84" charset="-128"/>
              </a:rPr>
              <a:t>Osterholm</a:t>
            </a:r>
            <a:r>
              <a:rPr lang="en-GB" sz="1200" b="0" i="0" u="none" strike="noStrike" kern="1200" baseline="0" dirty="0">
                <a:solidFill>
                  <a:schemeClr val="tx1"/>
                </a:solidFill>
                <a:latin typeface="+mn-lt"/>
                <a:ea typeface="ヒラギノ角ゴ Pro W3" pitchFamily="84" charset="-128"/>
                <a:cs typeface="ヒラギノ角ゴ Pro W3" pitchFamily="84" charset="-128"/>
              </a:rPr>
              <a:t>, MT, Kelley, NS, </a:t>
            </a:r>
            <a:r>
              <a:rPr lang="en-GB" sz="1200" b="0" i="0" u="none" strike="noStrike" kern="1200" baseline="0" dirty="0" err="1">
                <a:solidFill>
                  <a:schemeClr val="tx1"/>
                </a:solidFill>
                <a:latin typeface="+mn-lt"/>
                <a:ea typeface="ヒラギノ角ゴ Pro W3" pitchFamily="84" charset="-128"/>
                <a:cs typeface="ヒラギノ角ゴ Pro W3" pitchFamily="84" charset="-128"/>
              </a:rPr>
              <a:t>Sommer</a:t>
            </a:r>
            <a:r>
              <a:rPr lang="en-GB" sz="1200" b="0" i="0" u="none" strike="noStrike" kern="1200" baseline="0" dirty="0">
                <a:solidFill>
                  <a:schemeClr val="tx1"/>
                </a:solidFill>
                <a:latin typeface="+mn-lt"/>
                <a:ea typeface="ヒラギノ角ゴ Pro W3" pitchFamily="84" charset="-128"/>
                <a:cs typeface="ヒラギノ角ゴ Pro W3" pitchFamily="84" charset="-128"/>
              </a:rPr>
              <a:t>, A, and </a:t>
            </a:r>
            <a:r>
              <a:rPr lang="en-GB" sz="1200" b="0" i="0" u="none" strike="noStrike" kern="1200" baseline="0" dirty="0" err="1">
                <a:solidFill>
                  <a:schemeClr val="tx1"/>
                </a:solidFill>
                <a:latin typeface="+mn-lt"/>
                <a:ea typeface="ヒラギノ角ゴ Pro W3" pitchFamily="84" charset="-128"/>
                <a:cs typeface="ヒラギノ角ゴ Pro W3" pitchFamily="84" charset="-128"/>
              </a:rPr>
              <a:t>Belongia</a:t>
            </a:r>
            <a:r>
              <a:rPr lang="en-GB" sz="1200" b="0" i="0" u="none" strike="noStrike" kern="1200" baseline="0" dirty="0">
                <a:solidFill>
                  <a:schemeClr val="tx1"/>
                </a:solidFill>
                <a:latin typeface="+mn-lt"/>
                <a:ea typeface="ヒラギノ角ゴ Pro W3" pitchFamily="84" charset="-128"/>
                <a:cs typeface="ヒラギノ角ゴ Pro W3" pitchFamily="84" charset="-128"/>
              </a:rPr>
              <a:t>, EA (2012) Efficacy and effectiveness of influenza vaccines: a systematic review and meta-analysis. </a:t>
            </a:r>
            <a:r>
              <a:rPr lang="en-GB" sz="1200" b="0" i="1" u="none" strike="noStrike" kern="1200" baseline="0" dirty="0">
                <a:solidFill>
                  <a:schemeClr val="tx1"/>
                </a:solidFill>
                <a:latin typeface="+mn-lt"/>
                <a:ea typeface="ヒラギノ角ゴ Pro W3" pitchFamily="84" charset="-128"/>
                <a:cs typeface="ヒラギノ角ゴ Pro W3" pitchFamily="84" charset="-128"/>
              </a:rPr>
              <a:t>Lancet Infect Dis. </a:t>
            </a:r>
            <a:r>
              <a:rPr lang="en-GB" sz="1200" b="1" i="0" u="none" strike="noStrike" kern="1200" baseline="0" dirty="0">
                <a:solidFill>
                  <a:schemeClr val="tx1"/>
                </a:solidFill>
                <a:latin typeface="+mn-lt"/>
                <a:ea typeface="ヒラギノ角ゴ Pro W3" pitchFamily="84" charset="-128"/>
                <a:cs typeface="ヒラギノ角ゴ Pro W3" pitchFamily="84" charset="-128"/>
              </a:rPr>
              <a:t>12</a:t>
            </a:r>
            <a:r>
              <a:rPr lang="en-GB" sz="1200" b="0" i="0" u="none" strike="noStrike" kern="1200" baseline="0" dirty="0">
                <a:solidFill>
                  <a:schemeClr val="tx1"/>
                </a:solidFill>
                <a:latin typeface="+mn-lt"/>
                <a:ea typeface="ヒラギノ角ゴ Pro W3" pitchFamily="84" charset="-128"/>
                <a:cs typeface="ヒラギノ角ゴ Pro W3" pitchFamily="84" charset="-128"/>
              </a:rPr>
              <a:t>(1.1), 36-44. </a:t>
            </a:r>
          </a:p>
          <a:p>
            <a:pPr marL="228600" indent="-228600">
              <a:buFont typeface="+mj-lt"/>
              <a:buAutoNum type="arabicPeriod"/>
            </a:pPr>
            <a:r>
              <a:rPr lang="en-GB" sz="1200" b="0" i="0" u="none" strike="noStrike" kern="1200" baseline="0" dirty="0">
                <a:solidFill>
                  <a:schemeClr val="tx1"/>
                </a:solidFill>
                <a:latin typeface="+mn-lt"/>
                <a:ea typeface="ヒラギノ角ゴ Pro W3" pitchFamily="84" charset="-128"/>
                <a:cs typeface="ヒラギノ角ゴ Pro W3" pitchFamily="84" charset="-128"/>
              </a:rPr>
              <a:t>Fleming DM, Watson JM, Nicholas S </a:t>
            </a:r>
            <a:r>
              <a:rPr lang="en-GB" sz="1200" b="0" i="1" u="none" strike="noStrike" kern="1200" baseline="0" dirty="0">
                <a:solidFill>
                  <a:schemeClr val="tx1"/>
                </a:solidFill>
                <a:latin typeface="+mn-lt"/>
                <a:ea typeface="ヒラギノ角ゴ Pro W3" pitchFamily="84" charset="-128"/>
                <a:cs typeface="ヒラギノ角ゴ Pro W3" pitchFamily="84" charset="-128"/>
              </a:rPr>
              <a:t>et al. </a:t>
            </a:r>
            <a:r>
              <a:rPr lang="en-GB" sz="1200" b="0" i="0" u="none" strike="noStrike" kern="1200" baseline="0" dirty="0">
                <a:solidFill>
                  <a:schemeClr val="tx1"/>
                </a:solidFill>
                <a:latin typeface="+mn-lt"/>
                <a:ea typeface="ヒラギノ角ゴ Pro W3" pitchFamily="84" charset="-128"/>
                <a:cs typeface="ヒラギノ角ゴ Pro W3" pitchFamily="84" charset="-128"/>
              </a:rPr>
              <a:t>(1995) Study of the effectiveness of influenza vaccination in the elderly in the epidemic of 1989/90 using a general practice database. </a:t>
            </a:r>
            <a:r>
              <a:rPr lang="en-GB" sz="1200" b="0" i="1" u="none" strike="noStrike" kern="1200" baseline="0" dirty="0" err="1">
                <a:solidFill>
                  <a:schemeClr val="tx1"/>
                </a:solidFill>
                <a:latin typeface="+mn-lt"/>
                <a:ea typeface="ヒラギノ角ゴ Pro W3" pitchFamily="84" charset="-128"/>
                <a:cs typeface="ヒラギノ角ゴ Pro W3" pitchFamily="84" charset="-128"/>
              </a:rPr>
              <a:t>Epidemiol</a:t>
            </a:r>
            <a:r>
              <a:rPr lang="en-GB" sz="1200" b="0" i="1" u="none" strike="noStrike" kern="1200" baseline="0" dirty="0">
                <a:solidFill>
                  <a:schemeClr val="tx1"/>
                </a:solidFill>
                <a:latin typeface="+mn-lt"/>
                <a:ea typeface="ヒラギノ角ゴ Pro W3" pitchFamily="84" charset="-128"/>
                <a:cs typeface="ヒラギノ角ゴ Pro W3" pitchFamily="84" charset="-128"/>
              </a:rPr>
              <a:t> Infect </a:t>
            </a:r>
            <a:r>
              <a:rPr lang="en-GB" sz="1200" b="1" i="0" u="none" strike="noStrike" kern="1200" baseline="0" dirty="0">
                <a:solidFill>
                  <a:schemeClr val="tx1"/>
                </a:solidFill>
                <a:latin typeface="+mn-lt"/>
                <a:ea typeface="ヒラギノ角ゴ Pro W3" pitchFamily="84" charset="-128"/>
                <a:cs typeface="ヒラギノ角ゴ Pro W3" pitchFamily="84" charset="-128"/>
              </a:rPr>
              <a:t>115</a:t>
            </a:r>
            <a:r>
              <a:rPr lang="en-GB" sz="1200" b="0" i="0" u="none" strike="noStrike" kern="1200" baseline="0" dirty="0">
                <a:solidFill>
                  <a:schemeClr val="tx1"/>
                </a:solidFill>
                <a:latin typeface="+mn-lt"/>
                <a:ea typeface="ヒラギノ角ゴ Pro W3" pitchFamily="84" charset="-128"/>
                <a:cs typeface="ヒラギノ角ゴ Pro W3" pitchFamily="84" charset="-128"/>
              </a:rPr>
              <a:t>: 581–9 </a:t>
            </a:r>
          </a:p>
          <a:p>
            <a:pPr marL="228600" indent="-228600">
              <a:buFont typeface="+mj-lt"/>
              <a:buAutoNum type="arabicPeriod"/>
            </a:pPr>
            <a:r>
              <a:rPr lang="en-GB" sz="1200" b="0" i="0" u="none" strike="noStrike" kern="1200" baseline="0" dirty="0">
                <a:solidFill>
                  <a:schemeClr val="tx1"/>
                </a:solidFill>
                <a:latin typeface="+mn-lt"/>
                <a:ea typeface="ヒラギノ角ゴ Pro W3" pitchFamily="84" charset="-128"/>
                <a:cs typeface="ヒラギノ角ゴ Pro W3" pitchFamily="84" charset="-128"/>
              </a:rPr>
              <a:t>Wright PF, Thompson J, Vaughn WK </a:t>
            </a:r>
            <a:r>
              <a:rPr lang="en-GB" sz="1200" b="0" i="1" u="none" strike="noStrike" kern="1200" baseline="0" dirty="0">
                <a:solidFill>
                  <a:schemeClr val="tx1"/>
                </a:solidFill>
                <a:latin typeface="+mn-lt"/>
                <a:ea typeface="ヒラギノ角ゴ Pro W3" pitchFamily="84" charset="-128"/>
                <a:cs typeface="ヒラギノ角ゴ Pro W3" pitchFamily="84" charset="-128"/>
              </a:rPr>
              <a:t>et al. </a:t>
            </a:r>
            <a:r>
              <a:rPr lang="en-GB" sz="1200" b="0" i="0" u="none" strike="noStrike" kern="1200" baseline="0" dirty="0">
                <a:solidFill>
                  <a:schemeClr val="tx1"/>
                </a:solidFill>
                <a:latin typeface="+mn-lt"/>
                <a:ea typeface="ヒラギノ角ゴ Pro W3" pitchFamily="84" charset="-128"/>
                <a:cs typeface="ヒラギノ角ゴ Pro W3" pitchFamily="84" charset="-128"/>
              </a:rPr>
              <a:t>(1977) Trials of influenza A/New Jersey/76 virus vaccine in normal children: an overview of age-related antigenicity and reactogenicity. </a:t>
            </a:r>
            <a:r>
              <a:rPr lang="en-GB" sz="1200" b="0" i="1" u="none" strike="noStrike" kern="1200" baseline="0" dirty="0">
                <a:solidFill>
                  <a:schemeClr val="tx1"/>
                </a:solidFill>
                <a:latin typeface="+mn-lt"/>
                <a:ea typeface="ヒラギノ角ゴ Pro W3" pitchFamily="84" charset="-128"/>
                <a:cs typeface="ヒラギノ角ゴ Pro W3" pitchFamily="84" charset="-128"/>
              </a:rPr>
              <a:t>J Infect Dis </a:t>
            </a:r>
            <a:r>
              <a:rPr lang="en-GB" sz="1200" b="1" i="0" u="none" strike="noStrike" kern="1200" baseline="0" dirty="0">
                <a:solidFill>
                  <a:schemeClr val="tx1"/>
                </a:solidFill>
                <a:latin typeface="+mn-lt"/>
                <a:ea typeface="ヒラギノ角ゴ Pro W3" pitchFamily="84" charset="-128"/>
                <a:cs typeface="ヒラギノ角ゴ Pro W3" pitchFamily="84" charset="-128"/>
              </a:rPr>
              <a:t>136 </a:t>
            </a:r>
            <a:r>
              <a:rPr lang="en-GB" sz="1200" b="0" i="0" u="none" strike="noStrike" kern="1200" baseline="0" dirty="0">
                <a:solidFill>
                  <a:schemeClr val="tx1"/>
                </a:solidFill>
                <a:latin typeface="+mn-lt"/>
                <a:ea typeface="ヒラギノ角ゴ Pro W3" pitchFamily="84" charset="-128"/>
                <a:cs typeface="ヒラギノ角ゴ Pro W3" pitchFamily="84" charset="-128"/>
              </a:rPr>
              <a:t>(</a:t>
            </a:r>
            <a:r>
              <a:rPr lang="en-GB" sz="1200" b="0" i="0" u="none" strike="noStrike" kern="1200" baseline="0" dirty="0" err="1">
                <a:solidFill>
                  <a:schemeClr val="tx1"/>
                </a:solidFill>
                <a:latin typeface="+mn-lt"/>
                <a:ea typeface="ヒラギノ角ゴ Pro W3" pitchFamily="84" charset="-128"/>
                <a:cs typeface="ヒラギノ角ゴ Pro W3" pitchFamily="84" charset="-128"/>
              </a:rPr>
              <a:t>suppl</a:t>
            </a:r>
            <a:r>
              <a:rPr lang="en-GB" sz="1200" b="0" i="0" u="none" strike="noStrike" kern="1200" baseline="0" dirty="0">
                <a:solidFill>
                  <a:schemeClr val="tx1"/>
                </a:solidFill>
                <a:latin typeface="+mn-lt"/>
                <a:ea typeface="ヒラギノ角ゴ Pro W3" pitchFamily="84" charset="-128"/>
                <a:cs typeface="ヒラギノ角ゴ Pro W3" pitchFamily="84" charset="-128"/>
              </a:rPr>
              <a:t>): S731–41. </a:t>
            </a:r>
          </a:p>
          <a:p>
            <a:pPr marL="228600" indent="-228600">
              <a:buFont typeface="+mj-lt"/>
              <a:buAutoNum type="arabicPeriod"/>
            </a:pPr>
            <a:r>
              <a:rPr lang="en-GB" sz="1200" b="0" i="0" u="none" strike="noStrike" kern="1200" baseline="0" dirty="0" err="1">
                <a:solidFill>
                  <a:schemeClr val="tx1"/>
                </a:solidFill>
                <a:latin typeface="+mn-lt"/>
                <a:ea typeface="ヒラギノ角ゴ Pro W3" pitchFamily="84" charset="-128"/>
                <a:cs typeface="ヒラギノ角ゴ Pro W3" pitchFamily="84" charset="-128"/>
              </a:rPr>
              <a:t>Mangtani</a:t>
            </a:r>
            <a:r>
              <a:rPr lang="en-GB" sz="1200" b="0" i="0" u="none" strike="noStrike" kern="1200" baseline="0" dirty="0">
                <a:solidFill>
                  <a:schemeClr val="tx1"/>
                </a:solidFill>
                <a:latin typeface="+mn-lt"/>
                <a:ea typeface="ヒラギノ角ゴ Pro W3" pitchFamily="84" charset="-128"/>
                <a:cs typeface="ヒラギノ角ゴ Pro W3" pitchFamily="84" charset="-128"/>
              </a:rPr>
              <a:t> P, Cumberland P, Hodgson CR </a:t>
            </a:r>
            <a:r>
              <a:rPr lang="en-GB" sz="1200" b="0" i="1" u="none" strike="noStrike" kern="1200" baseline="0" dirty="0">
                <a:solidFill>
                  <a:schemeClr val="tx1"/>
                </a:solidFill>
                <a:latin typeface="+mn-lt"/>
                <a:ea typeface="ヒラギノ角ゴ Pro W3" pitchFamily="84" charset="-128"/>
                <a:cs typeface="ヒラギノ角ゴ Pro W3" pitchFamily="84" charset="-128"/>
              </a:rPr>
              <a:t>et al. </a:t>
            </a:r>
            <a:r>
              <a:rPr lang="en-GB" sz="1200" b="0" i="0" u="none" strike="noStrike" kern="1200" baseline="0" dirty="0">
                <a:solidFill>
                  <a:schemeClr val="tx1"/>
                </a:solidFill>
                <a:latin typeface="+mn-lt"/>
                <a:ea typeface="ヒラギノ角ゴ Pro W3" pitchFamily="84" charset="-128"/>
                <a:cs typeface="ヒラギノ角ゴ Pro W3" pitchFamily="84" charset="-128"/>
              </a:rPr>
              <a:t>(2004) A cohort study of the effectiveness of influenza vaccine in older people, performed using the United Kingdom general practice research database. </a:t>
            </a:r>
            <a:r>
              <a:rPr lang="en-GB" sz="1200" b="0" i="1" u="none" strike="noStrike" kern="1200" baseline="0" dirty="0">
                <a:solidFill>
                  <a:schemeClr val="tx1"/>
                </a:solidFill>
                <a:latin typeface="+mn-lt"/>
                <a:ea typeface="ヒラギノ角ゴ Pro W3" pitchFamily="84" charset="-128"/>
                <a:cs typeface="ヒラギノ角ゴ Pro W3" pitchFamily="84" charset="-128"/>
              </a:rPr>
              <a:t>J Infect Dis </a:t>
            </a:r>
            <a:r>
              <a:rPr lang="en-GB" sz="1200" b="1" i="0" u="none" strike="noStrike" kern="1200" baseline="0" dirty="0">
                <a:solidFill>
                  <a:schemeClr val="tx1"/>
                </a:solidFill>
                <a:latin typeface="+mn-lt"/>
                <a:ea typeface="ヒラギノ角ゴ Pro W3" pitchFamily="84" charset="-128"/>
                <a:cs typeface="ヒラギノ角ゴ Pro W3" pitchFamily="84" charset="-128"/>
              </a:rPr>
              <a:t>190</a:t>
            </a:r>
            <a:r>
              <a:rPr lang="en-GB" sz="1200" b="0" i="0" u="none" strike="noStrike" kern="1200" baseline="0" dirty="0">
                <a:solidFill>
                  <a:schemeClr val="tx1"/>
                </a:solidFill>
                <a:latin typeface="+mn-lt"/>
                <a:ea typeface="ヒラギノ角ゴ Pro W3" pitchFamily="84" charset="-128"/>
                <a:cs typeface="ヒラギノ角ゴ Pro W3" pitchFamily="84" charset="-128"/>
              </a:rPr>
              <a:t>(1): 1–10. </a:t>
            </a:r>
            <a:endParaRPr lang="en-GB" sz="1200" kern="1200" dirty="0">
              <a:solidFill>
                <a:schemeClr val="tx1"/>
              </a:solidFill>
              <a:effectLst/>
              <a:latin typeface="+mn-lt"/>
              <a:ea typeface="ヒラギノ角ゴ Pro W3" pitchFamily="84" charset="-128"/>
              <a:cs typeface="ヒラギノ角ゴ Pro W3" pitchFamily="84" charset="-128"/>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Pebody, R et al. (2015) Low effectiveness of seasonal influenza vaccine in preventing laboratory-confirmed influenza in primary care in the United Kingdom: 2014/15 mid-season results. </a:t>
            </a:r>
            <a:r>
              <a:rPr lang="en-GB" sz="1200" b="0" i="1" u="none" strike="noStrike" kern="1200" baseline="0" dirty="0" err="1">
                <a:solidFill>
                  <a:schemeClr val="tx1"/>
                </a:solidFill>
                <a:latin typeface="+mn-lt"/>
                <a:ea typeface="ヒラギノ角ゴ Pro W3" pitchFamily="84" charset="-128"/>
                <a:cs typeface="ヒラギノ角ゴ Pro W3" pitchFamily="84" charset="-128"/>
              </a:rPr>
              <a:t>Eurosurveillance</a:t>
            </a:r>
            <a:r>
              <a:rPr lang="en-GB" sz="1200" b="0" i="1" u="none" strike="noStrike" kern="1200" baseline="0" dirty="0">
                <a:solidFill>
                  <a:schemeClr val="tx1"/>
                </a:solidFill>
                <a:latin typeface="+mn-lt"/>
                <a:ea typeface="ヒラギノ角ゴ Pro W3" pitchFamily="84" charset="-128"/>
                <a:cs typeface="ヒラギノ角ゴ Pro W3" pitchFamily="84" charset="-128"/>
              </a:rPr>
              <a:t>. </a:t>
            </a:r>
            <a:r>
              <a:rPr lang="en-GB" sz="1200" b="1" i="0" u="none" strike="noStrike" kern="1200" baseline="0" dirty="0">
                <a:solidFill>
                  <a:schemeClr val="tx1"/>
                </a:solidFill>
                <a:latin typeface="+mn-lt"/>
                <a:ea typeface="ヒラギノ角ゴ Pro W3" pitchFamily="84" charset="-128"/>
                <a:cs typeface="ヒラギノ角ゴ Pro W3" pitchFamily="84" charset="-128"/>
              </a:rPr>
              <a:t>20. </a:t>
            </a:r>
            <a:r>
              <a:rPr lang="en-GB" sz="1200" b="0" i="0" u="none" strike="noStrike" kern="1200" baseline="0" dirty="0">
                <a:solidFill>
                  <a:schemeClr val="tx1"/>
                </a:solidFill>
                <a:latin typeface="+mn-lt"/>
                <a:ea typeface="ヒラギノ角ゴ Pro W3" pitchFamily="84" charset="-128"/>
                <a:cs typeface="ヒラギノ角ゴ Pro W3" pitchFamily="84" charset="-128"/>
              </a:rPr>
              <a:t>Issue 5. www.eurosurveillance.org/ViewArticle.aspx?ArticleId=21025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latin typeface="+mn-lt"/>
                <a:cs typeface="Arial" pitchFamily="34" charset="0"/>
              </a:rPr>
              <a:t>Immunisation against infectious disease (‘the Green Book’) Chapter 19 ‘Influenza’. Updated  August</a:t>
            </a:r>
            <a:r>
              <a:rPr lang="en-GB" sz="1200" baseline="0" dirty="0">
                <a:latin typeface="+mn-lt"/>
                <a:cs typeface="Arial" pitchFamily="34" charset="0"/>
              </a:rPr>
              <a:t> </a:t>
            </a:r>
            <a:r>
              <a:rPr lang="en-GB" sz="1200" dirty="0">
                <a:latin typeface="+mn-lt"/>
                <a:cs typeface="Arial" pitchFamily="34" charset="0"/>
              </a:rPr>
              <a:t>2016. Available at: </a:t>
            </a:r>
            <a:r>
              <a:rPr lang="en-GB" sz="1200" u="sng" dirty="0">
                <a:latin typeface="+mn-lt"/>
                <a:cs typeface="Arial" pitchFamily="34" charset="0"/>
                <a:hlinkClick r:id="rId3"/>
              </a:rPr>
              <a:t>https://www.gov.uk/government/organisations/public-health-england/series/immunisation-against-infectious-disease-the-green-book</a:t>
            </a:r>
            <a:r>
              <a:rPr lang="en-GB" sz="1200" dirty="0">
                <a:latin typeface="+mn-lt"/>
                <a:cs typeface="Arial" pitchFamily="34" charset="0"/>
              </a:rPr>
              <a:t>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latin typeface="+mn-lt"/>
                <a:cs typeface="Arial" pitchFamily="34" charset="0"/>
              </a:rPr>
              <a:t>Public Health England. Surveillance of influenza and other respiratory viruses in the United Kingdom: Winter 2015 to 2016. Published May 2016. Available at: https://www.gov.uk/government/statistics/annual-flu-reports</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latin typeface="+mn-lt"/>
                <a:cs typeface="Arial" pitchFamily="34" charset="0"/>
              </a:rPr>
              <a:t>Morgan OW, </a:t>
            </a:r>
            <a:r>
              <a:rPr lang="en-GB" sz="1200" dirty="0" err="1">
                <a:latin typeface="+mn-lt"/>
                <a:cs typeface="Arial" pitchFamily="34" charset="0"/>
              </a:rPr>
              <a:t>Bramley</a:t>
            </a:r>
            <a:r>
              <a:rPr lang="en-GB" sz="1200" dirty="0">
                <a:latin typeface="+mn-lt"/>
                <a:cs typeface="Arial" pitchFamily="34" charset="0"/>
              </a:rPr>
              <a:t> A, </a:t>
            </a:r>
            <a:r>
              <a:rPr lang="en-GB" sz="1200" dirty="0" err="1">
                <a:latin typeface="+mn-lt"/>
                <a:cs typeface="Arial" pitchFamily="34" charset="0"/>
              </a:rPr>
              <a:t>Fowlkes</a:t>
            </a:r>
            <a:r>
              <a:rPr lang="en-GB" sz="1200" dirty="0">
                <a:latin typeface="+mn-lt"/>
                <a:cs typeface="Arial" pitchFamily="34" charset="0"/>
              </a:rPr>
              <a:t> A, et al. Morbid obesity as a risk factor for hospitalization</a:t>
            </a:r>
            <a:r>
              <a:rPr lang="en-GB" sz="1200" baseline="0" dirty="0">
                <a:latin typeface="+mn-lt"/>
                <a:cs typeface="Arial" pitchFamily="34" charset="0"/>
              </a:rPr>
              <a:t> </a:t>
            </a:r>
            <a:r>
              <a:rPr lang="en-GB" sz="1200" dirty="0">
                <a:latin typeface="+mn-lt"/>
                <a:cs typeface="Arial" pitchFamily="34" charset="0"/>
              </a:rPr>
              <a:t>and death due to 2009 pandemic influenza A(H1N1) disease </a:t>
            </a:r>
            <a:r>
              <a:rPr lang="en-GB" sz="1200" dirty="0" err="1">
                <a:latin typeface="+mn-lt"/>
                <a:cs typeface="Arial" pitchFamily="34" charset="0"/>
              </a:rPr>
              <a:t>PLoS</a:t>
            </a:r>
            <a:r>
              <a:rPr lang="en-GB" sz="1200" dirty="0">
                <a:latin typeface="+mn-lt"/>
                <a:cs typeface="Arial" pitchFamily="34" charset="0"/>
              </a:rPr>
              <a:t> One. 2010 Mar 15;5(3)</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err="1">
                <a:latin typeface="+mn-lt"/>
                <a:cs typeface="Arial" pitchFamily="34" charset="0"/>
              </a:rPr>
              <a:t>Fezeu</a:t>
            </a:r>
            <a:r>
              <a:rPr lang="en-GB" sz="1200" dirty="0">
                <a:latin typeface="+mn-lt"/>
                <a:cs typeface="Arial" pitchFamily="34" charset="0"/>
              </a:rPr>
              <a:t> L, Julia C, </a:t>
            </a:r>
            <a:r>
              <a:rPr lang="en-GB" sz="1200" dirty="0" err="1">
                <a:latin typeface="+mn-lt"/>
                <a:cs typeface="Arial" pitchFamily="34" charset="0"/>
              </a:rPr>
              <a:t>Henegar</a:t>
            </a:r>
            <a:r>
              <a:rPr lang="en-GB" sz="1200" dirty="0">
                <a:latin typeface="+mn-lt"/>
                <a:cs typeface="Arial" pitchFamily="34" charset="0"/>
              </a:rPr>
              <a:t> A, </a:t>
            </a:r>
            <a:r>
              <a:rPr lang="en-GB" sz="1200" dirty="0" err="1">
                <a:latin typeface="+mn-lt"/>
                <a:cs typeface="Arial" pitchFamily="34" charset="0"/>
              </a:rPr>
              <a:t>Bitu</a:t>
            </a:r>
            <a:r>
              <a:rPr lang="en-GB" sz="1200" dirty="0">
                <a:latin typeface="+mn-lt"/>
                <a:cs typeface="Arial" pitchFamily="34" charset="0"/>
              </a:rPr>
              <a:t> J et al. Obesity is associated with higher risk of intensive</a:t>
            </a:r>
            <a:r>
              <a:rPr lang="en-GB" sz="1200" baseline="0" dirty="0">
                <a:latin typeface="+mn-lt"/>
                <a:cs typeface="Arial" pitchFamily="34" charset="0"/>
              </a:rPr>
              <a:t> </a:t>
            </a:r>
            <a:r>
              <a:rPr lang="en-GB" sz="1200" dirty="0">
                <a:latin typeface="+mn-lt"/>
                <a:cs typeface="Arial" pitchFamily="34" charset="0"/>
              </a:rPr>
              <a:t>care unit admission and death in influenza A (H1N1) patients: a systematic review and </a:t>
            </a:r>
            <a:r>
              <a:rPr lang="en-GB" sz="1200" dirty="0" err="1">
                <a:latin typeface="+mn-lt"/>
                <a:cs typeface="Arial" pitchFamily="34" charset="0"/>
              </a:rPr>
              <a:t>metaanalysis</a:t>
            </a:r>
            <a:r>
              <a:rPr lang="en-GB" sz="1200" dirty="0">
                <a:latin typeface="+mn-lt"/>
                <a:cs typeface="Arial" pitchFamily="34" charset="0"/>
              </a:rPr>
              <a:t>.</a:t>
            </a:r>
            <a:r>
              <a:rPr lang="en-GB" sz="1200" baseline="0" dirty="0">
                <a:latin typeface="+mn-lt"/>
                <a:cs typeface="Arial" pitchFamily="34" charset="0"/>
              </a:rPr>
              <a:t> </a:t>
            </a:r>
            <a:r>
              <a:rPr lang="en-GB" sz="1200" dirty="0" err="1">
                <a:latin typeface="+mn-lt"/>
                <a:cs typeface="Arial" pitchFamily="34" charset="0"/>
              </a:rPr>
              <a:t>Obes</a:t>
            </a:r>
            <a:r>
              <a:rPr lang="en-GB" sz="1200" dirty="0">
                <a:latin typeface="+mn-lt"/>
                <a:cs typeface="Arial" pitchFamily="34" charset="0"/>
              </a:rPr>
              <a:t> Rev. 2011 Aug;12(8):653-9</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latin typeface="+mn-lt"/>
                <a:cs typeface="Arial" pitchFamily="34" charset="0"/>
              </a:rPr>
              <a:t>Van </a:t>
            </a:r>
            <a:r>
              <a:rPr lang="en-GB" sz="1200" dirty="0" err="1">
                <a:latin typeface="+mn-lt"/>
                <a:cs typeface="Arial" pitchFamily="34" charset="0"/>
              </a:rPr>
              <a:t>Kerkhove</a:t>
            </a:r>
            <a:r>
              <a:rPr lang="en-GB" sz="1200" dirty="0">
                <a:latin typeface="+mn-lt"/>
                <a:cs typeface="Arial" pitchFamily="34" charset="0"/>
              </a:rPr>
              <a:t> MD, WHO Working Group for Risk Factors for Severe H1N1pdm Infection.</a:t>
            </a:r>
            <a:r>
              <a:rPr lang="en-GB" sz="1200" baseline="0" dirty="0">
                <a:latin typeface="+mn-lt"/>
                <a:cs typeface="Arial" pitchFamily="34" charset="0"/>
              </a:rPr>
              <a:t> </a:t>
            </a:r>
            <a:r>
              <a:rPr lang="en-GB" sz="1200" dirty="0">
                <a:latin typeface="+mn-lt"/>
                <a:cs typeface="Arial" pitchFamily="34" charset="0"/>
              </a:rPr>
              <a:t>Risk factors for severe outcomes following 2009 influenza A (H1N1) infection: a global</a:t>
            </a:r>
            <a:r>
              <a:rPr lang="en-GB" sz="1200" baseline="0" dirty="0">
                <a:latin typeface="+mn-lt"/>
                <a:cs typeface="Arial" pitchFamily="34" charset="0"/>
              </a:rPr>
              <a:t> </a:t>
            </a:r>
            <a:r>
              <a:rPr lang="en-GB" sz="1200" dirty="0">
                <a:latin typeface="+mn-lt"/>
                <a:cs typeface="Arial" pitchFamily="34" charset="0"/>
              </a:rPr>
              <a:t>pooled analysis. </a:t>
            </a:r>
            <a:r>
              <a:rPr lang="en-GB" sz="1200" dirty="0" err="1">
                <a:latin typeface="+mn-lt"/>
                <a:cs typeface="Arial" pitchFamily="34" charset="0"/>
              </a:rPr>
              <a:t>PLoS</a:t>
            </a:r>
            <a:r>
              <a:rPr lang="en-GB" sz="1200" dirty="0">
                <a:latin typeface="+mn-lt"/>
                <a:cs typeface="Arial" pitchFamily="34" charset="0"/>
              </a:rPr>
              <a:t> Med. 2011 Jul;8(7):e1001053</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latin typeface="+mn-lt"/>
                <a:cs typeface="Arial" pitchFamily="34" charset="0"/>
              </a:rPr>
              <a:t>Public Health England. Influenza immunisation programme for England.</a:t>
            </a:r>
            <a:r>
              <a:rPr lang="en-GB" sz="1200" baseline="0" dirty="0">
                <a:latin typeface="+mn-lt"/>
                <a:cs typeface="Arial" pitchFamily="34" charset="0"/>
              </a:rPr>
              <a:t> </a:t>
            </a:r>
            <a:r>
              <a:rPr lang="en-GB" sz="1200" dirty="0">
                <a:latin typeface="+mn-lt"/>
                <a:cs typeface="Arial" pitchFamily="34" charset="0"/>
              </a:rPr>
              <a:t>GP patient groups.</a:t>
            </a:r>
            <a:r>
              <a:rPr lang="en-GB" sz="1200" baseline="0" dirty="0">
                <a:latin typeface="+mn-lt"/>
                <a:cs typeface="Arial" pitchFamily="34" charset="0"/>
              </a:rPr>
              <a:t> </a:t>
            </a:r>
            <a:r>
              <a:rPr lang="en-GB" sz="1200" dirty="0">
                <a:latin typeface="+mn-lt"/>
                <a:cs typeface="Arial" pitchFamily="34" charset="0"/>
              </a:rPr>
              <a:t>Data collection survey.</a:t>
            </a:r>
            <a:r>
              <a:rPr lang="en-GB" sz="1200" baseline="0" dirty="0">
                <a:latin typeface="+mn-lt"/>
                <a:cs typeface="Arial" pitchFamily="34" charset="0"/>
              </a:rPr>
              <a:t> </a:t>
            </a:r>
            <a:r>
              <a:rPr lang="en-GB" sz="1200" dirty="0">
                <a:latin typeface="+mn-lt"/>
                <a:cs typeface="Arial" pitchFamily="34" charset="0"/>
              </a:rPr>
              <a:t>Season 2015 to 2016.</a:t>
            </a:r>
            <a:r>
              <a:rPr lang="en-GB" sz="1200" baseline="0" dirty="0">
                <a:latin typeface="+mn-lt"/>
                <a:cs typeface="Arial" pitchFamily="34" charset="0"/>
              </a:rPr>
              <a:t> Available at: https://www.gov.uk/government/uploads/system/uploads/attachment_data/file/526033/Seasonal_flu_GP_patient_groups_annual_report_2015_2016.pdf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err="1">
                <a:latin typeface="+mn-lt"/>
                <a:cs typeface="Arial" pitchFamily="34" charset="0"/>
              </a:rPr>
              <a:t>Neuzil</a:t>
            </a:r>
            <a:r>
              <a:rPr lang="en-GB" sz="1200" dirty="0">
                <a:latin typeface="+mn-lt"/>
                <a:cs typeface="Arial" pitchFamily="34" charset="0"/>
              </a:rPr>
              <a:t> KM, Reed GW, Mitchel EF et al. (1998) Impact of influenza on acute cardiopulmonary hospitalizations in pregnant women. Am J </a:t>
            </a:r>
            <a:r>
              <a:rPr lang="en-GB" sz="1200" dirty="0" err="1">
                <a:latin typeface="+mn-lt"/>
                <a:cs typeface="Arial" pitchFamily="34" charset="0"/>
              </a:rPr>
              <a:t>Epidemiol</a:t>
            </a:r>
            <a:r>
              <a:rPr lang="en-GB" sz="1200" dirty="0">
                <a:latin typeface="+mn-lt"/>
                <a:cs typeface="Arial" pitchFamily="34" charset="0"/>
              </a:rPr>
              <a:t>. 148:1094-102</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latin typeface="+mn-lt"/>
                <a:cs typeface="Arial" pitchFamily="34" charset="0"/>
              </a:rPr>
              <a:t>Pebody R et al. (2010) Pandemic influenza A (H1N1) 2009 and mortality in the United Kingdom: risk factors for death, April 2009 to March 2010. </a:t>
            </a:r>
            <a:r>
              <a:rPr lang="en-GB" sz="1200" dirty="0" err="1">
                <a:latin typeface="+mn-lt"/>
                <a:cs typeface="Arial" pitchFamily="34" charset="0"/>
              </a:rPr>
              <a:t>Eurosurveillance</a:t>
            </a:r>
            <a:r>
              <a:rPr lang="en-GB" sz="1200" dirty="0">
                <a:latin typeface="+mn-lt"/>
                <a:cs typeface="Arial" pitchFamily="34" charset="0"/>
              </a:rPr>
              <a:t> 15(20): 1957</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latin typeface="+mn-lt"/>
                <a:cs typeface="Arial" pitchFamily="34" charset="0"/>
              </a:rPr>
              <a:t>Pierce M, </a:t>
            </a:r>
            <a:r>
              <a:rPr lang="en-GB" sz="1200" dirty="0" err="1">
                <a:latin typeface="+mn-lt"/>
                <a:cs typeface="Arial" pitchFamily="34" charset="0"/>
              </a:rPr>
              <a:t>Kurinczuk</a:t>
            </a:r>
            <a:r>
              <a:rPr lang="en-GB" sz="1200" dirty="0">
                <a:latin typeface="+mn-lt"/>
                <a:cs typeface="Arial" pitchFamily="34" charset="0"/>
              </a:rPr>
              <a:t> JJ, Spark P et al. (2011) Perinatal outcomes after maternal 2009/H1N1 infection: national cohort study. BMJ. 342:d3214.</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latin typeface="+mn-lt"/>
                <a:cs typeface="Arial" pitchFamily="34" charset="0"/>
              </a:rPr>
              <a:t> McNeil SA, </a:t>
            </a:r>
            <a:r>
              <a:rPr lang="en-GB" sz="1200" dirty="0" err="1">
                <a:latin typeface="+mn-lt"/>
                <a:cs typeface="Arial" pitchFamily="34" charset="0"/>
              </a:rPr>
              <a:t>Dodds</a:t>
            </a:r>
            <a:r>
              <a:rPr lang="en-GB" sz="1200" dirty="0">
                <a:latin typeface="+mn-lt"/>
                <a:cs typeface="Arial" pitchFamily="34" charset="0"/>
              </a:rPr>
              <a:t> LA, Fell DB et al. (2011) Effect of respiratory hospitalization during pregnancy on infant outcomes. Am J </a:t>
            </a:r>
            <a:r>
              <a:rPr lang="en-GB" sz="1200" dirty="0" err="1">
                <a:latin typeface="+mn-lt"/>
                <a:cs typeface="Arial" pitchFamily="34" charset="0"/>
              </a:rPr>
              <a:t>Obstet</a:t>
            </a:r>
            <a:r>
              <a:rPr lang="en-GB" sz="1200" dirty="0">
                <a:latin typeface="+mn-lt"/>
                <a:cs typeface="Arial" pitchFamily="34" charset="0"/>
              </a:rPr>
              <a:t> Gynecol. 204: (6 </a:t>
            </a:r>
            <a:r>
              <a:rPr lang="en-GB" sz="1200" dirty="0" err="1">
                <a:latin typeface="+mn-lt"/>
                <a:cs typeface="Arial" pitchFamily="34" charset="0"/>
              </a:rPr>
              <a:t>Suppl</a:t>
            </a:r>
            <a:r>
              <a:rPr lang="en-GB" sz="1200" dirty="0">
                <a:latin typeface="+mn-lt"/>
                <a:cs typeface="Arial" pitchFamily="34" charset="0"/>
              </a:rPr>
              <a:t> 1) S54-7.</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latin typeface="+mn-lt"/>
                <a:cs typeface="Arial" pitchFamily="34" charset="0"/>
              </a:rPr>
              <a:t> Omer SB, Goodman D, Steinhoff MC et al. (2011) Maternal influenza immunization and reduced likelihood of prematurity and small for gestational age births: a retrospective cohort study. </a:t>
            </a:r>
            <a:r>
              <a:rPr lang="en-GB" sz="1200" dirty="0" err="1">
                <a:latin typeface="+mn-lt"/>
                <a:cs typeface="Arial" pitchFamily="34" charset="0"/>
              </a:rPr>
              <a:t>PLoS</a:t>
            </a:r>
            <a:r>
              <a:rPr lang="en-GB" sz="1200" dirty="0">
                <a:latin typeface="+mn-lt"/>
                <a:cs typeface="Arial" pitchFamily="34" charset="0"/>
              </a:rPr>
              <a:t> Med. 8: (5) e1000441.</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err="1">
                <a:latin typeface="+mn-lt"/>
                <a:cs typeface="Arial" pitchFamily="34" charset="0"/>
              </a:rPr>
              <a:t>Benowitz</a:t>
            </a:r>
            <a:r>
              <a:rPr lang="en-GB" sz="1200" dirty="0">
                <a:latin typeface="+mn-lt"/>
                <a:cs typeface="Arial" pitchFamily="34" charset="0"/>
              </a:rPr>
              <a:t> I, Esposito DB, </a:t>
            </a:r>
            <a:r>
              <a:rPr lang="en-GB" sz="1200" dirty="0" err="1">
                <a:latin typeface="+mn-lt"/>
                <a:cs typeface="Arial" pitchFamily="34" charset="0"/>
              </a:rPr>
              <a:t>Gracey</a:t>
            </a:r>
            <a:r>
              <a:rPr lang="en-GB" sz="1200" dirty="0">
                <a:latin typeface="+mn-lt"/>
                <a:cs typeface="Arial" pitchFamily="34" charset="0"/>
              </a:rPr>
              <a:t> KD et al. (2010) Influenza vaccine given to pregnant women reduces hospitalization due to influenza in their infants. </a:t>
            </a:r>
            <a:r>
              <a:rPr lang="en-GB" sz="1200" dirty="0" err="1">
                <a:latin typeface="+mn-lt"/>
                <a:cs typeface="Arial" pitchFamily="34" charset="0"/>
              </a:rPr>
              <a:t>Clin</a:t>
            </a:r>
            <a:r>
              <a:rPr lang="en-GB" sz="1200" dirty="0">
                <a:latin typeface="+mn-lt"/>
                <a:cs typeface="Arial" pitchFamily="34" charset="0"/>
              </a:rPr>
              <a:t> Infect Dis. 51: 1355-61.</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latin typeface="+mn-lt"/>
                <a:cs typeface="Arial" pitchFamily="34" charset="0"/>
              </a:rPr>
              <a:t> </a:t>
            </a:r>
            <a:r>
              <a:rPr lang="en-GB" sz="1200" dirty="0" err="1">
                <a:latin typeface="+mn-lt"/>
                <a:cs typeface="Arial" pitchFamily="34" charset="0"/>
              </a:rPr>
              <a:t>Eick</a:t>
            </a:r>
            <a:r>
              <a:rPr lang="en-GB" sz="1200" dirty="0">
                <a:latin typeface="+mn-lt"/>
                <a:cs typeface="Arial" pitchFamily="34" charset="0"/>
              </a:rPr>
              <a:t> AA, </a:t>
            </a:r>
            <a:r>
              <a:rPr lang="en-GB" sz="1200" dirty="0" err="1">
                <a:latin typeface="+mn-lt"/>
                <a:cs typeface="Arial" pitchFamily="34" charset="0"/>
              </a:rPr>
              <a:t>Uyeki</a:t>
            </a:r>
            <a:r>
              <a:rPr lang="en-GB" sz="1200" dirty="0">
                <a:latin typeface="+mn-lt"/>
                <a:cs typeface="Arial" pitchFamily="34" charset="0"/>
              </a:rPr>
              <a:t> TM, </a:t>
            </a:r>
            <a:r>
              <a:rPr lang="en-GB" sz="1200" dirty="0" err="1">
                <a:latin typeface="+mn-lt"/>
                <a:cs typeface="Arial" pitchFamily="34" charset="0"/>
              </a:rPr>
              <a:t>Klimov</a:t>
            </a:r>
            <a:r>
              <a:rPr lang="en-GB" sz="1200" dirty="0">
                <a:latin typeface="+mn-lt"/>
                <a:cs typeface="Arial" pitchFamily="34" charset="0"/>
              </a:rPr>
              <a:t> A et al. (2010) Maternal influenza vaccination and effect on influenza virus infection in young infants. Arch </a:t>
            </a:r>
            <a:r>
              <a:rPr lang="en-GB" sz="1200" dirty="0" err="1">
                <a:latin typeface="+mn-lt"/>
                <a:cs typeface="Arial" pitchFamily="34" charset="0"/>
              </a:rPr>
              <a:t>Pediatr</a:t>
            </a:r>
            <a:r>
              <a:rPr lang="en-GB" sz="1200" dirty="0">
                <a:latin typeface="+mn-lt"/>
                <a:cs typeface="Arial" pitchFamily="34" charset="0"/>
              </a:rPr>
              <a:t> </a:t>
            </a:r>
            <a:r>
              <a:rPr lang="en-GB" sz="1200" dirty="0" err="1">
                <a:latin typeface="+mn-lt"/>
                <a:cs typeface="Arial" pitchFamily="34" charset="0"/>
              </a:rPr>
              <a:t>Adolesc</a:t>
            </a:r>
            <a:r>
              <a:rPr lang="en-GB" sz="1200" dirty="0">
                <a:latin typeface="+mn-lt"/>
                <a:cs typeface="Arial" pitchFamily="34" charset="0"/>
              </a:rPr>
              <a:t> Med. 165: 104-11.</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err="1">
                <a:latin typeface="+mn-lt"/>
                <a:cs typeface="Arial" pitchFamily="34" charset="0"/>
              </a:rPr>
              <a:t>Zaman</a:t>
            </a:r>
            <a:r>
              <a:rPr lang="en-GB" sz="1200" dirty="0">
                <a:latin typeface="+mn-lt"/>
                <a:cs typeface="Arial" pitchFamily="34" charset="0"/>
              </a:rPr>
              <a:t> K, Roy E, </a:t>
            </a:r>
            <a:r>
              <a:rPr lang="en-GB" sz="1200" dirty="0" err="1">
                <a:latin typeface="+mn-lt"/>
                <a:cs typeface="Arial" pitchFamily="34" charset="0"/>
              </a:rPr>
              <a:t>Arifeen</a:t>
            </a:r>
            <a:r>
              <a:rPr lang="en-GB" sz="1200" dirty="0">
                <a:latin typeface="+mn-lt"/>
                <a:cs typeface="Arial" pitchFamily="34" charset="0"/>
              </a:rPr>
              <a:t> SE et al. (2008) Effectiveness of maternal influenza immunisation in mothers and infants. N </a:t>
            </a:r>
            <a:r>
              <a:rPr lang="en-GB" sz="1200" dirty="0" err="1">
                <a:latin typeface="+mn-lt"/>
                <a:cs typeface="Arial" pitchFamily="34" charset="0"/>
              </a:rPr>
              <a:t>Engl</a:t>
            </a:r>
            <a:r>
              <a:rPr lang="en-GB" sz="1200" dirty="0">
                <a:latin typeface="+mn-lt"/>
                <a:cs typeface="Arial" pitchFamily="34" charset="0"/>
              </a:rPr>
              <a:t> J Med. 359: 1555-64.</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err="1">
                <a:latin typeface="+mn-lt"/>
                <a:cs typeface="Arial" pitchFamily="34" charset="0"/>
              </a:rPr>
              <a:t>Poehling</a:t>
            </a:r>
            <a:r>
              <a:rPr lang="en-GB" sz="1200" dirty="0">
                <a:latin typeface="+mn-lt"/>
                <a:cs typeface="Arial" pitchFamily="34" charset="0"/>
              </a:rPr>
              <a:t> KA, </a:t>
            </a:r>
            <a:r>
              <a:rPr lang="en-GB" sz="1200" dirty="0" err="1">
                <a:latin typeface="+mn-lt"/>
                <a:cs typeface="Arial" pitchFamily="34" charset="0"/>
              </a:rPr>
              <a:t>Szilagyi</a:t>
            </a:r>
            <a:r>
              <a:rPr lang="en-GB" sz="1200" dirty="0">
                <a:latin typeface="+mn-lt"/>
                <a:cs typeface="Arial" pitchFamily="34" charset="0"/>
              </a:rPr>
              <a:t> PG, </a:t>
            </a:r>
            <a:r>
              <a:rPr lang="en-GB" sz="1200" dirty="0" err="1">
                <a:latin typeface="+mn-lt"/>
                <a:cs typeface="Arial" pitchFamily="34" charset="0"/>
              </a:rPr>
              <a:t>Staat</a:t>
            </a:r>
            <a:r>
              <a:rPr lang="en-GB" sz="1200" dirty="0">
                <a:latin typeface="+mn-lt"/>
                <a:cs typeface="Arial" pitchFamily="34" charset="0"/>
              </a:rPr>
              <a:t> MA et al.(2011) Impact of maternal immunization on influenza hospitalizations in infants. Am J </a:t>
            </a:r>
            <a:r>
              <a:rPr lang="en-GB" sz="1200" dirty="0" err="1">
                <a:latin typeface="+mn-lt"/>
                <a:cs typeface="Arial" pitchFamily="34" charset="0"/>
              </a:rPr>
              <a:t>Obstet</a:t>
            </a:r>
            <a:r>
              <a:rPr lang="en-GB" sz="1200" dirty="0">
                <a:latin typeface="+mn-lt"/>
                <a:cs typeface="Arial" pitchFamily="34" charset="0"/>
              </a:rPr>
              <a:t> Gynecol. 204:(6 </a:t>
            </a:r>
            <a:r>
              <a:rPr lang="en-GB" sz="1200" dirty="0" err="1">
                <a:latin typeface="+mn-lt"/>
                <a:cs typeface="Arial" pitchFamily="34" charset="0"/>
              </a:rPr>
              <a:t>Suppl</a:t>
            </a:r>
            <a:r>
              <a:rPr lang="en-GB" sz="1200" dirty="0">
                <a:latin typeface="+mn-lt"/>
                <a:cs typeface="Arial" pitchFamily="34" charset="0"/>
              </a:rPr>
              <a:t> 1) S141-8.</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err="1">
                <a:latin typeface="+mn-lt"/>
                <a:cs typeface="Arial" pitchFamily="34" charset="0"/>
              </a:rPr>
              <a:t>Dabrera</a:t>
            </a:r>
            <a:r>
              <a:rPr lang="en-GB" sz="1200" dirty="0">
                <a:latin typeface="+mn-lt"/>
                <a:cs typeface="Arial" pitchFamily="34" charset="0"/>
              </a:rPr>
              <a:t> G, Zhao H, Andrews N et al. (2014) Effectiveness of seasonal influenza vaccination during pregnancy in preventing influenza infection in infants, England, 2013/14. </a:t>
            </a:r>
            <a:r>
              <a:rPr lang="en-GB" sz="1200" dirty="0" err="1">
                <a:latin typeface="+mn-lt"/>
                <a:cs typeface="Arial" pitchFamily="34" charset="0"/>
              </a:rPr>
              <a:t>Eurosurveillance</a:t>
            </a:r>
            <a:r>
              <a:rPr lang="en-GB" sz="1200" dirty="0">
                <a:latin typeface="+mn-lt"/>
                <a:cs typeface="Arial" pitchFamily="34" charset="0"/>
              </a:rPr>
              <a:t>. Nov 13;19. www.eurosurveillance.org/ViewArticle.aspx?ArticleId=20959</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err="1">
                <a:latin typeface="+mn-lt"/>
                <a:cs typeface="Arial" pitchFamily="34" charset="0"/>
              </a:rPr>
              <a:t>Tamma</a:t>
            </a:r>
            <a:r>
              <a:rPr lang="en-GB" sz="1200" dirty="0">
                <a:latin typeface="+mn-lt"/>
                <a:cs typeface="Arial" pitchFamily="34" charset="0"/>
              </a:rPr>
              <a:t> PD, Ault KA, del Rio C et al. (2009) Safety of influenza vaccination during pregnancy. Am. J. Obstet. Gynecol. 201(6): 547-52.</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solidFill>
                  <a:schemeClr val="tx1"/>
                </a:solidFill>
                <a:latin typeface="Arial" charset="0"/>
                <a:ea typeface="ヒラギノ角ゴ Pro W3" charset="-128"/>
                <a:cs typeface="ヒラギノ角ゴ Pro W3" charset="-128"/>
              </a:rPr>
              <a:t>Department of Health, Public Health England, NHS England.</a:t>
            </a:r>
            <a:r>
              <a:rPr lang="en-GB" sz="1200" baseline="0" dirty="0">
                <a:latin typeface="+mn-lt"/>
                <a:cs typeface="Arial" pitchFamily="34" charset="0"/>
              </a:rPr>
              <a:t> National flu immunisation plan for 2019/20</a:t>
            </a:r>
            <a:r>
              <a:rPr lang="en-GB" sz="1200" dirty="0">
                <a:latin typeface="+mn-lt"/>
                <a:cs typeface="Arial" pitchFamily="34" charset="0"/>
              </a:rPr>
              <a:t>.</a:t>
            </a:r>
            <a:r>
              <a:rPr lang="en-GB" sz="1200" baseline="0" dirty="0">
                <a:latin typeface="+mn-lt"/>
                <a:cs typeface="Arial" pitchFamily="34" charset="0"/>
              </a:rPr>
              <a:t> Published March 2019. Available at: https://www.gov.uk/government/publications/national-flu-immunisation-programme-plan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baseline="0" dirty="0">
                <a:latin typeface="+mn-lt"/>
                <a:cs typeface="Arial" pitchFamily="34" charset="0"/>
              </a:rPr>
              <a:t>Joint Committee on Vaccination and Immunisation. JCVI statement on the annual influenza vaccination programme – extension of the programme to children. 25 July 2012. Available at: https://www.gov.uk/government/publications/jcvi-statement-on-the-routine-annual-influenza-vaccination-programme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baseline="0" dirty="0">
                <a:latin typeface="+mn-lt"/>
                <a:cs typeface="Arial" pitchFamily="34" charset="0"/>
              </a:rPr>
              <a:t> Potter J, Stott DJ, Roberts MA et al. (1997) The influenza vaccination of health care workers in long-term-care hospitals reduces the mortality of elderly patients. Journal of Infectious Diseases 175: 1-6.</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baseline="0" dirty="0">
                <a:latin typeface="+mn-lt"/>
                <a:cs typeface="Arial" pitchFamily="34" charset="0"/>
              </a:rPr>
              <a:t>Carman WF, Elder AG, Wallace LA et al. (2000) Effects of influenza vaccination of healthcare workers on mortality of elderly people in long term care: a randomised control trial. The Lancet 355: 93-7.</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baseline="0" dirty="0">
                <a:latin typeface="+mn-lt"/>
                <a:cs typeface="Arial" pitchFamily="34" charset="0"/>
              </a:rPr>
              <a:t>Hayward AC, Harling R, </a:t>
            </a:r>
            <a:r>
              <a:rPr lang="en-GB" sz="1200" baseline="0" dirty="0" err="1">
                <a:latin typeface="+mn-lt"/>
                <a:cs typeface="Arial" pitchFamily="34" charset="0"/>
              </a:rPr>
              <a:t>Wetten</a:t>
            </a:r>
            <a:r>
              <a:rPr lang="en-GB" sz="1200" baseline="0" dirty="0">
                <a:latin typeface="+mn-lt"/>
                <a:cs typeface="Arial" pitchFamily="34" charset="0"/>
              </a:rPr>
              <a:t> S et al. (2006) Effectiveness of an influenza vaccine programme for care home staff to prevent death, morbidity, and health service use among residents: cluster randomised controlled trial. British Medical Journal doi:10.1136/bmj.39010.581354.55</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baseline="0" dirty="0">
                <a:latin typeface="+mn-lt"/>
                <a:cs typeface="Arial" pitchFamily="34" charset="0"/>
              </a:rPr>
              <a:t>Lemaitre M, </a:t>
            </a:r>
            <a:r>
              <a:rPr lang="en-GB" sz="1200" baseline="0" dirty="0" err="1">
                <a:latin typeface="+mn-lt"/>
                <a:cs typeface="Arial" pitchFamily="34" charset="0"/>
              </a:rPr>
              <a:t>Meret</a:t>
            </a:r>
            <a:r>
              <a:rPr lang="en-GB" sz="1200" baseline="0" dirty="0">
                <a:latin typeface="+mn-lt"/>
                <a:cs typeface="Arial" pitchFamily="34" charset="0"/>
              </a:rPr>
              <a:t> T, </a:t>
            </a:r>
            <a:r>
              <a:rPr lang="en-GB" sz="1200" baseline="0" dirty="0" err="1">
                <a:latin typeface="+mn-lt"/>
                <a:cs typeface="Arial" pitchFamily="34" charset="0"/>
              </a:rPr>
              <a:t>Rothan-Tondeur</a:t>
            </a:r>
            <a:r>
              <a:rPr lang="en-GB" sz="1200" baseline="0" dirty="0">
                <a:latin typeface="+mn-lt"/>
                <a:cs typeface="Arial" pitchFamily="34" charset="0"/>
              </a:rPr>
              <a:t> M et al. (2009) Effect of influenza vaccination of nursing home staff on mortality of residents: a cluster randomised trial. Journal of American Geriatric Society 57:1580-6.</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err="1">
                <a:latin typeface="+mn-lt"/>
                <a:ea typeface="ヒラギノ角ゴ Pro W3" charset="-128"/>
                <a:cs typeface="Arial" pitchFamily="34" charset="0"/>
              </a:rPr>
              <a:t>Belshe</a:t>
            </a:r>
            <a:r>
              <a:rPr lang="en-GB" sz="1200" dirty="0">
                <a:latin typeface="+mn-lt"/>
                <a:ea typeface="ヒラギノ角ゴ Pro W3" charset="-128"/>
                <a:cs typeface="Arial" pitchFamily="34" charset="0"/>
              </a:rPr>
              <a:t> RB, Edwards KM, </a:t>
            </a:r>
            <a:r>
              <a:rPr lang="en-GB" sz="1200" dirty="0" err="1">
                <a:latin typeface="+mn-lt"/>
                <a:ea typeface="ヒラギノ角ゴ Pro W3" charset="-128"/>
                <a:cs typeface="Arial" pitchFamily="34" charset="0"/>
              </a:rPr>
              <a:t>Vesikari</a:t>
            </a:r>
            <a:r>
              <a:rPr lang="en-GB" sz="1200" dirty="0">
                <a:latin typeface="+mn-lt"/>
                <a:ea typeface="ヒラギノ角ゴ Pro W3" charset="-128"/>
                <a:cs typeface="Arial" pitchFamily="34" charset="0"/>
              </a:rPr>
              <a:t> T </a:t>
            </a:r>
            <a:r>
              <a:rPr lang="en-GB" sz="1200" i="1" dirty="0">
                <a:latin typeface="+mn-lt"/>
                <a:ea typeface="ヒラギノ角ゴ Pro W3" charset="-128"/>
                <a:cs typeface="Arial" pitchFamily="34" charset="0"/>
              </a:rPr>
              <a:t>et al. </a:t>
            </a:r>
            <a:r>
              <a:rPr lang="en-GB" sz="1200" dirty="0">
                <a:latin typeface="+mn-lt"/>
                <a:ea typeface="ヒラギノ角ゴ Pro W3" charset="-128"/>
                <a:cs typeface="Arial" pitchFamily="34" charset="0"/>
              </a:rPr>
              <a:t>(2007) Live attenuated versus inactivated influenza vaccine in infants and young children. </a:t>
            </a:r>
            <a:r>
              <a:rPr lang="en-GB" sz="1200" i="1" dirty="0">
                <a:latin typeface="+mn-lt"/>
                <a:ea typeface="ヒラギノ角ゴ Pro W3" charset="-128"/>
                <a:cs typeface="Arial" pitchFamily="34" charset="0"/>
              </a:rPr>
              <a:t>New England Journal of  Medicine </a:t>
            </a:r>
            <a:r>
              <a:rPr lang="en-GB" sz="1200" dirty="0">
                <a:latin typeface="+mn-lt"/>
                <a:ea typeface="ヒラギノ角ゴ Pro W3" charset="-128"/>
                <a:cs typeface="Arial" pitchFamily="34" charset="0"/>
              </a:rPr>
              <a:t>356(7): 685-96.  </a:t>
            </a:r>
            <a:r>
              <a:rPr lang="en-GB" sz="1200" dirty="0">
                <a:latin typeface="+mn-lt"/>
                <a:ea typeface="ヒラギノ角ゴ Pro W3" charset="-128"/>
                <a:cs typeface="Arial" pitchFamily="34" charset="0"/>
                <a:hlinkClick r:id="rId4"/>
              </a:rPr>
              <a:t>http://www.ncbi.nlm.nih.gov/sites/entrez/17301299</a:t>
            </a:r>
            <a:endParaRPr lang="en-GB" sz="1200" dirty="0">
              <a:latin typeface="+mn-lt"/>
              <a:ea typeface="ヒラギノ角ゴ Pro W3" charset="-128"/>
              <a:cs typeface="Arial" pitchFamily="34" charset="0"/>
            </a:endParaRPr>
          </a:p>
          <a:p>
            <a:pPr marL="228600" indent="-228600">
              <a:lnSpc>
                <a:spcPct val="80000"/>
              </a:lnSpc>
              <a:spcBef>
                <a:spcPts val="0"/>
              </a:spcBef>
              <a:buFont typeface="+mj-lt"/>
              <a:buAutoNum type="arabicPeriod"/>
            </a:pPr>
            <a:r>
              <a:rPr lang="en-GB" sz="1200" dirty="0">
                <a:latin typeface="+mn-lt"/>
                <a:ea typeface="ヒラギノ角ゴ Pro W3" charset="-128"/>
                <a:cs typeface="Arial" pitchFamily="34" charset="0"/>
              </a:rPr>
              <a:t>Ashkenazi S, </a:t>
            </a:r>
            <a:r>
              <a:rPr lang="en-GB" sz="1200" dirty="0" err="1">
                <a:latin typeface="+mn-lt"/>
                <a:ea typeface="ヒラギノ角ゴ Pro W3" charset="-128"/>
                <a:cs typeface="Arial" pitchFamily="34" charset="0"/>
              </a:rPr>
              <a:t>Vertruyen</a:t>
            </a:r>
            <a:r>
              <a:rPr lang="en-GB" sz="1200" dirty="0">
                <a:latin typeface="+mn-lt"/>
                <a:ea typeface="ヒラギノ角ゴ Pro W3" charset="-128"/>
                <a:cs typeface="Arial" pitchFamily="34" charset="0"/>
              </a:rPr>
              <a:t> A, </a:t>
            </a:r>
            <a:r>
              <a:rPr lang="en-GB" sz="1200" dirty="0" err="1">
                <a:latin typeface="+mn-lt"/>
                <a:ea typeface="ヒラギノ角ゴ Pro W3" charset="-128"/>
                <a:cs typeface="Arial" pitchFamily="34" charset="0"/>
              </a:rPr>
              <a:t>Aristegui</a:t>
            </a:r>
            <a:r>
              <a:rPr lang="en-GB" sz="1200" dirty="0">
                <a:latin typeface="+mn-lt"/>
                <a:ea typeface="ヒラギノ角ゴ Pro W3" charset="-128"/>
                <a:cs typeface="Arial" pitchFamily="34" charset="0"/>
              </a:rPr>
              <a:t> J </a:t>
            </a:r>
            <a:r>
              <a:rPr lang="en-GB" sz="1200" i="1" dirty="0">
                <a:latin typeface="+mn-lt"/>
                <a:ea typeface="ヒラギノ角ゴ Pro W3" charset="-128"/>
                <a:cs typeface="Arial" pitchFamily="34" charset="0"/>
              </a:rPr>
              <a:t>et al. </a:t>
            </a:r>
            <a:r>
              <a:rPr lang="en-GB" sz="1200" dirty="0">
                <a:latin typeface="+mn-lt"/>
                <a:ea typeface="ヒラギノ角ゴ Pro W3" charset="-128"/>
                <a:cs typeface="Arial" pitchFamily="34" charset="0"/>
              </a:rPr>
              <a:t>(2006) Superior relative efficacy of live attenuated influenza vaccine compared with inactivated influenza vaccine in young children with recurrent respiratory tract infections. The </a:t>
            </a:r>
            <a:r>
              <a:rPr lang="en-GB" sz="1200" i="1" dirty="0" err="1">
                <a:latin typeface="+mn-lt"/>
                <a:ea typeface="ヒラギノ角ゴ Pro W3" charset="-128"/>
                <a:cs typeface="Arial" pitchFamily="34" charset="0"/>
              </a:rPr>
              <a:t>Pediatric</a:t>
            </a:r>
            <a:r>
              <a:rPr lang="en-GB" sz="1200" i="1" dirty="0">
                <a:latin typeface="+mn-lt"/>
                <a:ea typeface="ヒラギノ角ゴ Pro W3" charset="-128"/>
                <a:cs typeface="Arial" pitchFamily="34" charset="0"/>
              </a:rPr>
              <a:t> Infectious  Disease Journal  </a:t>
            </a:r>
            <a:r>
              <a:rPr lang="en-GB" sz="1200" dirty="0">
                <a:latin typeface="+mn-lt"/>
                <a:ea typeface="ヒラギノ角ゴ Pro W3" charset="-128"/>
                <a:cs typeface="Arial" pitchFamily="34" charset="0"/>
              </a:rPr>
              <a:t>25(10): 870-9. </a:t>
            </a:r>
            <a:r>
              <a:rPr lang="en-GB" sz="1200" dirty="0">
                <a:latin typeface="+mn-lt"/>
                <a:ea typeface="ヒラギノ角ゴ Pro W3" charset="-128"/>
                <a:cs typeface="Arial" pitchFamily="34" charset="0"/>
                <a:hlinkClick r:id="rId5"/>
              </a:rPr>
              <a:t>http://www.ncbi.nlm.nih.gov/sites/entrez/17006279</a:t>
            </a:r>
            <a:endParaRPr lang="en-GB" sz="1200" dirty="0">
              <a:latin typeface="+mn-lt"/>
              <a:ea typeface="ヒラギノ角ゴ Pro W3" charset="-128"/>
              <a:cs typeface="Arial" pitchFamily="34" charset="0"/>
            </a:endParaRPr>
          </a:p>
          <a:p>
            <a:pPr marL="228600" indent="-228600">
              <a:lnSpc>
                <a:spcPct val="80000"/>
              </a:lnSpc>
              <a:spcBef>
                <a:spcPts val="0"/>
              </a:spcBef>
              <a:buFont typeface="+mj-lt"/>
              <a:buAutoNum type="arabicPeriod"/>
            </a:pPr>
            <a:r>
              <a:rPr lang="en-GB" sz="1200" dirty="0">
                <a:latin typeface="+mn-lt"/>
                <a:ea typeface="ヒラギノ角ゴ Pro W3" charset="-128"/>
                <a:cs typeface="Arial" pitchFamily="34" charset="0"/>
              </a:rPr>
              <a:t>Fleming DM, </a:t>
            </a:r>
            <a:r>
              <a:rPr lang="en-GB" sz="1200" dirty="0" err="1">
                <a:latin typeface="+mn-lt"/>
                <a:ea typeface="ヒラギノ角ゴ Pro W3" charset="-128"/>
                <a:cs typeface="Arial" pitchFamily="34" charset="0"/>
              </a:rPr>
              <a:t>Crovari</a:t>
            </a:r>
            <a:r>
              <a:rPr lang="en-GB" sz="1200" dirty="0">
                <a:latin typeface="+mn-lt"/>
                <a:ea typeface="ヒラギノ角ゴ Pro W3" charset="-128"/>
                <a:cs typeface="Arial" pitchFamily="34" charset="0"/>
              </a:rPr>
              <a:t> P, </a:t>
            </a:r>
            <a:r>
              <a:rPr lang="en-GB" sz="1200" dirty="0" err="1">
                <a:latin typeface="+mn-lt"/>
                <a:ea typeface="ヒラギノ角ゴ Pro W3" charset="-128"/>
                <a:cs typeface="Arial" pitchFamily="34" charset="0"/>
              </a:rPr>
              <a:t>Wahn</a:t>
            </a:r>
            <a:r>
              <a:rPr lang="en-GB" sz="1200" dirty="0">
                <a:latin typeface="+mn-lt"/>
                <a:ea typeface="ヒラギノ角ゴ Pro W3" charset="-128"/>
                <a:cs typeface="Arial" pitchFamily="34" charset="0"/>
              </a:rPr>
              <a:t> U </a:t>
            </a:r>
            <a:r>
              <a:rPr lang="en-GB" sz="1200" i="1" dirty="0">
                <a:latin typeface="+mn-lt"/>
                <a:ea typeface="ヒラギノ角ゴ Pro W3" charset="-128"/>
                <a:cs typeface="Arial" pitchFamily="34" charset="0"/>
              </a:rPr>
              <a:t>et al. </a:t>
            </a:r>
            <a:r>
              <a:rPr lang="en-GB" sz="1200" dirty="0">
                <a:latin typeface="+mn-lt"/>
                <a:ea typeface="ヒラギノ角ゴ Pro W3" charset="-128"/>
                <a:cs typeface="Arial" pitchFamily="34" charset="0"/>
              </a:rPr>
              <a:t>(2006) Comparison of the efficacy and safety of live attenuated cold-adapted influenza vaccine, trivalent, with trivalent inactivated influenza virus vaccine in children and adolescents with asthma. </a:t>
            </a:r>
            <a:r>
              <a:rPr lang="en-GB" sz="1200" i="1" dirty="0">
                <a:latin typeface="+mn-lt"/>
                <a:ea typeface="ヒラギノ角ゴ Pro W3" charset="-128"/>
                <a:cs typeface="Arial" pitchFamily="34" charset="0"/>
              </a:rPr>
              <a:t>The </a:t>
            </a:r>
            <a:r>
              <a:rPr lang="en-GB" sz="1200" i="1" dirty="0" err="1">
                <a:latin typeface="+mn-lt"/>
                <a:ea typeface="ヒラギノ角ゴ Pro W3" charset="-128"/>
                <a:cs typeface="Arial" pitchFamily="34" charset="0"/>
              </a:rPr>
              <a:t>Pediatric</a:t>
            </a:r>
            <a:r>
              <a:rPr lang="en-GB" sz="1200" i="1" dirty="0">
                <a:latin typeface="+mn-lt"/>
                <a:ea typeface="ヒラギノ角ゴ Pro W3" charset="-128"/>
                <a:cs typeface="Arial" pitchFamily="34" charset="0"/>
              </a:rPr>
              <a:t> Infectious Disease Journal </a:t>
            </a:r>
            <a:r>
              <a:rPr lang="en-GB" sz="1200" dirty="0">
                <a:latin typeface="+mn-lt"/>
                <a:ea typeface="ヒラギノ角ゴ Pro W3" charset="-128"/>
                <a:cs typeface="Arial" pitchFamily="34" charset="0"/>
              </a:rPr>
              <a:t>25(10): 860-9. </a:t>
            </a:r>
            <a:r>
              <a:rPr lang="en-GB" sz="1200" u="sng" dirty="0">
                <a:latin typeface="+mn-lt"/>
                <a:ea typeface="ヒラギノ角ゴ Pro W3" charset="-128"/>
                <a:cs typeface="Arial" pitchFamily="34" charset="0"/>
                <a:hlinkClick r:id="rId6"/>
              </a:rPr>
              <a:t>http://www.ncbi.nlm.nih.gov/sites/entrez/17006278</a:t>
            </a:r>
            <a:endParaRPr lang="en-GB" sz="1200" u="sng" dirty="0">
              <a:latin typeface="+mn-lt"/>
              <a:ea typeface="ヒラギノ角ゴ Pro W3" charset="-128"/>
              <a:cs typeface="Arial" pitchFamily="34" charset="0"/>
            </a:endParaRPr>
          </a:p>
          <a:p>
            <a:pPr marL="228600" indent="-228600">
              <a:lnSpc>
                <a:spcPct val="80000"/>
              </a:lnSpc>
              <a:spcBef>
                <a:spcPts val="0"/>
              </a:spcBef>
              <a:buFont typeface="+mj-lt"/>
              <a:buAutoNum type="arabicPeriod"/>
            </a:pPr>
            <a:r>
              <a:rPr lang="en-GB" sz="1200" dirty="0">
                <a:latin typeface="+mn-lt"/>
                <a:ea typeface="ヒラギノ角ゴ Pro W3" charset="-128"/>
                <a:cs typeface="Arial" pitchFamily="34" charset="0"/>
              </a:rPr>
              <a:t>Allison MA Daley MF, Crane LA </a:t>
            </a:r>
            <a:r>
              <a:rPr lang="en-GB" sz="1200" i="1" dirty="0">
                <a:latin typeface="+mn-lt"/>
                <a:ea typeface="ヒラギノ角ゴ Pro W3" charset="-128"/>
                <a:cs typeface="Arial" pitchFamily="34" charset="0"/>
              </a:rPr>
              <a:t>et al</a:t>
            </a:r>
            <a:r>
              <a:rPr lang="en-GB" sz="1200" dirty="0">
                <a:latin typeface="+mn-lt"/>
                <a:ea typeface="ヒラギノ角ゴ Pro W3" charset="-128"/>
                <a:cs typeface="Arial" pitchFamily="34" charset="0"/>
              </a:rPr>
              <a:t>. (2006) Influenza vaccine effectiveness in healthy 6 to 21 month-old children during the 2003--2004 season. </a:t>
            </a:r>
            <a:r>
              <a:rPr lang="en-GB" sz="1200" i="1" dirty="0">
                <a:latin typeface="+mn-lt"/>
                <a:ea typeface="ヒラギノ角ゴ Pro W3" charset="-128"/>
                <a:cs typeface="Arial" pitchFamily="34" charset="0"/>
              </a:rPr>
              <a:t>The Journal of  </a:t>
            </a:r>
            <a:r>
              <a:rPr lang="en-GB" sz="1200" i="1" dirty="0" err="1">
                <a:latin typeface="+mn-lt"/>
                <a:ea typeface="ヒラギノ角ゴ Pro W3" charset="-128"/>
                <a:cs typeface="Arial" pitchFamily="34" charset="0"/>
              </a:rPr>
              <a:t>Pediatrics</a:t>
            </a:r>
            <a:r>
              <a:rPr lang="en-GB" sz="1200" i="1" dirty="0">
                <a:latin typeface="+mn-lt"/>
                <a:ea typeface="ヒラギノ角ゴ Pro W3" charset="-128"/>
                <a:cs typeface="Arial" pitchFamily="34" charset="0"/>
              </a:rPr>
              <a:t> </a:t>
            </a:r>
            <a:r>
              <a:rPr lang="en-GB" sz="1200" b="1" dirty="0">
                <a:latin typeface="+mn-lt"/>
                <a:ea typeface="ヒラギノ角ゴ Pro W3" charset="-128"/>
                <a:cs typeface="Arial" pitchFamily="34" charset="0"/>
              </a:rPr>
              <a:t>149</a:t>
            </a:r>
            <a:r>
              <a:rPr lang="en-GB" sz="1200" dirty="0">
                <a:latin typeface="+mn-lt"/>
                <a:ea typeface="ヒラギノ角ゴ Pro W3" charset="-128"/>
                <a:cs typeface="Arial" pitchFamily="34" charset="0"/>
              </a:rPr>
              <a:t>: 755-62.</a:t>
            </a:r>
          </a:p>
          <a:p>
            <a:pPr marL="228600" indent="-228600">
              <a:lnSpc>
                <a:spcPct val="80000"/>
              </a:lnSpc>
              <a:spcBef>
                <a:spcPts val="0"/>
              </a:spcBef>
              <a:buFont typeface="+mj-lt"/>
              <a:buAutoNum type="arabicPeriod"/>
            </a:pPr>
            <a:r>
              <a:rPr lang="en-GB" sz="1200" dirty="0" err="1">
                <a:latin typeface="+mn-lt"/>
                <a:ea typeface="ヒラギノ角ゴ Pro W3" charset="-128"/>
                <a:cs typeface="Arial" pitchFamily="34" charset="0"/>
              </a:rPr>
              <a:t>Neuzil</a:t>
            </a:r>
            <a:r>
              <a:rPr lang="en-GB" sz="1200" dirty="0">
                <a:latin typeface="+mn-lt"/>
                <a:ea typeface="ヒラギノ角ゴ Pro W3" charset="-128"/>
                <a:cs typeface="Arial" pitchFamily="34" charset="0"/>
              </a:rPr>
              <a:t> KM, Jackson LA, Nelson J </a:t>
            </a:r>
            <a:r>
              <a:rPr lang="en-GB" sz="1200" i="1" dirty="0">
                <a:latin typeface="+mn-lt"/>
                <a:ea typeface="ヒラギノ角ゴ Pro W3" charset="-128"/>
                <a:cs typeface="Arial" pitchFamily="34" charset="0"/>
              </a:rPr>
              <a:t>et al. </a:t>
            </a:r>
            <a:r>
              <a:rPr lang="en-GB" sz="1200" dirty="0">
                <a:latin typeface="+mn-lt"/>
                <a:ea typeface="ヒラギノ角ゴ Pro W3" charset="-128"/>
                <a:cs typeface="Arial" pitchFamily="34" charset="0"/>
              </a:rPr>
              <a:t>(2006) Immunogenicity and reactogenicity of 1 versus 2 doses of trivalent inactivated influenza vaccine in vaccine-naive 5-8-year-old children. </a:t>
            </a:r>
            <a:r>
              <a:rPr lang="en-GB" sz="1200" i="1" dirty="0">
                <a:latin typeface="+mn-lt"/>
                <a:ea typeface="ヒラギノ角ゴ Pro W3" charset="-128"/>
                <a:cs typeface="Arial" pitchFamily="34" charset="0"/>
              </a:rPr>
              <a:t>Journal of Infectious diseases </a:t>
            </a:r>
            <a:r>
              <a:rPr lang="en-GB" sz="1200" dirty="0">
                <a:latin typeface="+mn-lt"/>
                <a:ea typeface="ヒラギノ角ゴ Pro W3" charset="-128"/>
                <a:cs typeface="Arial" pitchFamily="34" charset="0"/>
              </a:rPr>
              <a:t>194(8): 1032-9. </a:t>
            </a:r>
            <a:r>
              <a:rPr lang="en-GB" sz="1200" u="sng" dirty="0">
                <a:latin typeface="+mn-lt"/>
                <a:ea typeface="ヒラギノ角ゴ Pro W3" charset="-128"/>
                <a:cs typeface="Arial" pitchFamily="34" charset="0"/>
                <a:hlinkClick r:id="rId7"/>
              </a:rPr>
              <a:t>http://www.ncbi.nlm.nih.gov/sites/entrez/16991077</a:t>
            </a:r>
            <a:endParaRPr lang="en-GB" sz="1200" u="sng" dirty="0">
              <a:latin typeface="+mn-lt"/>
              <a:ea typeface="ヒラギノ角ゴ Pro W3" charset="-128"/>
              <a:cs typeface="Arial" pitchFamily="34" charset="0"/>
            </a:endParaRP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r>
              <a:rPr lang="en-GB" sz="1200" kern="1200" dirty="0" err="1">
                <a:solidFill>
                  <a:schemeClr val="tx1"/>
                </a:solidFill>
                <a:effectLst/>
                <a:latin typeface="+mn-lt"/>
                <a:ea typeface="ヒラギノ角ゴ Pro W3" pitchFamily="84" charset="-128"/>
                <a:cs typeface="ヒラギノ角ゴ Pro W3" pitchFamily="84" charset="-128"/>
              </a:rPr>
              <a:t>Bracco</a:t>
            </a:r>
            <a:r>
              <a:rPr lang="en-GB" sz="1200" kern="1200" dirty="0">
                <a:solidFill>
                  <a:schemeClr val="tx1"/>
                </a:solidFill>
                <a:effectLst/>
                <a:latin typeface="+mn-lt"/>
                <a:ea typeface="ヒラギノ角ゴ Pro W3" pitchFamily="84" charset="-128"/>
                <a:cs typeface="ヒラギノ角ゴ Pro W3" pitchFamily="84" charset="-128"/>
              </a:rPr>
              <a:t> </a:t>
            </a:r>
            <a:r>
              <a:rPr lang="en-GB" sz="1200" kern="1200" dirty="0" err="1">
                <a:solidFill>
                  <a:schemeClr val="tx1"/>
                </a:solidFill>
                <a:effectLst/>
                <a:latin typeface="+mn-lt"/>
                <a:ea typeface="ヒラギノ角ゴ Pro W3" pitchFamily="84" charset="-128"/>
                <a:cs typeface="ヒラギノ角ゴ Pro W3" pitchFamily="84" charset="-128"/>
              </a:rPr>
              <a:t>Neto</a:t>
            </a:r>
            <a:r>
              <a:rPr lang="en-GB" sz="1200" kern="1200" dirty="0">
                <a:solidFill>
                  <a:schemeClr val="tx1"/>
                </a:solidFill>
                <a:effectLst/>
                <a:latin typeface="+mn-lt"/>
                <a:ea typeface="ヒラギノ角ゴ Pro W3" pitchFamily="84" charset="-128"/>
                <a:cs typeface="ヒラギノ角ゴ Pro W3" pitchFamily="84" charset="-128"/>
              </a:rPr>
              <a:t> H, </a:t>
            </a:r>
            <a:r>
              <a:rPr lang="en-GB" sz="1200" kern="1200" dirty="0" err="1">
                <a:solidFill>
                  <a:schemeClr val="tx1"/>
                </a:solidFill>
                <a:effectLst/>
                <a:latin typeface="+mn-lt"/>
                <a:ea typeface="ヒラギノ角ゴ Pro W3" pitchFamily="84" charset="-128"/>
                <a:cs typeface="ヒラギノ角ゴ Pro W3" pitchFamily="84" charset="-128"/>
              </a:rPr>
              <a:t>Farhat</a:t>
            </a:r>
            <a:r>
              <a:rPr lang="en-GB" sz="1200" kern="1200" dirty="0">
                <a:solidFill>
                  <a:schemeClr val="tx1"/>
                </a:solidFill>
                <a:effectLst/>
                <a:latin typeface="+mn-lt"/>
                <a:ea typeface="ヒラギノ角ゴ Pro W3" pitchFamily="84" charset="-128"/>
                <a:cs typeface="ヒラギノ角ゴ Pro W3" pitchFamily="84" charset="-128"/>
              </a:rPr>
              <a:t> CK, </a:t>
            </a:r>
            <a:r>
              <a:rPr lang="en-GB" sz="1200" kern="1200" dirty="0" err="1">
                <a:solidFill>
                  <a:schemeClr val="tx1"/>
                </a:solidFill>
                <a:effectLst/>
                <a:latin typeface="+mn-lt"/>
                <a:ea typeface="ヒラギノ角ゴ Pro W3" pitchFamily="84" charset="-128"/>
                <a:cs typeface="ヒラギノ角ゴ Pro W3" pitchFamily="84" charset="-128"/>
              </a:rPr>
              <a:t>Tregnaghi</a:t>
            </a:r>
            <a:r>
              <a:rPr lang="en-GB" sz="1200" kern="1200" dirty="0">
                <a:solidFill>
                  <a:schemeClr val="tx1"/>
                </a:solidFill>
                <a:effectLst/>
                <a:latin typeface="+mn-lt"/>
                <a:ea typeface="ヒラギノ角ゴ Pro W3" pitchFamily="84" charset="-128"/>
                <a:cs typeface="ヒラギノ角ゴ Pro W3" pitchFamily="84" charset="-128"/>
              </a:rPr>
              <a:t> MW, </a:t>
            </a:r>
            <a:r>
              <a:rPr lang="en-GB" sz="1200" i="1" kern="1200" dirty="0">
                <a:solidFill>
                  <a:schemeClr val="tx1"/>
                </a:solidFill>
                <a:effectLst/>
                <a:latin typeface="+mn-lt"/>
                <a:ea typeface="ヒラギノ角ゴ Pro W3" pitchFamily="84" charset="-128"/>
                <a:cs typeface="ヒラギノ角ゴ Pro W3" pitchFamily="84" charset="-128"/>
              </a:rPr>
              <a:t>et al</a:t>
            </a:r>
            <a:r>
              <a:rPr lang="en-GB" sz="1200" kern="1200" dirty="0">
                <a:solidFill>
                  <a:schemeClr val="tx1"/>
                </a:solidFill>
                <a:effectLst/>
                <a:latin typeface="+mn-lt"/>
                <a:ea typeface="ヒラギノ角ゴ Pro W3" pitchFamily="84" charset="-128"/>
                <a:cs typeface="ヒラギノ角ゴ Pro W3" pitchFamily="84" charset="-128"/>
              </a:rPr>
              <a:t>. (2009) Efficacy and safety of 1 and 2 doses of live attenuated influenza vaccine in vaccine-naive children. </a:t>
            </a:r>
            <a:r>
              <a:rPr lang="en-GB" sz="1200" i="1" kern="1200" dirty="0" err="1">
                <a:solidFill>
                  <a:schemeClr val="tx1"/>
                </a:solidFill>
                <a:effectLst/>
                <a:latin typeface="+mn-lt"/>
                <a:ea typeface="ヒラギノ角ゴ Pro W3" pitchFamily="84" charset="-128"/>
                <a:cs typeface="ヒラギノ角ゴ Pro W3" pitchFamily="84" charset="-128"/>
              </a:rPr>
              <a:t>Pediatr</a:t>
            </a:r>
            <a:r>
              <a:rPr lang="en-GB" sz="1200" i="1" kern="1200" dirty="0">
                <a:solidFill>
                  <a:schemeClr val="tx1"/>
                </a:solidFill>
                <a:effectLst/>
                <a:latin typeface="+mn-lt"/>
                <a:ea typeface="ヒラギノ角ゴ Pro W3" pitchFamily="84" charset="-128"/>
                <a:cs typeface="ヒラギノ角ゴ Pro W3" pitchFamily="84" charset="-128"/>
              </a:rPr>
              <a:t> Infect Dis J</a:t>
            </a:r>
            <a:r>
              <a:rPr lang="en-GB" sz="1200" kern="1200" dirty="0">
                <a:solidFill>
                  <a:schemeClr val="tx1"/>
                </a:solidFill>
                <a:effectLst/>
                <a:latin typeface="+mn-lt"/>
                <a:ea typeface="ヒラギノ角ゴ Pro W3" pitchFamily="84" charset="-128"/>
                <a:cs typeface="ヒラギノ角ゴ Pro W3" pitchFamily="84" charset="-128"/>
              </a:rPr>
              <a:t>. </a:t>
            </a:r>
            <a:r>
              <a:rPr lang="en-GB" sz="1200" b="1" kern="1200" dirty="0">
                <a:solidFill>
                  <a:schemeClr val="tx1"/>
                </a:solidFill>
                <a:effectLst/>
                <a:latin typeface="+mn-lt"/>
                <a:ea typeface="ヒラギノ角ゴ Pro W3" pitchFamily="84" charset="-128"/>
                <a:cs typeface="ヒラギノ角ゴ Pro W3" pitchFamily="84" charset="-128"/>
              </a:rPr>
              <a:t>28</a:t>
            </a:r>
            <a:r>
              <a:rPr lang="en-GB" sz="1200" kern="1200" dirty="0">
                <a:solidFill>
                  <a:schemeClr val="tx1"/>
                </a:solidFill>
                <a:effectLst/>
                <a:latin typeface="+mn-lt"/>
                <a:ea typeface="ヒラギノ角ゴ Pro W3" pitchFamily="84" charset="-128"/>
                <a:cs typeface="ヒラギノ角ゴ Pro W3" pitchFamily="84" charset="-128"/>
              </a:rPr>
              <a:t>: 365-71.</a:t>
            </a: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r>
              <a:rPr lang="en-GB" sz="1200" kern="1200" dirty="0">
                <a:solidFill>
                  <a:schemeClr val="tx1"/>
                </a:solidFill>
                <a:effectLst/>
                <a:latin typeface="+mn-lt"/>
                <a:ea typeface="ヒラギノ角ゴ Pro W3" pitchFamily="84" charset="-128"/>
                <a:cs typeface="ヒラギノ角ゴ Pro W3" pitchFamily="84" charset="-128"/>
              </a:rPr>
              <a:t>Block S L, </a:t>
            </a:r>
            <a:r>
              <a:rPr lang="en-GB" sz="1200" kern="1200" dirty="0" err="1">
                <a:solidFill>
                  <a:schemeClr val="tx1"/>
                </a:solidFill>
                <a:effectLst/>
                <a:latin typeface="+mn-lt"/>
                <a:ea typeface="ヒラギノ角ゴ Pro W3" pitchFamily="84" charset="-128"/>
                <a:cs typeface="ヒラギノ角ゴ Pro W3" pitchFamily="84" charset="-128"/>
              </a:rPr>
              <a:t>Toback</a:t>
            </a:r>
            <a:r>
              <a:rPr lang="en-GB" sz="1200" kern="1200" dirty="0">
                <a:solidFill>
                  <a:schemeClr val="tx1"/>
                </a:solidFill>
                <a:effectLst/>
                <a:latin typeface="+mn-lt"/>
                <a:ea typeface="ヒラギノ角ゴ Pro W3" pitchFamily="84" charset="-128"/>
                <a:cs typeface="ヒラギノ角ゴ Pro W3" pitchFamily="84" charset="-128"/>
              </a:rPr>
              <a:t> SL, Yi T </a:t>
            </a:r>
            <a:r>
              <a:rPr lang="en-GB" sz="1200" i="1" kern="1200" dirty="0">
                <a:solidFill>
                  <a:schemeClr val="tx1"/>
                </a:solidFill>
                <a:effectLst/>
                <a:latin typeface="+mn-lt"/>
                <a:ea typeface="ヒラギノ角ゴ Pro W3" pitchFamily="84" charset="-128"/>
                <a:cs typeface="ヒラギノ角ゴ Pro W3" pitchFamily="84" charset="-128"/>
              </a:rPr>
              <a:t>et al</a:t>
            </a:r>
            <a:r>
              <a:rPr lang="en-GB" sz="1200" kern="1200" dirty="0">
                <a:solidFill>
                  <a:schemeClr val="tx1"/>
                </a:solidFill>
                <a:effectLst/>
                <a:latin typeface="+mn-lt"/>
                <a:ea typeface="ヒラギノ角ゴ Pro W3" pitchFamily="84" charset="-128"/>
                <a:cs typeface="ヒラギノ角ゴ Pro W3" pitchFamily="84" charset="-128"/>
              </a:rPr>
              <a:t>. (2009) Efficacy of a single dose of live attenuated influenza vaccine in previously unvaccinated children: a post hoc analysis of three studies of children aged 2 to 6 years. </a:t>
            </a:r>
            <a:r>
              <a:rPr lang="en-GB" sz="1200" i="1" kern="1200" dirty="0" err="1">
                <a:solidFill>
                  <a:schemeClr val="tx1"/>
                </a:solidFill>
                <a:effectLst/>
                <a:latin typeface="+mn-lt"/>
                <a:ea typeface="ヒラギノ角ゴ Pro W3" pitchFamily="84" charset="-128"/>
                <a:cs typeface="ヒラギノ角ゴ Pro W3" pitchFamily="84" charset="-128"/>
              </a:rPr>
              <a:t>Clin</a:t>
            </a:r>
            <a:r>
              <a:rPr lang="en-GB" sz="1200" i="1" kern="1200" dirty="0">
                <a:solidFill>
                  <a:schemeClr val="tx1"/>
                </a:solidFill>
                <a:effectLst/>
                <a:latin typeface="+mn-lt"/>
                <a:ea typeface="ヒラギノ角ゴ Pro W3" pitchFamily="84" charset="-128"/>
                <a:cs typeface="ヒラギノ角ゴ Pro W3" pitchFamily="84" charset="-128"/>
              </a:rPr>
              <a:t> </a:t>
            </a:r>
            <a:r>
              <a:rPr lang="en-GB" sz="1200" i="1" kern="1200" dirty="0" err="1">
                <a:solidFill>
                  <a:schemeClr val="tx1"/>
                </a:solidFill>
                <a:effectLst/>
                <a:latin typeface="+mn-lt"/>
                <a:ea typeface="ヒラギノ角ゴ Pro W3" pitchFamily="84" charset="-128"/>
                <a:cs typeface="ヒラギノ角ゴ Pro W3" pitchFamily="84" charset="-128"/>
              </a:rPr>
              <a:t>Ther</a:t>
            </a:r>
            <a:r>
              <a:rPr lang="en-GB" sz="1200" kern="1200" dirty="0">
                <a:solidFill>
                  <a:schemeClr val="tx1"/>
                </a:solidFill>
                <a:effectLst/>
                <a:latin typeface="+mn-lt"/>
                <a:ea typeface="ヒラギノ角ゴ Pro W3" pitchFamily="84" charset="-128"/>
                <a:cs typeface="ヒラギノ角ゴ Pro W3" pitchFamily="84" charset="-128"/>
              </a:rPr>
              <a:t>. </a:t>
            </a:r>
            <a:r>
              <a:rPr lang="en-GB" sz="1200" b="1" kern="1200" dirty="0">
                <a:solidFill>
                  <a:schemeClr val="tx1"/>
                </a:solidFill>
                <a:effectLst/>
                <a:latin typeface="+mn-lt"/>
                <a:ea typeface="ヒラギノ角ゴ Pro W3" pitchFamily="84" charset="-128"/>
                <a:cs typeface="ヒラギノ角ゴ Pro W3" pitchFamily="84" charset="-128"/>
              </a:rPr>
              <a:t>31</a:t>
            </a:r>
            <a:r>
              <a:rPr lang="en-GB" sz="1200" kern="1200" dirty="0">
                <a:solidFill>
                  <a:schemeClr val="tx1"/>
                </a:solidFill>
                <a:effectLst/>
                <a:latin typeface="+mn-lt"/>
                <a:ea typeface="ヒラギノ角ゴ Pro W3" pitchFamily="84" charset="-128"/>
                <a:cs typeface="ヒラギノ角ゴ Pro W3" pitchFamily="84" charset="-128"/>
              </a:rPr>
              <a:t>: 2140-7.</a:t>
            </a: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r>
              <a:rPr lang="en-GB" sz="1200" dirty="0">
                <a:latin typeface="+mn-lt"/>
                <a:cs typeface="Arial" pitchFamily="34" charset="0"/>
              </a:rPr>
              <a:t>Des </a:t>
            </a:r>
            <a:r>
              <a:rPr lang="en-GB" sz="1200" dirty="0" err="1">
                <a:latin typeface="+mn-lt"/>
                <a:cs typeface="Arial" pitchFamily="34" charset="0"/>
              </a:rPr>
              <a:t>Roches</a:t>
            </a:r>
            <a:r>
              <a:rPr lang="en-GB" sz="1200" dirty="0">
                <a:latin typeface="+mn-lt"/>
                <a:cs typeface="Arial" pitchFamily="34" charset="0"/>
              </a:rPr>
              <a:t> A, </a:t>
            </a:r>
            <a:r>
              <a:rPr lang="en-GB" sz="1200" dirty="0" err="1">
                <a:latin typeface="+mn-lt"/>
                <a:cs typeface="Arial" pitchFamily="34" charset="0"/>
              </a:rPr>
              <a:t>Paradis</a:t>
            </a:r>
            <a:r>
              <a:rPr lang="en-GB" sz="1200" dirty="0">
                <a:latin typeface="+mn-lt"/>
                <a:cs typeface="Arial" pitchFamily="34" charset="0"/>
              </a:rPr>
              <a:t> L, Gagnon R, et al. (2012). Egg-allergic patients can be safely</a:t>
            </a:r>
            <a:r>
              <a:rPr lang="en-GB" sz="1200" baseline="0" dirty="0">
                <a:latin typeface="+mn-lt"/>
                <a:cs typeface="Arial" pitchFamily="34" charset="0"/>
              </a:rPr>
              <a:t> </a:t>
            </a:r>
            <a:r>
              <a:rPr lang="en-GB" sz="1200" dirty="0">
                <a:latin typeface="+mn-lt"/>
                <a:cs typeface="Arial" pitchFamily="34" charset="0"/>
              </a:rPr>
              <a:t>vaccinated against influenza. </a:t>
            </a:r>
            <a:r>
              <a:rPr lang="en-GB" sz="1200" i="1" dirty="0">
                <a:latin typeface="+mn-lt"/>
                <a:cs typeface="Arial" pitchFamily="34" charset="0"/>
              </a:rPr>
              <a:t>J Allergy </a:t>
            </a:r>
            <a:r>
              <a:rPr lang="en-GB" sz="1200" i="1" dirty="0" err="1">
                <a:latin typeface="+mn-lt"/>
                <a:cs typeface="Arial" pitchFamily="34" charset="0"/>
              </a:rPr>
              <a:t>Clin</a:t>
            </a:r>
            <a:r>
              <a:rPr lang="en-GB" sz="1200" i="1" dirty="0">
                <a:latin typeface="+mn-lt"/>
                <a:cs typeface="Arial" pitchFamily="34" charset="0"/>
              </a:rPr>
              <a:t> </a:t>
            </a:r>
            <a:r>
              <a:rPr lang="en-GB" sz="1200" i="1" dirty="0" err="1">
                <a:latin typeface="+mn-lt"/>
                <a:cs typeface="Arial" pitchFamily="34" charset="0"/>
              </a:rPr>
              <a:t>Immunol</a:t>
            </a:r>
            <a:r>
              <a:rPr lang="en-GB" sz="1200" i="1" dirty="0">
                <a:latin typeface="+mn-lt"/>
                <a:cs typeface="Arial" pitchFamily="34" charset="0"/>
              </a:rPr>
              <a:t>. </a:t>
            </a:r>
            <a:r>
              <a:rPr lang="en-GB" sz="1200" dirty="0">
                <a:latin typeface="+mn-lt"/>
                <a:cs typeface="Arial" pitchFamily="34" charset="0"/>
              </a:rPr>
              <a:t>130(5):1213-6.</a:t>
            </a: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r>
              <a:rPr lang="en-GB" sz="1200" dirty="0" err="1">
                <a:latin typeface="+mn-lt"/>
                <a:cs typeface="Arial" pitchFamily="34" charset="0"/>
              </a:rPr>
              <a:t>Centers</a:t>
            </a:r>
            <a:r>
              <a:rPr lang="en-GB" sz="1200" dirty="0">
                <a:latin typeface="+mn-lt"/>
                <a:cs typeface="Arial" pitchFamily="34" charset="0"/>
              </a:rPr>
              <a:t> for Disease Control and Prevention.</a:t>
            </a:r>
            <a:r>
              <a:rPr lang="en-GB" sz="1200" baseline="0" dirty="0">
                <a:latin typeface="+mn-lt"/>
                <a:cs typeface="Arial" pitchFamily="34" charset="0"/>
              </a:rPr>
              <a:t> </a:t>
            </a:r>
            <a:r>
              <a:rPr lang="en-GB" b="0" dirty="0">
                <a:latin typeface="+mn-lt"/>
              </a:rPr>
              <a:t>Prevention and Control of Seasonal Influenza with Vaccines: Recommendations of the Advisory Committee on Immunization Practices — United States, 2013–2014. </a:t>
            </a:r>
            <a:r>
              <a:rPr lang="en-GB" b="0" i="1" dirty="0">
                <a:latin typeface="+mn-lt"/>
              </a:rPr>
              <a:t>MMWR </a:t>
            </a:r>
            <a:r>
              <a:rPr lang="en-GB" b="0" dirty="0">
                <a:latin typeface="+mn-lt"/>
              </a:rPr>
              <a:t>September 20, 2013 / 62(RR07);1-43 </a:t>
            </a:r>
            <a:r>
              <a:rPr lang="en-US" sz="1200" u="sng" dirty="0">
                <a:latin typeface="+mn-lt"/>
                <a:cs typeface="Arial" pitchFamily="34" charset="0"/>
              </a:rPr>
              <a:t>http://www.cdc.gov/mmwr/preview/mmwrhtml/rr6207a1.htm#LiveAttenuatedInfluenzaVaccines</a:t>
            </a:r>
          </a:p>
          <a:p>
            <a:pPr marL="0" marR="0" indent="0" algn="l" defTabSz="914400" rtl="0" eaLnBrk="0" fontAlgn="base" latinLnBrk="0" hangingPunct="0">
              <a:lnSpc>
                <a:spcPct val="80000"/>
              </a:lnSpc>
              <a:spcBef>
                <a:spcPts val="0"/>
              </a:spcBef>
              <a:spcAft>
                <a:spcPct val="0"/>
              </a:spcAft>
              <a:buClrTx/>
              <a:buSzTx/>
              <a:buFont typeface="+mj-lt"/>
              <a:buNone/>
              <a:tabLst/>
              <a:defRPr/>
            </a:pPr>
            <a:endParaRPr lang="en-GB" sz="1200" dirty="0">
              <a:latin typeface="+mn-lt"/>
              <a:cs typeface="Arial" pitchFamily="34" charset="0"/>
            </a:endParaRP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228600" indent="-228600">
              <a:lnSpc>
                <a:spcPct val="80000"/>
              </a:lnSpc>
              <a:spcBef>
                <a:spcPts val="0"/>
              </a:spcBef>
              <a:buFont typeface="+mj-lt"/>
              <a:buAutoNum type="arabicPeriod"/>
            </a:pPr>
            <a:endParaRPr lang="en-GB" sz="1200" dirty="0">
              <a:latin typeface="+mn-lt"/>
              <a:ea typeface="ヒラギノ角ゴ Pro W3" charset="-128"/>
              <a:cs typeface="Arial"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200" baseline="0" dirty="0">
              <a:latin typeface="+mn-lt"/>
              <a:cs typeface="Arial"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200" dirty="0">
              <a:latin typeface="+mn-lt"/>
              <a:cs typeface="Arial"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200" dirty="0">
              <a:latin typeface="+mn-lt"/>
              <a:cs typeface="Arial"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200" dirty="0">
              <a:latin typeface="+mn-lt"/>
              <a:cs typeface="Arial"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200" dirty="0">
              <a:latin typeface="+mn-lt"/>
              <a:cs typeface="Arial" pitchFamily="34" charset="0"/>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93</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GB" b="1" dirty="0"/>
              <a:t>Further reading </a:t>
            </a:r>
          </a:p>
          <a:p>
            <a:pPr marL="228600" indent="-228600">
              <a:buFont typeface="+mj-lt"/>
              <a:buAutoNum type="arabicPeriod"/>
            </a:pPr>
            <a:r>
              <a:rPr lang="en-GB" sz="1200" dirty="0">
                <a:solidFill>
                  <a:schemeClr val="tx1"/>
                </a:solidFill>
                <a:latin typeface="+mn-lt"/>
                <a:cs typeface="Arial" pitchFamily="34" charset="0"/>
              </a:rPr>
              <a:t>Joint Committee on Vaccination and Immunisation. JCVI statement on the annual influenza vaccination programme – extension of the programme to children. 25 July 2012. Available at: </a:t>
            </a:r>
            <a:r>
              <a:rPr lang="en-GB" sz="1200" u="sng" dirty="0">
                <a:solidFill>
                  <a:schemeClr val="tx1"/>
                </a:solidFill>
                <a:latin typeface="+mn-lt"/>
                <a:cs typeface="Arial" pitchFamily="34" charset="0"/>
                <a:hlinkClick r:id="rId3"/>
              </a:rPr>
              <a:t>https://www.gov.uk/government/publications/jcvi-statement-on-the-routine-annual-influenza-vaccination-programme</a:t>
            </a:r>
            <a:r>
              <a:rPr lang="en-GB" sz="1200" dirty="0">
                <a:solidFill>
                  <a:schemeClr val="tx1"/>
                </a:solidFill>
                <a:latin typeface="+mn-lt"/>
                <a:cs typeface="Arial" pitchFamily="34" charset="0"/>
              </a:rPr>
              <a:t>  </a:t>
            </a:r>
          </a:p>
          <a:p>
            <a:pPr marL="263525" indent="-263525">
              <a:buFont typeface="Arial" charset="0"/>
              <a:buAutoNum type="arabicPeriod"/>
            </a:pPr>
            <a:endParaRPr lang="en-GB" sz="1200" baseline="0" dirty="0">
              <a:solidFill>
                <a:schemeClr val="tx1"/>
              </a:solidFill>
              <a:latin typeface="+mn-lt"/>
              <a:cs typeface="Arial"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solidFill>
                  <a:schemeClr val="tx1"/>
                </a:solidFill>
                <a:latin typeface="+mn-lt"/>
                <a:cs typeface="Arial" pitchFamily="34" charset="0"/>
              </a:rPr>
              <a:t>Wilde J.A, McMillan J.A, </a:t>
            </a:r>
            <a:r>
              <a:rPr lang="en-GB" sz="1200" dirty="0" err="1">
                <a:solidFill>
                  <a:schemeClr val="tx1"/>
                </a:solidFill>
                <a:latin typeface="+mn-lt"/>
                <a:cs typeface="Arial" pitchFamily="34" charset="0"/>
              </a:rPr>
              <a:t>Serwint</a:t>
            </a:r>
            <a:r>
              <a:rPr lang="en-GB" sz="1200" dirty="0">
                <a:solidFill>
                  <a:schemeClr val="tx1"/>
                </a:solidFill>
                <a:latin typeface="+mn-lt"/>
                <a:cs typeface="Arial" pitchFamily="34" charset="0"/>
              </a:rPr>
              <a:t> J. et al. (1999) Effectiveness of influenza vaccine in healthcare professionals: a randomised trial. JAMA 281: 908–13</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200" dirty="0">
              <a:solidFill>
                <a:schemeClr val="tx1"/>
              </a:solidFill>
              <a:latin typeface="+mn-lt"/>
              <a:cs typeface="Arial"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solidFill>
                  <a:schemeClr val="tx1"/>
                </a:solidFill>
                <a:latin typeface="+mn-lt"/>
                <a:cs typeface="Arial" pitchFamily="34" charset="0"/>
              </a:rPr>
              <a:t>Immunisation against infectious disease (‘the Green Book’) Chapter 19 ‘Influenza’. Updated 21 May 2015. Available at: </a:t>
            </a:r>
            <a:r>
              <a:rPr lang="en-GB" sz="1200" u="sng" dirty="0">
                <a:solidFill>
                  <a:schemeClr val="tx1"/>
                </a:solidFill>
                <a:latin typeface="+mn-lt"/>
                <a:cs typeface="Arial" pitchFamily="34" charset="0"/>
                <a:hlinkClick r:id="rId4"/>
              </a:rPr>
              <a:t>https://www.gov.uk/government/organisations/public-health-england/series/immunisation-against-infectious-disease-the-green-book</a:t>
            </a:r>
            <a:r>
              <a:rPr lang="en-GB" sz="1200" dirty="0">
                <a:solidFill>
                  <a:schemeClr val="tx1"/>
                </a:solidFill>
                <a:latin typeface="+mn-lt"/>
                <a:cs typeface="Arial" pitchFamily="34" charset="0"/>
              </a:rPr>
              <a:t>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200" dirty="0">
              <a:solidFill>
                <a:schemeClr val="tx1"/>
              </a:solidFill>
              <a:latin typeface="+mn-lt"/>
              <a:cs typeface="Arial"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solidFill>
                  <a:schemeClr val="tx1"/>
                </a:solidFill>
                <a:latin typeface="+mn-lt"/>
                <a:cs typeface="Arial" pitchFamily="34" charset="0"/>
              </a:rPr>
              <a:t>Public Health England. Flu annual report: winter</a:t>
            </a:r>
            <a:r>
              <a:rPr lang="en-GB" sz="1200" baseline="0" dirty="0">
                <a:solidFill>
                  <a:schemeClr val="tx1"/>
                </a:solidFill>
                <a:latin typeface="+mn-lt"/>
                <a:cs typeface="Arial" pitchFamily="34" charset="0"/>
              </a:rPr>
              <a:t> 2016 to 2017. Available at: https://www.gov.uk/government/uploads/system/uploads/attachment_data/file/613493/Surveillance_of_influenza_and_other_respiratory_viruses_in_the_UK_2016_to_2017.pdf</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200" dirty="0">
              <a:solidFill>
                <a:schemeClr val="tx1"/>
              </a:solidFill>
              <a:latin typeface="+mn-lt"/>
              <a:cs typeface="Arial"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err="1">
                <a:solidFill>
                  <a:schemeClr val="tx1"/>
                </a:solidFill>
                <a:latin typeface="+mn-lt"/>
                <a:cs typeface="Arial" pitchFamily="34" charset="0"/>
              </a:rPr>
              <a:t>Ruf</a:t>
            </a:r>
            <a:r>
              <a:rPr lang="en-GB" sz="1200" dirty="0">
                <a:solidFill>
                  <a:schemeClr val="tx1"/>
                </a:solidFill>
                <a:latin typeface="+mn-lt"/>
                <a:cs typeface="Arial" pitchFamily="34" charset="0"/>
              </a:rPr>
              <a:t> B.R., </a:t>
            </a:r>
            <a:r>
              <a:rPr lang="en-GB" sz="1200" dirty="0" err="1">
                <a:solidFill>
                  <a:schemeClr val="tx1"/>
                </a:solidFill>
                <a:latin typeface="+mn-lt"/>
                <a:cs typeface="Arial" pitchFamily="34" charset="0"/>
              </a:rPr>
              <a:t>Knuf</a:t>
            </a:r>
            <a:r>
              <a:rPr lang="en-GB" sz="1200" dirty="0">
                <a:solidFill>
                  <a:schemeClr val="tx1"/>
                </a:solidFill>
                <a:latin typeface="+mn-lt"/>
                <a:cs typeface="Arial" pitchFamily="34" charset="0"/>
              </a:rPr>
              <a:t> M. (2013) The burden of seasonal and pandemic influenza in infants and children. </a:t>
            </a:r>
            <a:r>
              <a:rPr lang="en-GB" sz="1200" i="1" dirty="0">
                <a:solidFill>
                  <a:schemeClr val="tx1"/>
                </a:solidFill>
                <a:latin typeface="+mn-lt"/>
                <a:cs typeface="Arial" pitchFamily="34" charset="0"/>
              </a:rPr>
              <a:t>European Journal of </a:t>
            </a:r>
            <a:r>
              <a:rPr lang="en-GB" sz="1200" i="1" dirty="0" err="1">
                <a:solidFill>
                  <a:schemeClr val="tx1"/>
                </a:solidFill>
                <a:latin typeface="+mn-lt"/>
                <a:cs typeface="Arial" pitchFamily="34" charset="0"/>
              </a:rPr>
              <a:t>Pediatrics</a:t>
            </a:r>
            <a:r>
              <a:rPr lang="en-GB" sz="1200" dirty="0">
                <a:solidFill>
                  <a:schemeClr val="tx1"/>
                </a:solidFill>
                <a:latin typeface="+mn-lt"/>
                <a:cs typeface="Arial" pitchFamily="34" charset="0"/>
              </a:rPr>
              <a:t>. </a:t>
            </a:r>
            <a:r>
              <a:rPr lang="pt-BR" sz="1200" dirty="0">
                <a:solidFill>
                  <a:schemeClr val="tx1"/>
                </a:solidFill>
                <a:latin typeface="+mn-lt"/>
                <a:cs typeface="Arial" pitchFamily="34" charset="0"/>
              </a:rPr>
              <a:t>2014 Mar;173(3):265-76. doi: 10.1007/s00431-013-2023-6. Epub 2013 May 10</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pt-BR" sz="1200" dirty="0">
              <a:solidFill>
                <a:schemeClr val="tx1"/>
              </a:solidFill>
              <a:latin typeface="+mn-lt"/>
              <a:cs typeface="Arial"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err="1">
                <a:solidFill>
                  <a:schemeClr val="tx1"/>
                </a:solidFill>
                <a:latin typeface="+mn-lt"/>
                <a:ea typeface="ヒラギノ角ゴ Pro W3" charset="-128"/>
                <a:cs typeface="Arial" pitchFamily="34" charset="0"/>
              </a:rPr>
              <a:t>Izurieta</a:t>
            </a:r>
            <a:r>
              <a:rPr lang="en-GB" sz="1200" dirty="0">
                <a:solidFill>
                  <a:schemeClr val="tx1"/>
                </a:solidFill>
                <a:latin typeface="+mn-lt"/>
                <a:ea typeface="ヒラギノ角ゴ Pro W3" charset="-128"/>
                <a:cs typeface="Arial" pitchFamily="34" charset="0"/>
              </a:rPr>
              <a:t> H.S., Thompson W.W., </a:t>
            </a:r>
            <a:r>
              <a:rPr lang="en-GB" sz="1200" dirty="0" err="1">
                <a:solidFill>
                  <a:schemeClr val="tx1"/>
                </a:solidFill>
                <a:latin typeface="+mn-lt"/>
                <a:ea typeface="ヒラギノ角ゴ Pro W3" charset="-128"/>
                <a:cs typeface="Arial" pitchFamily="34" charset="0"/>
              </a:rPr>
              <a:t>Kramarz</a:t>
            </a:r>
            <a:r>
              <a:rPr lang="en-GB" sz="1200" dirty="0">
                <a:solidFill>
                  <a:schemeClr val="tx1"/>
                </a:solidFill>
                <a:latin typeface="+mn-lt"/>
                <a:ea typeface="ヒラギノ角ゴ Pro W3" charset="-128"/>
                <a:cs typeface="Arial" pitchFamily="34" charset="0"/>
              </a:rPr>
              <a:t> P., Shay D.K.., Davis R.L., </a:t>
            </a:r>
            <a:r>
              <a:rPr lang="en-GB" sz="1200" dirty="0" err="1">
                <a:solidFill>
                  <a:schemeClr val="tx1"/>
                </a:solidFill>
                <a:latin typeface="+mn-lt"/>
                <a:ea typeface="ヒラギノ角ゴ Pro W3" charset="-128"/>
                <a:cs typeface="Arial" pitchFamily="34" charset="0"/>
              </a:rPr>
              <a:t>DeStefano</a:t>
            </a:r>
            <a:r>
              <a:rPr lang="en-GB" sz="1200" dirty="0">
                <a:solidFill>
                  <a:schemeClr val="tx1"/>
                </a:solidFill>
                <a:latin typeface="+mn-lt"/>
                <a:ea typeface="ヒラギノ角ゴ Pro W3" charset="-128"/>
                <a:cs typeface="Arial" pitchFamily="34" charset="0"/>
              </a:rPr>
              <a:t> F., Black S., </a:t>
            </a:r>
            <a:r>
              <a:rPr lang="en-GB" sz="1200" dirty="0" err="1">
                <a:solidFill>
                  <a:schemeClr val="tx1"/>
                </a:solidFill>
                <a:latin typeface="+mn-lt"/>
                <a:ea typeface="ヒラギノ角ゴ Pro W3" charset="-128"/>
                <a:cs typeface="Arial" pitchFamily="34" charset="0"/>
              </a:rPr>
              <a:t>Shinefield</a:t>
            </a:r>
            <a:r>
              <a:rPr lang="en-GB" sz="1200" dirty="0">
                <a:solidFill>
                  <a:schemeClr val="tx1"/>
                </a:solidFill>
                <a:latin typeface="+mn-lt"/>
                <a:ea typeface="ヒラギノ角ゴ Pro W3" charset="-128"/>
                <a:cs typeface="Arial" pitchFamily="34" charset="0"/>
              </a:rPr>
              <a:t> H., Fukuda K. (2000) Influenza and the rates of hospitalisation for respiratory disease among infants and young children. </a:t>
            </a:r>
            <a:r>
              <a:rPr lang="en-GB" sz="1200" i="1" dirty="0">
                <a:solidFill>
                  <a:schemeClr val="tx1"/>
                </a:solidFill>
                <a:latin typeface="+mn-lt"/>
                <a:ea typeface="ヒラギノ角ゴ Pro W3" charset="-128"/>
                <a:cs typeface="Arial" pitchFamily="34" charset="0"/>
              </a:rPr>
              <a:t>New England Journal of Medicine </a:t>
            </a:r>
            <a:r>
              <a:rPr lang="en-GB" sz="1200" dirty="0">
                <a:solidFill>
                  <a:schemeClr val="tx1"/>
                </a:solidFill>
                <a:latin typeface="+mn-lt"/>
                <a:ea typeface="ヒラギノ角ゴ Pro W3" charset="-128"/>
                <a:cs typeface="Arial" pitchFamily="34" charset="0"/>
              </a:rPr>
              <a:t>342(4):232-239</a:t>
            </a:r>
          </a:p>
          <a:p>
            <a:pPr marL="263525" indent="-263525">
              <a:buFont typeface="+mj-lt"/>
              <a:buAutoNum type="arabicPeriod"/>
            </a:pPr>
            <a:endParaRPr lang="en-GB" sz="1200" dirty="0">
              <a:solidFill>
                <a:schemeClr val="tx1"/>
              </a:solidFill>
              <a:latin typeface="+mn-lt"/>
              <a:ea typeface="ヒラギノ角ゴ Pro W3" charset="-128"/>
              <a:cs typeface="Arial" pitchFamily="34" charset="0"/>
            </a:endParaRPr>
          </a:p>
          <a:p>
            <a:pPr marL="228600" indent="-228600">
              <a:buFont typeface="+mj-lt"/>
              <a:buAutoNum type="arabicPeriod"/>
            </a:pPr>
            <a:r>
              <a:rPr lang="en-GB" sz="1200" dirty="0" err="1">
                <a:solidFill>
                  <a:schemeClr val="tx1"/>
                </a:solidFill>
                <a:latin typeface="+mn-lt"/>
                <a:ea typeface="ヒラギノ角ゴ Pro W3" charset="-128"/>
                <a:cs typeface="Arial" pitchFamily="34" charset="0"/>
              </a:rPr>
              <a:t>Mullooly</a:t>
            </a:r>
            <a:r>
              <a:rPr lang="en-GB" sz="1200" dirty="0">
                <a:solidFill>
                  <a:schemeClr val="tx1"/>
                </a:solidFill>
                <a:latin typeface="+mn-lt"/>
                <a:ea typeface="ヒラギノ角ゴ Pro W3" charset="-128"/>
                <a:cs typeface="Arial" pitchFamily="34" charset="0"/>
              </a:rPr>
              <a:t> J.P., Barker W.H. (1982) Impact of type A influenza on children: a retrospective study. </a:t>
            </a:r>
            <a:r>
              <a:rPr lang="en-GB" sz="1200" i="1" dirty="0">
                <a:solidFill>
                  <a:schemeClr val="tx1"/>
                </a:solidFill>
                <a:latin typeface="+mn-lt"/>
                <a:ea typeface="ヒラギノ角ゴ Pro W3" charset="-128"/>
                <a:cs typeface="Arial" pitchFamily="34" charset="0"/>
              </a:rPr>
              <a:t>American Journal of Public Health</a:t>
            </a:r>
            <a:r>
              <a:rPr lang="en-GB" sz="1200" dirty="0">
                <a:solidFill>
                  <a:schemeClr val="tx1"/>
                </a:solidFill>
                <a:latin typeface="+mn-lt"/>
                <a:ea typeface="ヒラギノ角ゴ Pro W3" charset="-128"/>
                <a:cs typeface="Arial" pitchFamily="34" charset="0"/>
              </a:rPr>
              <a:t> 72(9): 1008-1016</a:t>
            </a:r>
          </a:p>
          <a:p>
            <a:pPr marL="228600" indent="-228600">
              <a:lnSpc>
                <a:spcPct val="80000"/>
              </a:lnSpc>
              <a:spcBef>
                <a:spcPts val="0"/>
              </a:spcBef>
              <a:buFont typeface="+mj-lt"/>
              <a:buAutoNum type="arabicPeriod"/>
            </a:pPr>
            <a:endParaRPr lang="en-GB" sz="1200" dirty="0">
              <a:solidFill>
                <a:schemeClr val="tx1"/>
              </a:solidFill>
              <a:latin typeface="+mn-lt"/>
              <a:ea typeface="ヒラギノ角ゴ Pro W3" charset="-128"/>
              <a:cs typeface="Arial" pitchFamily="34" charset="0"/>
            </a:endParaRPr>
          </a:p>
          <a:p>
            <a:pPr marL="228600" indent="-228600">
              <a:lnSpc>
                <a:spcPct val="80000"/>
              </a:lnSpc>
              <a:spcBef>
                <a:spcPts val="0"/>
              </a:spcBef>
              <a:buFont typeface="+mj-lt"/>
              <a:buAutoNum type="arabicPeriod"/>
            </a:pPr>
            <a:r>
              <a:rPr lang="en-GB" sz="1200" dirty="0" err="1">
                <a:solidFill>
                  <a:schemeClr val="tx1"/>
                </a:solidFill>
                <a:latin typeface="+mn-lt"/>
                <a:ea typeface="ヒラギノ角ゴ Pro W3" charset="-128"/>
                <a:cs typeface="Arial" pitchFamily="34" charset="0"/>
              </a:rPr>
              <a:t>Neuzil</a:t>
            </a:r>
            <a:r>
              <a:rPr lang="en-GB" sz="1200" dirty="0">
                <a:solidFill>
                  <a:schemeClr val="tx1"/>
                </a:solidFill>
                <a:latin typeface="+mn-lt"/>
                <a:ea typeface="ヒラギノ角ゴ Pro W3" charset="-128"/>
                <a:cs typeface="Arial" pitchFamily="34" charset="0"/>
              </a:rPr>
              <a:t> K.M., </a:t>
            </a:r>
            <a:r>
              <a:rPr lang="en-GB" sz="1200" dirty="0" err="1">
                <a:solidFill>
                  <a:schemeClr val="tx1"/>
                </a:solidFill>
                <a:latin typeface="+mn-lt"/>
                <a:ea typeface="ヒラギノ角ゴ Pro W3" charset="-128"/>
                <a:cs typeface="Arial" pitchFamily="34" charset="0"/>
              </a:rPr>
              <a:t>Mellen</a:t>
            </a:r>
            <a:r>
              <a:rPr lang="en-GB" sz="1200" dirty="0">
                <a:solidFill>
                  <a:schemeClr val="tx1"/>
                </a:solidFill>
                <a:latin typeface="+mn-lt"/>
                <a:ea typeface="ヒラギノ角ゴ Pro W3" charset="-128"/>
                <a:cs typeface="Arial" pitchFamily="34" charset="0"/>
              </a:rPr>
              <a:t> B.G., Wright P.F., Mitchel E.F. Jr, Griffin M.R. (2000) The effect of influenza on hospitalisations,  outpatient visits and courses of antibiotics in children. </a:t>
            </a:r>
            <a:r>
              <a:rPr lang="en-GB" sz="1200" i="1" dirty="0">
                <a:solidFill>
                  <a:schemeClr val="tx1"/>
                </a:solidFill>
                <a:latin typeface="+mn-lt"/>
                <a:ea typeface="ヒラギノ角ゴ Pro W3" charset="-128"/>
                <a:cs typeface="Arial" pitchFamily="34" charset="0"/>
              </a:rPr>
              <a:t>New  England Journal of  Medicine </a:t>
            </a:r>
            <a:r>
              <a:rPr lang="en-GB" sz="1200" dirty="0">
                <a:solidFill>
                  <a:schemeClr val="tx1"/>
                </a:solidFill>
                <a:latin typeface="+mn-lt"/>
                <a:ea typeface="ヒラギノ角ゴ Pro W3" charset="-128"/>
                <a:cs typeface="Arial" pitchFamily="34" charset="0"/>
              </a:rPr>
              <a:t>342(4):225-231</a:t>
            </a:r>
          </a:p>
          <a:p>
            <a:pPr marL="228600" indent="-228600">
              <a:lnSpc>
                <a:spcPct val="80000"/>
              </a:lnSpc>
              <a:spcBef>
                <a:spcPts val="0"/>
              </a:spcBef>
              <a:buFont typeface="+mj-lt"/>
              <a:buAutoNum type="arabicPeriod"/>
            </a:pPr>
            <a:endParaRPr lang="en-GB" sz="1200" dirty="0">
              <a:solidFill>
                <a:schemeClr val="tx1"/>
              </a:solidFill>
              <a:latin typeface="+mn-lt"/>
              <a:ea typeface="ヒラギノ角ゴ Pro W3" charset="-128"/>
              <a:cs typeface="Arial" pitchFamily="34" charset="0"/>
            </a:endParaRPr>
          </a:p>
          <a:p>
            <a:pPr marL="228600" indent="-228600">
              <a:lnSpc>
                <a:spcPct val="80000"/>
              </a:lnSpc>
              <a:spcBef>
                <a:spcPts val="0"/>
              </a:spcBef>
              <a:buFont typeface="+mj-lt"/>
              <a:buAutoNum type="arabicPeriod"/>
            </a:pPr>
            <a:r>
              <a:rPr lang="en-GB" sz="1200" dirty="0" err="1">
                <a:solidFill>
                  <a:schemeClr val="tx1"/>
                </a:solidFill>
                <a:latin typeface="+mn-lt"/>
                <a:ea typeface="ヒラギノ角ゴ Pro W3" charset="-128"/>
                <a:cs typeface="Arial" pitchFamily="34" charset="0"/>
              </a:rPr>
              <a:t>Poehling</a:t>
            </a:r>
            <a:r>
              <a:rPr lang="en-GB" sz="1200" dirty="0">
                <a:solidFill>
                  <a:schemeClr val="tx1"/>
                </a:solidFill>
                <a:latin typeface="+mn-lt"/>
                <a:ea typeface="ヒラギノ角ゴ Pro W3" charset="-128"/>
                <a:cs typeface="Arial" pitchFamily="34" charset="0"/>
              </a:rPr>
              <a:t> K.A., Edwards K.M., Weinberg G.A., </a:t>
            </a:r>
            <a:r>
              <a:rPr lang="en-GB" sz="1200" dirty="0" err="1">
                <a:solidFill>
                  <a:schemeClr val="tx1"/>
                </a:solidFill>
                <a:latin typeface="+mn-lt"/>
                <a:ea typeface="ヒラギノ角ゴ Pro W3" charset="-128"/>
                <a:cs typeface="Arial" pitchFamily="34" charset="0"/>
              </a:rPr>
              <a:t>Szilagyi</a:t>
            </a:r>
            <a:r>
              <a:rPr lang="en-GB" sz="1200" dirty="0">
                <a:solidFill>
                  <a:schemeClr val="tx1"/>
                </a:solidFill>
                <a:latin typeface="+mn-lt"/>
                <a:ea typeface="ヒラギノ角ゴ Pro W3" charset="-128"/>
                <a:cs typeface="Arial" pitchFamily="34" charset="0"/>
              </a:rPr>
              <a:t> P., </a:t>
            </a:r>
            <a:r>
              <a:rPr lang="en-GB" sz="1200" dirty="0" err="1">
                <a:solidFill>
                  <a:schemeClr val="tx1"/>
                </a:solidFill>
                <a:latin typeface="+mn-lt"/>
                <a:ea typeface="ヒラギノ角ゴ Pro W3" charset="-128"/>
                <a:cs typeface="Arial" pitchFamily="34" charset="0"/>
              </a:rPr>
              <a:t>Staat</a:t>
            </a:r>
            <a:r>
              <a:rPr lang="en-GB" sz="1200" dirty="0">
                <a:solidFill>
                  <a:schemeClr val="tx1"/>
                </a:solidFill>
                <a:latin typeface="+mn-lt"/>
                <a:ea typeface="ヒラギノ角ゴ Pro W3" charset="-128"/>
                <a:cs typeface="Arial" pitchFamily="34" charset="0"/>
              </a:rPr>
              <a:t> M.A., </a:t>
            </a:r>
            <a:r>
              <a:rPr lang="en-GB" sz="1200" dirty="0" err="1">
                <a:solidFill>
                  <a:schemeClr val="tx1"/>
                </a:solidFill>
                <a:latin typeface="+mn-lt"/>
                <a:ea typeface="ヒラギノ角ゴ Pro W3" charset="-128"/>
                <a:cs typeface="Arial" pitchFamily="34" charset="0"/>
              </a:rPr>
              <a:t>Iwane</a:t>
            </a:r>
            <a:r>
              <a:rPr lang="en-GB" sz="1200" dirty="0">
                <a:solidFill>
                  <a:schemeClr val="tx1"/>
                </a:solidFill>
                <a:latin typeface="+mn-lt"/>
                <a:ea typeface="ヒラギノ角ゴ Pro W3" charset="-128"/>
                <a:cs typeface="Arial" pitchFamily="34" charset="0"/>
              </a:rPr>
              <a:t> M.K., Bridges C.B., </a:t>
            </a:r>
            <a:r>
              <a:rPr lang="en-GB" sz="1200" dirty="0" err="1">
                <a:solidFill>
                  <a:schemeClr val="tx1"/>
                </a:solidFill>
                <a:latin typeface="+mn-lt"/>
                <a:ea typeface="ヒラギノ角ゴ Pro W3" charset="-128"/>
                <a:cs typeface="Arial" pitchFamily="34" charset="0"/>
              </a:rPr>
              <a:t>Grijalva</a:t>
            </a:r>
            <a:r>
              <a:rPr lang="en-GB" sz="1200" dirty="0">
                <a:solidFill>
                  <a:schemeClr val="tx1"/>
                </a:solidFill>
                <a:latin typeface="+mn-lt"/>
                <a:ea typeface="ヒラギノ角ゴ Pro W3" charset="-128"/>
                <a:cs typeface="Arial" pitchFamily="34" charset="0"/>
              </a:rPr>
              <a:t> C.G., Zhu Y., Bernstein D.I., Herrera G., Erdman D., Hall C.B., </a:t>
            </a:r>
            <a:r>
              <a:rPr lang="en-GB" sz="1200" dirty="0" err="1">
                <a:solidFill>
                  <a:schemeClr val="tx1"/>
                </a:solidFill>
                <a:latin typeface="+mn-lt"/>
                <a:ea typeface="ヒラギノ角ゴ Pro W3" charset="-128"/>
                <a:cs typeface="Arial" pitchFamily="34" charset="0"/>
              </a:rPr>
              <a:t>Seither</a:t>
            </a:r>
            <a:r>
              <a:rPr lang="en-GB" sz="1200" dirty="0">
                <a:solidFill>
                  <a:schemeClr val="tx1"/>
                </a:solidFill>
                <a:latin typeface="+mn-lt"/>
                <a:ea typeface="ヒラギノ角ゴ Pro W3" charset="-128"/>
                <a:cs typeface="Arial" pitchFamily="34" charset="0"/>
              </a:rPr>
              <a:t> R., Griffin M.R., Network NVS (2006) The under recognised burden of influenza in young children.</a:t>
            </a:r>
            <a:r>
              <a:rPr lang="en-GB" sz="1200" i="1" dirty="0">
                <a:solidFill>
                  <a:schemeClr val="tx1"/>
                </a:solidFill>
                <a:latin typeface="+mn-lt"/>
                <a:ea typeface="ヒラギノ角ゴ Pro W3" charset="-128"/>
                <a:cs typeface="Arial" pitchFamily="34" charset="0"/>
              </a:rPr>
              <a:t> New  England Journal of  Medicine </a:t>
            </a:r>
            <a:r>
              <a:rPr lang="en-GB" sz="1200" dirty="0">
                <a:solidFill>
                  <a:schemeClr val="tx1"/>
                </a:solidFill>
                <a:latin typeface="+mn-lt"/>
                <a:ea typeface="ヒラギノ角ゴ Pro W3" charset="-128"/>
                <a:cs typeface="Arial" pitchFamily="34" charset="0"/>
              </a:rPr>
              <a:t>31-40 355(1):</a:t>
            </a:r>
          </a:p>
          <a:p>
            <a:pPr marL="228600" indent="-228600">
              <a:lnSpc>
                <a:spcPct val="80000"/>
              </a:lnSpc>
              <a:spcBef>
                <a:spcPts val="0"/>
              </a:spcBef>
              <a:buFont typeface="+mj-lt"/>
              <a:buAutoNum type="arabicPeriod"/>
            </a:pPr>
            <a:endParaRPr lang="en-GB" sz="1200" dirty="0">
              <a:solidFill>
                <a:schemeClr val="tx1"/>
              </a:solidFill>
              <a:latin typeface="+mn-lt"/>
              <a:ea typeface="ヒラギノ角ゴ Pro W3" charset="-128"/>
              <a:cs typeface="Arial" pitchFamily="34" charset="0"/>
            </a:endParaRPr>
          </a:p>
          <a:p>
            <a:pPr marL="228600" indent="-228600">
              <a:lnSpc>
                <a:spcPct val="80000"/>
              </a:lnSpc>
              <a:spcBef>
                <a:spcPts val="0"/>
              </a:spcBef>
              <a:buFont typeface="+mj-lt"/>
              <a:buAutoNum type="arabicPeriod"/>
            </a:pPr>
            <a:r>
              <a:rPr lang="en-GB" sz="1200" dirty="0" err="1">
                <a:solidFill>
                  <a:schemeClr val="tx1"/>
                </a:solidFill>
                <a:latin typeface="+mn-lt"/>
                <a:ea typeface="ヒラギノ角ゴ Pro W3" charset="-128"/>
                <a:cs typeface="Arial" pitchFamily="34" charset="0"/>
              </a:rPr>
              <a:t>Weigl</a:t>
            </a:r>
            <a:r>
              <a:rPr lang="en-GB" sz="1200" dirty="0">
                <a:solidFill>
                  <a:schemeClr val="tx1"/>
                </a:solidFill>
                <a:latin typeface="+mn-lt"/>
                <a:ea typeface="ヒラギノ角ゴ Pro W3" charset="-128"/>
                <a:cs typeface="Arial" pitchFamily="34" charset="0"/>
              </a:rPr>
              <a:t> J.A., </a:t>
            </a:r>
            <a:r>
              <a:rPr lang="en-GB" sz="1200" dirty="0" err="1">
                <a:solidFill>
                  <a:schemeClr val="tx1"/>
                </a:solidFill>
                <a:latin typeface="+mn-lt"/>
                <a:ea typeface="ヒラギノ角ゴ Pro W3" charset="-128"/>
                <a:cs typeface="Arial" pitchFamily="34" charset="0"/>
              </a:rPr>
              <a:t>Puppe</a:t>
            </a:r>
            <a:r>
              <a:rPr lang="en-GB" sz="1200" dirty="0">
                <a:solidFill>
                  <a:schemeClr val="tx1"/>
                </a:solidFill>
                <a:latin typeface="+mn-lt"/>
                <a:ea typeface="ヒラギノ角ゴ Pro W3" charset="-128"/>
                <a:cs typeface="Arial" pitchFamily="34" charset="0"/>
              </a:rPr>
              <a:t> W., Schmitt H.J. (2002) The incidence of influenza-associated hospitalisations in children in Germany. </a:t>
            </a:r>
            <a:r>
              <a:rPr lang="en-GB" sz="1200" i="1" dirty="0">
                <a:solidFill>
                  <a:schemeClr val="tx1"/>
                </a:solidFill>
                <a:latin typeface="+mn-lt"/>
                <a:ea typeface="ヒラギノ角ゴ Pro W3" charset="-128"/>
                <a:cs typeface="Arial" pitchFamily="34" charset="0"/>
              </a:rPr>
              <a:t>Epidemiology and  Infection</a:t>
            </a:r>
            <a:r>
              <a:rPr lang="en-GB" sz="1200" dirty="0">
                <a:solidFill>
                  <a:schemeClr val="tx1"/>
                </a:solidFill>
                <a:latin typeface="+mn-lt"/>
                <a:ea typeface="ヒラギノ角ゴ Pro W3" charset="-128"/>
                <a:cs typeface="Arial" pitchFamily="34" charset="0"/>
              </a:rPr>
              <a:t> 129(3):525-533</a:t>
            </a:r>
          </a:p>
          <a:p>
            <a:pPr marL="228600" indent="-228600">
              <a:lnSpc>
                <a:spcPct val="80000"/>
              </a:lnSpc>
              <a:spcBef>
                <a:spcPts val="0"/>
              </a:spcBef>
              <a:buFont typeface="+mj-lt"/>
              <a:buAutoNum type="arabicPeriod"/>
            </a:pPr>
            <a:endParaRPr lang="en-GB" sz="1200" dirty="0">
              <a:solidFill>
                <a:schemeClr val="tx1"/>
              </a:solidFill>
              <a:latin typeface="+mn-lt"/>
              <a:cs typeface="Arial" pitchFamily="34" charset="0"/>
            </a:endParaRPr>
          </a:p>
          <a:p>
            <a:pPr marL="263525" indent="-263525">
              <a:buFont typeface="+mj-lt"/>
              <a:buAutoNum type="arabicPeriod"/>
            </a:pPr>
            <a:r>
              <a:rPr lang="en-GB" sz="1200" dirty="0">
                <a:solidFill>
                  <a:schemeClr val="tx1"/>
                </a:solidFill>
                <a:latin typeface="+mn-lt"/>
                <a:cs typeface="Arial" pitchFamily="34" charset="0"/>
              </a:rPr>
              <a:t>Pitman R.J., Nagy L.D. and </a:t>
            </a:r>
            <a:r>
              <a:rPr lang="en-GB" sz="1200" dirty="0" err="1">
                <a:solidFill>
                  <a:schemeClr val="tx1"/>
                </a:solidFill>
                <a:latin typeface="+mn-lt"/>
                <a:cs typeface="Arial" pitchFamily="34" charset="0"/>
              </a:rPr>
              <a:t>Sculpher</a:t>
            </a:r>
            <a:r>
              <a:rPr lang="en-GB" sz="1200" dirty="0">
                <a:solidFill>
                  <a:schemeClr val="tx1"/>
                </a:solidFill>
                <a:latin typeface="+mn-lt"/>
                <a:cs typeface="Arial" pitchFamily="34" charset="0"/>
              </a:rPr>
              <a:t> M.J. (2013) Cost-effectiveness of childhood influenza vaccination in England and Wales: Results from a dynamic transmission model. Vaccine 31(6):927-42</a:t>
            </a:r>
          </a:p>
          <a:p>
            <a:pPr marL="263525" indent="-263525">
              <a:buFont typeface="+mj-lt"/>
              <a:buAutoNum type="arabicPeriod"/>
            </a:pPr>
            <a:endParaRPr lang="en-GB" sz="1200" dirty="0">
              <a:solidFill>
                <a:schemeClr val="tx1"/>
              </a:solidFill>
              <a:latin typeface="+mn-lt"/>
              <a:ea typeface="ヒラギノ角ゴ Pro W3" charset="-128"/>
              <a:cs typeface="Arial" pitchFamily="34" charset="0"/>
            </a:endParaRPr>
          </a:p>
          <a:p>
            <a:pPr marL="228600" indent="-228600">
              <a:lnSpc>
                <a:spcPct val="80000"/>
              </a:lnSpc>
              <a:spcBef>
                <a:spcPts val="0"/>
              </a:spcBef>
              <a:buFont typeface="+mj-lt"/>
              <a:buAutoNum type="arabicPeriod"/>
            </a:pPr>
            <a:r>
              <a:rPr lang="en-GB" sz="1200" dirty="0" err="1">
                <a:solidFill>
                  <a:schemeClr val="tx1"/>
                </a:solidFill>
                <a:latin typeface="+mn-lt"/>
                <a:ea typeface="ヒラギノ角ゴ Pro W3" charset="-128"/>
                <a:cs typeface="Arial" pitchFamily="34" charset="0"/>
              </a:rPr>
              <a:t>Belshe</a:t>
            </a:r>
            <a:r>
              <a:rPr lang="en-GB" sz="1200" dirty="0">
                <a:solidFill>
                  <a:schemeClr val="tx1"/>
                </a:solidFill>
                <a:latin typeface="+mn-lt"/>
                <a:ea typeface="ヒラギノ角ゴ Pro W3" charset="-128"/>
                <a:cs typeface="Arial" pitchFamily="34" charset="0"/>
              </a:rPr>
              <a:t> RB, Edwards KM, </a:t>
            </a:r>
            <a:r>
              <a:rPr lang="en-GB" sz="1200" dirty="0" err="1">
                <a:solidFill>
                  <a:schemeClr val="tx1"/>
                </a:solidFill>
                <a:latin typeface="+mn-lt"/>
                <a:ea typeface="ヒラギノ角ゴ Pro W3" charset="-128"/>
                <a:cs typeface="Arial" pitchFamily="34" charset="0"/>
              </a:rPr>
              <a:t>Vesikari</a:t>
            </a:r>
            <a:r>
              <a:rPr lang="en-GB" sz="1200" dirty="0">
                <a:solidFill>
                  <a:schemeClr val="tx1"/>
                </a:solidFill>
                <a:latin typeface="+mn-lt"/>
                <a:ea typeface="ヒラギノ角ゴ Pro W3" charset="-128"/>
                <a:cs typeface="Arial" pitchFamily="34" charset="0"/>
              </a:rPr>
              <a:t> T </a:t>
            </a:r>
            <a:r>
              <a:rPr lang="en-GB" sz="1200" i="1" dirty="0">
                <a:solidFill>
                  <a:schemeClr val="tx1"/>
                </a:solidFill>
                <a:latin typeface="+mn-lt"/>
                <a:ea typeface="ヒラギノ角ゴ Pro W3" charset="-128"/>
                <a:cs typeface="Arial" pitchFamily="34" charset="0"/>
              </a:rPr>
              <a:t>et al. </a:t>
            </a:r>
            <a:r>
              <a:rPr lang="en-GB" sz="1200" dirty="0">
                <a:solidFill>
                  <a:schemeClr val="tx1"/>
                </a:solidFill>
                <a:latin typeface="+mn-lt"/>
                <a:ea typeface="ヒラギノ角ゴ Pro W3" charset="-128"/>
                <a:cs typeface="Arial" pitchFamily="34" charset="0"/>
              </a:rPr>
              <a:t>(2007) Live attenuated versus inactivated influenza vaccine in infants and young children. </a:t>
            </a:r>
            <a:r>
              <a:rPr lang="en-GB" sz="1200" i="1" dirty="0">
                <a:solidFill>
                  <a:schemeClr val="tx1"/>
                </a:solidFill>
                <a:latin typeface="+mn-lt"/>
                <a:ea typeface="ヒラギノ角ゴ Pro W3" charset="-128"/>
                <a:cs typeface="Arial" pitchFamily="34" charset="0"/>
              </a:rPr>
              <a:t>New England Journal of  Medicine </a:t>
            </a:r>
            <a:r>
              <a:rPr lang="en-GB" sz="1200" dirty="0">
                <a:solidFill>
                  <a:schemeClr val="tx1"/>
                </a:solidFill>
                <a:latin typeface="+mn-lt"/>
                <a:ea typeface="ヒラギノ角ゴ Pro W3" charset="-128"/>
                <a:cs typeface="Arial" pitchFamily="34" charset="0"/>
              </a:rPr>
              <a:t>356(7): 685-96.  </a:t>
            </a:r>
            <a:r>
              <a:rPr lang="en-GB" sz="1200" dirty="0">
                <a:solidFill>
                  <a:schemeClr val="tx1"/>
                </a:solidFill>
                <a:latin typeface="+mn-lt"/>
                <a:ea typeface="ヒラギノ角ゴ Pro W3" charset="-128"/>
                <a:cs typeface="Arial" pitchFamily="34" charset="0"/>
                <a:hlinkClick r:id="rId5"/>
              </a:rPr>
              <a:t>http://www.ncbi.nlm.nih.gov/sites/entrez/17301299</a:t>
            </a:r>
            <a:endParaRPr lang="en-GB" sz="1200" dirty="0">
              <a:solidFill>
                <a:schemeClr val="tx1"/>
              </a:solidFill>
              <a:latin typeface="+mn-lt"/>
              <a:ea typeface="ヒラギノ角ゴ Pro W3" charset="-128"/>
              <a:cs typeface="Arial" pitchFamily="34" charset="0"/>
            </a:endParaRPr>
          </a:p>
          <a:p>
            <a:pPr marL="228600" indent="-228600">
              <a:lnSpc>
                <a:spcPct val="80000"/>
              </a:lnSpc>
              <a:spcBef>
                <a:spcPts val="0"/>
              </a:spcBef>
              <a:buFont typeface="+mj-lt"/>
              <a:buAutoNum type="arabicPeriod"/>
            </a:pPr>
            <a:endParaRPr lang="en-GB" sz="1200" dirty="0">
              <a:solidFill>
                <a:schemeClr val="tx1"/>
              </a:solidFill>
              <a:latin typeface="+mn-lt"/>
              <a:ea typeface="ヒラギノ角ゴ Pro W3" charset="-128"/>
              <a:cs typeface="Arial" pitchFamily="34" charset="0"/>
            </a:endParaRPr>
          </a:p>
          <a:p>
            <a:pPr marL="228600" indent="-228600">
              <a:lnSpc>
                <a:spcPct val="80000"/>
              </a:lnSpc>
              <a:spcBef>
                <a:spcPts val="0"/>
              </a:spcBef>
              <a:buFont typeface="+mj-lt"/>
              <a:buAutoNum type="arabicPeriod"/>
            </a:pPr>
            <a:r>
              <a:rPr lang="en-GB" sz="1200" dirty="0">
                <a:solidFill>
                  <a:schemeClr val="tx1"/>
                </a:solidFill>
                <a:latin typeface="+mn-lt"/>
                <a:ea typeface="ヒラギノ角ゴ Pro W3" charset="-128"/>
                <a:cs typeface="Arial" pitchFamily="34" charset="0"/>
              </a:rPr>
              <a:t>Ashkenazi S, </a:t>
            </a:r>
            <a:r>
              <a:rPr lang="en-GB" sz="1200" dirty="0" err="1">
                <a:solidFill>
                  <a:schemeClr val="tx1"/>
                </a:solidFill>
                <a:latin typeface="+mn-lt"/>
                <a:ea typeface="ヒラギノ角ゴ Pro W3" charset="-128"/>
                <a:cs typeface="Arial" pitchFamily="34" charset="0"/>
              </a:rPr>
              <a:t>Vertruyen</a:t>
            </a:r>
            <a:r>
              <a:rPr lang="en-GB" sz="1200" dirty="0">
                <a:solidFill>
                  <a:schemeClr val="tx1"/>
                </a:solidFill>
                <a:latin typeface="+mn-lt"/>
                <a:ea typeface="ヒラギノ角ゴ Pro W3" charset="-128"/>
                <a:cs typeface="Arial" pitchFamily="34" charset="0"/>
              </a:rPr>
              <a:t> A, </a:t>
            </a:r>
            <a:r>
              <a:rPr lang="en-GB" sz="1200" dirty="0" err="1">
                <a:solidFill>
                  <a:schemeClr val="tx1"/>
                </a:solidFill>
                <a:latin typeface="+mn-lt"/>
                <a:ea typeface="ヒラギノ角ゴ Pro W3" charset="-128"/>
                <a:cs typeface="Arial" pitchFamily="34" charset="0"/>
              </a:rPr>
              <a:t>Aristegui</a:t>
            </a:r>
            <a:r>
              <a:rPr lang="en-GB" sz="1200" dirty="0">
                <a:solidFill>
                  <a:schemeClr val="tx1"/>
                </a:solidFill>
                <a:latin typeface="+mn-lt"/>
                <a:ea typeface="ヒラギノ角ゴ Pro W3" charset="-128"/>
                <a:cs typeface="Arial" pitchFamily="34" charset="0"/>
              </a:rPr>
              <a:t> J </a:t>
            </a:r>
            <a:r>
              <a:rPr lang="en-GB" sz="1200" i="1" dirty="0">
                <a:solidFill>
                  <a:schemeClr val="tx1"/>
                </a:solidFill>
                <a:latin typeface="+mn-lt"/>
                <a:ea typeface="ヒラギノ角ゴ Pro W3" charset="-128"/>
                <a:cs typeface="Arial" pitchFamily="34" charset="0"/>
              </a:rPr>
              <a:t>et al. </a:t>
            </a:r>
            <a:r>
              <a:rPr lang="en-GB" sz="1200" dirty="0">
                <a:solidFill>
                  <a:schemeClr val="tx1"/>
                </a:solidFill>
                <a:latin typeface="+mn-lt"/>
                <a:ea typeface="ヒラギノ角ゴ Pro W3" charset="-128"/>
                <a:cs typeface="Arial" pitchFamily="34" charset="0"/>
              </a:rPr>
              <a:t>(2006) Superior relative efficacy of live attenuated influenza vaccine compared with inactivated influenza vaccine in young children with recurrent respiratory tract infections. The </a:t>
            </a:r>
            <a:r>
              <a:rPr lang="en-GB" sz="1200" i="1" dirty="0" err="1">
                <a:solidFill>
                  <a:schemeClr val="tx1"/>
                </a:solidFill>
                <a:latin typeface="+mn-lt"/>
                <a:ea typeface="ヒラギノ角ゴ Pro W3" charset="-128"/>
                <a:cs typeface="Arial" pitchFamily="34" charset="0"/>
              </a:rPr>
              <a:t>Pediatric</a:t>
            </a:r>
            <a:r>
              <a:rPr lang="en-GB" sz="1200" i="1" dirty="0">
                <a:solidFill>
                  <a:schemeClr val="tx1"/>
                </a:solidFill>
                <a:latin typeface="+mn-lt"/>
                <a:ea typeface="ヒラギノ角ゴ Pro W3" charset="-128"/>
                <a:cs typeface="Arial" pitchFamily="34" charset="0"/>
              </a:rPr>
              <a:t> Infectious  Disease Journal  </a:t>
            </a:r>
            <a:r>
              <a:rPr lang="en-GB" sz="1200" dirty="0">
                <a:solidFill>
                  <a:schemeClr val="tx1"/>
                </a:solidFill>
                <a:latin typeface="+mn-lt"/>
                <a:ea typeface="ヒラギノ角ゴ Pro W3" charset="-128"/>
                <a:cs typeface="Arial" pitchFamily="34" charset="0"/>
              </a:rPr>
              <a:t>25(10): 870-9. </a:t>
            </a:r>
            <a:r>
              <a:rPr lang="en-GB" sz="1200" dirty="0">
                <a:solidFill>
                  <a:schemeClr val="tx1"/>
                </a:solidFill>
                <a:latin typeface="+mn-lt"/>
                <a:ea typeface="ヒラギノ角ゴ Pro W3" charset="-128"/>
                <a:cs typeface="Arial" pitchFamily="34" charset="0"/>
                <a:hlinkClick r:id="rId6"/>
              </a:rPr>
              <a:t>http://www.ncbi.nlm.nih.gov/sites/entrez/17006279</a:t>
            </a:r>
            <a:endParaRPr lang="en-GB" sz="1200" dirty="0">
              <a:solidFill>
                <a:schemeClr val="tx1"/>
              </a:solidFill>
              <a:latin typeface="+mn-lt"/>
              <a:ea typeface="ヒラギノ角ゴ Pro W3" charset="-128"/>
              <a:cs typeface="Arial" pitchFamily="34" charset="0"/>
            </a:endParaRPr>
          </a:p>
          <a:p>
            <a:pPr marL="228600" indent="-228600">
              <a:lnSpc>
                <a:spcPct val="80000"/>
              </a:lnSpc>
              <a:spcBef>
                <a:spcPts val="0"/>
              </a:spcBef>
              <a:buFont typeface="+mj-lt"/>
              <a:buAutoNum type="arabicPeriod"/>
            </a:pPr>
            <a:endParaRPr lang="en-GB" sz="1200" dirty="0">
              <a:solidFill>
                <a:schemeClr val="tx1"/>
              </a:solidFill>
              <a:latin typeface="+mn-lt"/>
              <a:ea typeface="ヒラギノ角ゴ Pro W3" charset="-128"/>
              <a:cs typeface="Arial" pitchFamily="34" charset="0"/>
            </a:endParaRPr>
          </a:p>
          <a:p>
            <a:pPr marL="228600" indent="-228600">
              <a:lnSpc>
                <a:spcPct val="80000"/>
              </a:lnSpc>
              <a:spcBef>
                <a:spcPts val="0"/>
              </a:spcBef>
              <a:buFont typeface="+mj-lt"/>
              <a:buAutoNum type="arabicPeriod"/>
            </a:pPr>
            <a:r>
              <a:rPr lang="en-GB" sz="1200" dirty="0">
                <a:solidFill>
                  <a:schemeClr val="tx1"/>
                </a:solidFill>
                <a:latin typeface="+mn-lt"/>
                <a:ea typeface="ヒラギノ角ゴ Pro W3" charset="-128"/>
                <a:cs typeface="Arial" pitchFamily="34" charset="0"/>
              </a:rPr>
              <a:t>Fleming DM, </a:t>
            </a:r>
            <a:r>
              <a:rPr lang="en-GB" sz="1200" dirty="0" err="1">
                <a:solidFill>
                  <a:schemeClr val="tx1"/>
                </a:solidFill>
                <a:latin typeface="+mn-lt"/>
                <a:ea typeface="ヒラギノ角ゴ Pro W3" charset="-128"/>
                <a:cs typeface="Arial" pitchFamily="34" charset="0"/>
              </a:rPr>
              <a:t>Crovari</a:t>
            </a:r>
            <a:r>
              <a:rPr lang="en-GB" sz="1200" dirty="0">
                <a:solidFill>
                  <a:schemeClr val="tx1"/>
                </a:solidFill>
                <a:latin typeface="+mn-lt"/>
                <a:ea typeface="ヒラギノ角ゴ Pro W3" charset="-128"/>
                <a:cs typeface="Arial" pitchFamily="34" charset="0"/>
              </a:rPr>
              <a:t> P, </a:t>
            </a:r>
            <a:r>
              <a:rPr lang="en-GB" sz="1200" dirty="0" err="1">
                <a:solidFill>
                  <a:schemeClr val="tx1"/>
                </a:solidFill>
                <a:latin typeface="+mn-lt"/>
                <a:ea typeface="ヒラギノ角ゴ Pro W3" charset="-128"/>
                <a:cs typeface="Arial" pitchFamily="34" charset="0"/>
              </a:rPr>
              <a:t>Wahn</a:t>
            </a:r>
            <a:r>
              <a:rPr lang="en-GB" sz="1200" dirty="0">
                <a:solidFill>
                  <a:schemeClr val="tx1"/>
                </a:solidFill>
                <a:latin typeface="+mn-lt"/>
                <a:ea typeface="ヒラギノ角ゴ Pro W3" charset="-128"/>
                <a:cs typeface="Arial" pitchFamily="34" charset="0"/>
              </a:rPr>
              <a:t> U </a:t>
            </a:r>
            <a:r>
              <a:rPr lang="en-GB" sz="1200" i="1" dirty="0">
                <a:solidFill>
                  <a:schemeClr val="tx1"/>
                </a:solidFill>
                <a:latin typeface="+mn-lt"/>
                <a:ea typeface="ヒラギノ角ゴ Pro W3" charset="-128"/>
                <a:cs typeface="Arial" pitchFamily="34" charset="0"/>
              </a:rPr>
              <a:t>et al. </a:t>
            </a:r>
            <a:r>
              <a:rPr lang="en-GB" sz="1200" dirty="0">
                <a:solidFill>
                  <a:schemeClr val="tx1"/>
                </a:solidFill>
                <a:latin typeface="+mn-lt"/>
                <a:ea typeface="ヒラギノ角ゴ Pro W3" charset="-128"/>
                <a:cs typeface="Arial" pitchFamily="34" charset="0"/>
              </a:rPr>
              <a:t>(2006) Comparison of the efficacy and safety of live attenuated cold-adapted influenza vaccine, trivalent, with trivalent inactivated influenza virus vaccine in children and adolescents with asthma. </a:t>
            </a:r>
            <a:r>
              <a:rPr lang="en-GB" sz="1200" i="1" dirty="0">
                <a:solidFill>
                  <a:schemeClr val="tx1"/>
                </a:solidFill>
                <a:latin typeface="+mn-lt"/>
                <a:ea typeface="ヒラギノ角ゴ Pro W3" charset="-128"/>
                <a:cs typeface="Arial" pitchFamily="34" charset="0"/>
              </a:rPr>
              <a:t>The </a:t>
            </a:r>
            <a:r>
              <a:rPr lang="en-GB" sz="1200" i="1" dirty="0" err="1">
                <a:solidFill>
                  <a:schemeClr val="tx1"/>
                </a:solidFill>
                <a:latin typeface="+mn-lt"/>
                <a:ea typeface="ヒラギノ角ゴ Pro W3" charset="-128"/>
                <a:cs typeface="Arial" pitchFamily="34" charset="0"/>
              </a:rPr>
              <a:t>Pediatric</a:t>
            </a:r>
            <a:r>
              <a:rPr lang="en-GB" sz="1200" i="1" dirty="0">
                <a:solidFill>
                  <a:schemeClr val="tx1"/>
                </a:solidFill>
                <a:latin typeface="+mn-lt"/>
                <a:ea typeface="ヒラギノ角ゴ Pro W3" charset="-128"/>
                <a:cs typeface="Arial" pitchFamily="34" charset="0"/>
              </a:rPr>
              <a:t> Infectious Disease Journal </a:t>
            </a:r>
            <a:r>
              <a:rPr lang="en-GB" sz="1200" dirty="0">
                <a:solidFill>
                  <a:schemeClr val="tx1"/>
                </a:solidFill>
                <a:latin typeface="+mn-lt"/>
                <a:ea typeface="ヒラギノ角ゴ Pro W3" charset="-128"/>
                <a:cs typeface="Arial" pitchFamily="34" charset="0"/>
              </a:rPr>
              <a:t>25(10): 860-9. </a:t>
            </a:r>
            <a:r>
              <a:rPr lang="en-GB" sz="1200" u="sng" dirty="0">
                <a:solidFill>
                  <a:schemeClr val="tx1"/>
                </a:solidFill>
                <a:latin typeface="+mn-lt"/>
                <a:ea typeface="ヒラギノ角ゴ Pro W3" charset="-128"/>
                <a:cs typeface="Arial" pitchFamily="34" charset="0"/>
                <a:hlinkClick r:id="rId7"/>
              </a:rPr>
              <a:t>http://www.ncbi.nlm.nih.gov/sites/entrez/17006278</a:t>
            </a:r>
            <a:endParaRPr lang="en-GB" sz="1200" u="sng" dirty="0">
              <a:solidFill>
                <a:schemeClr val="tx1"/>
              </a:solidFill>
              <a:latin typeface="+mn-lt"/>
              <a:ea typeface="ヒラギノ角ゴ Pro W3" charset="-128"/>
              <a:cs typeface="Arial" pitchFamily="34" charset="0"/>
            </a:endParaRPr>
          </a:p>
          <a:p>
            <a:pPr marL="228600" indent="-228600">
              <a:lnSpc>
                <a:spcPct val="80000"/>
              </a:lnSpc>
              <a:spcBef>
                <a:spcPts val="0"/>
              </a:spcBef>
              <a:buFont typeface="+mj-lt"/>
              <a:buAutoNum type="arabicPeriod"/>
            </a:pPr>
            <a:endParaRPr lang="en-GB" sz="1200" dirty="0">
              <a:solidFill>
                <a:schemeClr val="tx1"/>
              </a:solidFill>
              <a:latin typeface="+mn-lt"/>
              <a:ea typeface="ヒラギノ角ゴ Pro W3" charset="-128"/>
              <a:cs typeface="Arial" pitchFamily="34" charset="0"/>
            </a:endParaRPr>
          </a:p>
          <a:p>
            <a:pPr marL="228600" indent="-228600">
              <a:lnSpc>
                <a:spcPct val="80000"/>
              </a:lnSpc>
              <a:spcBef>
                <a:spcPts val="0"/>
              </a:spcBef>
              <a:buFont typeface="+mj-lt"/>
              <a:buAutoNum type="arabicPeriod"/>
            </a:pPr>
            <a:r>
              <a:rPr lang="en-GB" sz="1200" dirty="0">
                <a:solidFill>
                  <a:schemeClr val="tx1"/>
                </a:solidFill>
                <a:latin typeface="+mn-lt"/>
                <a:ea typeface="ヒラギノ角ゴ Pro W3" charset="-128"/>
                <a:cs typeface="Arial" pitchFamily="34" charset="0"/>
              </a:rPr>
              <a:t>Allison MA Daley MF, Crane LA </a:t>
            </a:r>
            <a:r>
              <a:rPr lang="en-GB" sz="1200" i="1" dirty="0">
                <a:solidFill>
                  <a:schemeClr val="tx1"/>
                </a:solidFill>
                <a:latin typeface="+mn-lt"/>
                <a:ea typeface="ヒラギノ角ゴ Pro W3" charset="-128"/>
                <a:cs typeface="Arial" pitchFamily="34" charset="0"/>
              </a:rPr>
              <a:t>et al</a:t>
            </a:r>
            <a:r>
              <a:rPr lang="en-GB" sz="1200" dirty="0">
                <a:solidFill>
                  <a:schemeClr val="tx1"/>
                </a:solidFill>
                <a:latin typeface="+mn-lt"/>
                <a:ea typeface="ヒラギノ角ゴ Pro W3" charset="-128"/>
                <a:cs typeface="Arial" pitchFamily="34" charset="0"/>
              </a:rPr>
              <a:t>. (2006) Influenza vaccine effectiveness in healthy 6 to 21 month-old children during the 2003--2004 season. </a:t>
            </a:r>
            <a:r>
              <a:rPr lang="en-GB" sz="1200" i="1" dirty="0">
                <a:solidFill>
                  <a:schemeClr val="tx1"/>
                </a:solidFill>
                <a:latin typeface="+mn-lt"/>
                <a:ea typeface="ヒラギノ角ゴ Pro W3" charset="-128"/>
                <a:cs typeface="Arial" pitchFamily="34" charset="0"/>
              </a:rPr>
              <a:t>The Journal of  </a:t>
            </a:r>
            <a:r>
              <a:rPr lang="en-GB" sz="1200" i="1" dirty="0" err="1">
                <a:solidFill>
                  <a:schemeClr val="tx1"/>
                </a:solidFill>
                <a:latin typeface="+mn-lt"/>
                <a:ea typeface="ヒラギノ角ゴ Pro W3" charset="-128"/>
                <a:cs typeface="Arial" pitchFamily="34" charset="0"/>
              </a:rPr>
              <a:t>Pediatrics</a:t>
            </a:r>
            <a:r>
              <a:rPr lang="en-GB" sz="1200" i="1" dirty="0">
                <a:solidFill>
                  <a:schemeClr val="tx1"/>
                </a:solidFill>
                <a:latin typeface="+mn-lt"/>
                <a:ea typeface="ヒラギノ角ゴ Pro W3" charset="-128"/>
                <a:cs typeface="Arial" pitchFamily="34" charset="0"/>
              </a:rPr>
              <a:t> </a:t>
            </a:r>
            <a:r>
              <a:rPr lang="en-GB" sz="1200" b="1" dirty="0">
                <a:solidFill>
                  <a:schemeClr val="tx1"/>
                </a:solidFill>
                <a:latin typeface="+mn-lt"/>
                <a:ea typeface="ヒラギノ角ゴ Pro W3" charset="-128"/>
                <a:cs typeface="Arial" pitchFamily="34" charset="0"/>
              </a:rPr>
              <a:t>149</a:t>
            </a:r>
            <a:r>
              <a:rPr lang="en-GB" sz="1200" dirty="0">
                <a:solidFill>
                  <a:schemeClr val="tx1"/>
                </a:solidFill>
                <a:latin typeface="+mn-lt"/>
                <a:ea typeface="ヒラギノ角ゴ Pro W3" charset="-128"/>
                <a:cs typeface="Arial" pitchFamily="34" charset="0"/>
              </a:rPr>
              <a:t>: 755-62.</a:t>
            </a:r>
          </a:p>
          <a:p>
            <a:pPr marL="228600" indent="-228600">
              <a:lnSpc>
                <a:spcPct val="80000"/>
              </a:lnSpc>
              <a:spcBef>
                <a:spcPts val="0"/>
              </a:spcBef>
              <a:buFont typeface="+mj-lt"/>
              <a:buAutoNum type="arabicPeriod"/>
            </a:pPr>
            <a:endParaRPr lang="en-GB" sz="1200" dirty="0">
              <a:solidFill>
                <a:schemeClr val="tx1"/>
              </a:solidFill>
              <a:latin typeface="+mn-lt"/>
              <a:ea typeface="ヒラギノ角ゴ Pro W3" charset="-128"/>
              <a:cs typeface="Arial" pitchFamily="34" charset="0"/>
            </a:endParaRPr>
          </a:p>
          <a:p>
            <a:pPr marL="228600" indent="-228600">
              <a:lnSpc>
                <a:spcPct val="80000"/>
              </a:lnSpc>
              <a:spcBef>
                <a:spcPts val="0"/>
              </a:spcBef>
              <a:buFont typeface="+mj-lt"/>
              <a:buAutoNum type="arabicPeriod"/>
            </a:pPr>
            <a:r>
              <a:rPr lang="en-GB" sz="1200" dirty="0" err="1">
                <a:solidFill>
                  <a:schemeClr val="tx1"/>
                </a:solidFill>
                <a:latin typeface="+mn-lt"/>
                <a:ea typeface="ヒラギノ角ゴ Pro W3" charset="-128"/>
                <a:cs typeface="Arial" pitchFamily="34" charset="0"/>
              </a:rPr>
              <a:t>Neuzil</a:t>
            </a:r>
            <a:r>
              <a:rPr lang="en-GB" sz="1200" dirty="0">
                <a:solidFill>
                  <a:schemeClr val="tx1"/>
                </a:solidFill>
                <a:latin typeface="+mn-lt"/>
                <a:ea typeface="ヒラギノ角ゴ Pro W3" charset="-128"/>
                <a:cs typeface="Arial" pitchFamily="34" charset="0"/>
              </a:rPr>
              <a:t> KM, Jackson LA, Nelson J </a:t>
            </a:r>
            <a:r>
              <a:rPr lang="en-GB" sz="1200" i="1" dirty="0">
                <a:solidFill>
                  <a:schemeClr val="tx1"/>
                </a:solidFill>
                <a:latin typeface="+mn-lt"/>
                <a:ea typeface="ヒラギノ角ゴ Pro W3" charset="-128"/>
                <a:cs typeface="Arial" pitchFamily="34" charset="0"/>
              </a:rPr>
              <a:t>et al. </a:t>
            </a:r>
            <a:r>
              <a:rPr lang="en-GB" sz="1200" dirty="0">
                <a:solidFill>
                  <a:schemeClr val="tx1"/>
                </a:solidFill>
                <a:latin typeface="+mn-lt"/>
                <a:ea typeface="ヒラギノ角ゴ Pro W3" charset="-128"/>
                <a:cs typeface="Arial" pitchFamily="34" charset="0"/>
              </a:rPr>
              <a:t>(2006) Immunogenicity and reactogenicity of 1 versus 2 doses of trivalent inactivated influenza vaccine in vaccine-naive 5-8-year-old children. </a:t>
            </a:r>
            <a:r>
              <a:rPr lang="en-GB" sz="1200" i="1" dirty="0">
                <a:solidFill>
                  <a:schemeClr val="tx1"/>
                </a:solidFill>
                <a:latin typeface="+mn-lt"/>
                <a:ea typeface="ヒラギノ角ゴ Pro W3" charset="-128"/>
                <a:cs typeface="Arial" pitchFamily="34" charset="0"/>
              </a:rPr>
              <a:t>Journal of Infectious diseases </a:t>
            </a:r>
            <a:r>
              <a:rPr lang="en-GB" sz="1200" dirty="0">
                <a:solidFill>
                  <a:schemeClr val="tx1"/>
                </a:solidFill>
                <a:latin typeface="+mn-lt"/>
                <a:ea typeface="ヒラギノ角ゴ Pro W3" charset="-128"/>
                <a:cs typeface="Arial" pitchFamily="34" charset="0"/>
              </a:rPr>
              <a:t>194(8): 1032-9. </a:t>
            </a:r>
            <a:r>
              <a:rPr lang="en-GB" sz="1200" u="sng" dirty="0">
                <a:solidFill>
                  <a:schemeClr val="tx1"/>
                </a:solidFill>
                <a:latin typeface="+mn-lt"/>
                <a:ea typeface="ヒラギノ角ゴ Pro W3" charset="-128"/>
                <a:cs typeface="Arial" pitchFamily="34" charset="0"/>
                <a:hlinkClick r:id="rId8"/>
              </a:rPr>
              <a:t>http://www.ncbi.nlm.nih.gov/sites/entrez/16991077</a:t>
            </a:r>
            <a:endParaRPr lang="en-GB" sz="1200" u="sng" dirty="0">
              <a:solidFill>
                <a:schemeClr val="tx1"/>
              </a:solidFill>
              <a:latin typeface="+mn-lt"/>
              <a:ea typeface="ヒラギノ角ゴ Pro W3" charset="-128"/>
              <a:cs typeface="Arial" pitchFamily="34" charset="0"/>
            </a:endParaRPr>
          </a:p>
          <a:p>
            <a:pPr marL="228600" indent="-228600">
              <a:lnSpc>
                <a:spcPct val="80000"/>
              </a:lnSpc>
              <a:spcBef>
                <a:spcPts val="0"/>
              </a:spcBef>
              <a:buFont typeface="+mj-lt"/>
              <a:buAutoNum type="arabicPeriod"/>
            </a:pPr>
            <a:endParaRPr lang="en-GB" sz="1200" u="sng" dirty="0">
              <a:solidFill>
                <a:schemeClr val="tx1"/>
              </a:solidFill>
              <a:latin typeface="+mn-lt"/>
              <a:ea typeface="ヒラギノ角ゴ Pro W3" charset="-128"/>
              <a:cs typeface="Arial" pitchFamily="34" charset="0"/>
            </a:endParaRP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r>
              <a:rPr lang="en-GB" sz="1200" b="0" i="0" u="none" strike="noStrike" kern="1200" baseline="0" dirty="0" err="1">
                <a:solidFill>
                  <a:schemeClr val="tx1"/>
                </a:solidFill>
                <a:latin typeface="+mn-lt"/>
                <a:ea typeface="ヒラギノ角ゴ Pro W3" pitchFamily="84" charset="-128"/>
                <a:cs typeface="ヒラギノ角ゴ Pro W3" pitchFamily="84" charset="-128"/>
              </a:rPr>
              <a:t>Bracco</a:t>
            </a:r>
            <a:r>
              <a:rPr lang="en-GB" sz="1200" b="0" i="0" u="none" strike="noStrike" kern="1200" baseline="0" dirty="0">
                <a:solidFill>
                  <a:schemeClr val="tx1"/>
                </a:solidFill>
                <a:latin typeface="+mn-lt"/>
                <a:ea typeface="ヒラギノ角ゴ Pro W3" pitchFamily="84" charset="-128"/>
                <a:cs typeface="ヒラギノ角ゴ Pro W3" pitchFamily="84" charset="-128"/>
              </a:rPr>
              <a:t> </a:t>
            </a:r>
            <a:r>
              <a:rPr lang="en-GB" sz="1200" b="0" i="0" u="none" strike="noStrike" kern="1200" baseline="0" dirty="0" err="1">
                <a:solidFill>
                  <a:schemeClr val="tx1"/>
                </a:solidFill>
                <a:latin typeface="+mn-lt"/>
                <a:ea typeface="ヒラギノ角ゴ Pro W3" pitchFamily="84" charset="-128"/>
                <a:cs typeface="ヒラギノ角ゴ Pro W3" pitchFamily="84" charset="-128"/>
              </a:rPr>
              <a:t>Neto</a:t>
            </a:r>
            <a:r>
              <a:rPr lang="en-GB" sz="1200" b="0" i="0" u="none" strike="noStrike" kern="1200" baseline="0" dirty="0">
                <a:solidFill>
                  <a:schemeClr val="tx1"/>
                </a:solidFill>
                <a:latin typeface="+mn-lt"/>
                <a:ea typeface="ヒラギノ角ゴ Pro W3" pitchFamily="84" charset="-128"/>
                <a:cs typeface="ヒラギノ角ゴ Pro W3" pitchFamily="84" charset="-128"/>
              </a:rPr>
              <a:t> H, </a:t>
            </a:r>
            <a:r>
              <a:rPr lang="en-GB" sz="1200" b="0" i="0" u="none" strike="noStrike" kern="1200" baseline="0" dirty="0" err="1">
                <a:solidFill>
                  <a:schemeClr val="tx1"/>
                </a:solidFill>
                <a:latin typeface="+mn-lt"/>
                <a:ea typeface="ヒラギノ角ゴ Pro W3" pitchFamily="84" charset="-128"/>
                <a:cs typeface="ヒラギノ角ゴ Pro W3" pitchFamily="84" charset="-128"/>
              </a:rPr>
              <a:t>Farhat</a:t>
            </a:r>
            <a:r>
              <a:rPr lang="en-GB" sz="1200" b="0" i="0" u="none" strike="noStrike" kern="1200" baseline="0" dirty="0">
                <a:solidFill>
                  <a:schemeClr val="tx1"/>
                </a:solidFill>
                <a:latin typeface="+mn-lt"/>
                <a:ea typeface="ヒラギノ角ゴ Pro W3" pitchFamily="84" charset="-128"/>
                <a:cs typeface="ヒラギノ角ゴ Pro W3" pitchFamily="84" charset="-128"/>
              </a:rPr>
              <a:t> CK, </a:t>
            </a:r>
            <a:r>
              <a:rPr lang="en-GB" sz="1200" b="0" i="0" u="none" strike="noStrike" kern="1200" baseline="0" dirty="0" err="1">
                <a:solidFill>
                  <a:schemeClr val="tx1"/>
                </a:solidFill>
                <a:latin typeface="+mn-lt"/>
                <a:ea typeface="ヒラギノ角ゴ Pro W3" pitchFamily="84" charset="-128"/>
                <a:cs typeface="ヒラギノ角ゴ Pro W3" pitchFamily="84" charset="-128"/>
              </a:rPr>
              <a:t>Tregnaghi</a:t>
            </a:r>
            <a:r>
              <a:rPr lang="en-GB" sz="1200" b="0" i="0" u="none" strike="noStrike" kern="1200" baseline="0" dirty="0">
                <a:solidFill>
                  <a:schemeClr val="tx1"/>
                </a:solidFill>
                <a:latin typeface="+mn-lt"/>
                <a:ea typeface="ヒラギノ角ゴ Pro W3" pitchFamily="84" charset="-128"/>
                <a:cs typeface="ヒラギノ角ゴ Pro W3" pitchFamily="84" charset="-128"/>
              </a:rPr>
              <a:t> MW, </a:t>
            </a:r>
            <a:r>
              <a:rPr lang="en-GB" sz="1200" b="0" i="1" u="none" strike="noStrike" kern="1200" baseline="0" dirty="0">
                <a:solidFill>
                  <a:schemeClr val="tx1"/>
                </a:solidFill>
                <a:latin typeface="+mn-lt"/>
                <a:ea typeface="ヒラギノ角ゴ Pro W3" pitchFamily="84" charset="-128"/>
                <a:cs typeface="ヒラギノ角ゴ Pro W3" pitchFamily="84" charset="-128"/>
              </a:rPr>
              <a:t>et al</a:t>
            </a:r>
            <a:r>
              <a:rPr lang="en-GB" sz="1200" b="0" i="0" u="none" strike="noStrike" kern="1200" baseline="0" dirty="0">
                <a:solidFill>
                  <a:schemeClr val="tx1"/>
                </a:solidFill>
                <a:latin typeface="+mn-lt"/>
                <a:ea typeface="ヒラギノ角ゴ Pro W3" pitchFamily="84" charset="-128"/>
                <a:cs typeface="ヒラギノ角ゴ Pro W3" pitchFamily="84" charset="-128"/>
              </a:rPr>
              <a:t>. (2009) Efficacy and safety of 1 and 2 doses of live attenuated influenza vaccine in vaccine-naive children. </a:t>
            </a:r>
            <a:r>
              <a:rPr lang="en-GB" sz="1200" b="0" i="1" u="none" strike="noStrike" kern="1200" baseline="0" dirty="0" err="1">
                <a:solidFill>
                  <a:schemeClr val="tx1"/>
                </a:solidFill>
                <a:latin typeface="+mn-lt"/>
                <a:ea typeface="ヒラギノ角ゴ Pro W3" pitchFamily="84" charset="-128"/>
                <a:cs typeface="ヒラギノ角ゴ Pro W3" pitchFamily="84" charset="-128"/>
              </a:rPr>
              <a:t>Pediatr</a:t>
            </a:r>
            <a:r>
              <a:rPr lang="en-GB" sz="1200" b="0" i="1" u="none" strike="noStrike" kern="1200" baseline="0" dirty="0">
                <a:solidFill>
                  <a:schemeClr val="tx1"/>
                </a:solidFill>
                <a:latin typeface="+mn-lt"/>
                <a:ea typeface="ヒラギノ角ゴ Pro W3" pitchFamily="84" charset="-128"/>
                <a:cs typeface="ヒラギノ角ゴ Pro W3" pitchFamily="84" charset="-128"/>
              </a:rPr>
              <a:t> Infect Dis J</a:t>
            </a:r>
            <a:r>
              <a:rPr lang="en-GB" sz="1200" b="0" i="0" u="none" strike="noStrike" kern="1200" baseline="0" dirty="0">
                <a:solidFill>
                  <a:schemeClr val="tx1"/>
                </a:solidFill>
                <a:latin typeface="+mn-lt"/>
                <a:ea typeface="ヒラギノ角ゴ Pro W3" pitchFamily="84" charset="-128"/>
                <a:cs typeface="ヒラギノ角ゴ Pro W3" pitchFamily="84" charset="-128"/>
              </a:rPr>
              <a:t>. </a:t>
            </a:r>
            <a:r>
              <a:rPr lang="en-GB" sz="1200" b="1" i="0" u="none" strike="noStrike" kern="1200" baseline="0" dirty="0">
                <a:solidFill>
                  <a:schemeClr val="tx1"/>
                </a:solidFill>
                <a:latin typeface="+mn-lt"/>
                <a:ea typeface="ヒラギノ角ゴ Pro W3" pitchFamily="84" charset="-128"/>
                <a:cs typeface="ヒラギノ角ゴ Pro W3" pitchFamily="84" charset="-128"/>
              </a:rPr>
              <a:t>28</a:t>
            </a:r>
            <a:r>
              <a:rPr lang="en-GB" sz="1200" b="0" i="0" u="none" strike="noStrike" kern="1200" baseline="0" dirty="0">
                <a:solidFill>
                  <a:schemeClr val="tx1"/>
                </a:solidFill>
                <a:latin typeface="+mn-lt"/>
                <a:ea typeface="ヒラギノ角ゴ Pro W3" pitchFamily="84" charset="-128"/>
                <a:cs typeface="ヒラギノ角ゴ Pro W3" pitchFamily="84" charset="-128"/>
              </a:rPr>
              <a:t>: 365-71 </a:t>
            </a: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endParaRPr lang="en-GB" sz="1200" b="0" i="0" u="sng" strike="noStrike" kern="1200" baseline="0" dirty="0">
              <a:solidFill>
                <a:schemeClr val="tx1"/>
              </a:solidFill>
              <a:latin typeface="+mn-lt"/>
              <a:ea typeface="ヒラギノ角ゴ Pro W3" charset="-128"/>
              <a:cs typeface="Arial" pitchFamily="34" charset="0"/>
            </a:endParaRP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Block S L, </a:t>
            </a:r>
            <a:r>
              <a:rPr lang="en-GB" sz="1200" b="0" i="0" u="none" strike="noStrike" kern="1200" baseline="0" dirty="0" err="1">
                <a:solidFill>
                  <a:schemeClr val="tx1"/>
                </a:solidFill>
                <a:latin typeface="+mn-lt"/>
                <a:ea typeface="ヒラギノ角ゴ Pro W3" pitchFamily="84" charset="-128"/>
                <a:cs typeface="ヒラギノ角ゴ Pro W3" pitchFamily="84" charset="-128"/>
              </a:rPr>
              <a:t>Toback</a:t>
            </a:r>
            <a:r>
              <a:rPr lang="en-GB" sz="1200" b="0" i="0" u="none" strike="noStrike" kern="1200" baseline="0" dirty="0">
                <a:solidFill>
                  <a:schemeClr val="tx1"/>
                </a:solidFill>
                <a:latin typeface="+mn-lt"/>
                <a:ea typeface="ヒラギノ角ゴ Pro W3" pitchFamily="84" charset="-128"/>
                <a:cs typeface="ヒラギノ角ゴ Pro W3" pitchFamily="84" charset="-128"/>
              </a:rPr>
              <a:t> SL, Yi T </a:t>
            </a:r>
            <a:r>
              <a:rPr lang="en-GB" sz="1200" b="0" i="1" u="none" strike="noStrike" kern="1200" baseline="0" dirty="0">
                <a:solidFill>
                  <a:schemeClr val="tx1"/>
                </a:solidFill>
                <a:latin typeface="+mn-lt"/>
                <a:ea typeface="ヒラギノ角ゴ Pro W3" pitchFamily="84" charset="-128"/>
                <a:cs typeface="ヒラギノ角ゴ Pro W3" pitchFamily="84" charset="-128"/>
              </a:rPr>
              <a:t>et al</a:t>
            </a:r>
            <a:r>
              <a:rPr lang="en-GB" sz="1200" b="0" i="0" u="none" strike="noStrike" kern="1200" baseline="0" dirty="0">
                <a:solidFill>
                  <a:schemeClr val="tx1"/>
                </a:solidFill>
                <a:latin typeface="+mn-lt"/>
                <a:ea typeface="ヒラギノ角ゴ Pro W3" pitchFamily="84" charset="-128"/>
                <a:cs typeface="ヒラギノ角ゴ Pro W3" pitchFamily="84" charset="-128"/>
              </a:rPr>
              <a:t>. (2009) Efficacy of a single dose of live attenuated influenza vaccine in previously unvaccinated children: a post hoc analysis of three studies of children aged 2 to 6 years. </a:t>
            </a:r>
            <a:r>
              <a:rPr lang="en-GB" sz="1200" b="0" i="1" u="none" strike="noStrike" kern="1200" baseline="0" dirty="0" err="1">
                <a:solidFill>
                  <a:schemeClr val="tx1"/>
                </a:solidFill>
                <a:latin typeface="+mn-lt"/>
                <a:ea typeface="ヒラギノ角ゴ Pro W3" pitchFamily="84" charset="-128"/>
                <a:cs typeface="ヒラギノ角ゴ Pro W3" pitchFamily="84" charset="-128"/>
              </a:rPr>
              <a:t>Clin</a:t>
            </a:r>
            <a:r>
              <a:rPr lang="en-GB" sz="1200" b="0" i="1" u="none" strike="noStrike" kern="1200" baseline="0" dirty="0">
                <a:solidFill>
                  <a:schemeClr val="tx1"/>
                </a:solidFill>
                <a:latin typeface="+mn-lt"/>
                <a:ea typeface="ヒラギノ角ゴ Pro W3" pitchFamily="84" charset="-128"/>
                <a:cs typeface="ヒラギノ角ゴ Pro W3" pitchFamily="84" charset="-128"/>
              </a:rPr>
              <a:t> </a:t>
            </a:r>
            <a:r>
              <a:rPr lang="en-GB" sz="1200" b="0" i="1" u="none" strike="noStrike" kern="1200" baseline="0" dirty="0" err="1">
                <a:solidFill>
                  <a:schemeClr val="tx1"/>
                </a:solidFill>
                <a:latin typeface="+mn-lt"/>
                <a:ea typeface="ヒラギノ角ゴ Pro W3" pitchFamily="84" charset="-128"/>
                <a:cs typeface="ヒラギノ角ゴ Pro W3" pitchFamily="84" charset="-128"/>
              </a:rPr>
              <a:t>Ther</a:t>
            </a:r>
            <a:r>
              <a:rPr lang="en-GB" sz="1200" b="0" i="0" u="none" strike="noStrike" kern="1200" baseline="0" dirty="0">
                <a:solidFill>
                  <a:schemeClr val="tx1"/>
                </a:solidFill>
                <a:latin typeface="+mn-lt"/>
                <a:ea typeface="ヒラギノ角ゴ Pro W3" pitchFamily="84" charset="-128"/>
                <a:cs typeface="ヒラギノ角ゴ Pro W3" pitchFamily="84" charset="-128"/>
              </a:rPr>
              <a:t>. </a:t>
            </a:r>
            <a:r>
              <a:rPr lang="en-GB" sz="1200" b="1" i="0" u="none" strike="noStrike" kern="1200" baseline="0" dirty="0">
                <a:solidFill>
                  <a:schemeClr val="tx1"/>
                </a:solidFill>
                <a:latin typeface="+mn-lt"/>
                <a:ea typeface="ヒラギノ角ゴ Pro W3" pitchFamily="84" charset="-128"/>
                <a:cs typeface="ヒラギノ角ゴ Pro W3" pitchFamily="84" charset="-128"/>
              </a:rPr>
              <a:t>31</a:t>
            </a:r>
            <a:r>
              <a:rPr lang="en-GB" sz="1200" b="0" i="0" u="none" strike="noStrike" kern="1200" baseline="0" dirty="0">
                <a:solidFill>
                  <a:schemeClr val="tx1"/>
                </a:solidFill>
                <a:latin typeface="+mn-lt"/>
                <a:ea typeface="ヒラギノ角ゴ Pro W3" pitchFamily="84" charset="-128"/>
                <a:cs typeface="ヒラギノ角ゴ Pro W3" pitchFamily="84" charset="-128"/>
              </a:rPr>
              <a:t>: 2140-7. </a:t>
            </a: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r>
              <a:rPr lang="en-GB" sz="1200" dirty="0">
                <a:solidFill>
                  <a:schemeClr val="tx1"/>
                </a:solidFill>
                <a:latin typeface="+mn-lt"/>
                <a:ea typeface="ヒラギノ角ゴ Pro W3" charset="-128"/>
                <a:cs typeface="Arial" pitchFamily="34" charset="0"/>
              </a:rPr>
              <a:t>Fluenz Tetra Summary of Product Characteristics. Last text revision: 30 March 2017 . Available at: https://www.medicines.org.uk/emc/medicine/29112 </a:t>
            </a: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endParaRPr lang="en-GB" sz="1200" baseline="0" dirty="0">
              <a:solidFill>
                <a:schemeClr val="tx1"/>
              </a:solidFill>
              <a:latin typeface="+mn-lt"/>
              <a:ea typeface="ヒラギノ角ゴ Pro W3" charset="-128"/>
              <a:cs typeface="Arial" pitchFamily="34" charset="0"/>
            </a:endParaRPr>
          </a:p>
          <a:p>
            <a:pPr marL="228600" marR="0" lvl="0" indent="-228600" algn="l" defTabSz="914400" rtl="0" eaLnBrk="0" fontAlgn="base" latinLnBrk="0" hangingPunct="0">
              <a:lnSpc>
                <a:spcPct val="80000"/>
              </a:lnSpc>
              <a:spcBef>
                <a:spcPts val="0"/>
              </a:spcBef>
              <a:spcAft>
                <a:spcPct val="0"/>
              </a:spcAft>
              <a:buClrTx/>
              <a:buSzTx/>
              <a:buFont typeface="+mj-lt"/>
              <a:buAutoNum type="arabicPeriod"/>
              <a:tabLst/>
              <a:defRPr/>
            </a:pPr>
            <a:r>
              <a:rPr lang="en-GB" sz="1200" dirty="0">
                <a:solidFill>
                  <a:schemeClr val="tx1"/>
                </a:solidFill>
                <a:latin typeface="+mn-lt"/>
                <a:cs typeface="Arial" pitchFamily="34" charset="0"/>
              </a:rPr>
              <a:t>Immunisation against infectious disease (‘the Green Book’) Chapter 5 ‘Immunisation</a:t>
            </a:r>
            <a:r>
              <a:rPr lang="en-GB" sz="1200" baseline="0" dirty="0">
                <a:solidFill>
                  <a:schemeClr val="tx1"/>
                </a:solidFill>
                <a:latin typeface="+mn-lt"/>
                <a:cs typeface="Arial" pitchFamily="34" charset="0"/>
              </a:rPr>
              <a:t> by nurses and other healthcare professionals”</a:t>
            </a:r>
            <a:r>
              <a:rPr lang="en-GB" sz="1200" dirty="0">
                <a:solidFill>
                  <a:schemeClr val="tx1"/>
                </a:solidFill>
                <a:latin typeface="+mn-lt"/>
                <a:cs typeface="Arial" pitchFamily="34" charset="0"/>
              </a:rPr>
              <a:t>. Updated 20 March 2013. Available at: </a:t>
            </a:r>
            <a:r>
              <a:rPr lang="en-GB" sz="1200" u="sng" dirty="0">
                <a:solidFill>
                  <a:schemeClr val="tx1"/>
                </a:solidFill>
                <a:latin typeface="+mn-lt"/>
                <a:cs typeface="Arial" pitchFamily="34" charset="0"/>
                <a:hlinkClick r:id="rId4"/>
              </a:rPr>
              <a:t>https://www.gov.uk/government/organisations/public-health-england/series/immunisation-against-infectious-disease-the-green-book</a:t>
            </a:r>
            <a:r>
              <a:rPr lang="en-GB" sz="1200" dirty="0">
                <a:solidFill>
                  <a:schemeClr val="tx1"/>
                </a:solidFill>
                <a:latin typeface="+mn-lt"/>
                <a:cs typeface="Arial" pitchFamily="34" charset="0"/>
              </a:rPr>
              <a:t> </a:t>
            </a:r>
          </a:p>
          <a:p>
            <a:pPr marL="228600" marR="0" lvl="0" indent="-228600" algn="l" defTabSz="914400" rtl="0" eaLnBrk="0" fontAlgn="base" latinLnBrk="0" hangingPunct="0">
              <a:lnSpc>
                <a:spcPct val="80000"/>
              </a:lnSpc>
              <a:spcBef>
                <a:spcPts val="0"/>
              </a:spcBef>
              <a:spcAft>
                <a:spcPct val="0"/>
              </a:spcAft>
              <a:buClrTx/>
              <a:buSzTx/>
              <a:buFont typeface="+mj-lt"/>
              <a:buAutoNum type="arabicPeriod"/>
              <a:tabLst/>
              <a:defRPr/>
            </a:pPr>
            <a:endParaRPr lang="en-GB" sz="1200" baseline="0" dirty="0">
              <a:solidFill>
                <a:schemeClr val="tx1"/>
              </a:solidFill>
              <a:latin typeface="+mn-lt"/>
              <a:ea typeface="ヒラギノ角ゴ Pro W3" charset="-128"/>
              <a:cs typeface="Arial" pitchFamily="34" charset="0"/>
            </a:endParaRP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r>
              <a:rPr lang="en-GB" sz="1200" dirty="0">
                <a:solidFill>
                  <a:schemeClr val="tx1"/>
                </a:solidFill>
                <a:latin typeface="+mn-lt"/>
                <a:cs typeface="Arial" pitchFamily="34" charset="0"/>
              </a:rPr>
              <a:t>Immunisation against infectious disease (‘the Green Book’)</a:t>
            </a:r>
            <a:r>
              <a:rPr lang="en-GB" sz="1200" baseline="0" dirty="0">
                <a:solidFill>
                  <a:schemeClr val="tx1"/>
                </a:solidFill>
                <a:latin typeface="+mn-lt"/>
                <a:cs typeface="Arial" pitchFamily="34" charset="0"/>
              </a:rPr>
              <a:t> </a:t>
            </a:r>
            <a:r>
              <a:rPr lang="en-GB" sz="1200" dirty="0">
                <a:solidFill>
                  <a:schemeClr val="tx1"/>
                </a:solidFill>
                <a:latin typeface="+mn-lt"/>
                <a:cs typeface="Arial" pitchFamily="34" charset="0"/>
              </a:rPr>
              <a:t>’. </a:t>
            </a:r>
            <a:r>
              <a:rPr lang="en-GB" b="1" dirty="0">
                <a:hlinkClick r:id="rId9" action="ppaction://hlinkfile"/>
              </a:rPr>
              <a:t>Revised recommendations for administering more than 1 live vaccine</a:t>
            </a:r>
            <a:r>
              <a:rPr lang="en-GB" b="1" dirty="0"/>
              <a:t> </a:t>
            </a:r>
            <a:r>
              <a:rPr lang="en-GB" sz="1200" dirty="0">
                <a:solidFill>
                  <a:schemeClr val="tx1"/>
                </a:solidFill>
                <a:latin typeface="+mn-lt"/>
                <a:cs typeface="Arial" pitchFamily="34" charset="0"/>
              </a:rPr>
              <a:t>24</a:t>
            </a:r>
            <a:r>
              <a:rPr lang="en-GB" sz="1200" baseline="0" dirty="0">
                <a:solidFill>
                  <a:schemeClr val="tx1"/>
                </a:solidFill>
                <a:latin typeface="+mn-lt"/>
                <a:cs typeface="Arial" pitchFamily="34" charset="0"/>
              </a:rPr>
              <a:t> April</a:t>
            </a:r>
            <a:r>
              <a:rPr lang="en-GB" sz="1200" dirty="0">
                <a:solidFill>
                  <a:schemeClr val="tx1"/>
                </a:solidFill>
                <a:latin typeface="+mn-lt"/>
                <a:cs typeface="Arial" pitchFamily="34" charset="0"/>
              </a:rPr>
              <a:t> 2015. Available at: https://www.gov.uk/government/publications/revised-recommendations-for-administering-more-than-1-live-vaccine </a:t>
            </a: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endParaRPr lang="en-GB" sz="1200" baseline="0" dirty="0">
              <a:solidFill>
                <a:schemeClr val="tx1"/>
              </a:solidFill>
              <a:latin typeface="+mn-lt"/>
              <a:ea typeface="ヒラギノ角ゴ Pro W3" charset="-128"/>
              <a:cs typeface="Arial" pitchFamily="34" charset="0"/>
            </a:endParaRP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r>
              <a:rPr lang="en-GB" sz="1200" dirty="0">
                <a:solidFill>
                  <a:schemeClr val="tx1"/>
                </a:solidFill>
                <a:latin typeface="+mn-lt"/>
                <a:cs typeface="Arial" pitchFamily="34" charset="0"/>
              </a:rPr>
              <a:t>Immunisation against infectious disease (‘the Green Book’)</a:t>
            </a:r>
            <a:r>
              <a:rPr lang="en-GB" sz="1200" baseline="0" dirty="0">
                <a:solidFill>
                  <a:schemeClr val="tx1"/>
                </a:solidFill>
                <a:latin typeface="+mn-lt"/>
                <a:cs typeface="Arial" pitchFamily="34" charset="0"/>
              </a:rPr>
              <a:t> </a:t>
            </a:r>
            <a:r>
              <a:rPr lang="en-GB" sz="1200" dirty="0">
                <a:solidFill>
                  <a:schemeClr val="tx1"/>
                </a:solidFill>
                <a:latin typeface="+mn-lt"/>
                <a:cs typeface="Arial" pitchFamily="34" charset="0"/>
              </a:rPr>
              <a:t>’. Chapter 6</a:t>
            </a:r>
            <a:r>
              <a:rPr lang="en-GB" sz="1200" baseline="0" dirty="0">
                <a:solidFill>
                  <a:schemeClr val="tx1"/>
                </a:solidFill>
                <a:latin typeface="+mn-lt"/>
                <a:cs typeface="Arial" pitchFamily="34" charset="0"/>
              </a:rPr>
              <a:t> </a:t>
            </a:r>
            <a:r>
              <a:rPr lang="en-GB" b="0" dirty="0"/>
              <a:t>Contraindications and special considerations.</a:t>
            </a:r>
            <a:r>
              <a:rPr lang="en-GB" b="0" baseline="0" dirty="0"/>
              <a:t> Updated 4 April 2013. Available at: https://www.gov.uk/government/publications/contraindications-and-special-considerations-the-green-book-chapter-6 </a:t>
            </a: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endParaRPr lang="en-GB" sz="1200" dirty="0">
              <a:solidFill>
                <a:schemeClr val="tx1"/>
              </a:solidFill>
              <a:latin typeface="+mn-lt"/>
            </a:endParaRP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r>
              <a:rPr lang="en-GB" sz="1200" dirty="0" err="1">
                <a:solidFill>
                  <a:schemeClr val="tx1"/>
                </a:solidFill>
                <a:latin typeface="+mn-lt"/>
                <a:cs typeface="Arial" pitchFamily="34" charset="0"/>
              </a:rPr>
              <a:t>Centers</a:t>
            </a:r>
            <a:r>
              <a:rPr lang="en-GB" sz="1200" dirty="0">
                <a:solidFill>
                  <a:schemeClr val="tx1"/>
                </a:solidFill>
                <a:latin typeface="+mn-lt"/>
                <a:cs typeface="Arial" pitchFamily="34" charset="0"/>
              </a:rPr>
              <a:t> for Disease Control and Prevention (2013) </a:t>
            </a:r>
            <a:r>
              <a:rPr lang="en-GB" sz="1200" u="none" dirty="0">
                <a:solidFill>
                  <a:schemeClr val="tx1"/>
                </a:solidFill>
                <a:latin typeface="+mn-lt"/>
                <a:cs typeface="Arial" pitchFamily="34" charset="0"/>
              </a:rPr>
              <a:t>Prevention and Control of Seasonal Influenza with Vaccines: Recommendations of the Advisory Committee on Immunization Practices — United States, 2013–2014.  MMWR September 20, 62(RR07);1-43 http://www.cdc.gov/mmwr/pdf/rr/rr6207.pdf</a:t>
            </a:r>
          </a:p>
          <a:p>
            <a:pPr marL="0" marR="0" indent="0" algn="l" defTabSz="914400" rtl="0" eaLnBrk="0" fontAlgn="base" latinLnBrk="0" hangingPunct="0">
              <a:lnSpc>
                <a:spcPct val="80000"/>
              </a:lnSpc>
              <a:spcBef>
                <a:spcPts val="0"/>
              </a:spcBef>
              <a:spcAft>
                <a:spcPct val="0"/>
              </a:spcAft>
              <a:buClrTx/>
              <a:buSzTx/>
              <a:buFont typeface="+mj-lt"/>
              <a:buNone/>
              <a:tabLst/>
              <a:defRPr/>
            </a:pPr>
            <a:r>
              <a:rPr lang="en-GB" sz="1200" u="none" dirty="0">
                <a:solidFill>
                  <a:schemeClr val="tx1"/>
                </a:solidFill>
                <a:latin typeface="+mn-lt"/>
                <a:cs typeface="Arial" pitchFamily="34" charset="0"/>
              </a:rPr>
              <a:t> </a:t>
            </a:r>
            <a:r>
              <a:rPr lang="en-GB" sz="1200" u="none" baseline="0" dirty="0">
                <a:solidFill>
                  <a:schemeClr val="tx1"/>
                </a:solidFill>
                <a:latin typeface="+mn-lt"/>
                <a:cs typeface="Arial" pitchFamily="34" charset="0"/>
              </a:rPr>
              <a:t> </a:t>
            </a:r>
            <a:endParaRPr lang="en-GB" sz="1200" u="none" dirty="0">
              <a:solidFill>
                <a:schemeClr val="tx1"/>
              </a:solidFill>
              <a:latin typeface="+mn-lt"/>
              <a:cs typeface="Arial" pitchFamily="34" charset="0"/>
            </a:endParaRPr>
          </a:p>
          <a:p>
            <a:endParaRPr lang="en-GB" sz="1200" u="none" dirty="0">
              <a:solidFill>
                <a:schemeClr val="tx1"/>
              </a:solidFill>
              <a:latin typeface="+mn-lt"/>
              <a:cs typeface="Arial"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94</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mj-lt"/>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dirty="0"/>
              <a:t>Schematic model of a flu A virus.</a:t>
            </a:r>
          </a:p>
          <a:p>
            <a:pPr eaLnBrk="1" hangingPunct="1">
              <a:spcBef>
                <a:spcPct val="0"/>
              </a:spcBef>
            </a:pPr>
            <a:endParaRPr lang="en-GB" dirty="0"/>
          </a:p>
          <a:p>
            <a:pPr eaLnBrk="1" hangingPunct="1">
              <a:spcBef>
                <a:spcPct val="0"/>
              </a:spcBef>
            </a:pPr>
            <a:r>
              <a:rPr lang="en-GB" dirty="0"/>
              <a:t>There are two antigens on the surface, as illustrated.</a:t>
            </a:r>
          </a:p>
          <a:p>
            <a:pPr eaLnBrk="1" hangingPunct="1">
              <a:spcBef>
                <a:spcPct val="0"/>
              </a:spcBef>
            </a:pPr>
            <a:endParaRPr lang="en-GB" dirty="0"/>
          </a:p>
          <a:p>
            <a:pPr eaLnBrk="1" hangingPunct="1">
              <a:spcBef>
                <a:spcPct val="0"/>
              </a:spcBef>
            </a:pPr>
            <a:r>
              <a:rPr lang="en-GB" dirty="0"/>
              <a:t>The role of the H antigen is to bind to the cells of the host.</a:t>
            </a:r>
            <a:r>
              <a:rPr lang="en-GB" baseline="0" dirty="0"/>
              <a:t> T</a:t>
            </a:r>
            <a:r>
              <a:rPr lang="en-GB" dirty="0"/>
              <a:t>here are 18 different types of H.</a:t>
            </a:r>
          </a:p>
          <a:p>
            <a:pPr eaLnBrk="1" hangingPunct="1">
              <a:spcBef>
                <a:spcPct val="0"/>
              </a:spcBef>
            </a:pPr>
            <a:endParaRPr lang="en-GB" dirty="0"/>
          </a:p>
          <a:p>
            <a:pPr eaLnBrk="1" hangingPunct="1">
              <a:spcBef>
                <a:spcPct val="0"/>
              </a:spcBef>
            </a:pPr>
            <a:r>
              <a:rPr lang="en-GB" dirty="0"/>
              <a:t>The role of the N antigen is to release the virus from the cell surface.</a:t>
            </a:r>
            <a:r>
              <a:rPr lang="en-GB" baseline="0" dirty="0"/>
              <a:t> T</a:t>
            </a:r>
            <a:r>
              <a:rPr lang="en-GB" dirty="0"/>
              <a:t>here are 11</a:t>
            </a:r>
            <a:r>
              <a:rPr lang="en-GB" baseline="0" dirty="0"/>
              <a:t> </a:t>
            </a:r>
            <a:r>
              <a:rPr lang="en-GB" dirty="0"/>
              <a:t>different types of N.</a:t>
            </a:r>
          </a:p>
          <a:p>
            <a:pPr eaLnBrk="1" hangingPunct="1">
              <a:spcBef>
                <a:spcPct val="0"/>
              </a:spcBef>
            </a:pPr>
            <a:endParaRPr lang="en-GB" dirty="0"/>
          </a:p>
          <a:p>
            <a:pPr eaLnBrk="1" hangingPunct="1">
              <a:spcBef>
                <a:spcPct val="0"/>
              </a:spcBef>
            </a:pPr>
            <a:r>
              <a:rPr lang="en-GB" dirty="0"/>
              <a:t>The different types of H and N are identified by numbers, hence H1N1</a:t>
            </a:r>
            <a:r>
              <a:rPr lang="en-GB" baseline="0" dirty="0"/>
              <a:t> or H3N2 </a:t>
            </a:r>
            <a:r>
              <a:rPr lang="en-GB" dirty="0"/>
              <a:t>for example.</a:t>
            </a:r>
          </a:p>
          <a:p>
            <a:pPr eaLnBrk="1" hangingPunct="1">
              <a:spcBef>
                <a:spcPct val="0"/>
              </a:spcBef>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a:t>
            </a:fld>
            <a:endParaRPr lang="en-US"/>
          </a:p>
        </p:txBody>
      </p:sp>
    </p:spTree>
    <p:extLst>
      <p:ext uri="{BB962C8B-B14F-4D97-AF65-F5344CB8AC3E}">
        <p14:creationId xmlns:p14="http://schemas.microsoft.com/office/powerpoint/2010/main" val="3140360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The World Health Organization (WHO) convenes a group that reviews the global influenza situation (once each year for the northern hemisphere and once for the southern hemisphere) and recommends which flu strains should go in the seasonal vaccine to be produced by manufacturers for the following season six to eight months later. This recommendation is based on information about the circulating viruses and epidemiological data from around the world at that time. </a:t>
            </a:r>
          </a:p>
          <a:p>
            <a:pPr eaLnBrk="1" hangingPunct="1">
              <a:spcBef>
                <a:spcPct val="0"/>
              </a:spcBef>
            </a:pPr>
            <a:endParaRPr lang="en-GB" sz="1200" kern="1200" dirty="0">
              <a:solidFill>
                <a:schemeClr val="tx1"/>
              </a:solidFill>
              <a:effectLst/>
              <a:latin typeface="+mn-lt"/>
              <a:ea typeface="ヒラギノ角ゴ Pro W3" pitchFamily="84" charset="-128"/>
              <a:cs typeface="ヒラギノ角ゴ Pro W3" pitchFamily="84" charset="-128"/>
            </a:endParaRPr>
          </a:p>
          <a:p>
            <a:pPr eaLnBrk="1" hangingPunct="1">
              <a:spcBef>
                <a:spcPct val="0"/>
              </a:spcBef>
            </a:pPr>
            <a:r>
              <a:rPr lang="en-GB" sz="1200" kern="1200" dirty="0">
                <a:solidFill>
                  <a:schemeClr val="tx1"/>
                </a:solidFill>
                <a:effectLst/>
                <a:latin typeface="+mn-lt"/>
                <a:ea typeface="ヒラギノ角ゴ Pro W3" pitchFamily="84" charset="-128"/>
                <a:cs typeface="ヒラギノ角ゴ Pro W3" pitchFamily="84" charset="-128"/>
              </a:rPr>
              <a:t>In previous years, most influenza vaccines were trivalent, containing two subtypes of influenza A and one B virus</a:t>
            </a:r>
            <a:r>
              <a:rPr lang="en-GB" sz="1200" kern="1200" baseline="0" dirty="0">
                <a:solidFill>
                  <a:schemeClr val="tx1"/>
                </a:solidFill>
                <a:effectLst/>
                <a:latin typeface="+mn-lt"/>
                <a:ea typeface="ヒラギノ角ゴ Pro W3" pitchFamily="84" charset="-128"/>
                <a:cs typeface="ヒラギノ角ゴ Pro W3" pitchFamily="84" charset="-128"/>
              </a:rPr>
              <a:t> but q</a:t>
            </a:r>
            <a:r>
              <a:rPr lang="en-GB" sz="1200" kern="1200" dirty="0">
                <a:solidFill>
                  <a:schemeClr val="tx1"/>
                </a:solidFill>
                <a:effectLst/>
                <a:latin typeface="+mn-lt"/>
                <a:ea typeface="ヒラギノ角ゴ Pro W3" pitchFamily="84" charset="-128"/>
                <a:cs typeface="ヒラギノ角ゴ Pro W3" pitchFamily="84" charset="-128"/>
              </a:rPr>
              <a:t>uadrivalent vaccines with an additional B virus have been developed in recent years. The first authorised quadrivalent flu vaccine was</a:t>
            </a:r>
            <a:r>
              <a:rPr lang="en-GB" sz="1200" kern="1200" baseline="0" dirty="0">
                <a:solidFill>
                  <a:schemeClr val="tx1"/>
                </a:solidFill>
                <a:effectLst/>
                <a:latin typeface="+mn-lt"/>
                <a:ea typeface="ヒラギノ角ゴ Pro W3" pitchFamily="84" charset="-128"/>
                <a:cs typeface="ヒラギノ角ゴ Pro W3" pitchFamily="84" charset="-128"/>
              </a:rPr>
              <a:t> made </a:t>
            </a:r>
            <a:r>
              <a:rPr lang="en-GB" sz="1200" kern="1200" dirty="0">
                <a:solidFill>
                  <a:schemeClr val="tx1"/>
                </a:solidFill>
                <a:effectLst/>
                <a:latin typeface="+mn-lt"/>
                <a:ea typeface="ヒラギノ角ゴ Pro W3" pitchFamily="84" charset="-128"/>
                <a:cs typeface="ヒラギノ角ゴ Pro W3" pitchFamily="84" charset="-128"/>
              </a:rPr>
              <a:t>available for use in the UK in 2013. The use of quadrivalent</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flu vaccines containing a B strain from each of the two B strain lineages is expected to improve the matching of the vaccine to the circulating B strain(s).</a:t>
            </a:r>
            <a:endParaRPr lang="en-GB" dirty="0"/>
          </a:p>
          <a:p>
            <a:pPr eaLnBrk="1" hangingPunct="1">
              <a:spcBef>
                <a:spcPct val="0"/>
              </a:spcBef>
            </a:pPr>
            <a:endParaRPr lang="en-GB" dirty="0"/>
          </a:p>
        </p:txBody>
      </p:sp>
      <p:sp>
        <p:nvSpPr>
          <p:cNvPr id="81924" name="Slide Number Placeholder 3"/>
          <p:cNvSpPr>
            <a:spLocks noGrp="1"/>
          </p:cNvSpPr>
          <p:nvPr>
            <p:ph type="sldNum" sz="quarter" idx="5"/>
          </p:nvPr>
        </p:nvSpPr>
        <p:spPr bwMode="auto">
          <a:noFill/>
          <a:ln>
            <a:miter lim="800000"/>
            <a:headEnd/>
            <a:tailEnd/>
          </a:ln>
        </p:spPr>
        <p:txBody>
          <a:bodyPr/>
          <a:lstStyle/>
          <a:p>
            <a:fld id="{A8ED966E-B27A-5446-9DC7-70EF3AD70B53}" type="slidenum">
              <a:rPr lang="en-GB"/>
              <a:pPr/>
              <a:t>12</a:t>
            </a:fld>
            <a:endParaRPr lang="en-GB"/>
          </a:p>
        </p:txBody>
      </p:sp>
      <p:sp>
        <p:nvSpPr>
          <p:cNvPr id="81925"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a:t>Text should be 12-18pt Arial. Do not use other fonts.</a:t>
            </a:r>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a:t>
            </a:fld>
            <a:r>
              <a:rPr lang="en-US" dirty="0"/>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v.uk/government/publications/flu-vaccinations-for-people-with-learning-disabilities/flu-vaccinations-supporting-people-with-learning-disabiliti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hyperlink" Target="https://www.gov.uk/government/collections/annual-flu-programm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campaignresources.phe.gov.uk/resources/campaign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www.gov.uk/government/collections/immunisation-patient-group-direction-pgd"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nes.scot.nhs.uk/education-and-training/by-theme-initiative/public-health/health-protection/seasonal-flu/childhood-seasonal-flu-vaccination-programme-resources-for-registered-practitioners.asp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yellowcard.mhra.gov.uk/"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hyperlink" Target="http://mhra.gov.uk/yellowcard"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immform.phe.gov.uk/"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www.gov.uk/government/collections/vaccine-uptake"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immform.dh.gov.uk/"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gov.uk/government/publications/wuhan-novel-coronavirus-infection-prevention-and-control/covid-19-personal-protective-equipment-ppe" TargetMode="External"/><Relationship Id="rId2" Type="http://schemas.openxmlformats.org/officeDocument/2006/relationships/hyperlink" Target="http://www.england.nhs.uk/coronavirus/primary-care/infection-contro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hyperlink" Target="http://www.medicines.org.uk/emc/" TargetMode="External"/><Relationship Id="rId13" Type="http://schemas.openxmlformats.org/officeDocument/2006/relationships/image" Target="../media/image29.tmp"/><Relationship Id="rId3" Type="http://schemas.openxmlformats.org/officeDocument/2006/relationships/hyperlink" Target="http://www.gov.uk/government/publications/national-flu-immunisation-programme-plan" TargetMode="External"/><Relationship Id="rId7" Type="http://schemas.openxmlformats.org/officeDocument/2006/relationships/hyperlink" Target="http://www.nes.scot.nhs.uk/education-and-training/by-theme-initiative/public-health/health-protection/seasonal-flu/childhood-seasonal-flu-vaccination-programme-resources-for-registered-practitioners.aspx" TargetMode="External"/><Relationship Id="rId12" Type="http://schemas.openxmlformats.org/officeDocument/2006/relationships/image" Target="../media/image28.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www.gov.uk/government/collections/immunisation-patient-group-direction-pgd" TargetMode="External"/><Relationship Id="rId11" Type="http://schemas.openxmlformats.org/officeDocument/2006/relationships/image" Target="../media/image27.jpeg"/><Relationship Id="rId5" Type="http://schemas.openxmlformats.org/officeDocument/2006/relationships/hyperlink" Target="http://www.gov.uk/government/collections/annual-flu-programme" TargetMode="External"/><Relationship Id="rId10" Type="http://schemas.openxmlformats.org/officeDocument/2006/relationships/hyperlink" Target="https://campaignresources.phe.gov.uk/resources/campaigns/92-healthcare-workers-flu-immunisation-/resources" TargetMode="External"/><Relationship Id="rId4" Type="http://schemas.openxmlformats.org/officeDocument/2006/relationships/hyperlink" Target="http://www.gov.uk/government/collections/immunisation-against-infectious-disease-the-green-book" TargetMode="External"/><Relationship Id="rId9" Type="http://schemas.openxmlformats.org/officeDocument/2006/relationships/hyperlink" Target="https://www.gov.uk/government/organisations/public-health-england/series/annual-flu-programme" TargetMode="External"/></Relationships>
</file>

<file path=ppt/slides/_rels/slide94.xml.rels><?xml version="1.0" encoding="UTF-8" standalone="yes"?>
<Relationships xmlns="http://schemas.openxmlformats.org/package/2006/relationships"><Relationship Id="rId8" Type="http://schemas.openxmlformats.org/officeDocument/2006/relationships/image" Target="../media/image33.tmp"/><Relationship Id="rId3" Type="http://schemas.openxmlformats.org/officeDocument/2006/relationships/hyperlink" Target="http://www.gov.uk/government/publications/flu-immunisation-toolkit-for-programme-extension-to-children" TargetMode="External"/><Relationship Id="rId7" Type="http://schemas.openxmlformats.org/officeDocument/2006/relationships/image" Target="../media/image32.tmp"/><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31.tmp"/><Relationship Id="rId5" Type="http://schemas.openxmlformats.org/officeDocument/2006/relationships/image" Target="../media/image30.tmp"/><Relationship Id="rId10" Type="http://schemas.openxmlformats.org/officeDocument/2006/relationships/image" Target="../media/image35.tmp"/><Relationship Id="rId4" Type="http://schemas.openxmlformats.org/officeDocument/2006/relationships/hyperlink" Target="http://www.gov.uk/government/organisations/public-health-england/series/annual-flu-programme" TargetMode="External"/><Relationship Id="rId9" Type="http://schemas.openxmlformats.org/officeDocument/2006/relationships/image" Target="../media/image34.tmp"/></Relationships>
</file>

<file path=ppt/slides/_rels/slide95.xml.rels><?xml version="1.0" encoding="UTF-8" standalone="yes"?>
<Relationships xmlns="http://schemas.openxmlformats.org/package/2006/relationships"><Relationship Id="rId8" Type="http://schemas.openxmlformats.org/officeDocument/2006/relationships/hyperlink" Target="mailto:psi@nationalarchives.gsi.gov.uk" TargetMode="External"/><Relationship Id="rId3" Type="http://schemas.openxmlformats.org/officeDocument/2006/relationships/hyperlink" Target="http://www.gov.uk/phe" TargetMode="External"/><Relationship Id="rId7" Type="http://schemas.openxmlformats.org/officeDocument/2006/relationships/hyperlink" Target="https://www.nationalarchives.gov.uk/doc/open-government-licence/version/3/"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mailto:immunisation.lead@phe.gov.uk" TargetMode="External"/><Relationship Id="rId5" Type="http://schemas.openxmlformats.org/officeDocument/2006/relationships/hyperlink" Target="http://www.facebook.com/PublicHealthEngland" TargetMode="External"/><Relationship Id="rId4" Type="http://schemas.openxmlformats.org/officeDocument/2006/relationships/hyperlink" Target="https://twitter.com/PHE_uk" TargetMode="External"/><Relationship Id="rId9"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2348880"/>
            <a:ext cx="7772400" cy="3384376"/>
          </a:xfrm>
        </p:spPr>
        <p:txBody>
          <a:bodyPr wrap="square" numCol="1" anchorCtr="0" compatLnSpc="1">
            <a:prstTxWarp prst="textNoShape">
              <a:avLst/>
            </a:prstTxWarp>
          </a:bodyPr>
          <a:lstStyle/>
          <a:p>
            <a:r>
              <a:rPr lang="en-GB" sz="4400" dirty="0">
                <a:ea typeface="ヒラギノ角ゴ Pro W3" charset="-128"/>
                <a:cs typeface="ヒラギノ角ゴ Pro W3" charset="-128"/>
              </a:rPr>
              <a:t>The national flu immunisation programme 2021 to 2022</a:t>
            </a:r>
            <a:br>
              <a:rPr lang="en-GB" sz="4400" dirty="0">
                <a:ea typeface="ヒラギノ角ゴ Pro W3" charset="-128"/>
                <a:cs typeface="ヒラギノ角ゴ Pro W3" charset="-128"/>
              </a:rPr>
            </a:br>
            <a:br>
              <a:rPr lang="en-GB" sz="4400" dirty="0">
                <a:ea typeface="ヒラギノ角ゴ Pro W3" charset="-128"/>
                <a:cs typeface="ヒラギノ角ゴ Pro W3" charset="-128"/>
              </a:rPr>
            </a:br>
            <a:br>
              <a:rPr lang="en-GB" sz="2000" b="1" dirty="0">
                <a:solidFill>
                  <a:schemeClr val="tx1"/>
                </a:solidFill>
                <a:ea typeface="ヒラギノ角ゴ Pro W3" charset="-128"/>
                <a:cs typeface="ヒラギノ角ゴ Pro W3" charset="-128"/>
              </a:rPr>
            </a:br>
            <a:br>
              <a:rPr lang="en-GB" sz="2000" b="1" dirty="0">
                <a:solidFill>
                  <a:schemeClr val="tx1"/>
                </a:solidFill>
                <a:ea typeface="ヒラギノ角ゴ Pro W3" charset="-128"/>
                <a:cs typeface="ヒラギノ角ゴ Pro W3" charset="-128"/>
              </a:rPr>
            </a:br>
            <a:br>
              <a:rPr lang="en-GB" sz="2000" b="1" dirty="0">
                <a:solidFill>
                  <a:schemeClr val="tx1"/>
                </a:solidFill>
                <a:ea typeface="ヒラギノ角ゴ Pro W3" charset="-128"/>
                <a:cs typeface="ヒラギノ角ゴ Pro W3" charset="-128"/>
              </a:rPr>
            </a:br>
            <a:r>
              <a:rPr lang="en-GB" sz="2000" spc="0" dirty="0">
                <a:solidFill>
                  <a:srgbClr val="FFFFFF"/>
                </a:solidFill>
                <a:ea typeface="ヒラギノ角ゴ Pro W3" charset="-128"/>
                <a:cs typeface="ヒラギノ角ゴ Pro W3" charset="-128"/>
              </a:rPr>
              <a:t>Training for healthcare practitioners</a:t>
            </a:r>
            <a:br>
              <a:rPr lang="en-GB" sz="2000" b="1" dirty="0">
                <a:solidFill>
                  <a:schemeClr val="tx1"/>
                </a:solidFill>
                <a:ea typeface="ヒラギノ角ゴ Pro W3" charset="-128"/>
                <a:cs typeface="ヒラギノ角ゴ Pro W3" charset="-128"/>
              </a:rPr>
            </a:br>
            <a:endParaRPr lang="en-GB" sz="2000" dirty="0">
              <a:solidFill>
                <a:schemeClr val="tx1"/>
              </a:solidFill>
              <a:ea typeface="ヒラギノ角ゴ Pro W3" charset="-128"/>
              <a:cs typeface="ヒラギノ角ゴ Pro W3" charset="-128"/>
            </a:endParaRPr>
          </a:p>
        </p:txBody>
      </p:sp>
    </p:spTree>
    <p:extLst>
      <p:ext uri="{BB962C8B-B14F-4D97-AF65-F5344CB8AC3E}">
        <p14:creationId xmlns:p14="http://schemas.microsoft.com/office/powerpoint/2010/main" val="4188768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1560" y="620688"/>
            <a:ext cx="7921625" cy="863600"/>
          </a:xfrm>
        </p:spPr>
        <p:txBody>
          <a:bodyPr wrap="square" numCol="1" compatLnSpc="1">
            <a:prstTxWarp prst="textNoShape">
              <a:avLst/>
            </a:prstTxWarp>
            <a:normAutofit/>
          </a:bodyPr>
          <a:lstStyle/>
          <a:p>
            <a:r>
              <a:rPr lang="en-GB" dirty="0">
                <a:latin typeface="Arial" charset="0"/>
                <a:ea typeface="ヒラギノ角ゴ Pro W3" charset="-128"/>
                <a:cs typeface="ヒラギノ角ゴ Pro W3" charset="-128"/>
              </a:rPr>
              <a:t>Influenza viruses</a:t>
            </a:r>
          </a:p>
        </p:txBody>
      </p:sp>
      <p:sp>
        <p:nvSpPr>
          <p:cNvPr id="22531" name="Content Placeholder 2"/>
          <p:cNvSpPr>
            <a:spLocks noGrp="1"/>
          </p:cNvSpPr>
          <p:nvPr>
            <p:ph idx="1"/>
          </p:nvPr>
        </p:nvSpPr>
        <p:spPr>
          <a:xfrm>
            <a:off x="611560" y="1484784"/>
            <a:ext cx="7772400" cy="4680520"/>
          </a:xfrm>
        </p:spPr>
        <p:txBody>
          <a:bodyPr/>
          <a:lstStyle/>
          <a:p>
            <a:r>
              <a:rPr lang="en-GB" sz="1600" b="1" dirty="0">
                <a:latin typeface="Arial" charset="0"/>
                <a:ea typeface="ヒラギノ角ゴ Pro W3" charset="-128"/>
                <a:cs typeface="ヒラギノ角ゴ Pro W3" charset="-128"/>
              </a:rPr>
              <a:t>   A viruses</a:t>
            </a:r>
          </a:p>
          <a:p>
            <a:pPr lvl="1">
              <a:spcAft>
                <a:spcPts val="600"/>
              </a:spcAft>
              <a:buFont typeface="Arial" charset="0"/>
              <a:buChar char="•"/>
            </a:pPr>
            <a:r>
              <a:rPr lang="en-GB" sz="1600" dirty="0">
                <a:latin typeface="Arial" charset="0"/>
              </a:rPr>
              <a:t>cause outbreaks most years and are the usual cause of epidemics and pandemics</a:t>
            </a:r>
          </a:p>
          <a:p>
            <a:pPr lvl="1">
              <a:spcAft>
                <a:spcPts val="600"/>
              </a:spcAft>
              <a:buFont typeface="Arial" charset="0"/>
              <a:buChar char="•"/>
            </a:pPr>
            <a:r>
              <a:rPr lang="en-GB" sz="1600" dirty="0">
                <a:latin typeface="Arial" charset="0"/>
              </a:rPr>
              <a:t>live and multiply in many different animals and may spread between them</a:t>
            </a:r>
          </a:p>
          <a:p>
            <a:pPr lvl="1">
              <a:spcAft>
                <a:spcPts val="600"/>
              </a:spcAft>
              <a:buFont typeface="Arial" charset="0"/>
              <a:buChar char="•"/>
            </a:pPr>
            <a:r>
              <a:rPr lang="en-GB" sz="1600" dirty="0">
                <a:latin typeface="Arial" charset="0"/>
              </a:rPr>
              <a:t>birds, particularly wildfowl, are the main animal reservoir </a:t>
            </a:r>
          </a:p>
          <a:p>
            <a:pPr marL="177800" lvl="1" indent="0">
              <a:spcAft>
                <a:spcPts val="600"/>
              </a:spcAft>
            </a:pPr>
            <a:endParaRPr lang="en-GB" sz="1600" b="1" dirty="0">
              <a:latin typeface="Arial" charset="0"/>
            </a:endParaRPr>
          </a:p>
          <a:p>
            <a:pPr marL="177800" lvl="1" indent="0">
              <a:spcAft>
                <a:spcPts val="600"/>
              </a:spcAft>
            </a:pPr>
            <a:r>
              <a:rPr lang="en-GB" sz="1600" b="1" dirty="0">
                <a:latin typeface="Arial" charset="0"/>
              </a:rPr>
              <a:t>B viruses</a:t>
            </a:r>
          </a:p>
          <a:p>
            <a:pPr lvl="1">
              <a:spcAft>
                <a:spcPts val="600"/>
              </a:spcAft>
              <a:buFont typeface="Arial" charset="0"/>
              <a:buChar char="•"/>
            </a:pPr>
            <a:r>
              <a:rPr lang="en-GB" sz="1600" dirty="0">
                <a:latin typeface="Arial" charset="0"/>
              </a:rPr>
              <a:t>tend to cause less severe disease and smaller outbreaks</a:t>
            </a:r>
          </a:p>
          <a:p>
            <a:pPr lvl="1">
              <a:spcAft>
                <a:spcPts val="600"/>
              </a:spcAft>
              <a:buFont typeface="Arial" charset="0"/>
              <a:buChar char="•"/>
            </a:pPr>
            <a:r>
              <a:rPr lang="en-GB" sz="1600" dirty="0">
                <a:latin typeface="Arial" charset="0"/>
              </a:rPr>
              <a:t>predominantly found in humans</a:t>
            </a:r>
          </a:p>
          <a:p>
            <a:pPr lvl="1">
              <a:spcAft>
                <a:spcPts val="600"/>
              </a:spcAft>
              <a:buFont typeface="Arial" charset="0"/>
              <a:buChar char="•"/>
            </a:pPr>
            <a:r>
              <a:rPr lang="en-GB" sz="1600" dirty="0">
                <a:latin typeface="Arial" charset="0"/>
              </a:rPr>
              <a:t>burden of disease mostly in children</a:t>
            </a:r>
          </a:p>
          <a:p>
            <a:pPr marL="177800" lvl="1" indent="0">
              <a:spcAft>
                <a:spcPts val="600"/>
              </a:spcAft>
            </a:pPr>
            <a:endParaRPr lang="en-GB" sz="1600" dirty="0">
              <a:latin typeface="Arial" charset="0"/>
            </a:endParaRPr>
          </a:p>
          <a:p>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10</a:t>
            </a:fld>
            <a:endParaRPr lang="en-US" dirty="0"/>
          </a:p>
        </p:txBody>
      </p:sp>
      <p:sp>
        <p:nvSpPr>
          <p:cNvPr id="6" name="Footer Placeholder 4">
            <a:extLst>
              <a:ext uri="{FF2B5EF4-FFF2-40B4-BE49-F238E27FC236}">
                <a16:creationId xmlns:a16="http://schemas.microsoft.com/office/drawing/2014/main" id="{6C2043FE-996A-4DAB-8C20-9A340F6538A4}"/>
              </a:ext>
            </a:extLst>
          </p:cNvPr>
          <p:cNvSpPr>
            <a:spLocks noGrp="1"/>
          </p:cNvSpPr>
          <p:nvPr>
            <p:ph type="ftr" sz="quarter" idx="4294967295"/>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1673384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Flu A virus</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11</a:t>
            </a:fld>
            <a:endParaRPr lang="en-US" dirty="0"/>
          </a:p>
        </p:txBody>
      </p:sp>
      <p:pic>
        <p:nvPicPr>
          <p:cNvPr id="6" name="Picture 9" descr="virus"/>
          <p:cNvPicPr>
            <a:picLocks noGrp="1" noChangeAspect="1" noChangeArrowheads="1"/>
          </p:cNvPicPr>
          <p:nvPr>
            <p:ph idx="1"/>
          </p:nvPr>
        </p:nvPicPr>
        <p:blipFill>
          <a:blip r:embed="rId3" cstate="print"/>
          <a:srcRect/>
          <a:stretch>
            <a:fillRect/>
          </a:stretch>
        </p:blipFill>
        <p:spPr bwMode="auto">
          <a:xfrm>
            <a:off x="3995936" y="1340768"/>
            <a:ext cx="4494009" cy="3366169"/>
          </a:xfrm>
          <a:prstGeom prst="rect">
            <a:avLst/>
          </a:prstGeom>
          <a:noFill/>
          <a:ln w="9525">
            <a:noFill/>
            <a:miter lim="800000"/>
            <a:headEnd/>
            <a:tailEnd/>
          </a:ln>
        </p:spPr>
      </p:pic>
      <p:sp>
        <p:nvSpPr>
          <p:cNvPr id="7" name="Rectangle 8"/>
          <p:cNvSpPr>
            <a:spLocks noChangeArrowheads="1"/>
          </p:cNvSpPr>
          <p:nvPr/>
        </p:nvSpPr>
        <p:spPr bwMode="auto">
          <a:xfrm>
            <a:off x="268973" y="5013176"/>
            <a:ext cx="8244408" cy="584775"/>
          </a:xfrm>
          <a:prstGeom prst="rect">
            <a:avLst/>
          </a:prstGeom>
          <a:noFill/>
          <a:ln w="9525">
            <a:noFill/>
            <a:miter lim="800000"/>
            <a:headEnd/>
            <a:tailEnd/>
          </a:ln>
        </p:spPr>
        <p:txBody>
          <a:bodyPr wrap="square" anchor="ctr">
            <a:prstTxWarp prst="textNoShape">
              <a:avLst/>
            </a:prstTxWarp>
            <a:spAutoFit/>
          </a:bodyPr>
          <a:lstStyle/>
          <a:p>
            <a:r>
              <a:rPr lang="en-GB" sz="1600" dirty="0"/>
              <a:t>The role of </a:t>
            </a:r>
            <a:r>
              <a:rPr lang="en-US" sz="1600" dirty="0" err="1"/>
              <a:t>haemagglutinin</a:t>
            </a:r>
            <a:r>
              <a:rPr lang="en-US" sz="1600" dirty="0"/>
              <a:t> </a:t>
            </a:r>
            <a:r>
              <a:rPr lang="en-GB" sz="1600" dirty="0"/>
              <a:t>is to bind to the cells of the infected person</a:t>
            </a:r>
          </a:p>
          <a:p>
            <a:r>
              <a:rPr lang="en-GB" sz="1600" baseline="0" dirty="0">
                <a:latin typeface="+mn-lt"/>
              </a:rPr>
              <a:t>The</a:t>
            </a:r>
            <a:r>
              <a:rPr lang="en-GB" sz="1600" dirty="0">
                <a:latin typeface="+mn-lt"/>
              </a:rPr>
              <a:t> role of </a:t>
            </a:r>
            <a:r>
              <a:rPr lang="en-US" sz="1600" dirty="0"/>
              <a:t>neuraminidase</a:t>
            </a:r>
            <a:r>
              <a:rPr lang="en-US" sz="1600" dirty="0">
                <a:latin typeface="+mn-lt"/>
              </a:rPr>
              <a:t> </a:t>
            </a:r>
            <a:r>
              <a:rPr lang="en-GB" sz="1600" dirty="0"/>
              <a:t>is to release the virus from the cell surface</a:t>
            </a:r>
            <a:endParaRPr lang="en-US" sz="1600" dirty="0"/>
          </a:p>
        </p:txBody>
      </p:sp>
      <p:sp>
        <p:nvSpPr>
          <p:cNvPr id="8" name="Rectangle 3"/>
          <p:cNvSpPr txBox="1">
            <a:spLocks noChangeArrowheads="1"/>
          </p:cNvSpPr>
          <p:nvPr/>
        </p:nvSpPr>
        <p:spPr bwMode="auto">
          <a:xfrm>
            <a:off x="1044823" y="2744730"/>
            <a:ext cx="3959225" cy="12245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1600" b="1" dirty="0">
                <a:latin typeface="Arial" charset="0"/>
                <a:ea typeface="ヒラギノ角ゴ Pro W3" charset="-128"/>
                <a:cs typeface="ヒラギノ角ゴ Pro W3" charset="-128"/>
              </a:rPr>
              <a:t>Two surface antigens:</a:t>
            </a:r>
          </a:p>
          <a:p>
            <a:pPr marL="0" indent="266700">
              <a:buFont typeface="Arial" pitchFamily="34" charset="0"/>
              <a:buChar char="•"/>
            </a:pPr>
            <a:r>
              <a:rPr lang="en-US" sz="1600" dirty="0" err="1">
                <a:latin typeface="Arial" charset="0"/>
                <a:ea typeface="ヒラギノ角ゴ Pro W3" charset="-128"/>
                <a:cs typeface="ヒラギノ角ゴ Pro W3" charset="-128"/>
              </a:rPr>
              <a:t>Haemagglutinin</a:t>
            </a:r>
            <a:r>
              <a:rPr lang="en-US" sz="1600" dirty="0">
                <a:latin typeface="Arial" charset="0"/>
                <a:ea typeface="ヒラギノ角ゴ Pro W3" charset="-128"/>
                <a:cs typeface="ヒラギノ角ゴ Pro W3" charset="-128"/>
              </a:rPr>
              <a:t> (H) (blue)</a:t>
            </a:r>
          </a:p>
          <a:p>
            <a:pPr marL="0" indent="266700">
              <a:buFont typeface="Arial" pitchFamily="34" charset="0"/>
              <a:buChar char="•"/>
            </a:pPr>
            <a:r>
              <a:rPr lang="en-US" sz="1600" dirty="0">
                <a:latin typeface="Arial" charset="0"/>
                <a:ea typeface="ヒラギノ角ゴ Pro W3" charset="-128"/>
                <a:cs typeface="ヒラギノ角ゴ Pro W3" charset="-128"/>
              </a:rPr>
              <a:t>Neuraminidase (N) (red)</a:t>
            </a:r>
          </a:p>
          <a:p>
            <a:pPr marL="0" indent="0"/>
            <a:br>
              <a:rPr lang="en-US" sz="1600" dirty="0">
                <a:latin typeface="Arial" charset="0"/>
                <a:ea typeface="ヒラギノ角ゴ Pro W3" charset="-128"/>
                <a:cs typeface="ヒラギノ角ゴ Pro W3" charset="-128"/>
              </a:rPr>
            </a:br>
            <a:endParaRPr lang="en-GB" sz="1600" dirty="0">
              <a:latin typeface="Arial" charset="0"/>
              <a:ea typeface="ヒラギノ角ゴ Pro W3" charset="-128"/>
              <a:cs typeface="ヒラギノ角ゴ Pro W3" charset="-128"/>
            </a:endParaRPr>
          </a:p>
        </p:txBody>
      </p:sp>
      <p:sp>
        <p:nvSpPr>
          <p:cNvPr id="9" name="Line 10"/>
          <p:cNvSpPr>
            <a:spLocks noChangeShapeType="1"/>
          </p:cNvSpPr>
          <p:nvPr/>
        </p:nvSpPr>
        <p:spPr bwMode="auto">
          <a:xfrm flipV="1">
            <a:off x="3707902" y="2829234"/>
            <a:ext cx="2407282" cy="455750"/>
          </a:xfrm>
          <a:prstGeom prst="line">
            <a:avLst/>
          </a:prstGeom>
          <a:noFill/>
          <a:ln w="57150">
            <a:solidFill>
              <a:schemeClr val="accent2"/>
            </a:solidFill>
            <a:round/>
            <a:headEnd/>
            <a:tailEnd type="triangle" w="lg" len="lg"/>
          </a:ln>
        </p:spPr>
        <p:txBody>
          <a:bodyPr>
            <a:prstTxWarp prst="textNoShape">
              <a:avLst/>
            </a:prstTxWarp>
          </a:bodyPr>
          <a:lstStyle/>
          <a:p>
            <a:endParaRPr lang="en-US"/>
          </a:p>
        </p:txBody>
      </p:sp>
      <p:sp>
        <p:nvSpPr>
          <p:cNvPr id="10" name="Line 11"/>
          <p:cNvSpPr>
            <a:spLocks noChangeShapeType="1"/>
          </p:cNvSpPr>
          <p:nvPr/>
        </p:nvSpPr>
        <p:spPr bwMode="auto">
          <a:xfrm flipV="1">
            <a:off x="3563888" y="3501007"/>
            <a:ext cx="2551296" cy="168362"/>
          </a:xfrm>
          <a:prstGeom prst="line">
            <a:avLst/>
          </a:prstGeom>
          <a:noFill/>
          <a:ln w="57150">
            <a:solidFill>
              <a:srgbClr val="FF3E09"/>
            </a:solidFill>
            <a:round/>
            <a:headEnd/>
            <a:tailEnd type="triangle" w="lg" len="lg"/>
          </a:ln>
        </p:spPr>
        <p:txBody>
          <a:bodyPr>
            <a:prstTxWarp prst="textNoShape">
              <a:avLst/>
            </a:prstTxWarp>
          </a:bodyPr>
          <a:lstStyle/>
          <a:p>
            <a:endParaRPr lang="en-US"/>
          </a:p>
        </p:txBody>
      </p:sp>
      <p:sp>
        <p:nvSpPr>
          <p:cNvPr id="11" name="TextBox 7"/>
          <p:cNvSpPr txBox="1">
            <a:spLocks noChangeArrowheads="1"/>
          </p:cNvSpPr>
          <p:nvPr/>
        </p:nvSpPr>
        <p:spPr bwMode="auto">
          <a:xfrm>
            <a:off x="224494" y="2244459"/>
            <a:ext cx="4715880" cy="584775"/>
          </a:xfrm>
          <a:prstGeom prst="rect">
            <a:avLst/>
          </a:prstGeom>
          <a:noFill/>
          <a:ln w="9525">
            <a:noFill/>
            <a:miter lim="800000"/>
            <a:headEnd/>
            <a:tailEnd/>
          </a:ln>
        </p:spPr>
        <p:txBody>
          <a:bodyPr wrap="square">
            <a:prstTxWarp prst="textNoShape">
              <a:avLst/>
            </a:prstTxWarp>
            <a:spAutoFit/>
          </a:bodyPr>
          <a:lstStyle/>
          <a:p>
            <a:r>
              <a:rPr lang="en-GB" sz="1600" b="1" baseline="0" dirty="0"/>
              <a:t>Genetic material (RNA) in the centre</a:t>
            </a:r>
          </a:p>
          <a:p>
            <a:endParaRPr lang="en-GB" sz="1600" baseline="0" dirty="0"/>
          </a:p>
        </p:txBody>
      </p:sp>
      <p:sp>
        <p:nvSpPr>
          <p:cNvPr id="12" name="TextBox 11"/>
          <p:cNvSpPr txBox="1"/>
          <p:nvPr/>
        </p:nvSpPr>
        <p:spPr>
          <a:xfrm>
            <a:off x="224494" y="3969251"/>
            <a:ext cx="3528391" cy="584775"/>
          </a:xfrm>
          <a:prstGeom prst="rect">
            <a:avLst/>
          </a:prstGeom>
          <a:noFill/>
        </p:spPr>
        <p:txBody>
          <a:bodyPr wrap="square" rtlCol="0">
            <a:spAutoFit/>
          </a:bodyPr>
          <a:lstStyle/>
          <a:p>
            <a:r>
              <a:rPr lang="en-GB" sz="1600" dirty="0"/>
              <a:t>There are 18 different types of H and 11 different types of N</a:t>
            </a:r>
          </a:p>
        </p:txBody>
      </p:sp>
      <p:sp>
        <p:nvSpPr>
          <p:cNvPr id="14" name="Footer Placeholder 4">
            <a:extLst>
              <a:ext uri="{FF2B5EF4-FFF2-40B4-BE49-F238E27FC236}">
                <a16:creationId xmlns:a16="http://schemas.microsoft.com/office/drawing/2014/main" id="{BC87DAEB-0A98-4478-961D-15F9226DAB64}"/>
              </a:ext>
            </a:extLst>
          </p:cNvPr>
          <p:cNvSpPr txBox="1">
            <a:spLocks/>
          </p:cNvSpPr>
          <p:nvPr/>
        </p:nvSpPr>
        <p:spPr>
          <a:xfrm>
            <a:off x="1059395" y="6461635"/>
            <a:ext cx="8064375" cy="39636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108422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1560" y="332656"/>
            <a:ext cx="8029575" cy="576064"/>
          </a:xfrm>
        </p:spPr>
        <p:txBody>
          <a:bodyPr wrap="square" numCol="1" compatLnSpc="1">
            <a:prstTxWarp prst="textNoShape">
              <a:avLst/>
            </a:prstTxWarp>
            <a:normAutofit fontScale="90000"/>
          </a:bodyPr>
          <a:lstStyle/>
          <a:p>
            <a:r>
              <a:rPr lang="en-GB" sz="3200" dirty="0">
                <a:latin typeface="Arial" charset="0"/>
                <a:ea typeface="ヒラギノ角ゴ Pro W3" charset="-128"/>
                <a:cs typeface="ヒラギノ角ゴ Pro W3" charset="-128"/>
              </a:rPr>
              <a:t>Genetic changes in the flu virus – what this means</a:t>
            </a:r>
          </a:p>
        </p:txBody>
      </p:sp>
      <p:sp>
        <p:nvSpPr>
          <p:cNvPr id="24579" name="Content Placeholder 2"/>
          <p:cNvSpPr>
            <a:spLocks noGrp="1"/>
          </p:cNvSpPr>
          <p:nvPr>
            <p:ph idx="1"/>
          </p:nvPr>
        </p:nvSpPr>
        <p:spPr>
          <a:xfrm>
            <a:off x="611560" y="1080728"/>
            <a:ext cx="8208912" cy="5300600"/>
          </a:xfrm>
        </p:spPr>
        <p:txBody>
          <a:bodyPr/>
          <a:lstStyle/>
          <a:p>
            <a:pPr marL="0" indent="0"/>
            <a:r>
              <a:rPr lang="en-GB" sz="1600" dirty="0">
                <a:latin typeface="Arial" charset="0"/>
                <a:ea typeface="ヒラギノ角ゴ Pro W3" charset="-128"/>
                <a:cs typeface="ヒラギノ角ゴ Pro W3" charset="-128"/>
              </a:rPr>
              <a:t>Changes in the surface antigens (H and N) result in the flu virus constantly changing </a:t>
            </a:r>
          </a:p>
          <a:p>
            <a:pPr>
              <a:buFont typeface="Arial"/>
              <a:buChar char="•"/>
            </a:pPr>
            <a:r>
              <a:rPr lang="en-GB" sz="1600" b="1" dirty="0">
                <a:latin typeface="Arial" charset="0"/>
                <a:ea typeface="ヒラギノ角ゴ Pro W3" charset="-128"/>
                <a:cs typeface="ヒラギノ角ゴ Pro W3" charset="-128"/>
              </a:rPr>
              <a:t>antigenic drift: </a:t>
            </a:r>
            <a:r>
              <a:rPr lang="en-GB" sz="1600" dirty="0">
                <a:latin typeface="Arial" charset="0"/>
                <a:ea typeface="ヒラギノ角ゴ Pro W3" charset="-128"/>
                <a:cs typeface="ヒラギノ角ゴ Pro W3" charset="-128"/>
              </a:rPr>
              <a:t>minor changes (natural mutations) in the genes of flu viruses that occur gradually over time</a:t>
            </a:r>
          </a:p>
          <a:p>
            <a:pPr marL="0" indent="0"/>
            <a:endParaRPr lang="en-GB" sz="1600" b="1" dirty="0">
              <a:latin typeface="Arial" charset="0"/>
              <a:ea typeface="ヒラギノ角ゴ Pro W3" charset="-128"/>
            </a:endParaRPr>
          </a:p>
          <a:p>
            <a:pPr marL="0" indent="0"/>
            <a:endParaRPr lang="en-GB" sz="1600" b="1" dirty="0">
              <a:latin typeface="Arial" charset="0"/>
              <a:ea typeface="ヒラギノ角ゴ Pro W3" charset="-128"/>
            </a:endParaRPr>
          </a:p>
          <a:p>
            <a:pPr marL="285750" indent="-285750">
              <a:buFont typeface="Arial" panose="020B0604020202020204" pitchFamily="34" charset="0"/>
              <a:buChar char="•"/>
            </a:pPr>
            <a:r>
              <a:rPr lang="en-GB" sz="1600" b="1" dirty="0">
                <a:latin typeface="Arial" charset="0"/>
                <a:ea typeface="ヒラギノ角ゴ Pro W3" charset="-128"/>
              </a:rPr>
              <a:t>antigenic shift: </a:t>
            </a:r>
            <a:r>
              <a:rPr lang="en-GB" sz="1600" dirty="0">
                <a:latin typeface="Arial" charset="0"/>
                <a:ea typeface="ヒラギノ角ゴ Pro W3" charset="-128"/>
              </a:rPr>
              <a:t>when two or more different strains combine. This abrupt major change results in a new subtype. Immunity from previous flu infections/vaccinations may not protect against the new subtype, potentially leading to a widespread epidemic or pandemic</a:t>
            </a:r>
          </a:p>
          <a:p>
            <a:pPr marL="0" indent="0"/>
            <a:endParaRPr lang="en-GB" sz="1600" dirty="0"/>
          </a:p>
          <a:p>
            <a:pPr marL="0" indent="0"/>
            <a:endParaRPr lang="en-GB" sz="1600" dirty="0"/>
          </a:p>
          <a:p>
            <a:pPr marL="0" indent="0"/>
            <a:endParaRPr lang="en-GB" sz="1600" dirty="0"/>
          </a:p>
          <a:p>
            <a:pPr marL="0" indent="0"/>
            <a:r>
              <a:rPr lang="en-GB" sz="1600" dirty="0"/>
              <a:t>Because of the changing nature of flu viruses, WHO monitors their epidemiology throughout the world. Each year WHO makes recommendations about the strains of influenza A and B which are predicted to be circulating in the forthcoming winter. </a:t>
            </a:r>
            <a:br>
              <a:rPr lang="en-GB" sz="1600" dirty="0"/>
            </a:br>
            <a:r>
              <a:rPr lang="en-GB" sz="1600" dirty="0"/>
              <a:t>These strains are then included in the flu vaccine developed each year </a:t>
            </a:r>
          </a:p>
          <a:p>
            <a:pPr marL="0" indent="0"/>
            <a:endParaRPr lang="en-GB" sz="1600" dirty="0">
              <a:solidFill>
                <a:srgbClr val="FF0000"/>
              </a:solidFill>
              <a:latin typeface="Arial" charset="0"/>
            </a:endParaRPr>
          </a:p>
          <a:p>
            <a:endParaRPr lang="en-GB" sz="1600" dirty="0">
              <a:solidFill>
                <a:srgbClr val="FF0000"/>
              </a:solidFill>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12</a:t>
            </a:fld>
            <a:endParaRPr lang="en-US" dirty="0"/>
          </a:p>
        </p:txBody>
      </p:sp>
      <p:grpSp>
        <p:nvGrpSpPr>
          <p:cNvPr id="12" name="Group 11"/>
          <p:cNvGrpSpPr/>
          <p:nvPr/>
        </p:nvGrpSpPr>
        <p:grpSpPr>
          <a:xfrm>
            <a:off x="3405019" y="1916832"/>
            <a:ext cx="914400" cy="914400"/>
            <a:chOff x="1645575" y="3348980"/>
            <a:chExt cx="914400" cy="914400"/>
          </a:xfrm>
        </p:grpSpPr>
        <p:sp>
          <p:nvSpPr>
            <p:cNvPr id="2" name="Oval 1"/>
            <p:cNvSpPr/>
            <p:nvPr/>
          </p:nvSpPr>
          <p:spPr>
            <a:xfrm>
              <a:off x="1645575" y="334898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lowchart: Connector 2"/>
            <p:cNvSpPr/>
            <p:nvPr/>
          </p:nvSpPr>
          <p:spPr>
            <a:xfrm>
              <a:off x="1763688" y="3728187"/>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Connector 7"/>
            <p:cNvSpPr/>
            <p:nvPr/>
          </p:nvSpPr>
          <p:spPr>
            <a:xfrm>
              <a:off x="1992288" y="39541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Connector 8"/>
            <p:cNvSpPr/>
            <p:nvPr/>
          </p:nvSpPr>
          <p:spPr>
            <a:xfrm>
              <a:off x="2220888" y="37255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nnector 9"/>
            <p:cNvSpPr/>
            <p:nvPr/>
          </p:nvSpPr>
          <p:spPr>
            <a:xfrm>
              <a:off x="2045056" y="3445244"/>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ight Arrow 6"/>
          <p:cNvSpPr/>
          <p:nvPr/>
        </p:nvSpPr>
        <p:spPr>
          <a:xfrm>
            <a:off x="4499992" y="2108091"/>
            <a:ext cx="5538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097197" y="1958875"/>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e 17"/>
          <p:cNvSpPr/>
          <p:nvPr/>
        </p:nvSpPr>
        <p:spPr>
          <a:xfrm>
            <a:off x="5220072" y="2124800"/>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Pie 18"/>
          <p:cNvSpPr/>
          <p:nvPr/>
        </p:nvSpPr>
        <p:spPr>
          <a:xfrm>
            <a:off x="5340660" y="2522659"/>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Pie 19"/>
          <p:cNvSpPr/>
          <p:nvPr/>
        </p:nvSpPr>
        <p:spPr>
          <a:xfrm>
            <a:off x="5622386" y="2053723"/>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endParaRPr lang="en-GB" dirty="0">
              <a:solidFill>
                <a:schemeClr val="tx1"/>
              </a:solidFill>
            </a:endParaRPr>
          </a:p>
        </p:txBody>
      </p:sp>
      <p:sp>
        <p:nvSpPr>
          <p:cNvPr id="21" name="Pie 20"/>
          <p:cNvSpPr/>
          <p:nvPr/>
        </p:nvSpPr>
        <p:spPr>
          <a:xfrm>
            <a:off x="5643014" y="2374032"/>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p:txBody>
      </p:sp>
      <p:grpSp>
        <p:nvGrpSpPr>
          <p:cNvPr id="23" name="Group 22"/>
          <p:cNvGrpSpPr/>
          <p:nvPr/>
        </p:nvGrpSpPr>
        <p:grpSpPr>
          <a:xfrm>
            <a:off x="1547664" y="4077072"/>
            <a:ext cx="914400" cy="914400"/>
            <a:chOff x="1645575" y="3348980"/>
            <a:chExt cx="914400" cy="914400"/>
          </a:xfrm>
        </p:grpSpPr>
        <p:sp>
          <p:nvSpPr>
            <p:cNvPr id="24" name="Oval 23"/>
            <p:cNvSpPr/>
            <p:nvPr/>
          </p:nvSpPr>
          <p:spPr>
            <a:xfrm>
              <a:off x="1645575" y="334898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p:cNvSpPr/>
            <p:nvPr/>
          </p:nvSpPr>
          <p:spPr>
            <a:xfrm>
              <a:off x="1763688" y="3728187"/>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p:cNvSpPr/>
            <p:nvPr/>
          </p:nvSpPr>
          <p:spPr>
            <a:xfrm>
              <a:off x="1992288" y="39541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a:off x="2220888" y="37255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p:cNvSpPr/>
            <p:nvPr/>
          </p:nvSpPr>
          <p:spPr>
            <a:xfrm>
              <a:off x="2045056" y="3445244"/>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Oval 28"/>
          <p:cNvSpPr/>
          <p:nvPr/>
        </p:nvSpPr>
        <p:spPr>
          <a:xfrm>
            <a:off x="2614464" y="3882183"/>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618355" y="4110783"/>
            <a:ext cx="914400" cy="9144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ight Arrow 30"/>
          <p:cNvSpPr/>
          <p:nvPr/>
        </p:nvSpPr>
        <p:spPr>
          <a:xfrm>
            <a:off x="4820293" y="4311951"/>
            <a:ext cx="5538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5622386" y="4077072"/>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lowchart: Connector 32"/>
          <p:cNvSpPr/>
          <p:nvPr/>
        </p:nvSpPr>
        <p:spPr>
          <a:xfrm>
            <a:off x="2699792" y="423983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Connector 33"/>
          <p:cNvSpPr/>
          <p:nvPr/>
        </p:nvSpPr>
        <p:spPr>
          <a:xfrm>
            <a:off x="3678388" y="4456279"/>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Connector 34"/>
          <p:cNvSpPr/>
          <p:nvPr/>
        </p:nvSpPr>
        <p:spPr>
          <a:xfrm>
            <a:off x="3004592" y="450653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lowchart: Connector 35"/>
          <p:cNvSpPr/>
          <p:nvPr/>
        </p:nvSpPr>
        <p:spPr>
          <a:xfrm>
            <a:off x="3233192" y="419137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lowchart: Connector 36"/>
          <p:cNvSpPr/>
          <p:nvPr/>
        </p:nvSpPr>
        <p:spPr>
          <a:xfrm>
            <a:off x="2928392" y="396277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lowchart: Connector 37"/>
          <p:cNvSpPr/>
          <p:nvPr/>
        </p:nvSpPr>
        <p:spPr>
          <a:xfrm>
            <a:off x="5881238" y="423983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lowchart: Connector 38"/>
          <p:cNvSpPr/>
          <p:nvPr/>
        </p:nvSpPr>
        <p:spPr>
          <a:xfrm>
            <a:off x="5869850" y="463558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lowchart: Connector 39"/>
          <p:cNvSpPr/>
          <p:nvPr/>
        </p:nvSpPr>
        <p:spPr>
          <a:xfrm>
            <a:off x="6212750" y="4401936"/>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lowchart: Connector 40"/>
          <p:cNvSpPr/>
          <p:nvPr/>
        </p:nvSpPr>
        <p:spPr>
          <a:xfrm>
            <a:off x="3969777" y="4735132"/>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lowchart: Connector 41"/>
          <p:cNvSpPr/>
          <p:nvPr/>
        </p:nvSpPr>
        <p:spPr>
          <a:xfrm>
            <a:off x="4217125" y="4419972"/>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lowchart: Connector 42"/>
          <p:cNvSpPr/>
          <p:nvPr/>
        </p:nvSpPr>
        <p:spPr>
          <a:xfrm>
            <a:off x="3926993" y="4176143"/>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ooter Placeholder 4">
            <a:extLst>
              <a:ext uri="{FF2B5EF4-FFF2-40B4-BE49-F238E27FC236}">
                <a16:creationId xmlns:a16="http://schemas.microsoft.com/office/drawing/2014/main" id="{F4B983CF-245B-4FA3-8845-F6A3942B50BC}"/>
              </a:ext>
            </a:extLst>
          </p:cNvPr>
          <p:cNvSpPr>
            <a:spLocks noGrp="1"/>
          </p:cNvSpPr>
          <p:nvPr>
            <p:ph type="ftr" sz="quarter" idx="4294967295"/>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3974571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3568" y="620688"/>
            <a:ext cx="7773988" cy="658813"/>
          </a:xfrm>
        </p:spPr>
        <p:txBody>
          <a:bodyPr wrap="square" numCol="1" compatLnSpc="1">
            <a:prstTxWarp prst="textNoShape">
              <a:avLst/>
            </a:prstTxWarp>
            <a:normAutofit/>
          </a:bodyPr>
          <a:lstStyle/>
          <a:p>
            <a:r>
              <a:rPr lang="en-GB" sz="3600" dirty="0">
                <a:latin typeface="Arial" charset="0"/>
                <a:ea typeface="ヒラギノ角ゴ Pro W3" charset="-128"/>
                <a:cs typeface="ヒラギノ角ゴ Pro W3" charset="-128"/>
              </a:rPr>
              <a:t>Features of flu</a:t>
            </a:r>
          </a:p>
        </p:txBody>
      </p:sp>
      <p:sp>
        <p:nvSpPr>
          <p:cNvPr id="26627" name="Content Placeholder 2"/>
          <p:cNvSpPr>
            <a:spLocks noGrp="1"/>
          </p:cNvSpPr>
          <p:nvPr>
            <p:ph idx="1"/>
          </p:nvPr>
        </p:nvSpPr>
        <p:spPr>
          <a:xfrm>
            <a:off x="467545" y="1484784"/>
            <a:ext cx="6696744" cy="4536504"/>
          </a:xfrm>
        </p:spPr>
        <p:txBody>
          <a:bodyPr/>
          <a:lstStyle/>
          <a:p>
            <a:pPr marL="444500" lvl="1" indent="-277813">
              <a:lnSpc>
                <a:spcPct val="90000"/>
              </a:lnSpc>
              <a:spcBef>
                <a:spcPct val="0"/>
              </a:spcBef>
              <a:buFont typeface="Arial" charset="0"/>
              <a:buChar char="•"/>
            </a:pPr>
            <a:r>
              <a:rPr lang="en-GB" sz="1600" dirty="0">
                <a:latin typeface="Arial" charset="0"/>
              </a:rPr>
              <a:t>easily  transmitted by large droplets, small-particle aerosols and by hand to mouth/eye contamination from a contaminated surface or respiratory secretions of infected person</a:t>
            </a:r>
          </a:p>
          <a:p>
            <a:pPr marL="166687" lvl="1" indent="0">
              <a:lnSpc>
                <a:spcPct val="90000"/>
              </a:lnSpc>
              <a:spcBef>
                <a:spcPct val="0"/>
              </a:spcBef>
            </a:pPr>
            <a:endParaRPr lang="en-GB" sz="1600" dirty="0">
              <a:latin typeface="Arial" charset="0"/>
            </a:endParaRPr>
          </a:p>
          <a:p>
            <a:pPr marL="452437" lvl="1" indent="-285750">
              <a:lnSpc>
                <a:spcPct val="90000"/>
              </a:lnSpc>
              <a:spcBef>
                <a:spcPct val="0"/>
              </a:spcBef>
              <a:buFont typeface="Arial" panose="020B0604020202020204" pitchFamily="34" charset="0"/>
              <a:buChar char="•"/>
            </a:pPr>
            <a:r>
              <a:rPr lang="en-GB" sz="1600" dirty="0">
                <a:latin typeface="Arial" charset="0"/>
              </a:rPr>
              <a:t>people with mild or no symptoms can still infect others</a:t>
            </a:r>
          </a:p>
          <a:p>
            <a:pPr marL="444500" lvl="1" indent="-277813">
              <a:lnSpc>
                <a:spcPct val="90000"/>
              </a:lnSpc>
              <a:spcBef>
                <a:spcPct val="0"/>
              </a:spcBef>
              <a:buFont typeface="Arial" charset="0"/>
              <a:buChar char="•"/>
            </a:pPr>
            <a:endParaRPr lang="en-GB" sz="1600" dirty="0">
              <a:latin typeface="Arial" charset="0"/>
            </a:endParaRPr>
          </a:p>
          <a:p>
            <a:pPr marL="444500" lvl="1" indent="-277813">
              <a:lnSpc>
                <a:spcPct val="90000"/>
              </a:lnSpc>
              <a:spcBef>
                <a:spcPct val="0"/>
              </a:spcBef>
              <a:buFont typeface="Arial" charset="0"/>
              <a:buChar char="•"/>
            </a:pPr>
            <a:r>
              <a:rPr lang="en-GB" sz="1600" dirty="0">
                <a:latin typeface="Arial" charset="0"/>
              </a:rPr>
              <a:t>incubation period 1 to 5 days (average 2 to 3 days) though may be longer especially in people with immune deficiency</a:t>
            </a:r>
          </a:p>
          <a:p>
            <a:pPr marL="444500" lvl="1" indent="-277813">
              <a:lnSpc>
                <a:spcPct val="90000"/>
              </a:lnSpc>
              <a:spcBef>
                <a:spcPct val="0"/>
              </a:spcBef>
            </a:pPr>
            <a:endParaRPr lang="en-GB" sz="1600" dirty="0">
              <a:latin typeface="Arial" charset="0"/>
            </a:endParaRPr>
          </a:p>
          <a:p>
            <a:pPr marL="444500" lvl="1" indent="-277813">
              <a:lnSpc>
                <a:spcPct val="90000"/>
              </a:lnSpc>
              <a:spcBef>
                <a:spcPct val="0"/>
              </a:spcBef>
            </a:pPr>
            <a:r>
              <a:rPr lang="en-GB" sz="1600" b="1" dirty="0">
                <a:latin typeface="Arial" charset="0"/>
              </a:rPr>
              <a:t>Common symptoms include:</a:t>
            </a:r>
          </a:p>
          <a:p>
            <a:pPr marL="444500" lvl="1" indent="-277813">
              <a:lnSpc>
                <a:spcPct val="90000"/>
              </a:lnSpc>
              <a:spcBef>
                <a:spcPct val="0"/>
              </a:spcBef>
            </a:pPr>
            <a:endParaRPr lang="en-GB" sz="1600" b="1" dirty="0">
              <a:latin typeface="Arial" charset="0"/>
            </a:endParaRPr>
          </a:p>
          <a:p>
            <a:pPr marL="444500" lvl="1" indent="-277813">
              <a:lnSpc>
                <a:spcPct val="90000"/>
              </a:lnSpc>
              <a:spcBef>
                <a:spcPct val="0"/>
              </a:spcBef>
              <a:buFont typeface="Arial" charset="0"/>
              <a:buChar char="•"/>
            </a:pPr>
            <a:r>
              <a:rPr lang="en-GB" sz="1600" dirty="0">
                <a:latin typeface="Arial" charset="0"/>
              </a:rPr>
              <a:t>sudden onset of fever, chills, headache, muscle and joint pain and extreme fatigue</a:t>
            </a:r>
          </a:p>
          <a:p>
            <a:pPr marL="444500" lvl="1" indent="-277813">
              <a:lnSpc>
                <a:spcPct val="90000"/>
              </a:lnSpc>
              <a:spcBef>
                <a:spcPct val="0"/>
              </a:spcBef>
              <a:buFont typeface="Arial" charset="0"/>
              <a:buChar char="•"/>
            </a:pPr>
            <a:endParaRPr lang="en-GB" sz="1600" dirty="0">
              <a:latin typeface="Arial" charset="0"/>
            </a:endParaRPr>
          </a:p>
          <a:p>
            <a:pPr marL="444500" lvl="1" indent="-277813">
              <a:lnSpc>
                <a:spcPct val="90000"/>
              </a:lnSpc>
              <a:spcBef>
                <a:spcPct val="0"/>
              </a:spcBef>
              <a:buFont typeface="Arial" charset="0"/>
              <a:buChar char="•"/>
            </a:pPr>
            <a:r>
              <a:rPr lang="en-GB" sz="1600" dirty="0">
                <a:latin typeface="Arial" charset="0"/>
              </a:rPr>
              <a:t>dry cough, sore throat and stuffy nose</a:t>
            </a:r>
          </a:p>
          <a:p>
            <a:pPr marL="444500" lvl="1" indent="-277813">
              <a:lnSpc>
                <a:spcPct val="90000"/>
              </a:lnSpc>
              <a:spcBef>
                <a:spcPct val="0"/>
              </a:spcBef>
            </a:pPr>
            <a:endParaRPr lang="en-GB" sz="1600" dirty="0">
              <a:latin typeface="Arial" charset="0"/>
            </a:endParaRPr>
          </a:p>
          <a:p>
            <a:pPr marL="444500" lvl="1" indent="-277813">
              <a:lnSpc>
                <a:spcPct val="90000"/>
              </a:lnSpc>
              <a:spcBef>
                <a:spcPct val="0"/>
              </a:spcBef>
              <a:buFont typeface="Arial" charset="0"/>
              <a:buChar char="•"/>
            </a:pPr>
            <a:r>
              <a:rPr lang="en-GB" sz="1600" dirty="0">
                <a:latin typeface="Arial" charset="0"/>
              </a:rPr>
              <a:t>in young children gastrointestinal symptoms such as vomiting and diarrhoea may be seen</a:t>
            </a:r>
          </a:p>
          <a:p>
            <a:pPr marL="444500" lvl="1" indent="-277813">
              <a:lnSpc>
                <a:spcPct val="90000"/>
              </a:lnSpc>
              <a:spcBef>
                <a:spcPct val="0"/>
              </a:spcBef>
            </a:pPr>
            <a:endParaRPr lang="en-GB" sz="1600" dirty="0">
              <a:latin typeface="Arial" charset="0"/>
            </a:endParaRP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13</a:t>
            </a:fld>
            <a:endParaRPr lang="en-US" dirty="0"/>
          </a:p>
        </p:txBody>
      </p:sp>
      <p:sp>
        <p:nvSpPr>
          <p:cNvPr id="6" name="Footer Placeholder 4">
            <a:extLst>
              <a:ext uri="{FF2B5EF4-FFF2-40B4-BE49-F238E27FC236}">
                <a16:creationId xmlns:a16="http://schemas.microsoft.com/office/drawing/2014/main" id="{5FBD8FD8-6E39-4140-8470-AE95EE1B29E1}"/>
              </a:ext>
            </a:extLst>
          </p:cNvPr>
          <p:cNvSpPr>
            <a:spLocks noGrp="1"/>
          </p:cNvSpPr>
          <p:nvPr>
            <p:ph type="ftr" sz="quarter" idx="4294967295"/>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595184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95536" y="620688"/>
            <a:ext cx="6624191" cy="647923"/>
          </a:xfrm>
        </p:spPr>
        <p:txBody>
          <a:bodyPr wrap="square" numCol="1" compatLnSpc="1">
            <a:prstTxWarp prst="textNoShape">
              <a:avLst/>
            </a:prstTxWarp>
          </a:bodyPr>
          <a:lstStyle/>
          <a:p>
            <a:r>
              <a:rPr lang="en-GB" sz="3600" dirty="0">
                <a:latin typeface="Arial" charset="0"/>
                <a:ea typeface="ヒラギノ角ゴ Pro W3" charset="-128"/>
                <a:cs typeface="ヒラギノ角ゴ Pro W3" charset="-128"/>
              </a:rPr>
              <a:t>Possible complications of flu</a:t>
            </a:r>
          </a:p>
        </p:txBody>
      </p:sp>
      <p:sp>
        <p:nvSpPr>
          <p:cNvPr id="27651" name="Content Placeholder 2"/>
          <p:cNvSpPr>
            <a:spLocks noGrp="1"/>
          </p:cNvSpPr>
          <p:nvPr>
            <p:ph idx="1"/>
          </p:nvPr>
        </p:nvSpPr>
        <p:spPr>
          <a:xfrm>
            <a:off x="395536" y="1340768"/>
            <a:ext cx="8136904" cy="4752528"/>
          </a:xfrm>
        </p:spPr>
        <p:txBody>
          <a:bodyPr/>
          <a:lstStyle/>
          <a:p>
            <a:pPr>
              <a:spcAft>
                <a:spcPts val="1200"/>
              </a:spcAft>
            </a:pPr>
            <a:r>
              <a:rPr lang="en-GB" sz="1600" b="1" dirty="0">
                <a:latin typeface="Arial" charset="0"/>
                <a:ea typeface="ヒラギノ角ゴ Pro W3" charset="-128"/>
                <a:cs typeface="ヒラギノ角ゴ Pro W3" charset="-128"/>
              </a:rPr>
              <a:t>Common:</a:t>
            </a:r>
          </a:p>
          <a:p>
            <a:pPr marL="342900" lvl="1">
              <a:lnSpc>
                <a:spcPct val="90000"/>
              </a:lnSpc>
              <a:spcBef>
                <a:spcPct val="0"/>
              </a:spcBef>
              <a:spcAft>
                <a:spcPts val="600"/>
              </a:spcAft>
              <a:buFont typeface="Arial" charset="0"/>
              <a:buChar char="•"/>
            </a:pPr>
            <a:r>
              <a:rPr lang="en-GB" sz="1600" dirty="0">
                <a:latin typeface="Arial" charset="0"/>
              </a:rPr>
              <a:t>bronchitis</a:t>
            </a:r>
          </a:p>
          <a:p>
            <a:pPr marL="342900" lvl="1">
              <a:lnSpc>
                <a:spcPct val="90000"/>
              </a:lnSpc>
              <a:spcBef>
                <a:spcPct val="0"/>
              </a:spcBef>
              <a:spcAft>
                <a:spcPts val="600"/>
              </a:spcAft>
              <a:buFont typeface="Arial" charset="0"/>
              <a:buChar char="•"/>
            </a:pPr>
            <a:r>
              <a:rPr lang="en-GB" sz="1600" dirty="0">
                <a:latin typeface="Arial" charset="0"/>
              </a:rPr>
              <a:t>otitis media (children), sinusitis</a:t>
            </a:r>
          </a:p>
          <a:p>
            <a:pPr marL="342900" lvl="1">
              <a:lnSpc>
                <a:spcPct val="90000"/>
              </a:lnSpc>
              <a:spcBef>
                <a:spcPct val="0"/>
              </a:spcBef>
              <a:spcAft>
                <a:spcPts val="600"/>
              </a:spcAft>
              <a:buFont typeface="Arial" charset="0"/>
              <a:buChar char="•"/>
            </a:pPr>
            <a:r>
              <a:rPr lang="en-GB" sz="1600" dirty="0">
                <a:latin typeface="Arial" charset="0"/>
              </a:rPr>
              <a:t>secondary bacterial pneumonia</a:t>
            </a:r>
            <a:endParaRPr lang="en-GB" sz="1600" dirty="0">
              <a:latin typeface="Arial" charset="0"/>
              <a:ea typeface="ヒラギノ角ゴ Pro W3" charset="-128"/>
              <a:cs typeface="ヒラギノ角ゴ Pro W3" charset="-128"/>
            </a:endParaRPr>
          </a:p>
          <a:p>
            <a:pPr>
              <a:spcAft>
                <a:spcPts val="1200"/>
              </a:spcAft>
            </a:pPr>
            <a:r>
              <a:rPr lang="en-GB" sz="1600" b="1" dirty="0">
                <a:latin typeface="Arial" charset="0"/>
                <a:ea typeface="ヒラギノ角ゴ Pro W3" charset="-128"/>
                <a:cs typeface="ヒラギノ角ゴ Pro W3" charset="-128"/>
              </a:rPr>
              <a:t>Less common:</a:t>
            </a:r>
          </a:p>
          <a:p>
            <a:pPr marL="342900" lvl="1">
              <a:lnSpc>
                <a:spcPct val="90000"/>
              </a:lnSpc>
              <a:spcBef>
                <a:spcPct val="0"/>
              </a:spcBef>
              <a:spcAft>
                <a:spcPts val="600"/>
              </a:spcAft>
              <a:buFont typeface="Arial" charset="0"/>
              <a:buChar char="•"/>
            </a:pPr>
            <a:r>
              <a:rPr lang="en-GB" sz="1600" dirty="0">
                <a:latin typeface="Arial" charset="0"/>
              </a:rPr>
              <a:t>meningitis, encephalitis, meningoencephalitis</a:t>
            </a:r>
          </a:p>
          <a:p>
            <a:pPr marL="342900" lvl="1">
              <a:lnSpc>
                <a:spcPct val="90000"/>
              </a:lnSpc>
              <a:spcBef>
                <a:spcPct val="0"/>
              </a:spcBef>
              <a:spcAft>
                <a:spcPts val="600"/>
              </a:spcAft>
              <a:buFont typeface="Arial" charset="0"/>
              <a:buChar char="•"/>
            </a:pPr>
            <a:r>
              <a:rPr lang="en-GB" sz="1600" dirty="0">
                <a:latin typeface="Arial" charset="0"/>
              </a:rPr>
              <a:t>primary influenza pneumonia</a:t>
            </a:r>
          </a:p>
          <a:p>
            <a:pPr marL="166687" lvl="1" indent="0">
              <a:lnSpc>
                <a:spcPct val="90000"/>
              </a:lnSpc>
              <a:spcBef>
                <a:spcPct val="0"/>
              </a:spcBef>
              <a:spcAft>
                <a:spcPts val="600"/>
              </a:spcAft>
            </a:pPr>
            <a:endParaRPr lang="en-GB" sz="1600" dirty="0">
              <a:latin typeface="Arial" charset="0"/>
            </a:endParaRPr>
          </a:p>
          <a:p>
            <a:pPr marL="0" indent="0">
              <a:spcBef>
                <a:spcPct val="0"/>
              </a:spcBef>
              <a:spcAft>
                <a:spcPts val="600"/>
              </a:spcAft>
            </a:pPr>
            <a:r>
              <a:rPr lang="en-GB" sz="1600" b="1" dirty="0">
                <a:latin typeface="Arial" charset="0"/>
              </a:rPr>
              <a:t>Risk of most serious illness is higher in </a:t>
            </a:r>
          </a:p>
          <a:p>
            <a:pPr marL="568325" lvl="3" indent="-285750">
              <a:spcBef>
                <a:spcPct val="0"/>
              </a:spcBef>
              <a:spcAft>
                <a:spcPts val="600"/>
              </a:spcAft>
            </a:pPr>
            <a:r>
              <a:rPr lang="en-GB" dirty="0">
                <a:latin typeface="Arial" charset="0"/>
              </a:rPr>
              <a:t>children under six months </a:t>
            </a:r>
          </a:p>
          <a:p>
            <a:pPr marL="568325" lvl="3" indent="-285750">
              <a:spcBef>
                <a:spcPct val="0"/>
              </a:spcBef>
              <a:spcAft>
                <a:spcPts val="600"/>
              </a:spcAft>
            </a:pPr>
            <a:r>
              <a:rPr lang="en-GB" dirty="0">
                <a:latin typeface="Arial" charset="0"/>
              </a:rPr>
              <a:t>older people</a:t>
            </a:r>
          </a:p>
          <a:p>
            <a:pPr marL="568325" lvl="3" indent="-285750">
              <a:spcBef>
                <a:spcPct val="0"/>
              </a:spcBef>
              <a:spcAft>
                <a:spcPts val="600"/>
              </a:spcAft>
            </a:pPr>
            <a:r>
              <a:rPr lang="en-GB" dirty="0">
                <a:latin typeface="Arial" charset="0"/>
              </a:rPr>
              <a:t>those with underlying health conditions such as respiratory disease, cardiac disease, long-term neurological conditions or immunosuppression</a:t>
            </a:r>
          </a:p>
          <a:p>
            <a:pPr marL="568325" lvl="3" indent="-285750">
              <a:spcBef>
                <a:spcPct val="0"/>
              </a:spcBef>
              <a:spcAft>
                <a:spcPts val="600"/>
              </a:spcAft>
            </a:pPr>
            <a:r>
              <a:rPr lang="en-GB" dirty="0">
                <a:latin typeface="Arial" charset="0"/>
              </a:rPr>
              <a:t>pregnant women </a:t>
            </a:r>
            <a:r>
              <a:rPr lang="en-GB" dirty="0"/>
              <a:t>(flu during pregnancy may be associated with perinatal mortality, prematurity, smaller neonatal size and lower birth weight)</a:t>
            </a:r>
            <a:endParaRPr lang="en-GB" dirty="0">
              <a:latin typeface="Arial" charset="0"/>
            </a:endParaRPr>
          </a:p>
          <a:p>
            <a:pPr marL="0" indent="0">
              <a:spcBef>
                <a:spcPct val="0"/>
              </a:spcBef>
              <a:spcAft>
                <a:spcPts val="600"/>
              </a:spcAft>
            </a:pPr>
            <a:endParaRPr lang="en-GB" sz="1600" dirty="0">
              <a:latin typeface="Arial" charset="0"/>
            </a:endParaRPr>
          </a:p>
          <a:p>
            <a:pPr marL="0" indent="0">
              <a:spcBef>
                <a:spcPct val="0"/>
              </a:spcBef>
              <a:spcAft>
                <a:spcPts val="600"/>
              </a:spcAft>
            </a:pPr>
            <a:r>
              <a:rPr lang="en-GB" sz="1600" dirty="0">
                <a:latin typeface="Arial" charset="0"/>
                <a:ea typeface="ヒラギノ角ゴ Pro W3" charset="-128"/>
                <a:cs typeface="ヒラギノ角ゴ Pro W3" charset="-128"/>
              </a:rPr>
              <a:t> </a:t>
            </a: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14</a:t>
            </a:fld>
            <a:endParaRPr lang="en-US" dirty="0"/>
          </a:p>
        </p:txBody>
      </p:sp>
      <p:sp>
        <p:nvSpPr>
          <p:cNvPr id="6" name="Footer Placeholder 4">
            <a:extLst>
              <a:ext uri="{FF2B5EF4-FFF2-40B4-BE49-F238E27FC236}">
                <a16:creationId xmlns:a16="http://schemas.microsoft.com/office/drawing/2014/main" id="{8BCDD405-ACE4-4595-8F52-0862DA87E2A5}"/>
              </a:ext>
            </a:extLst>
          </p:cNvPr>
          <p:cNvSpPr>
            <a:spLocks noGrp="1"/>
          </p:cNvSpPr>
          <p:nvPr>
            <p:ph type="ftr" sz="quarter" idx="4294967295"/>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1008648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4158016" cy="648072"/>
          </a:xfrm>
        </p:spPr>
        <p:txBody>
          <a:bodyPr/>
          <a:lstStyle/>
          <a:p>
            <a:r>
              <a:rPr lang="en-GB" dirty="0"/>
              <a:t>Flu epidemiology </a:t>
            </a:r>
          </a:p>
        </p:txBody>
      </p:sp>
      <p:sp>
        <p:nvSpPr>
          <p:cNvPr id="4" name="Slide Number Placeholder 3"/>
          <p:cNvSpPr>
            <a:spLocks noGrp="1"/>
          </p:cNvSpPr>
          <p:nvPr>
            <p:ph type="sldNum" sz="quarter" idx="10"/>
          </p:nvPr>
        </p:nvSpPr>
        <p:spPr>
          <a:xfrm>
            <a:off x="12328" y="6308725"/>
            <a:ext cx="9144000" cy="549275"/>
          </a:xfrm>
        </p:spPr>
        <p:txBody>
          <a:bodyPr/>
          <a:lstStyle/>
          <a:p>
            <a:pPr>
              <a:defRPr/>
            </a:pPr>
            <a:r>
              <a:rPr lang="en-US" dirty="0"/>
              <a:t>  </a:t>
            </a:r>
            <a:fld id="{2565FA6D-D4C8-4C4C-AC4B-3269734D34D8}" type="slidenum">
              <a:rPr lang="en-US" smtClean="0"/>
              <a:pPr>
                <a:defRPr/>
              </a:pPr>
              <a:t>15</a:t>
            </a:fld>
            <a:endParaRPr lang="en-US" dirty="0"/>
          </a:p>
        </p:txBody>
      </p:sp>
      <p:sp>
        <p:nvSpPr>
          <p:cNvPr id="7" name="TextBox 6"/>
          <p:cNvSpPr txBox="1"/>
          <p:nvPr/>
        </p:nvSpPr>
        <p:spPr>
          <a:xfrm>
            <a:off x="336658" y="5557630"/>
            <a:ext cx="6192688" cy="584775"/>
          </a:xfrm>
          <a:prstGeom prst="rect">
            <a:avLst/>
          </a:prstGeom>
          <a:noFill/>
        </p:spPr>
        <p:txBody>
          <a:bodyPr wrap="square" rtlCol="0">
            <a:spAutoFit/>
          </a:bodyPr>
          <a:lstStyle/>
          <a:p>
            <a:r>
              <a:rPr lang="en-GB" sz="1600" b="1" dirty="0"/>
              <a:t>Weekly all age GP influenza-like illness rates for 2020 to 2021 and past seasons, England (RCGP)</a:t>
            </a:r>
            <a:endParaRPr lang="en-GB" b="1" dirty="0"/>
          </a:p>
        </p:txBody>
      </p:sp>
      <p:sp>
        <p:nvSpPr>
          <p:cNvPr id="9" name="TextBox 8"/>
          <p:cNvSpPr txBox="1"/>
          <p:nvPr/>
        </p:nvSpPr>
        <p:spPr>
          <a:xfrm>
            <a:off x="5957693" y="1136064"/>
            <a:ext cx="3024336" cy="377026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a:t>Flu activity usually between September to March (weeks 37 and 15)</a:t>
            </a:r>
          </a:p>
          <a:p>
            <a:pPr marL="285750" indent="-285750">
              <a:spcAft>
                <a:spcPts val="600"/>
              </a:spcAft>
              <a:buFont typeface="Arial" panose="020B0604020202020204" pitchFamily="34" charset="0"/>
              <a:buChar char="•"/>
            </a:pPr>
            <a:r>
              <a:rPr lang="en-GB" sz="1600" dirty="0"/>
              <a:t>impact of flu varies each year: extremely low levels of flu were seen across the UK in the 2020/21 season </a:t>
            </a:r>
          </a:p>
          <a:p>
            <a:pPr marL="285750" indent="-285750">
              <a:spcAft>
                <a:spcPts val="600"/>
              </a:spcAft>
              <a:buFont typeface="Arial" panose="020B0604020202020204" pitchFamily="34" charset="0"/>
              <a:buChar char="•"/>
            </a:pPr>
            <a:r>
              <a:rPr lang="en-GB" sz="1600" dirty="0">
                <a:latin typeface="Arial" panose="020B0604020202020204" pitchFamily="34" charset="0"/>
                <a:ea typeface="Calibri" panose="020F0502020204030204" pitchFamily="34" charset="0"/>
              </a:rPr>
              <a:t>Hospital and ICU/HDU admissions were below baseline for the duration of the season and much lower than rates seen in previous years</a:t>
            </a:r>
            <a:endParaRPr lang="en-GB" sz="1600" dirty="0">
              <a:highlight>
                <a:srgbClr val="FFFF00"/>
              </a:highlight>
            </a:endParaRPr>
          </a:p>
          <a:p>
            <a:pPr marL="285750" indent="-285750">
              <a:spcAft>
                <a:spcPts val="600"/>
              </a:spcAft>
              <a:buFont typeface="Arial" panose="020B0604020202020204" pitchFamily="34" charset="0"/>
              <a:buChar char="•"/>
            </a:pPr>
            <a:endParaRPr lang="en-GB" sz="1600" dirty="0">
              <a:highlight>
                <a:srgbClr val="FFFF00"/>
              </a:highlight>
            </a:endParaRPr>
          </a:p>
        </p:txBody>
      </p:sp>
      <p:pic>
        <p:nvPicPr>
          <p:cNvPr id="14" name="Content Placeholder 13" descr="Chart, histogram&#10;&#10;Description automatically generated">
            <a:extLst>
              <a:ext uri="{FF2B5EF4-FFF2-40B4-BE49-F238E27FC236}">
                <a16:creationId xmlns:a16="http://schemas.microsoft.com/office/drawing/2014/main" id="{4A15B9E0-E171-473E-A267-371AACE6142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6658" y="945849"/>
            <a:ext cx="5459478" cy="3645101"/>
          </a:xfrm>
        </p:spPr>
      </p:pic>
      <p:pic>
        <p:nvPicPr>
          <p:cNvPr id="18" name="Picture 17" descr="Shape, rectangle&#10;&#10;Description automatically generated">
            <a:extLst>
              <a:ext uri="{FF2B5EF4-FFF2-40B4-BE49-F238E27FC236}">
                <a16:creationId xmlns:a16="http://schemas.microsoft.com/office/drawing/2014/main" id="{BDD4A89F-2084-49F7-B105-9CF85EB37B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266" y="4798120"/>
            <a:ext cx="5734850" cy="733527"/>
          </a:xfrm>
          <a:prstGeom prst="rect">
            <a:avLst/>
          </a:prstGeom>
        </p:spPr>
      </p:pic>
      <p:sp>
        <p:nvSpPr>
          <p:cNvPr id="8" name="Footer Placeholder 4">
            <a:extLst>
              <a:ext uri="{FF2B5EF4-FFF2-40B4-BE49-F238E27FC236}">
                <a16:creationId xmlns:a16="http://schemas.microsoft.com/office/drawing/2014/main" id="{120B7FA9-1A7D-491D-8176-2F83FEAE1A6B}"/>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2517232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028000" cy="648072"/>
          </a:xfrm>
        </p:spPr>
        <p:txBody>
          <a:bodyPr/>
          <a:lstStyle/>
          <a:p>
            <a:r>
              <a:rPr lang="en-GB" dirty="0"/>
              <a:t>When to vaccinate</a:t>
            </a:r>
          </a:p>
        </p:txBody>
      </p:sp>
      <p:sp>
        <p:nvSpPr>
          <p:cNvPr id="3" name="Content Placeholder 2"/>
          <p:cNvSpPr>
            <a:spLocks noGrp="1"/>
          </p:cNvSpPr>
          <p:nvPr>
            <p:ph idx="1"/>
          </p:nvPr>
        </p:nvSpPr>
        <p:spPr>
          <a:xfrm>
            <a:off x="539552" y="1412775"/>
            <a:ext cx="7560840" cy="4895949"/>
          </a:xfrm>
        </p:spPr>
        <p:txBody>
          <a:bodyPr/>
          <a:lstStyle/>
          <a:p>
            <a:pPr>
              <a:buFont typeface="Arial" panose="020B0604020202020204" pitchFamily="34" charset="0"/>
              <a:buChar char="•"/>
            </a:pPr>
            <a:r>
              <a:rPr lang="en-GB" sz="1600" dirty="0"/>
              <a:t>those eligible should be given flu vaccination as soon as vaccine is available so that people are protected when flu begins to circulate in the community</a:t>
            </a:r>
          </a:p>
          <a:p>
            <a:pPr>
              <a:buFont typeface="Arial" panose="020B0604020202020204" pitchFamily="34" charset="0"/>
              <a:buChar char="•"/>
            </a:pPr>
            <a:r>
              <a:rPr lang="en-GB" sz="1600" dirty="0"/>
              <a:t>ideally most vaccination should be completed before the end of December before flu circulation usually peaks</a:t>
            </a:r>
          </a:p>
          <a:p>
            <a:pPr>
              <a:buFont typeface="Arial" panose="020B0604020202020204" pitchFamily="34" charset="0"/>
              <a:buChar char="•"/>
            </a:pPr>
            <a:r>
              <a:rPr lang="en-GB" sz="1600" dirty="0"/>
              <a:t>flu can circulate considerably later than this however so clinical judgement should be applied to assess needs of individual patients and whether it is appropriate to continue to offer vaccination from January to March </a:t>
            </a:r>
          </a:p>
          <a:p>
            <a:pPr>
              <a:buFont typeface="Arial" panose="020B0604020202020204" pitchFamily="34" charset="0"/>
              <a:buChar char="•"/>
            </a:pPr>
            <a:r>
              <a:rPr lang="en-GB" sz="1600" dirty="0"/>
              <a:t>this decision should take into account level of flu-like illness in community and fact that the immune response following flu vaccination takes about two weeks to develop fully</a:t>
            </a:r>
          </a:p>
          <a:p>
            <a:pPr>
              <a:buFont typeface="Arial" panose="020B0604020202020204" pitchFamily="34" charset="0"/>
              <a:buChar char="•"/>
            </a:pPr>
            <a:r>
              <a:rPr lang="en-GB" sz="1600" dirty="0"/>
              <a:t>as antibody levels likely to reduce in subsequent seasons and there may be changes to circulating strains from one season to next, annual revaccination is important</a:t>
            </a:r>
          </a:p>
        </p:txBody>
      </p:sp>
      <p:sp>
        <p:nvSpPr>
          <p:cNvPr id="4" name="Slide Number Placeholder 3"/>
          <p:cNvSpPr>
            <a:spLocks noGrp="1"/>
          </p:cNvSpPr>
          <p:nvPr>
            <p:ph type="sldNum" sz="quarter" idx="10"/>
          </p:nvPr>
        </p:nvSpPr>
        <p:spPr>
          <a:xfrm>
            <a:off x="-18448" y="6250109"/>
            <a:ext cx="9144000" cy="549275"/>
          </a:xfrm>
        </p:spPr>
        <p:txBody>
          <a:bodyPr/>
          <a:lstStyle/>
          <a:p>
            <a:pPr>
              <a:defRPr/>
            </a:pPr>
            <a:r>
              <a:rPr lang="en-US" dirty="0"/>
              <a:t>  </a:t>
            </a:r>
            <a:fld id="{2565FA6D-D4C8-4C4C-AC4B-3269734D34D8}" type="slidenum">
              <a:rPr lang="en-US" smtClean="0"/>
              <a:pPr>
                <a:defRPr/>
              </a:pPr>
              <a:t>16</a:t>
            </a:fld>
            <a:endParaRPr lang="en-US" dirty="0"/>
          </a:p>
        </p:txBody>
      </p:sp>
      <p:sp>
        <p:nvSpPr>
          <p:cNvPr id="5" name="Footer Placeholder 4">
            <a:extLst>
              <a:ext uri="{FF2B5EF4-FFF2-40B4-BE49-F238E27FC236}">
                <a16:creationId xmlns:a16="http://schemas.microsoft.com/office/drawing/2014/main" id="{317EE98A-332F-4AC8-B4F4-1561EE7C1125}"/>
              </a:ext>
            </a:extLst>
          </p:cNvPr>
          <p:cNvSpPr txBox="1">
            <a:spLocks/>
          </p:cNvSpPr>
          <p:nvPr/>
        </p:nvSpPr>
        <p:spPr>
          <a:xfrm>
            <a:off x="900113" y="6209929"/>
            <a:ext cx="8064375" cy="648071"/>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2881583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51520" y="620688"/>
            <a:ext cx="8676456" cy="657672"/>
          </a:xfrm>
        </p:spPr>
        <p:txBody>
          <a:bodyPr>
            <a:noAutofit/>
          </a:bodyPr>
          <a:lstStyle/>
          <a:p>
            <a:pPr>
              <a:defRPr/>
            </a:pPr>
            <a:r>
              <a:rPr lang="en-GB" sz="2800" dirty="0"/>
              <a:t>Rollout of the childhood flu vaccination programme in England</a:t>
            </a:r>
          </a:p>
        </p:txBody>
      </p:sp>
      <p:sp>
        <p:nvSpPr>
          <p:cNvPr id="29699" name="Content Placeholder 2"/>
          <p:cNvSpPr>
            <a:spLocks noGrp="1"/>
          </p:cNvSpPr>
          <p:nvPr>
            <p:ph idx="1"/>
          </p:nvPr>
        </p:nvSpPr>
        <p:spPr>
          <a:xfrm>
            <a:off x="200300" y="1160748"/>
            <a:ext cx="8136904" cy="5004556"/>
          </a:xfrm>
        </p:spPr>
        <p:txBody>
          <a:bodyPr/>
          <a:lstStyle/>
          <a:p>
            <a:pPr marL="0" indent="0"/>
            <a:r>
              <a:rPr lang="en-GB" sz="1600" dirty="0">
                <a:latin typeface="Arial" charset="0"/>
                <a:ea typeface="ヒラギノ角ゴ Pro W3" charset="-128"/>
                <a:cs typeface="ヒラギノ角ゴ Pro W3" charset="-128"/>
              </a:rPr>
              <a:t>Extension of the seasonal flu vaccination programme to children aims to lower the public health impact of flu by:</a:t>
            </a:r>
          </a:p>
          <a:p>
            <a:pPr marL="285750" indent="-285750">
              <a:buFont typeface="Arial"/>
              <a:buChar char="•"/>
            </a:pPr>
            <a:r>
              <a:rPr lang="en-GB" sz="1600" b="1" dirty="0">
                <a:latin typeface="Arial" charset="0"/>
                <a:ea typeface="ヒラギノ角ゴ Pro W3" charset="-128"/>
                <a:cs typeface="ヒラギノ角ゴ Pro W3" charset="-128"/>
              </a:rPr>
              <a:t>providing direct protection </a:t>
            </a:r>
            <a:r>
              <a:rPr lang="en-GB" sz="1600" dirty="0">
                <a:latin typeface="Arial" charset="0"/>
                <a:ea typeface="ヒラギノ角ゴ Pro W3" charset="-128"/>
                <a:cs typeface="ヒラギノ角ゴ Pro W3" charset="-128"/>
              </a:rPr>
              <a:t>by</a:t>
            </a:r>
            <a:r>
              <a:rPr lang="en-GB" sz="1600" b="1" dirty="0">
                <a:latin typeface="Arial" charset="0"/>
                <a:ea typeface="ヒラギノ角ゴ Pro W3" charset="-128"/>
                <a:cs typeface="ヒラギノ角ゴ Pro W3" charset="-128"/>
              </a:rPr>
              <a:t>  </a:t>
            </a:r>
            <a:r>
              <a:rPr lang="en-GB" sz="1600" dirty="0">
                <a:latin typeface="Arial" charset="0"/>
                <a:ea typeface="ヒラギノ角ゴ Pro W3" charset="-128"/>
                <a:cs typeface="ヒラギノ角ゴ Pro W3" charset="-128"/>
              </a:rPr>
              <a:t>preventing cases of flu infection in children</a:t>
            </a:r>
          </a:p>
          <a:p>
            <a:pPr marL="285750" indent="-285750">
              <a:buFont typeface="Arial"/>
              <a:buChar char="•"/>
            </a:pPr>
            <a:r>
              <a:rPr lang="en-GB" sz="1600" b="1" dirty="0">
                <a:latin typeface="Arial" charset="0"/>
                <a:ea typeface="ヒラギノ角ゴ Pro W3" charset="-128"/>
                <a:cs typeface="ヒラギノ角ゴ Pro W3" charset="-128"/>
              </a:rPr>
              <a:t>providing indirect protection </a:t>
            </a:r>
            <a:r>
              <a:rPr lang="en-GB" sz="1600" dirty="0">
                <a:latin typeface="Arial" charset="0"/>
                <a:ea typeface="ヒラギノ角ゴ Pro W3" charset="-128"/>
                <a:cs typeface="ヒラギノ角ゴ Pro W3" charset="-128"/>
              </a:rPr>
              <a:t>by lowering flu transmission from children: </a:t>
            </a:r>
          </a:p>
          <a:p>
            <a:pPr marL="1219200" lvl="3">
              <a:lnSpc>
                <a:spcPct val="90000"/>
              </a:lnSpc>
              <a:spcBef>
                <a:spcPct val="0"/>
              </a:spcBef>
              <a:buSzPct val="60000"/>
            </a:pPr>
            <a:r>
              <a:rPr lang="en-GB" dirty="0">
                <a:latin typeface="Arial" charset="0"/>
              </a:rPr>
              <a:t>to other children, adults and to those in the clinical risk groups of any age</a:t>
            </a:r>
            <a:endParaRPr lang="en-GB" dirty="0">
              <a:latin typeface="Arial" charset="0"/>
              <a:ea typeface="ヒラギノ角ゴ Pro W3" charset="-128"/>
              <a:cs typeface="ヒラギノ角ゴ Pro W3" charset="-128"/>
            </a:endParaRPr>
          </a:p>
          <a:p>
            <a:pPr marL="0" indent="0"/>
            <a:r>
              <a:rPr lang="en-GB" sz="1600" dirty="0"/>
              <a:t>Reducing flu transmission in the community averts many cases of severe flu and flu-related deaths in older adults and people with clinical risk factors</a:t>
            </a:r>
          </a:p>
          <a:p>
            <a:pPr marL="0" indent="0"/>
            <a:r>
              <a:rPr lang="en-GB" sz="1600" dirty="0"/>
              <a:t>Annual administration of flu vaccine to children is expected to substantially reduce flu-related illness, GP consultations, hospital admissions and deaths</a:t>
            </a:r>
            <a:endParaRPr lang="en-GB" sz="1600" dirty="0">
              <a:latin typeface="Arial" charset="0"/>
              <a:ea typeface="ヒラギノ角ゴ Pro W3" charset="-128"/>
              <a:cs typeface="ヒラギノ角ゴ Pro W3" charset="-128"/>
            </a:endParaRPr>
          </a:p>
          <a:p>
            <a:pPr marL="309562" lvl="2" indent="-269875">
              <a:lnSpc>
                <a:spcPct val="90000"/>
              </a:lnSpc>
              <a:spcBef>
                <a:spcPct val="0"/>
              </a:spcBef>
              <a:buFont typeface="Arial" charset="0"/>
              <a:buChar char="•"/>
            </a:pPr>
            <a:endParaRPr lang="en-US" sz="1600" dirty="0"/>
          </a:p>
          <a:p>
            <a:pPr marL="309562" lvl="2" indent="-269875">
              <a:lnSpc>
                <a:spcPct val="90000"/>
              </a:lnSpc>
              <a:spcBef>
                <a:spcPct val="0"/>
              </a:spcBef>
              <a:buFont typeface="Arial" charset="0"/>
              <a:buChar char="•"/>
            </a:pPr>
            <a:r>
              <a:rPr lang="en-US" sz="1600" dirty="0"/>
              <a:t>the programme has been rolled out over a number of flu seasons and has included geographical piloting in different age groups. E</a:t>
            </a:r>
            <a:r>
              <a:rPr lang="en-GB" sz="1600" dirty="0"/>
              <a:t>ach year, more age groups have been added to the national programme and in the 2021 to 2022 flu season, all children aged 2 years to 15 years (but not 16 years or older) on 31 August 2021) are eligible for vaccination </a:t>
            </a:r>
          </a:p>
          <a:p>
            <a:pPr>
              <a:buFont typeface="Arial" panose="020B0604020202020204" pitchFamily="34" charset="0"/>
              <a:buChar char="•"/>
            </a:pPr>
            <a:r>
              <a:rPr lang="en-GB" sz="1600" dirty="0"/>
              <a:t>with concerns about co-circulation of the SARs-CoV-2 virus during the 2020 to 2021 flu season, it is particularly important to reduce transmission of flu in the community. </a:t>
            </a:r>
          </a:p>
          <a:p>
            <a:pPr marL="39687" lvl="2" indent="0">
              <a:lnSpc>
                <a:spcPct val="90000"/>
              </a:lnSpc>
              <a:spcBef>
                <a:spcPct val="0"/>
              </a:spcBef>
              <a:buNone/>
            </a:pPr>
            <a:endParaRPr lang="en-US" sz="1600" dirty="0"/>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17</a:t>
            </a:fld>
            <a:endParaRPr lang="en-US" dirty="0"/>
          </a:p>
        </p:txBody>
      </p:sp>
      <p:sp>
        <p:nvSpPr>
          <p:cNvPr id="6" name="Footer Placeholder 4">
            <a:extLst>
              <a:ext uri="{FF2B5EF4-FFF2-40B4-BE49-F238E27FC236}">
                <a16:creationId xmlns:a16="http://schemas.microsoft.com/office/drawing/2014/main" id="{08A296B8-958A-40BF-A4C1-F46A36843B21}"/>
              </a:ext>
            </a:extLst>
          </p:cNvPr>
          <p:cNvSpPr>
            <a:spLocks noGrp="1"/>
          </p:cNvSpPr>
          <p:nvPr>
            <p:ph type="ftr" sz="quarter" idx="4294967295"/>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3063517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028000" cy="648072"/>
          </a:xfrm>
        </p:spPr>
        <p:txBody>
          <a:bodyPr>
            <a:normAutofit fontScale="90000"/>
          </a:bodyPr>
          <a:lstStyle/>
          <a:p>
            <a:r>
              <a:rPr lang="en-GB" dirty="0"/>
              <a:t>Flu vaccine eligibility: 2021 to 2022 flu season</a:t>
            </a:r>
          </a:p>
        </p:txBody>
      </p:sp>
      <p:sp>
        <p:nvSpPr>
          <p:cNvPr id="3" name="Content Placeholder 2"/>
          <p:cNvSpPr>
            <a:spLocks noGrp="1"/>
          </p:cNvSpPr>
          <p:nvPr>
            <p:ph idx="1"/>
          </p:nvPr>
        </p:nvSpPr>
        <p:spPr>
          <a:xfrm>
            <a:off x="287524" y="1844824"/>
            <a:ext cx="8568952" cy="4535908"/>
          </a:xfrm>
        </p:spPr>
        <p:txBody>
          <a:bodyPr/>
          <a:lstStyle/>
          <a:p>
            <a:pPr>
              <a:buFont typeface="Arial" panose="020B0604020202020204" pitchFamily="34" charset="0"/>
              <a:buChar char="•"/>
            </a:pPr>
            <a:r>
              <a:rPr lang="en-GB" sz="1600" dirty="0"/>
              <a:t>all children aged 2 to 15 (but not 16 years or older) on 31 August 2021</a:t>
            </a:r>
          </a:p>
          <a:p>
            <a:pPr>
              <a:buFont typeface="Arial" panose="020B0604020202020204" pitchFamily="34" charset="0"/>
              <a:buChar char="•"/>
            </a:pPr>
            <a:r>
              <a:rPr lang="en-GB" sz="1600" dirty="0"/>
              <a:t>people aged six months to under 50 years in clinical risk groups</a:t>
            </a:r>
          </a:p>
          <a:p>
            <a:pPr>
              <a:buFont typeface="Arial" panose="020B0604020202020204" pitchFamily="34" charset="0"/>
              <a:buChar char="•"/>
            </a:pPr>
            <a:r>
              <a:rPr lang="en-GB" sz="1600" dirty="0"/>
              <a:t>all pregnant women (including those who become pregnant during flu season)</a:t>
            </a:r>
          </a:p>
          <a:p>
            <a:pPr>
              <a:buFont typeface="Arial" panose="020B0604020202020204" pitchFamily="34" charset="0"/>
              <a:buChar char="•"/>
            </a:pPr>
            <a:r>
              <a:rPr lang="en-GB" sz="1600" dirty="0"/>
              <a:t>people aged 50 years and over (including those becoming 65 years by 31 March 2021)   </a:t>
            </a:r>
          </a:p>
          <a:p>
            <a:pPr>
              <a:buFont typeface="Arial" panose="020B0604020202020204" pitchFamily="34" charset="0"/>
              <a:buChar char="•"/>
            </a:pPr>
            <a:r>
              <a:rPr lang="en-GB" sz="1600" dirty="0"/>
              <a:t>people living in long-stay residential care homes or other long-stay care facilities </a:t>
            </a:r>
          </a:p>
          <a:p>
            <a:pPr>
              <a:buFont typeface="Arial" panose="020B0604020202020204" pitchFamily="34" charset="0"/>
              <a:buChar char="•"/>
            </a:pPr>
            <a:r>
              <a:rPr lang="en-GB" sz="1600" dirty="0"/>
              <a:t>carers</a:t>
            </a:r>
          </a:p>
          <a:p>
            <a:pPr>
              <a:buFont typeface="Arial" panose="020B0604020202020204" pitchFamily="34" charset="0"/>
              <a:buChar char="•"/>
            </a:pPr>
            <a:r>
              <a:rPr lang="en-GB" sz="1600" dirty="0"/>
              <a:t>household contacts of immunocompromised individuals</a:t>
            </a:r>
          </a:p>
          <a:p>
            <a:pPr>
              <a:buFont typeface="Arial" panose="020B0604020202020204" pitchFamily="34" charset="0"/>
              <a:buChar char="•"/>
            </a:pPr>
            <a:r>
              <a:rPr lang="en-GB" sz="1600" dirty="0"/>
              <a:t>all frontline heath and social care workers </a:t>
            </a:r>
          </a:p>
        </p:txBody>
      </p:sp>
      <p:sp>
        <p:nvSpPr>
          <p:cNvPr id="4" name="Slide Number Placeholder 3"/>
          <p:cNvSpPr>
            <a:spLocks noGrp="1"/>
          </p:cNvSpPr>
          <p:nvPr>
            <p:ph type="sldNum" sz="quarter" idx="10"/>
          </p:nvPr>
        </p:nvSpPr>
        <p:spPr>
          <a:xfrm>
            <a:off x="0" y="6308725"/>
            <a:ext cx="9144000" cy="549275"/>
          </a:xfrm>
        </p:spPr>
        <p:txBody>
          <a:bodyPr/>
          <a:lstStyle/>
          <a:p>
            <a:pPr>
              <a:defRPr/>
            </a:pPr>
            <a:r>
              <a:rPr lang="en-US" dirty="0"/>
              <a:t>  </a:t>
            </a:r>
            <a:fld id="{2565FA6D-D4C8-4C4C-AC4B-3269734D34D8}" type="slidenum">
              <a:rPr lang="en-US" smtClean="0"/>
              <a:pPr>
                <a:defRPr/>
              </a:pPr>
              <a:t>18</a:t>
            </a:fld>
            <a:endParaRPr lang="en-US" dirty="0"/>
          </a:p>
        </p:txBody>
      </p:sp>
      <p:sp>
        <p:nvSpPr>
          <p:cNvPr id="5" name="Footer Placeholder 4">
            <a:extLst>
              <a:ext uri="{FF2B5EF4-FFF2-40B4-BE49-F238E27FC236}">
                <a16:creationId xmlns:a16="http://schemas.microsoft.com/office/drawing/2014/main" id="{98F5F006-C2FD-4D44-9944-AA5330B92A03}"/>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869244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risk groups</a:t>
            </a:r>
          </a:p>
        </p:txBody>
      </p:sp>
      <p:sp>
        <p:nvSpPr>
          <p:cNvPr id="3" name="Content Placeholder 2"/>
          <p:cNvSpPr>
            <a:spLocks noGrp="1"/>
          </p:cNvSpPr>
          <p:nvPr>
            <p:ph idx="1"/>
          </p:nvPr>
        </p:nvSpPr>
        <p:spPr>
          <a:xfrm>
            <a:off x="539552" y="1484784"/>
            <a:ext cx="7776864" cy="4464496"/>
          </a:xfrm>
        </p:spPr>
        <p:txBody>
          <a:bodyPr/>
          <a:lstStyle/>
          <a:p>
            <a:pPr>
              <a:buFont typeface="Arial" panose="020B0604020202020204" pitchFamily="34" charset="0"/>
              <a:buChar char="•"/>
            </a:pPr>
            <a:r>
              <a:rPr lang="en-GB" sz="1600" dirty="0"/>
              <a:t>increasing flu vaccine uptake in clinical risk groups is important because of  increased risk of death and serious illness if people in these groups catch flu </a:t>
            </a:r>
          </a:p>
          <a:p>
            <a:pPr>
              <a:buFont typeface="Arial" panose="020B0604020202020204" pitchFamily="34" charset="0"/>
              <a:buChar char="•"/>
            </a:pPr>
            <a:r>
              <a:rPr lang="en-GB" sz="1600" dirty="0"/>
              <a:t>for a number of years only around half of patients aged six months to under 65 in clinical risk groups have been vaccinated</a:t>
            </a:r>
          </a:p>
          <a:p>
            <a:pPr>
              <a:buFont typeface="Arial" panose="020B0604020202020204" pitchFamily="34" charset="0"/>
              <a:buChar char="•"/>
            </a:pPr>
            <a:r>
              <a:rPr lang="en-GB" sz="1600" dirty="0"/>
              <a:t>vaccine uptake for all clinical risk groups needs to improve</a:t>
            </a:r>
          </a:p>
          <a:p>
            <a:pPr>
              <a:buFont typeface="Arial" panose="020B0604020202020204" pitchFamily="34" charset="0"/>
              <a:buChar char="•"/>
            </a:pPr>
            <a:r>
              <a:rPr lang="en-GB" sz="1600" dirty="0"/>
              <a:t>for 2021 to 2022, uptake ambition for ‘aged under 65 ‘at risk’, including pregnant women’ is ‘</a:t>
            </a:r>
            <a:r>
              <a:rPr lang="en-GB" sz="1600" b="1" dirty="0"/>
              <a:t>a</a:t>
            </a:r>
            <a:r>
              <a:rPr lang="en-GB" sz="1600" b="1" dirty="0">
                <a:solidFill>
                  <a:srgbClr val="000000"/>
                </a:solidFill>
              </a:rPr>
              <a:t>t least 75% in all clinical risk groups, </a:t>
            </a:r>
            <a:r>
              <a:rPr lang="en-GB" sz="1600" dirty="0">
                <a:solidFill>
                  <a:srgbClr val="000000"/>
                </a:solidFill>
              </a:rPr>
              <a:t>and to maintain higher rates where those have already been achieved </a:t>
            </a:r>
          </a:p>
          <a:p>
            <a:pPr>
              <a:buFont typeface="Arial" panose="020B0604020202020204" pitchFamily="34" charset="0"/>
              <a:buChar char="•"/>
            </a:pPr>
            <a:r>
              <a:rPr lang="en-GB" sz="1600" dirty="0"/>
              <a:t>Strategies to improve vaccine uptake should be tailored to each risk group to ensure optimum uptake of vaccine in each of them.</a:t>
            </a:r>
          </a:p>
          <a:p>
            <a:pPr>
              <a:buFont typeface="Arial" panose="020B0604020202020204" pitchFamily="34" charset="0"/>
              <a:buChar char="•"/>
            </a:pPr>
            <a:r>
              <a:rPr lang="en-GB" sz="1600" dirty="0"/>
              <a:t>further information on flu vaccination for those with learning disabilities can be found on the Gov.UK website </a:t>
            </a:r>
          </a:p>
          <a:p>
            <a:pPr>
              <a:buFont typeface="Arial" panose="020B0604020202020204" pitchFamily="34" charset="0"/>
              <a:buChar char="•"/>
            </a:pPr>
            <a:r>
              <a:rPr lang="en-GB" sz="1400" u="sng" dirty="0">
                <a:hlinkClick r:id="rId3"/>
              </a:rPr>
              <a:t>https://www.gov.uk/government/publications/flu-vaccinations-for-people-with-learning-disabilities/flu-vaccinations-supporting-people-with-learning-disabilities</a:t>
            </a:r>
            <a:endParaRPr lang="en-GB" sz="1400" dirty="0"/>
          </a:p>
          <a:p>
            <a:pPr>
              <a:buFont typeface="Arial" panose="020B0604020202020204" pitchFamily="34" charset="0"/>
              <a:buChar char="•"/>
            </a:pPr>
            <a:endParaRPr lang="en-GB" sz="16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19</a:t>
            </a:fld>
            <a:r>
              <a:rPr lang="en-US" dirty="0"/>
              <a:t> </a:t>
            </a:r>
          </a:p>
        </p:txBody>
      </p:sp>
      <p:sp>
        <p:nvSpPr>
          <p:cNvPr id="5" name="Footer Placeholder 4">
            <a:extLst>
              <a:ext uri="{FF2B5EF4-FFF2-40B4-BE49-F238E27FC236}">
                <a16:creationId xmlns:a16="http://schemas.microsoft.com/office/drawing/2014/main" id="{48064A3B-4E44-4BF6-A0FD-EF0C3004ADF9}"/>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136924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BB72-0696-44E5-98BA-15C841849263}"/>
              </a:ext>
            </a:extLst>
          </p:cNvPr>
          <p:cNvSpPr>
            <a:spLocks noGrp="1"/>
          </p:cNvSpPr>
          <p:nvPr>
            <p:ph type="title"/>
          </p:nvPr>
        </p:nvSpPr>
        <p:spPr/>
        <p:txBody>
          <a:bodyPr>
            <a:normAutofit fontScale="90000"/>
          </a:bodyPr>
          <a:lstStyle/>
          <a:p>
            <a:r>
              <a:rPr lang="en-GB" dirty="0"/>
              <a:t>Flu vaccination programme and COVID-19</a:t>
            </a:r>
          </a:p>
        </p:txBody>
      </p:sp>
      <p:sp>
        <p:nvSpPr>
          <p:cNvPr id="3" name="Content Placeholder 2">
            <a:extLst>
              <a:ext uri="{FF2B5EF4-FFF2-40B4-BE49-F238E27FC236}">
                <a16:creationId xmlns:a16="http://schemas.microsoft.com/office/drawing/2014/main" id="{0594A599-BC2B-41FC-9105-1424B2A3B857}"/>
              </a:ext>
            </a:extLst>
          </p:cNvPr>
          <p:cNvSpPr>
            <a:spLocks noGrp="1"/>
          </p:cNvSpPr>
          <p:nvPr>
            <p:ph idx="1"/>
          </p:nvPr>
        </p:nvSpPr>
        <p:spPr/>
        <p:txBody>
          <a:bodyPr/>
          <a:lstStyle/>
          <a:p>
            <a:pPr lvl="2"/>
            <a:r>
              <a:rPr lang="en-GB" sz="1400" dirty="0"/>
              <a:t>During 2020/21, the flu vaccination programme was extended, and more groups were eligible to receive flu vaccine than in previous years. </a:t>
            </a:r>
          </a:p>
          <a:p>
            <a:pPr lvl="2"/>
            <a:r>
              <a:rPr lang="en-GB" sz="1400" dirty="0"/>
              <a:t>Although flu activity was low during 2020/21, flu activity during 2021/22 may be high. This is because the non-pharmaceutical interventions such as shielding and social distancing that were in place during 2020/21 have now been lifted and more of the population may be susceptible to flu this year.</a:t>
            </a:r>
          </a:p>
          <a:p>
            <a:pPr marL="285750" indent="-285750">
              <a:buFont typeface="Arial" panose="020B0604020202020204" pitchFamily="34" charset="0"/>
              <a:buChar char="•"/>
            </a:pPr>
            <a:r>
              <a:rPr lang="en-GB" sz="1400" dirty="0"/>
              <a:t>As there may be winter outbreaks of COVID-19, protecting those at high risk of flu, who are also those most vulnerable to hospitalisation as a result of COVID-19, is vitally important.</a:t>
            </a:r>
          </a:p>
          <a:p>
            <a:pPr marL="285750" indent="-285750">
              <a:buFont typeface="Arial" panose="020B0604020202020204" pitchFamily="34" charset="0"/>
              <a:buChar char="•"/>
            </a:pPr>
            <a:r>
              <a:rPr lang="en-GB" sz="1400" dirty="0"/>
              <a:t>Immunisers should wear personal protective equipment (PPE) in keeping with the current advice at the time of delivering the flu vaccine.</a:t>
            </a:r>
          </a:p>
          <a:p>
            <a:pPr lvl="2"/>
            <a:r>
              <a:rPr lang="en-GB" sz="1400" dirty="0"/>
              <a:t>This slideset will focus on the national flu programme recommendations for 2021/22. Those involved in delivering this year’s flu vaccine programme should ensure that they are aware of the specific guidance that they should follow in order to safely and effectively deliver flu vaccines during the ongoing COVID-19 pandemic. This includes, but is not limited to, guidance on PPE and infection control measures</a:t>
            </a:r>
            <a:r>
              <a:rPr lang="en-GB" sz="1600" dirty="0"/>
              <a:t>. </a:t>
            </a:r>
          </a:p>
          <a:p>
            <a:endParaRPr lang="en-GB" dirty="0"/>
          </a:p>
        </p:txBody>
      </p:sp>
      <p:sp>
        <p:nvSpPr>
          <p:cNvPr id="4" name="Slide Number Placeholder 3">
            <a:extLst>
              <a:ext uri="{FF2B5EF4-FFF2-40B4-BE49-F238E27FC236}">
                <a16:creationId xmlns:a16="http://schemas.microsoft.com/office/drawing/2014/main" id="{5F0E68F4-AA16-4AD7-BD48-CA720F8EDF92}"/>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a:t>
            </a:fld>
            <a:endParaRPr lang="en-US" dirty="0"/>
          </a:p>
        </p:txBody>
      </p:sp>
      <p:sp>
        <p:nvSpPr>
          <p:cNvPr id="5" name="Footer Placeholder 4">
            <a:extLst>
              <a:ext uri="{FF2B5EF4-FFF2-40B4-BE49-F238E27FC236}">
                <a16:creationId xmlns:a16="http://schemas.microsoft.com/office/drawing/2014/main" id="{1B9F5ADF-8674-486D-8FC2-0F73B2341A73}"/>
              </a:ext>
            </a:extLst>
          </p:cNvPr>
          <p:cNvSpPr>
            <a:spLocks noGrp="1"/>
          </p:cNvSpPr>
          <p:nvPr>
            <p:ph type="ftr" sz="quarter" idx="11"/>
          </p:nvPr>
        </p:nvSpPr>
        <p:spPr/>
        <p:txBody>
          <a:bodyPr/>
          <a:lstStyle/>
          <a:p>
            <a:pPr>
              <a:defRPr/>
            </a:pPr>
            <a:r>
              <a:rPr lang="en-GB" dirty="0">
                <a:solidFill>
                  <a:prstClr val="white"/>
                </a:solidFill>
              </a:rPr>
              <a:t>The national flu immunisation programme 2021 to 2022</a:t>
            </a:r>
            <a:endParaRPr lang="en-US" dirty="0">
              <a:solidFill>
                <a:prstClr val="white"/>
              </a:solidFill>
            </a:endParaRPr>
          </a:p>
        </p:txBody>
      </p:sp>
    </p:spTree>
    <p:extLst>
      <p:ext uri="{BB962C8B-B14F-4D97-AF65-F5344CB8AC3E}">
        <p14:creationId xmlns:p14="http://schemas.microsoft.com/office/powerpoint/2010/main" val="1538955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9145016" cy="792088"/>
          </a:xfrm>
        </p:spPr>
        <p:txBody>
          <a:bodyPr>
            <a:normAutofit/>
          </a:bodyPr>
          <a:lstStyle/>
          <a:p>
            <a:r>
              <a:rPr lang="en-GB" sz="3200" dirty="0"/>
              <a:t>Clinical risk groups who should receive flu vaccine (1)</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06094952"/>
              </p:ext>
            </p:extLst>
          </p:nvPr>
        </p:nvGraphicFramePr>
        <p:xfrm>
          <a:off x="179512" y="937352"/>
          <a:ext cx="8784976" cy="5336128"/>
        </p:xfrm>
        <a:graphic>
          <a:graphicData uri="http://schemas.openxmlformats.org/drawingml/2006/table">
            <a:tbl>
              <a:tblPr firstRow="1" firstCol="1" bandRow="1">
                <a:tableStyleId>{5C22544A-7EE6-4342-B048-85BDC9FD1C3A}</a:tableStyleId>
              </a:tblPr>
              <a:tblGrid>
                <a:gridCol w="2660150">
                  <a:extLst>
                    <a:ext uri="{9D8B030D-6E8A-4147-A177-3AD203B41FA5}">
                      <a16:colId xmlns:a16="http://schemas.microsoft.com/office/drawing/2014/main" val="20000"/>
                    </a:ext>
                  </a:extLst>
                </a:gridCol>
                <a:gridCol w="6124826">
                  <a:extLst>
                    <a:ext uri="{9D8B030D-6E8A-4147-A177-3AD203B41FA5}">
                      <a16:colId xmlns:a16="http://schemas.microsoft.com/office/drawing/2014/main" val="20001"/>
                    </a:ext>
                  </a:extLst>
                </a:gridCol>
              </a:tblGrid>
              <a:tr h="347292">
                <a:tc>
                  <a:txBody>
                    <a:bodyPr/>
                    <a:lstStyle/>
                    <a:p>
                      <a:pPr>
                        <a:spcBef>
                          <a:spcPts val="300"/>
                        </a:spcBef>
                        <a:spcAft>
                          <a:spcPts val="300"/>
                        </a:spcAft>
                      </a:pPr>
                      <a:r>
                        <a:rPr lang="en-GB" sz="1200" spc="-10" dirty="0">
                          <a:effectLst/>
                        </a:rPr>
                        <a:t>Cl</a:t>
                      </a:r>
                      <a:r>
                        <a:rPr lang="en-GB" sz="1200" spc="-5" dirty="0">
                          <a:effectLst/>
                        </a:rPr>
                        <a:t>ini</a:t>
                      </a:r>
                      <a:r>
                        <a:rPr lang="en-GB" sz="1200" spc="5" dirty="0">
                          <a:effectLst/>
                        </a:rPr>
                        <a:t>c</a:t>
                      </a:r>
                      <a:r>
                        <a:rPr lang="en-GB" sz="1200" spc="-5" dirty="0">
                          <a:effectLst/>
                        </a:rPr>
                        <a:t>a</a:t>
                      </a:r>
                      <a:r>
                        <a:rPr lang="en-GB" sz="1200" dirty="0">
                          <a:effectLst/>
                        </a:rPr>
                        <a:t>l</a:t>
                      </a:r>
                      <a:r>
                        <a:rPr lang="en-GB" sz="1200" spc="30" dirty="0">
                          <a:effectLst/>
                        </a:rPr>
                        <a:t> </a:t>
                      </a:r>
                      <a:r>
                        <a:rPr lang="en-GB" sz="1200" spc="-5" dirty="0">
                          <a:effectLst/>
                        </a:rPr>
                        <a:t>r</a:t>
                      </a:r>
                      <a:r>
                        <a:rPr lang="en-GB" sz="1200" dirty="0">
                          <a:effectLst/>
                        </a:rPr>
                        <a:t>i</a:t>
                      </a:r>
                      <a:r>
                        <a:rPr lang="en-GB" sz="1200" spc="-10" dirty="0">
                          <a:effectLst/>
                        </a:rPr>
                        <a:t>s</a:t>
                      </a:r>
                      <a:r>
                        <a:rPr lang="en-GB" sz="1200" dirty="0">
                          <a:effectLst/>
                        </a:rPr>
                        <a:t>k</a:t>
                      </a:r>
                      <a:r>
                        <a:rPr lang="en-GB" sz="1200" spc="30" dirty="0">
                          <a:effectLst/>
                        </a:rPr>
                        <a:t> </a:t>
                      </a:r>
                      <a:r>
                        <a:rPr lang="en-GB" sz="1200" spc="5" dirty="0">
                          <a:effectLst/>
                        </a:rPr>
                        <a:t>c</a:t>
                      </a:r>
                      <a:r>
                        <a:rPr lang="en-GB" sz="1200" spc="-5" dirty="0">
                          <a:effectLst/>
                        </a:rPr>
                        <a:t>at</a:t>
                      </a:r>
                      <a:r>
                        <a:rPr lang="en-GB" sz="1200" dirty="0">
                          <a:effectLst/>
                        </a:rPr>
                        <a:t>e</a:t>
                      </a:r>
                      <a:r>
                        <a:rPr lang="en-GB" sz="1200" spc="-5" dirty="0">
                          <a:effectLst/>
                        </a:rPr>
                        <a:t>go</a:t>
                      </a:r>
                      <a:r>
                        <a:rPr lang="en-GB" sz="1200" spc="15" dirty="0">
                          <a:effectLst/>
                        </a:rPr>
                        <a:t>r</a:t>
                      </a:r>
                      <a:r>
                        <a:rPr lang="en-GB" sz="1200" dirty="0">
                          <a:effectLst/>
                        </a:rPr>
                        <a:t>y</a:t>
                      </a:r>
                      <a:endParaRPr lang="en-GB" sz="1600" dirty="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10">
                          <a:effectLst/>
                        </a:rPr>
                        <a:t>E</a:t>
                      </a:r>
                      <a:r>
                        <a:rPr lang="en-GB" sz="1200" spc="-10">
                          <a:effectLst/>
                        </a:rPr>
                        <a:t>xa</a:t>
                      </a:r>
                      <a:r>
                        <a:rPr lang="en-GB" sz="1200" spc="-5">
                          <a:effectLst/>
                        </a:rPr>
                        <a:t>mpl</a:t>
                      </a:r>
                      <a:r>
                        <a:rPr lang="en-GB" sz="1200" spc="5">
                          <a:effectLst/>
                        </a:rPr>
                        <a:t>e</a:t>
                      </a:r>
                      <a:r>
                        <a:rPr lang="en-GB" sz="1200">
                          <a:effectLst/>
                        </a:rPr>
                        <a:t>s</a:t>
                      </a:r>
                      <a:r>
                        <a:rPr lang="en-GB" sz="1200" spc="-95">
                          <a:effectLst/>
                        </a:rPr>
                        <a:t> </a:t>
                      </a:r>
                      <a:r>
                        <a:rPr lang="en-GB" sz="1200" spc="5">
                          <a:effectLst/>
                        </a:rPr>
                        <a:t>(</a:t>
                      </a:r>
                      <a:r>
                        <a:rPr lang="en-GB" sz="1200" spc="-10">
                          <a:effectLst/>
                        </a:rPr>
                        <a:t>th</a:t>
                      </a:r>
                      <a:r>
                        <a:rPr lang="en-GB" sz="1200">
                          <a:effectLst/>
                        </a:rPr>
                        <a:t>is</a:t>
                      </a:r>
                      <a:r>
                        <a:rPr lang="en-GB" sz="1200" spc="-90">
                          <a:effectLst/>
                        </a:rPr>
                        <a:t> </a:t>
                      </a:r>
                      <a:r>
                        <a:rPr lang="en-GB" sz="1200" spc="-15">
                          <a:effectLst/>
                        </a:rPr>
                        <a:t>l</a:t>
                      </a:r>
                      <a:r>
                        <a:rPr lang="en-GB" sz="1200">
                          <a:effectLst/>
                        </a:rPr>
                        <a:t>i</a:t>
                      </a:r>
                      <a:r>
                        <a:rPr lang="en-GB" sz="1200" spc="10">
                          <a:effectLst/>
                        </a:rPr>
                        <a:t>s</a:t>
                      </a:r>
                      <a:r>
                        <a:rPr lang="en-GB" sz="1200">
                          <a:effectLst/>
                        </a:rPr>
                        <a:t>t</a:t>
                      </a:r>
                      <a:r>
                        <a:rPr lang="en-GB" sz="1200" spc="-90">
                          <a:effectLst/>
                        </a:rPr>
                        <a:t> </a:t>
                      </a:r>
                      <a:r>
                        <a:rPr lang="en-GB" sz="1200">
                          <a:effectLst/>
                        </a:rPr>
                        <a:t>is</a:t>
                      </a:r>
                      <a:r>
                        <a:rPr lang="en-GB" sz="1200" spc="-95">
                          <a:effectLst/>
                        </a:rPr>
                        <a:t> </a:t>
                      </a:r>
                      <a:r>
                        <a:rPr lang="en-GB" sz="1200" spc="-5">
                          <a:effectLst/>
                        </a:rPr>
                        <a:t>no</a:t>
                      </a:r>
                      <a:r>
                        <a:rPr lang="en-GB" sz="1200">
                          <a:effectLst/>
                        </a:rPr>
                        <a:t>t</a:t>
                      </a:r>
                      <a:r>
                        <a:rPr lang="en-GB" sz="1200" spc="-90">
                          <a:effectLst/>
                        </a:rPr>
                        <a:t> </a:t>
                      </a:r>
                      <a:r>
                        <a:rPr lang="en-GB" sz="1200" spc="-10">
                          <a:effectLst/>
                        </a:rPr>
                        <a:t>e</a:t>
                      </a:r>
                      <a:r>
                        <a:rPr lang="en-GB" sz="1200">
                          <a:effectLst/>
                        </a:rPr>
                        <a:t>x</a:t>
                      </a:r>
                      <a:r>
                        <a:rPr lang="en-GB" sz="1200" spc="-5">
                          <a:effectLst/>
                        </a:rPr>
                        <a:t>h</a:t>
                      </a:r>
                      <a:r>
                        <a:rPr lang="en-GB" sz="1200" spc="-15">
                          <a:effectLst/>
                        </a:rPr>
                        <a:t>a</a:t>
                      </a:r>
                      <a:r>
                        <a:rPr lang="en-GB" sz="1200">
                          <a:effectLst/>
                        </a:rPr>
                        <a:t>u</a:t>
                      </a:r>
                      <a:r>
                        <a:rPr lang="en-GB" sz="1200" spc="10">
                          <a:effectLst/>
                        </a:rPr>
                        <a:t>s</a:t>
                      </a:r>
                      <a:r>
                        <a:rPr lang="en-GB" sz="1200" spc="-15">
                          <a:effectLst/>
                        </a:rPr>
                        <a:t>t</a:t>
                      </a:r>
                      <a:r>
                        <a:rPr lang="en-GB" sz="1200" spc="-5">
                          <a:effectLst/>
                        </a:rPr>
                        <a:t>i</a:t>
                      </a:r>
                      <a:r>
                        <a:rPr lang="en-GB" sz="1200" spc="-15">
                          <a:effectLst/>
                        </a:rPr>
                        <a:t>v</a:t>
                      </a:r>
                      <a:r>
                        <a:rPr lang="en-GB" sz="1200">
                          <a:effectLst/>
                        </a:rPr>
                        <a:t>e</a:t>
                      </a:r>
                      <a:r>
                        <a:rPr lang="en-GB" sz="1200" spc="-90">
                          <a:effectLst/>
                        </a:rPr>
                        <a:t> </a:t>
                      </a:r>
                      <a:r>
                        <a:rPr lang="en-GB" sz="1200" spc="-10">
                          <a:effectLst/>
                        </a:rPr>
                        <a:t>a</a:t>
                      </a:r>
                      <a:r>
                        <a:rPr lang="en-GB" sz="1200">
                          <a:effectLst/>
                        </a:rPr>
                        <a:t>nd</a:t>
                      </a:r>
                      <a:r>
                        <a:rPr lang="en-GB" sz="1200" spc="-90">
                          <a:effectLst/>
                        </a:rPr>
                        <a:t> </a:t>
                      </a:r>
                      <a:r>
                        <a:rPr lang="en-GB" sz="1200">
                          <a:effectLst/>
                        </a:rPr>
                        <a:t>d</a:t>
                      </a:r>
                      <a:r>
                        <a:rPr lang="en-GB" sz="1200" spc="5">
                          <a:effectLst/>
                        </a:rPr>
                        <a:t>e</a:t>
                      </a:r>
                      <a:r>
                        <a:rPr lang="en-GB" sz="1200" spc="-15">
                          <a:effectLst/>
                        </a:rPr>
                        <a:t>c</a:t>
                      </a:r>
                      <a:r>
                        <a:rPr lang="en-GB" sz="1200">
                          <a:effectLst/>
                        </a:rPr>
                        <a:t>i</a:t>
                      </a:r>
                      <a:r>
                        <a:rPr lang="en-GB" sz="1200" spc="-10">
                          <a:effectLst/>
                        </a:rPr>
                        <a:t>si</a:t>
                      </a:r>
                      <a:r>
                        <a:rPr lang="en-GB" sz="1200">
                          <a:effectLst/>
                        </a:rPr>
                        <a:t>ons s</a:t>
                      </a:r>
                      <a:r>
                        <a:rPr lang="en-GB" sz="1200" spc="-5">
                          <a:effectLst/>
                        </a:rPr>
                        <a:t>ho</a:t>
                      </a:r>
                      <a:r>
                        <a:rPr lang="en-GB" sz="1200" spc="-10">
                          <a:effectLst/>
                        </a:rPr>
                        <a:t>u</a:t>
                      </a:r>
                      <a:r>
                        <a:rPr lang="en-GB" sz="1200" spc="-5">
                          <a:effectLst/>
                        </a:rPr>
                        <a:t>l</a:t>
                      </a:r>
                      <a:r>
                        <a:rPr lang="en-GB" sz="1200">
                          <a:effectLst/>
                        </a:rPr>
                        <a:t>d</a:t>
                      </a:r>
                      <a:r>
                        <a:rPr lang="en-GB" sz="1200" spc="-20">
                          <a:effectLst/>
                        </a:rPr>
                        <a:t> </a:t>
                      </a:r>
                      <a:r>
                        <a:rPr lang="en-GB" sz="1200">
                          <a:effectLst/>
                        </a:rPr>
                        <a:t>be</a:t>
                      </a:r>
                      <a:r>
                        <a:rPr lang="en-GB" sz="1200" spc="-20">
                          <a:effectLst/>
                        </a:rPr>
                        <a:t> </a:t>
                      </a:r>
                      <a:r>
                        <a:rPr lang="en-GB" sz="1200" spc="-5">
                          <a:effectLst/>
                        </a:rPr>
                        <a:t>b</a:t>
                      </a:r>
                      <a:r>
                        <a:rPr lang="en-GB" sz="1200">
                          <a:effectLst/>
                        </a:rPr>
                        <a:t>as</a:t>
                      </a:r>
                      <a:r>
                        <a:rPr lang="en-GB" sz="1200" spc="5">
                          <a:effectLst/>
                        </a:rPr>
                        <a:t>e</a:t>
                      </a:r>
                      <a:r>
                        <a:rPr lang="en-GB" sz="1200">
                          <a:effectLst/>
                        </a:rPr>
                        <a:t>d</a:t>
                      </a:r>
                      <a:r>
                        <a:rPr lang="en-GB" sz="1200" spc="-20">
                          <a:effectLst/>
                        </a:rPr>
                        <a:t> </a:t>
                      </a:r>
                      <a:r>
                        <a:rPr lang="en-GB" sz="1200">
                          <a:effectLst/>
                        </a:rPr>
                        <a:t>on</a:t>
                      </a:r>
                      <a:r>
                        <a:rPr lang="en-GB" sz="1200" spc="-20">
                          <a:effectLst/>
                        </a:rPr>
                        <a:t> </a:t>
                      </a:r>
                      <a:r>
                        <a:rPr lang="en-GB" sz="1200" spc="-15">
                          <a:effectLst/>
                        </a:rPr>
                        <a:t>cl</a:t>
                      </a:r>
                      <a:r>
                        <a:rPr lang="en-GB" sz="1200" spc="-10">
                          <a:effectLst/>
                        </a:rPr>
                        <a:t>in</a:t>
                      </a:r>
                      <a:r>
                        <a:rPr lang="en-GB" sz="1200" spc="-5">
                          <a:effectLst/>
                        </a:rPr>
                        <a:t>i</a:t>
                      </a:r>
                      <a:r>
                        <a:rPr lang="en-GB" sz="1200" spc="5">
                          <a:effectLst/>
                        </a:rPr>
                        <a:t>c</a:t>
                      </a:r>
                      <a:r>
                        <a:rPr lang="en-GB" sz="1200" spc="-15">
                          <a:effectLst/>
                        </a:rPr>
                        <a:t>a</a:t>
                      </a:r>
                      <a:r>
                        <a:rPr lang="en-GB" sz="1200">
                          <a:effectLst/>
                        </a:rPr>
                        <a:t>l</a:t>
                      </a:r>
                      <a:r>
                        <a:rPr lang="en-GB" sz="1200" spc="-20">
                          <a:effectLst/>
                        </a:rPr>
                        <a:t> </a:t>
                      </a:r>
                      <a:r>
                        <a:rPr lang="en-GB" sz="1200" spc="-15">
                          <a:effectLst/>
                        </a:rPr>
                        <a:t>j</a:t>
                      </a:r>
                      <a:r>
                        <a:rPr lang="en-GB" sz="1200">
                          <a:effectLst/>
                        </a:rPr>
                        <a:t>udgeme</a:t>
                      </a:r>
                      <a:r>
                        <a:rPr lang="en-GB" sz="1200" spc="-5">
                          <a:effectLst/>
                        </a:rPr>
                        <a:t>n</a:t>
                      </a:r>
                      <a:r>
                        <a:rPr lang="en-GB" sz="1200">
                          <a:effectLst/>
                        </a:rPr>
                        <a:t>t)</a:t>
                      </a:r>
                      <a:endParaRPr lang="en-GB" sz="1600">
                        <a:effectLst/>
                        <a:latin typeface="Calibri"/>
                        <a:ea typeface="Calibri"/>
                        <a:cs typeface="Times New Roman"/>
                      </a:endParaRPr>
                    </a:p>
                  </a:txBody>
                  <a:tcPr marL="54187" marR="54187" marT="0" marB="0"/>
                </a:tc>
                <a:extLst>
                  <a:ext uri="{0D108BD9-81ED-4DB2-BD59-A6C34878D82A}">
                    <a16:rowId xmlns:a16="http://schemas.microsoft.com/office/drawing/2014/main" val="10000"/>
                  </a:ext>
                </a:extLst>
              </a:tr>
              <a:tr h="1606227">
                <a:tc>
                  <a:txBody>
                    <a:bodyPr/>
                    <a:lstStyle/>
                    <a:p>
                      <a:pPr>
                        <a:spcBef>
                          <a:spcPts val="300"/>
                        </a:spcBef>
                        <a:spcAft>
                          <a:spcPts val="300"/>
                        </a:spcAft>
                      </a:pPr>
                      <a:r>
                        <a:rPr lang="en-GB" sz="1200" spc="-10" dirty="0">
                          <a:effectLst/>
                        </a:rPr>
                        <a:t>C</a:t>
                      </a:r>
                      <a:r>
                        <a:rPr lang="en-GB" sz="1200" spc="-5" dirty="0">
                          <a:effectLst/>
                        </a:rPr>
                        <a:t>h</a:t>
                      </a:r>
                      <a:r>
                        <a:rPr lang="en-GB" sz="1200" dirty="0">
                          <a:effectLst/>
                        </a:rPr>
                        <a:t>ro</a:t>
                      </a:r>
                      <a:r>
                        <a:rPr lang="en-GB" sz="1200" spc="-5" dirty="0">
                          <a:effectLst/>
                        </a:rPr>
                        <a:t>n</a:t>
                      </a:r>
                      <a:r>
                        <a:rPr lang="en-GB" sz="1200" dirty="0">
                          <a:effectLst/>
                        </a:rPr>
                        <a:t>ic</a:t>
                      </a:r>
                      <a:r>
                        <a:rPr lang="en-GB" sz="1200" spc="145" dirty="0">
                          <a:effectLst/>
                        </a:rPr>
                        <a:t> </a:t>
                      </a:r>
                      <a:r>
                        <a:rPr lang="en-GB" sz="1200" dirty="0">
                          <a:effectLst/>
                        </a:rPr>
                        <a:t>re</a:t>
                      </a:r>
                      <a:r>
                        <a:rPr lang="en-GB" sz="1200" spc="-10" dirty="0">
                          <a:effectLst/>
                        </a:rPr>
                        <a:t>s</a:t>
                      </a:r>
                      <a:r>
                        <a:rPr lang="en-GB" sz="1200" dirty="0">
                          <a:effectLst/>
                        </a:rPr>
                        <a:t>p</a:t>
                      </a:r>
                      <a:r>
                        <a:rPr lang="en-GB" sz="1200" spc="-10" dirty="0">
                          <a:effectLst/>
                        </a:rPr>
                        <a:t>i</a:t>
                      </a:r>
                      <a:r>
                        <a:rPr lang="en-GB" sz="1200" spc="-15" dirty="0">
                          <a:effectLst/>
                        </a:rPr>
                        <a:t>r</a:t>
                      </a:r>
                      <a:r>
                        <a:rPr lang="en-GB" sz="1200" spc="-5" dirty="0">
                          <a:effectLst/>
                        </a:rPr>
                        <a:t>ato</a:t>
                      </a:r>
                      <a:r>
                        <a:rPr lang="en-GB" sz="1200" spc="15" dirty="0">
                          <a:effectLst/>
                        </a:rPr>
                        <a:t>r</a:t>
                      </a:r>
                      <a:r>
                        <a:rPr lang="en-GB" sz="1200" dirty="0">
                          <a:effectLst/>
                        </a:rPr>
                        <a:t>y </a:t>
                      </a:r>
                      <a:r>
                        <a:rPr lang="en-GB" sz="1200" spc="-5" dirty="0">
                          <a:effectLst/>
                        </a:rPr>
                        <a:t>d</a:t>
                      </a:r>
                      <a:r>
                        <a:rPr lang="en-GB" sz="1200" dirty="0">
                          <a:effectLst/>
                        </a:rPr>
                        <a:t>is</a:t>
                      </a:r>
                      <a:r>
                        <a:rPr lang="en-GB" sz="1200" spc="-10" dirty="0">
                          <a:effectLst/>
                        </a:rPr>
                        <a:t>e</a:t>
                      </a:r>
                      <a:r>
                        <a:rPr lang="en-GB" sz="1200" dirty="0">
                          <a:effectLst/>
                        </a:rPr>
                        <a:t>ase</a:t>
                      </a:r>
                      <a:endParaRPr lang="en-GB" sz="1600" dirty="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15" dirty="0">
                          <a:effectLst/>
                        </a:rPr>
                        <a:t>A</a:t>
                      </a:r>
                      <a:r>
                        <a:rPr lang="en-GB" sz="1200" spc="10" dirty="0">
                          <a:effectLst/>
                        </a:rPr>
                        <a:t>s</a:t>
                      </a:r>
                      <a:r>
                        <a:rPr lang="en-GB" sz="1200" spc="-10" dirty="0">
                          <a:effectLst/>
                        </a:rPr>
                        <a:t>t</a:t>
                      </a:r>
                      <a:r>
                        <a:rPr lang="en-GB" sz="1200" spc="-5" dirty="0">
                          <a:effectLst/>
                        </a:rPr>
                        <a:t>hm</a:t>
                      </a:r>
                      <a:r>
                        <a:rPr lang="en-GB" sz="1200" dirty="0">
                          <a:effectLst/>
                        </a:rPr>
                        <a:t>a</a:t>
                      </a:r>
                      <a:r>
                        <a:rPr lang="en-GB" sz="1200" spc="-5" dirty="0">
                          <a:effectLst/>
                        </a:rPr>
                        <a:t> </a:t>
                      </a:r>
                      <a:r>
                        <a:rPr lang="en-GB" sz="1200" spc="-10" dirty="0">
                          <a:effectLst/>
                        </a:rPr>
                        <a:t>t</a:t>
                      </a:r>
                      <a:r>
                        <a:rPr lang="en-GB" sz="1200" spc="-5" dirty="0">
                          <a:effectLst/>
                        </a:rPr>
                        <a:t>h</a:t>
                      </a:r>
                      <a:r>
                        <a:rPr lang="en-GB" sz="1200" spc="-10" dirty="0">
                          <a:effectLst/>
                        </a:rPr>
                        <a:t>a</a:t>
                      </a:r>
                      <a:r>
                        <a:rPr lang="en-GB" sz="1200" dirty="0">
                          <a:effectLst/>
                        </a:rPr>
                        <a:t>t</a:t>
                      </a:r>
                      <a:r>
                        <a:rPr lang="en-GB" sz="1200" spc="-5" dirty="0">
                          <a:effectLst/>
                        </a:rPr>
                        <a:t> </a:t>
                      </a:r>
                      <a:r>
                        <a:rPr lang="en-GB" sz="1200" spc="-10" dirty="0">
                          <a:effectLst/>
                        </a:rPr>
                        <a:t>r</a:t>
                      </a:r>
                      <a:r>
                        <a:rPr lang="en-GB" sz="1200" spc="5" dirty="0">
                          <a:effectLst/>
                        </a:rPr>
                        <a:t>e</a:t>
                      </a:r>
                      <a:r>
                        <a:rPr lang="en-GB" sz="1200" spc="-5" dirty="0">
                          <a:effectLst/>
                        </a:rPr>
                        <a:t>q</a:t>
                      </a:r>
                      <a:r>
                        <a:rPr lang="en-GB" sz="1200" spc="-10" dirty="0">
                          <a:effectLst/>
                        </a:rPr>
                        <a:t>uir</a:t>
                      </a:r>
                      <a:r>
                        <a:rPr lang="en-GB" sz="1200" spc="5" dirty="0">
                          <a:effectLst/>
                        </a:rPr>
                        <a:t>e</a:t>
                      </a:r>
                      <a:r>
                        <a:rPr lang="en-GB" sz="1200" dirty="0">
                          <a:effectLst/>
                        </a:rPr>
                        <a:t>s </a:t>
                      </a:r>
                      <a:r>
                        <a:rPr lang="en-GB" sz="1200" spc="-15" dirty="0">
                          <a:effectLst/>
                        </a:rPr>
                        <a:t>c</a:t>
                      </a:r>
                      <a:r>
                        <a:rPr lang="en-GB" sz="1200" dirty="0">
                          <a:effectLst/>
                        </a:rPr>
                        <a:t>o</a:t>
                      </a:r>
                      <a:r>
                        <a:rPr lang="en-GB" sz="1200" spc="-5" dirty="0">
                          <a:effectLst/>
                        </a:rPr>
                        <a:t>n</a:t>
                      </a:r>
                      <a:r>
                        <a:rPr lang="en-GB" sz="1200" spc="-15" dirty="0">
                          <a:effectLst/>
                        </a:rPr>
                        <a:t>t</a:t>
                      </a:r>
                      <a:r>
                        <a:rPr lang="en-GB" sz="1200" spc="-10" dirty="0">
                          <a:effectLst/>
                        </a:rPr>
                        <a:t>in</a:t>
                      </a:r>
                      <a:r>
                        <a:rPr lang="en-GB" sz="1200" dirty="0">
                          <a:effectLst/>
                        </a:rPr>
                        <a:t>u</a:t>
                      </a:r>
                      <a:r>
                        <a:rPr lang="en-GB" sz="1200" spc="-5" dirty="0">
                          <a:effectLst/>
                        </a:rPr>
                        <a:t>o</a:t>
                      </a:r>
                      <a:r>
                        <a:rPr lang="en-GB" sz="1200" dirty="0">
                          <a:effectLst/>
                        </a:rPr>
                        <a:t>us</a:t>
                      </a:r>
                      <a:r>
                        <a:rPr lang="en-GB" sz="1200" spc="-5" dirty="0">
                          <a:effectLst/>
                        </a:rPr>
                        <a:t> </a:t>
                      </a:r>
                      <a:r>
                        <a:rPr lang="en-GB" sz="1200" dirty="0">
                          <a:effectLst/>
                        </a:rPr>
                        <a:t>or </a:t>
                      </a:r>
                      <a:r>
                        <a:rPr lang="en-GB" sz="1200" spc="-10" dirty="0">
                          <a:effectLst/>
                        </a:rPr>
                        <a:t>r</a:t>
                      </a:r>
                      <a:r>
                        <a:rPr lang="en-GB" sz="1200" dirty="0">
                          <a:effectLst/>
                        </a:rPr>
                        <a:t>ep</a:t>
                      </a:r>
                      <a:r>
                        <a:rPr lang="en-GB" sz="1200" spc="-15" dirty="0">
                          <a:effectLst/>
                        </a:rPr>
                        <a:t>e</a:t>
                      </a:r>
                      <a:r>
                        <a:rPr lang="en-GB" sz="1200" spc="-10" dirty="0">
                          <a:effectLst/>
                        </a:rPr>
                        <a:t>at</a:t>
                      </a:r>
                      <a:r>
                        <a:rPr lang="en-GB" sz="1200" spc="5" dirty="0">
                          <a:effectLst/>
                        </a:rPr>
                        <a:t>e</a:t>
                      </a:r>
                      <a:r>
                        <a:rPr lang="en-GB" sz="1200" dirty="0">
                          <a:effectLst/>
                        </a:rPr>
                        <a:t>d</a:t>
                      </a:r>
                      <a:r>
                        <a:rPr lang="en-GB" sz="1200" spc="-5" dirty="0">
                          <a:effectLst/>
                        </a:rPr>
                        <a:t> </a:t>
                      </a:r>
                      <a:r>
                        <a:rPr lang="en-GB" sz="1200" dirty="0">
                          <a:effectLst/>
                        </a:rPr>
                        <a:t>use </a:t>
                      </a:r>
                      <a:r>
                        <a:rPr lang="en-GB" sz="1200" spc="-10" dirty="0">
                          <a:effectLst/>
                        </a:rPr>
                        <a:t>o</a:t>
                      </a:r>
                      <a:r>
                        <a:rPr lang="en-GB" sz="1200" dirty="0">
                          <a:effectLst/>
                        </a:rPr>
                        <a:t>f</a:t>
                      </a:r>
                      <a:r>
                        <a:rPr lang="en-GB" sz="1200" spc="-10" dirty="0">
                          <a:effectLst/>
                        </a:rPr>
                        <a:t> i</a:t>
                      </a:r>
                      <a:r>
                        <a:rPr lang="en-GB" sz="1200" spc="-5" dirty="0">
                          <a:effectLst/>
                        </a:rPr>
                        <a:t>nh</a:t>
                      </a:r>
                      <a:r>
                        <a:rPr lang="en-GB" sz="1200" spc="-15" dirty="0">
                          <a:effectLst/>
                        </a:rPr>
                        <a:t>a</a:t>
                      </a:r>
                      <a:r>
                        <a:rPr lang="en-GB" sz="1200" spc="-5" dirty="0">
                          <a:effectLst/>
                        </a:rPr>
                        <a:t>l</a:t>
                      </a:r>
                      <a:r>
                        <a:rPr lang="en-GB" sz="1200" spc="5" dirty="0">
                          <a:effectLst/>
                        </a:rPr>
                        <a:t>e</a:t>
                      </a:r>
                      <a:r>
                        <a:rPr lang="en-GB" sz="1200" dirty="0">
                          <a:effectLst/>
                        </a:rPr>
                        <a:t>d</a:t>
                      </a:r>
                      <a:r>
                        <a:rPr lang="en-GB" sz="1200" spc="-5" dirty="0">
                          <a:effectLst/>
                        </a:rPr>
                        <a:t> </a:t>
                      </a:r>
                      <a:r>
                        <a:rPr lang="en-GB" sz="1200" dirty="0">
                          <a:effectLst/>
                        </a:rPr>
                        <a:t>or</a:t>
                      </a:r>
                      <a:r>
                        <a:rPr lang="en-GB" sz="1200" spc="-10" dirty="0">
                          <a:effectLst/>
                        </a:rPr>
                        <a:t> </a:t>
                      </a:r>
                      <a:r>
                        <a:rPr lang="en-GB" sz="1200" spc="10" dirty="0">
                          <a:effectLst/>
                        </a:rPr>
                        <a:t>s</a:t>
                      </a:r>
                      <a:r>
                        <a:rPr lang="en-GB" sz="1200" spc="5" dirty="0">
                          <a:effectLst/>
                        </a:rPr>
                        <a:t>y</a:t>
                      </a:r>
                      <a:r>
                        <a:rPr lang="en-GB" sz="1200" spc="10" dirty="0">
                          <a:effectLst/>
                        </a:rPr>
                        <a:t>s</a:t>
                      </a:r>
                      <a:r>
                        <a:rPr lang="en-GB" sz="1200" spc="-10" dirty="0">
                          <a:effectLst/>
                        </a:rPr>
                        <a:t>t</a:t>
                      </a:r>
                      <a:r>
                        <a:rPr lang="en-GB" sz="1200" dirty="0">
                          <a:effectLst/>
                        </a:rPr>
                        <a:t>e</a:t>
                      </a:r>
                      <a:r>
                        <a:rPr lang="en-GB" sz="1200" spc="-10" dirty="0">
                          <a:effectLst/>
                        </a:rPr>
                        <a:t>m</a:t>
                      </a:r>
                      <a:r>
                        <a:rPr lang="en-GB" sz="1200" spc="-5" dirty="0">
                          <a:effectLst/>
                        </a:rPr>
                        <a:t>i</a:t>
                      </a:r>
                      <a:r>
                        <a:rPr lang="en-GB" sz="1200" dirty="0">
                          <a:effectLst/>
                        </a:rPr>
                        <a:t>c</a:t>
                      </a:r>
                      <a:r>
                        <a:rPr lang="en-GB" sz="1200" spc="-5" dirty="0">
                          <a:effectLst/>
                        </a:rPr>
                        <a:t> </a:t>
                      </a:r>
                      <a:r>
                        <a:rPr lang="en-GB" sz="1200" spc="10" dirty="0">
                          <a:effectLst/>
                        </a:rPr>
                        <a:t>s</a:t>
                      </a:r>
                      <a:r>
                        <a:rPr lang="en-GB" sz="1200" spc="-10" dirty="0">
                          <a:effectLst/>
                        </a:rPr>
                        <a:t>t</a:t>
                      </a:r>
                      <a:r>
                        <a:rPr lang="en-GB" sz="1200" dirty="0">
                          <a:effectLst/>
                        </a:rPr>
                        <a:t>e</a:t>
                      </a:r>
                      <a:r>
                        <a:rPr lang="en-GB" sz="1200" spc="-10" dirty="0">
                          <a:effectLst/>
                        </a:rPr>
                        <a:t>ro</a:t>
                      </a:r>
                      <a:r>
                        <a:rPr lang="en-GB" sz="1200" spc="-5" dirty="0">
                          <a:effectLst/>
                        </a:rPr>
                        <a:t>i</a:t>
                      </a:r>
                      <a:r>
                        <a:rPr lang="en-GB" sz="1200" dirty="0">
                          <a:effectLst/>
                        </a:rPr>
                        <a:t>ds</a:t>
                      </a:r>
                      <a:r>
                        <a:rPr lang="en-GB" sz="1200" spc="-10" dirty="0">
                          <a:effectLst/>
                        </a:rPr>
                        <a:t> </a:t>
                      </a:r>
                      <a:r>
                        <a:rPr lang="en-GB" sz="1200" dirty="0">
                          <a:effectLst/>
                        </a:rPr>
                        <a:t>or</a:t>
                      </a:r>
                      <a:r>
                        <a:rPr lang="en-GB" sz="1200" spc="-5" dirty="0">
                          <a:effectLst/>
                        </a:rPr>
                        <a:t> wi</a:t>
                      </a:r>
                      <a:r>
                        <a:rPr lang="en-GB" sz="1200" spc="-10" dirty="0">
                          <a:effectLst/>
                        </a:rPr>
                        <a:t>t</a:t>
                      </a:r>
                      <a:r>
                        <a:rPr lang="en-GB" sz="1200" dirty="0">
                          <a:effectLst/>
                        </a:rPr>
                        <a:t>h</a:t>
                      </a:r>
                      <a:r>
                        <a:rPr lang="en-GB" sz="1200" spc="-10" dirty="0">
                          <a:effectLst/>
                        </a:rPr>
                        <a:t> </a:t>
                      </a:r>
                      <a:r>
                        <a:rPr lang="en-GB" sz="1200" dirty="0">
                          <a:effectLst/>
                        </a:rPr>
                        <a:t>p</a:t>
                      </a:r>
                      <a:r>
                        <a:rPr lang="en-GB" sz="1200" spc="-10" dirty="0">
                          <a:effectLst/>
                        </a:rPr>
                        <a:t>r</a:t>
                      </a:r>
                      <a:r>
                        <a:rPr lang="en-GB" sz="1200" spc="-15" dirty="0">
                          <a:effectLst/>
                        </a:rPr>
                        <a:t>e</a:t>
                      </a:r>
                      <a:r>
                        <a:rPr lang="en-GB" sz="1200" spc="-10" dirty="0">
                          <a:effectLst/>
                        </a:rPr>
                        <a:t>vi</a:t>
                      </a:r>
                      <a:r>
                        <a:rPr lang="en-GB" sz="1200" spc="-5" dirty="0">
                          <a:effectLst/>
                        </a:rPr>
                        <a:t>o</a:t>
                      </a:r>
                      <a:r>
                        <a:rPr lang="en-GB" sz="1200" dirty="0">
                          <a:effectLst/>
                        </a:rPr>
                        <a:t>us e</a:t>
                      </a:r>
                      <a:r>
                        <a:rPr lang="en-GB" sz="1200" spc="-10" dirty="0">
                          <a:effectLst/>
                        </a:rPr>
                        <a:t>x</a:t>
                      </a:r>
                      <a:r>
                        <a:rPr lang="en-GB" sz="1200" dirty="0">
                          <a:effectLst/>
                        </a:rPr>
                        <a:t>a</a:t>
                      </a:r>
                      <a:r>
                        <a:rPr lang="en-GB" sz="1200" spc="-15" dirty="0">
                          <a:effectLst/>
                        </a:rPr>
                        <a:t>c</a:t>
                      </a:r>
                      <a:r>
                        <a:rPr lang="en-GB" sz="1200" dirty="0">
                          <a:effectLst/>
                        </a:rPr>
                        <a:t>e</a:t>
                      </a:r>
                      <a:r>
                        <a:rPr lang="en-GB" sz="1200" spc="-5" dirty="0">
                          <a:effectLst/>
                        </a:rPr>
                        <a:t>rb</a:t>
                      </a:r>
                      <a:r>
                        <a:rPr lang="en-GB" sz="1200" spc="-10" dirty="0">
                          <a:effectLst/>
                        </a:rPr>
                        <a:t>a</a:t>
                      </a:r>
                      <a:r>
                        <a:rPr lang="en-GB" sz="1200" spc="-15" dirty="0">
                          <a:effectLst/>
                        </a:rPr>
                        <a:t>t</a:t>
                      </a:r>
                      <a:r>
                        <a:rPr lang="en-GB" sz="1200" spc="-10" dirty="0">
                          <a:effectLst/>
                        </a:rPr>
                        <a:t>i</a:t>
                      </a:r>
                      <a:r>
                        <a:rPr lang="en-GB" sz="1200" dirty="0">
                          <a:effectLst/>
                        </a:rPr>
                        <a:t>ons</a:t>
                      </a:r>
                      <a:r>
                        <a:rPr lang="en-GB" sz="1200" spc="-15" dirty="0">
                          <a:effectLst/>
                        </a:rPr>
                        <a:t> </a:t>
                      </a:r>
                      <a:r>
                        <a:rPr lang="en-GB" sz="1200" spc="-10" dirty="0">
                          <a:effectLst/>
                        </a:rPr>
                        <a:t>r</a:t>
                      </a:r>
                      <a:r>
                        <a:rPr lang="en-GB" sz="1200" spc="5" dirty="0">
                          <a:effectLst/>
                        </a:rPr>
                        <a:t>e</a:t>
                      </a:r>
                      <a:r>
                        <a:rPr lang="en-GB" sz="1200" spc="-5" dirty="0">
                          <a:effectLst/>
                        </a:rPr>
                        <a:t>q</a:t>
                      </a:r>
                      <a:r>
                        <a:rPr lang="en-GB" sz="1200" spc="-10" dirty="0">
                          <a:effectLst/>
                        </a:rPr>
                        <a:t>uiri</a:t>
                      </a:r>
                      <a:r>
                        <a:rPr lang="en-GB" sz="1200" dirty="0">
                          <a:effectLst/>
                        </a:rPr>
                        <a:t>ng</a:t>
                      </a:r>
                      <a:r>
                        <a:rPr lang="en-GB" sz="1200" spc="-15" dirty="0">
                          <a:effectLst/>
                        </a:rPr>
                        <a:t> </a:t>
                      </a:r>
                      <a:r>
                        <a:rPr lang="en-GB" sz="1200" spc="-5" dirty="0">
                          <a:effectLst/>
                        </a:rPr>
                        <a:t>h</a:t>
                      </a:r>
                      <a:r>
                        <a:rPr lang="en-GB" sz="1200" dirty="0">
                          <a:effectLst/>
                        </a:rPr>
                        <a:t>os</a:t>
                      </a:r>
                      <a:r>
                        <a:rPr lang="en-GB" sz="1200" spc="-5" dirty="0">
                          <a:effectLst/>
                        </a:rPr>
                        <a:t>pi</a:t>
                      </a:r>
                      <a:r>
                        <a:rPr lang="en-GB" sz="1200" dirty="0">
                          <a:effectLst/>
                        </a:rPr>
                        <a:t>t</a:t>
                      </a:r>
                      <a:r>
                        <a:rPr lang="en-GB" sz="1200" spc="-15" dirty="0">
                          <a:effectLst/>
                        </a:rPr>
                        <a:t>a</a:t>
                      </a:r>
                      <a:r>
                        <a:rPr lang="en-GB" sz="1200" dirty="0">
                          <a:effectLst/>
                        </a:rPr>
                        <a:t>l</a:t>
                      </a:r>
                      <a:r>
                        <a:rPr lang="en-GB" sz="1200" spc="-15" dirty="0">
                          <a:effectLst/>
                        </a:rPr>
                        <a:t> </a:t>
                      </a:r>
                      <a:r>
                        <a:rPr lang="en-GB" sz="1200" dirty="0">
                          <a:effectLst/>
                        </a:rPr>
                        <a:t>a</a:t>
                      </a:r>
                      <a:r>
                        <a:rPr lang="en-GB" sz="1200" spc="-5" dirty="0">
                          <a:effectLst/>
                        </a:rPr>
                        <a:t>d</a:t>
                      </a:r>
                      <a:r>
                        <a:rPr lang="en-GB" sz="1200" spc="-10" dirty="0">
                          <a:effectLst/>
                        </a:rPr>
                        <a:t>m</a:t>
                      </a:r>
                      <a:r>
                        <a:rPr lang="en-GB" sz="1200" dirty="0">
                          <a:effectLst/>
                        </a:rPr>
                        <a:t>i</a:t>
                      </a:r>
                      <a:r>
                        <a:rPr lang="en-GB" sz="1200" spc="5" dirty="0">
                          <a:effectLst/>
                        </a:rPr>
                        <a:t>s</a:t>
                      </a:r>
                      <a:r>
                        <a:rPr lang="en-GB" sz="1200" spc="-10" dirty="0">
                          <a:effectLst/>
                        </a:rPr>
                        <a:t>si</a:t>
                      </a:r>
                      <a:r>
                        <a:rPr lang="en-GB" sz="1200" dirty="0">
                          <a:effectLst/>
                        </a:rPr>
                        <a:t>o</a:t>
                      </a:r>
                      <a:r>
                        <a:rPr lang="en-GB" sz="1200" spc="-5" dirty="0">
                          <a:effectLst/>
                        </a:rPr>
                        <a:t>n</a:t>
                      </a:r>
                      <a:r>
                        <a:rPr lang="en-GB" sz="1200" dirty="0">
                          <a:effectLst/>
                        </a:rPr>
                        <a:t>.</a:t>
                      </a:r>
                      <a:endParaRPr lang="en-GB" sz="1600" dirty="0">
                        <a:effectLst/>
                      </a:endParaRPr>
                    </a:p>
                    <a:p>
                      <a:pPr>
                        <a:spcBef>
                          <a:spcPts val="300"/>
                        </a:spcBef>
                        <a:spcAft>
                          <a:spcPts val="300"/>
                        </a:spcAft>
                      </a:pPr>
                      <a:r>
                        <a:rPr lang="en-GB" sz="1200" spc="-10" dirty="0">
                          <a:effectLst/>
                        </a:rPr>
                        <a:t>C</a:t>
                      </a:r>
                      <a:r>
                        <a:rPr lang="en-GB" sz="1200" spc="-5" dirty="0">
                          <a:effectLst/>
                        </a:rPr>
                        <a:t>h</a:t>
                      </a:r>
                      <a:r>
                        <a:rPr lang="en-GB" sz="1200" spc="-10" dirty="0">
                          <a:effectLst/>
                        </a:rPr>
                        <a:t>r</a:t>
                      </a:r>
                      <a:r>
                        <a:rPr lang="en-GB" sz="1200" dirty="0">
                          <a:effectLst/>
                        </a:rPr>
                        <a:t>o</a:t>
                      </a:r>
                      <a:r>
                        <a:rPr lang="en-GB" sz="1200" spc="-10" dirty="0">
                          <a:effectLst/>
                        </a:rPr>
                        <a:t>n</a:t>
                      </a:r>
                      <a:r>
                        <a:rPr lang="en-GB" sz="1200" spc="-5" dirty="0">
                          <a:effectLst/>
                        </a:rPr>
                        <a:t>i</a:t>
                      </a:r>
                      <a:r>
                        <a:rPr lang="en-GB" sz="1200" dirty="0">
                          <a:effectLst/>
                        </a:rPr>
                        <a:t>c</a:t>
                      </a:r>
                      <a:r>
                        <a:rPr lang="en-GB" sz="1200" spc="-160" dirty="0">
                          <a:effectLst/>
                        </a:rPr>
                        <a:t> </a:t>
                      </a:r>
                      <a:r>
                        <a:rPr lang="en-GB" sz="1200" dirty="0">
                          <a:effectLst/>
                        </a:rPr>
                        <a:t>ob</a:t>
                      </a:r>
                      <a:r>
                        <a:rPr lang="en-GB" sz="1200" spc="10" dirty="0">
                          <a:effectLst/>
                        </a:rPr>
                        <a:t>s</a:t>
                      </a:r>
                      <a:r>
                        <a:rPr lang="en-GB" sz="1200" spc="-10" dirty="0">
                          <a:effectLst/>
                        </a:rPr>
                        <a:t>t</a:t>
                      </a:r>
                      <a:r>
                        <a:rPr lang="en-GB" sz="1200" spc="-5" dirty="0">
                          <a:effectLst/>
                        </a:rPr>
                        <a:t>r</a:t>
                      </a:r>
                      <a:r>
                        <a:rPr lang="en-GB" sz="1200" dirty="0">
                          <a:effectLst/>
                        </a:rPr>
                        <a:t>u</a:t>
                      </a:r>
                      <a:r>
                        <a:rPr lang="en-GB" sz="1200" spc="20" dirty="0">
                          <a:effectLst/>
                        </a:rPr>
                        <a:t>c</a:t>
                      </a:r>
                      <a:r>
                        <a:rPr lang="en-GB" sz="1200" spc="-15" dirty="0">
                          <a:effectLst/>
                        </a:rPr>
                        <a:t>t</a:t>
                      </a:r>
                      <a:r>
                        <a:rPr lang="en-GB" sz="1200" spc="-5" dirty="0">
                          <a:effectLst/>
                        </a:rPr>
                        <a:t>i</a:t>
                      </a:r>
                      <a:r>
                        <a:rPr lang="en-GB" sz="1200" spc="-15" dirty="0">
                          <a:effectLst/>
                        </a:rPr>
                        <a:t>v</a:t>
                      </a:r>
                      <a:r>
                        <a:rPr lang="en-GB" sz="1200" dirty="0">
                          <a:effectLst/>
                        </a:rPr>
                        <a:t>e</a:t>
                      </a:r>
                      <a:r>
                        <a:rPr lang="en-GB" sz="1200" spc="-160" dirty="0">
                          <a:effectLst/>
                        </a:rPr>
                        <a:t> </a:t>
                      </a:r>
                      <a:r>
                        <a:rPr lang="en-GB" sz="1200" dirty="0">
                          <a:effectLst/>
                        </a:rPr>
                        <a:t>p</a:t>
                      </a:r>
                      <a:r>
                        <a:rPr lang="en-GB" sz="1200" spc="-10" dirty="0">
                          <a:effectLst/>
                        </a:rPr>
                        <a:t>ul</a:t>
                      </a:r>
                      <a:r>
                        <a:rPr lang="en-GB" sz="1200" dirty="0">
                          <a:effectLst/>
                        </a:rPr>
                        <a:t>mo</a:t>
                      </a:r>
                      <a:r>
                        <a:rPr lang="en-GB" sz="1200" spc="-5" dirty="0">
                          <a:effectLst/>
                        </a:rPr>
                        <a:t>n</a:t>
                      </a:r>
                      <a:r>
                        <a:rPr lang="en-GB" sz="1200" spc="-10" dirty="0">
                          <a:effectLst/>
                        </a:rPr>
                        <a:t>a</a:t>
                      </a:r>
                      <a:r>
                        <a:rPr lang="en-GB" sz="1200" spc="20" dirty="0">
                          <a:effectLst/>
                        </a:rPr>
                        <a:t>r</a:t>
                      </a:r>
                      <a:r>
                        <a:rPr lang="en-GB" sz="1200" dirty="0">
                          <a:effectLst/>
                        </a:rPr>
                        <a:t>y</a:t>
                      </a:r>
                      <a:r>
                        <a:rPr lang="en-GB" sz="1200" spc="-155" dirty="0">
                          <a:effectLst/>
                        </a:rPr>
                        <a:t> </a:t>
                      </a:r>
                      <a:r>
                        <a:rPr lang="en-GB" sz="1200" spc="-10" dirty="0">
                          <a:effectLst/>
                        </a:rPr>
                        <a:t>d</a:t>
                      </a:r>
                      <a:r>
                        <a:rPr lang="en-GB" sz="1200" dirty="0">
                          <a:effectLst/>
                        </a:rPr>
                        <a:t>is</a:t>
                      </a:r>
                      <a:r>
                        <a:rPr lang="en-GB" sz="1200" spc="-15" dirty="0">
                          <a:effectLst/>
                        </a:rPr>
                        <a:t>e</a:t>
                      </a:r>
                      <a:r>
                        <a:rPr lang="en-GB" sz="1200" dirty="0">
                          <a:effectLst/>
                        </a:rPr>
                        <a:t>ase</a:t>
                      </a:r>
                      <a:r>
                        <a:rPr lang="en-GB" sz="1200" spc="-160" dirty="0">
                          <a:effectLst/>
                        </a:rPr>
                        <a:t> </a:t>
                      </a:r>
                      <a:r>
                        <a:rPr lang="en-GB" sz="1200" spc="20" dirty="0">
                          <a:effectLst/>
                        </a:rPr>
                        <a:t>(</a:t>
                      </a:r>
                      <a:r>
                        <a:rPr lang="en-GB" sz="1200" spc="-25" dirty="0">
                          <a:effectLst/>
                        </a:rPr>
                        <a:t>C</a:t>
                      </a:r>
                      <a:r>
                        <a:rPr lang="en-GB" sz="1200" spc="5" dirty="0">
                          <a:effectLst/>
                        </a:rPr>
                        <a:t>O</a:t>
                      </a:r>
                      <a:r>
                        <a:rPr lang="en-GB" sz="1200" dirty="0">
                          <a:effectLst/>
                        </a:rPr>
                        <a:t>P</a:t>
                      </a:r>
                      <a:r>
                        <a:rPr lang="en-GB" sz="1200" spc="15" dirty="0">
                          <a:effectLst/>
                        </a:rPr>
                        <a:t>D</a:t>
                      </a:r>
                      <a:r>
                        <a:rPr lang="en-GB" sz="1200" dirty="0">
                          <a:effectLst/>
                        </a:rPr>
                        <a:t>) </a:t>
                      </a:r>
                      <a:r>
                        <a:rPr lang="en-GB" sz="1200" spc="-10" dirty="0">
                          <a:effectLst/>
                        </a:rPr>
                        <a:t>i</a:t>
                      </a:r>
                      <a:r>
                        <a:rPr lang="en-GB" sz="1200" dirty="0">
                          <a:effectLst/>
                        </a:rPr>
                        <a:t>n</a:t>
                      </a:r>
                      <a:r>
                        <a:rPr lang="en-GB" sz="1200" spc="-15" dirty="0">
                          <a:effectLst/>
                        </a:rPr>
                        <a:t>c</a:t>
                      </a:r>
                      <a:r>
                        <a:rPr lang="en-GB" sz="1200" spc="-10" dirty="0">
                          <a:effectLst/>
                        </a:rPr>
                        <a:t>l</a:t>
                      </a:r>
                      <a:r>
                        <a:rPr lang="en-GB" sz="1200" dirty="0">
                          <a:effectLst/>
                        </a:rPr>
                        <a:t>u</a:t>
                      </a:r>
                      <a:r>
                        <a:rPr lang="en-GB" sz="1200" spc="-10" dirty="0">
                          <a:effectLst/>
                        </a:rPr>
                        <a:t>di</a:t>
                      </a:r>
                      <a:r>
                        <a:rPr lang="en-GB" sz="1200" dirty="0">
                          <a:effectLst/>
                        </a:rPr>
                        <a:t>ng</a:t>
                      </a:r>
                      <a:r>
                        <a:rPr lang="en-GB" sz="1200" spc="-20" dirty="0">
                          <a:effectLst/>
                        </a:rPr>
                        <a:t> </a:t>
                      </a:r>
                      <a:r>
                        <a:rPr lang="en-GB" sz="1200" spc="-10" dirty="0">
                          <a:effectLst/>
                        </a:rPr>
                        <a:t>c</a:t>
                      </a:r>
                      <a:r>
                        <a:rPr lang="en-GB" sz="1200" spc="-5" dirty="0">
                          <a:effectLst/>
                        </a:rPr>
                        <a:t>h</a:t>
                      </a:r>
                      <a:r>
                        <a:rPr lang="en-GB" sz="1200" spc="-10" dirty="0">
                          <a:effectLst/>
                        </a:rPr>
                        <a:t>r</a:t>
                      </a:r>
                      <a:r>
                        <a:rPr lang="en-GB" sz="1200" dirty="0">
                          <a:effectLst/>
                        </a:rPr>
                        <a:t>o</a:t>
                      </a:r>
                      <a:r>
                        <a:rPr lang="en-GB" sz="1200" spc="-10" dirty="0">
                          <a:effectLst/>
                        </a:rPr>
                        <a:t>n</a:t>
                      </a:r>
                      <a:r>
                        <a:rPr lang="en-GB" sz="1200" spc="-5" dirty="0">
                          <a:effectLst/>
                        </a:rPr>
                        <a:t>i</a:t>
                      </a:r>
                      <a:r>
                        <a:rPr lang="en-GB" sz="1200" dirty="0">
                          <a:effectLst/>
                        </a:rPr>
                        <a:t>c</a:t>
                      </a:r>
                      <a:r>
                        <a:rPr lang="en-GB" sz="1200" spc="-15" dirty="0">
                          <a:effectLst/>
                        </a:rPr>
                        <a:t> </a:t>
                      </a:r>
                      <a:r>
                        <a:rPr lang="en-GB" sz="1200" dirty="0">
                          <a:effectLst/>
                        </a:rPr>
                        <a:t>b</a:t>
                      </a:r>
                      <a:r>
                        <a:rPr lang="en-GB" sz="1200" spc="-10" dirty="0">
                          <a:effectLst/>
                        </a:rPr>
                        <a:t>r</a:t>
                      </a:r>
                      <a:r>
                        <a:rPr lang="en-GB" sz="1200" dirty="0">
                          <a:effectLst/>
                        </a:rPr>
                        <a:t>on</a:t>
                      </a:r>
                      <a:r>
                        <a:rPr lang="en-GB" sz="1200" spc="-10" dirty="0">
                          <a:effectLst/>
                        </a:rPr>
                        <a:t>ch</a:t>
                      </a:r>
                      <a:r>
                        <a:rPr lang="en-GB" sz="1200" spc="-5" dirty="0">
                          <a:effectLst/>
                        </a:rPr>
                        <a:t>i</a:t>
                      </a:r>
                      <a:r>
                        <a:rPr lang="en-GB" sz="1200" spc="-15" dirty="0">
                          <a:effectLst/>
                        </a:rPr>
                        <a:t>t</a:t>
                      </a:r>
                      <a:r>
                        <a:rPr lang="en-GB" sz="1200" dirty="0">
                          <a:effectLst/>
                        </a:rPr>
                        <a:t>is</a:t>
                      </a:r>
                      <a:r>
                        <a:rPr lang="en-GB" sz="1200" spc="-15" dirty="0">
                          <a:effectLst/>
                        </a:rPr>
                        <a:t> </a:t>
                      </a:r>
                      <a:r>
                        <a:rPr lang="en-GB" sz="1200" spc="-10" dirty="0">
                          <a:effectLst/>
                        </a:rPr>
                        <a:t>a</a:t>
                      </a:r>
                      <a:r>
                        <a:rPr lang="en-GB" sz="1200" dirty="0">
                          <a:effectLst/>
                        </a:rPr>
                        <a:t>nd</a:t>
                      </a:r>
                      <a:r>
                        <a:rPr lang="en-GB" sz="1200" spc="-15" dirty="0">
                          <a:effectLst/>
                        </a:rPr>
                        <a:t> </a:t>
                      </a:r>
                      <a:r>
                        <a:rPr lang="en-GB" sz="1200" dirty="0">
                          <a:effectLst/>
                        </a:rPr>
                        <a:t>e</a:t>
                      </a:r>
                      <a:r>
                        <a:rPr lang="en-GB" sz="1200" spc="-5" dirty="0">
                          <a:effectLst/>
                        </a:rPr>
                        <a:t>m</a:t>
                      </a:r>
                      <a:r>
                        <a:rPr lang="en-GB" sz="1200" dirty="0">
                          <a:effectLst/>
                        </a:rPr>
                        <a:t>p</a:t>
                      </a:r>
                      <a:r>
                        <a:rPr lang="en-GB" sz="1200" spc="-15" dirty="0">
                          <a:effectLst/>
                        </a:rPr>
                        <a:t>h</a:t>
                      </a:r>
                      <a:r>
                        <a:rPr lang="en-GB" sz="1200" spc="5" dirty="0">
                          <a:effectLst/>
                        </a:rPr>
                        <a:t>y</a:t>
                      </a:r>
                      <a:r>
                        <a:rPr lang="en-GB" sz="1200" dirty="0">
                          <a:effectLst/>
                        </a:rPr>
                        <a:t>se</a:t>
                      </a:r>
                      <a:r>
                        <a:rPr lang="en-GB" sz="1200" spc="-5" dirty="0">
                          <a:effectLst/>
                        </a:rPr>
                        <a:t>m</a:t>
                      </a:r>
                      <a:r>
                        <a:rPr lang="en-GB" sz="1200" spc="20" dirty="0">
                          <a:effectLst/>
                        </a:rPr>
                        <a:t>a</a:t>
                      </a:r>
                      <a:r>
                        <a:rPr lang="en-GB" sz="1200" dirty="0">
                          <a:effectLst/>
                        </a:rPr>
                        <a:t>; b</a:t>
                      </a:r>
                      <a:r>
                        <a:rPr lang="en-GB" sz="1200" spc="-10" dirty="0">
                          <a:effectLst/>
                        </a:rPr>
                        <a:t>r</a:t>
                      </a:r>
                      <a:r>
                        <a:rPr lang="en-GB" sz="1200" dirty="0">
                          <a:effectLst/>
                        </a:rPr>
                        <a:t>on</a:t>
                      </a:r>
                      <a:r>
                        <a:rPr lang="en-GB" sz="1200" spc="-15" dirty="0">
                          <a:effectLst/>
                        </a:rPr>
                        <a:t>c</a:t>
                      </a:r>
                      <a:r>
                        <a:rPr lang="en-GB" sz="1200" spc="-10" dirty="0">
                          <a:effectLst/>
                        </a:rPr>
                        <a:t>h</a:t>
                      </a:r>
                      <a:r>
                        <a:rPr lang="en-GB" sz="1200" spc="-5" dirty="0">
                          <a:effectLst/>
                        </a:rPr>
                        <a:t>i</a:t>
                      </a:r>
                      <a:r>
                        <a:rPr lang="en-GB" sz="1200" spc="5" dirty="0">
                          <a:effectLst/>
                        </a:rPr>
                        <a:t>e</a:t>
                      </a:r>
                      <a:r>
                        <a:rPr lang="en-GB" sz="1200" spc="20" dirty="0">
                          <a:effectLst/>
                        </a:rPr>
                        <a:t>c</a:t>
                      </a:r>
                      <a:r>
                        <a:rPr lang="en-GB" sz="1200" dirty="0">
                          <a:effectLst/>
                        </a:rPr>
                        <a:t>ta</a:t>
                      </a:r>
                      <a:r>
                        <a:rPr lang="en-GB" sz="1200" spc="-10" dirty="0">
                          <a:effectLst/>
                        </a:rPr>
                        <a:t>s</a:t>
                      </a:r>
                      <a:r>
                        <a:rPr lang="en-GB" sz="1200" dirty="0">
                          <a:effectLst/>
                        </a:rPr>
                        <a:t>i</a:t>
                      </a:r>
                      <a:r>
                        <a:rPr lang="en-GB" sz="1200" spc="10" dirty="0">
                          <a:effectLst/>
                        </a:rPr>
                        <a:t>s</a:t>
                      </a:r>
                      <a:r>
                        <a:rPr lang="en-GB" sz="1200" dirty="0">
                          <a:effectLst/>
                        </a:rPr>
                        <a:t>,</a:t>
                      </a:r>
                      <a:r>
                        <a:rPr lang="en-GB" sz="1200" spc="-25" dirty="0">
                          <a:effectLst/>
                        </a:rPr>
                        <a:t> </a:t>
                      </a:r>
                      <a:r>
                        <a:rPr lang="en-GB" sz="1200" spc="20" dirty="0">
                          <a:effectLst/>
                        </a:rPr>
                        <a:t>c</a:t>
                      </a:r>
                      <a:r>
                        <a:rPr lang="en-GB" sz="1200" spc="5" dirty="0">
                          <a:effectLst/>
                        </a:rPr>
                        <a:t>y</a:t>
                      </a:r>
                      <a:r>
                        <a:rPr lang="en-GB" sz="1200" spc="10" dirty="0">
                          <a:effectLst/>
                        </a:rPr>
                        <a:t>s</a:t>
                      </a:r>
                      <a:r>
                        <a:rPr lang="en-GB" sz="1200" spc="-15" dirty="0">
                          <a:effectLst/>
                        </a:rPr>
                        <a:t>t</a:t>
                      </a:r>
                      <a:r>
                        <a:rPr lang="en-GB" sz="1200" spc="-5" dirty="0">
                          <a:effectLst/>
                        </a:rPr>
                        <a:t>i</a:t>
                      </a:r>
                      <a:r>
                        <a:rPr lang="en-GB" sz="1200" dirty="0">
                          <a:effectLst/>
                        </a:rPr>
                        <a:t>c</a:t>
                      </a:r>
                      <a:r>
                        <a:rPr lang="en-GB" sz="1200" spc="-20" dirty="0">
                          <a:effectLst/>
                        </a:rPr>
                        <a:t> </a:t>
                      </a:r>
                      <a:r>
                        <a:rPr lang="en-GB" sz="1200" dirty="0">
                          <a:effectLst/>
                        </a:rPr>
                        <a:t>f</a:t>
                      </a:r>
                      <a:r>
                        <a:rPr lang="en-GB" sz="1200" spc="-5" dirty="0">
                          <a:effectLst/>
                        </a:rPr>
                        <a:t>i</a:t>
                      </a:r>
                      <a:r>
                        <a:rPr lang="en-GB" sz="1200" dirty="0">
                          <a:effectLst/>
                        </a:rPr>
                        <a:t>b</a:t>
                      </a:r>
                      <a:r>
                        <a:rPr lang="en-GB" sz="1200" spc="-10" dirty="0">
                          <a:effectLst/>
                        </a:rPr>
                        <a:t>r</a:t>
                      </a:r>
                      <a:r>
                        <a:rPr lang="en-GB" sz="1200" dirty="0">
                          <a:effectLst/>
                        </a:rPr>
                        <a:t>o</a:t>
                      </a:r>
                      <a:r>
                        <a:rPr lang="en-GB" sz="1200" spc="-10" dirty="0">
                          <a:effectLst/>
                        </a:rPr>
                        <a:t>s</a:t>
                      </a:r>
                      <a:r>
                        <a:rPr lang="en-GB" sz="1200" dirty="0">
                          <a:effectLst/>
                        </a:rPr>
                        <a:t>i</a:t>
                      </a:r>
                      <a:r>
                        <a:rPr lang="en-GB" sz="1200" spc="10" dirty="0">
                          <a:effectLst/>
                        </a:rPr>
                        <a:t>s</a:t>
                      </a:r>
                      <a:r>
                        <a:rPr lang="en-GB" sz="1200" dirty="0">
                          <a:effectLst/>
                        </a:rPr>
                        <a:t>,</a:t>
                      </a:r>
                      <a:r>
                        <a:rPr lang="en-GB" sz="1200" spc="-25" dirty="0">
                          <a:effectLst/>
                        </a:rPr>
                        <a:t> </a:t>
                      </a:r>
                      <a:r>
                        <a:rPr lang="en-GB" sz="1200" spc="-10" dirty="0">
                          <a:effectLst/>
                        </a:rPr>
                        <a:t>i</a:t>
                      </a:r>
                      <a:r>
                        <a:rPr lang="en-GB" sz="1200" spc="-5" dirty="0">
                          <a:effectLst/>
                        </a:rPr>
                        <a:t>n</a:t>
                      </a:r>
                      <a:r>
                        <a:rPr lang="en-GB" sz="1200" spc="-10" dirty="0">
                          <a:effectLst/>
                        </a:rPr>
                        <a:t>t</a:t>
                      </a:r>
                      <a:r>
                        <a:rPr lang="en-GB" sz="1200" dirty="0">
                          <a:effectLst/>
                        </a:rPr>
                        <a:t>e</a:t>
                      </a:r>
                      <a:r>
                        <a:rPr lang="en-GB" sz="1200" spc="5" dirty="0">
                          <a:effectLst/>
                        </a:rPr>
                        <a:t>r</a:t>
                      </a:r>
                      <a:r>
                        <a:rPr lang="en-GB" sz="1200" spc="10" dirty="0">
                          <a:effectLst/>
                        </a:rPr>
                        <a:t>s</a:t>
                      </a:r>
                      <a:r>
                        <a:rPr lang="en-GB" sz="1200" spc="-15" dirty="0">
                          <a:effectLst/>
                        </a:rPr>
                        <a:t>t</a:t>
                      </a:r>
                      <a:r>
                        <a:rPr lang="en-GB" sz="1200" spc="-5" dirty="0">
                          <a:effectLst/>
                        </a:rPr>
                        <a:t>i</a:t>
                      </a:r>
                      <a:r>
                        <a:rPr lang="en-GB" sz="1200" spc="-15" dirty="0">
                          <a:effectLst/>
                        </a:rPr>
                        <a:t>t</a:t>
                      </a:r>
                      <a:r>
                        <a:rPr lang="en-GB" sz="1200" spc="-10" dirty="0">
                          <a:effectLst/>
                        </a:rPr>
                        <a:t>i</a:t>
                      </a:r>
                      <a:r>
                        <a:rPr lang="en-GB" sz="1200" spc="-15" dirty="0">
                          <a:effectLst/>
                        </a:rPr>
                        <a:t>a</a:t>
                      </a:r>
                      <a:r>
                        <a:rPr lang="en-GB" sz="1200" dirty="0">
                          <a:effectLst/>
                        </a:rPr>
                        <a:t>l</a:t>
                      </a:r>
                      <a:r>
                        <a:rPr lang="en-GB" sz="1200" spc="-20" dirty="0">
                          <a:effectLst/>
                        </a:rPr>
                        <a:t> </a:t>
                      </a:r>
                      <a:r>
                        <a:rPr lang="en-GB" sz="1200" spc="-10" dirty="0">
                          <a:effectLst/>
                        </a:rPr>
                        <a:t>l</a:t>
                      </a:r>
                      <a:r>
                        <a:rPr lang="en-GB" sz="1200" spc="-5" dirty="0">
                          <a:effectLst/>
                        </a:rPr>
                        <a:t>u</a:t>
                      </a:r>
                      <a:r>
                        <a:rPr lang="en-GB" sz="1200" dirty="0">
                          <a:effectLst/>
                        </a:rPr>
                        <a:t>ng f</a:t>
                      </a:r>
                      <a:r>
                        <a:rPr lang="en-GB" sz="1200" spc="-5" dirty="0">
                          <a:effectLst/>
                        </a:rPr>
                        <a:t>i</a:t>
                      </a:r>
                      <a:r>
                        <a:rPr lang="en-GB" sz="1200" dirty="0">
                          <a:effectLst/>
                        </a:rPr>
                        <a:t>b</a:t>
                      </a:r>
                      <a:r>
                        <a:rPr lang="en-GB" sz="1200" spc="-10" dirty="0">
                          <a:effectLst/>
                        </a:rPr>
                        <a:t>r</a:t>
                      </a:r>
                      <a:r>
                        <a:rPr lang="en-GB" sz="1200" dirty="0">
                          <a:effectLst/>
                        </a:rPr>
                        <a:t>o</a:t>
                      </a:r>
                      <a:r>
                        <a:rPr lang="en-GB" sz="1200" spc="-10" dirty="0">
                          <a:effectLst/>
                        </a:rPr>
                        <a:t>s</a:t>
                      </a:r>
                      <a:r>
                        <a:rPr lang="en-GB" sz="1200" dirty="0">
                          <a:effectLst/>
                        </a:rPr>
                        <a:t>i</a:t>
                      </a:r>
                      <a:r>
                        <a:rPr lang="en-GB" sz="1200" spc="10" dirty="0">
                          <a:effectLst/>
                        </a:rPr>
                        <a:t>s</a:t>
                      </a:r>
                      <a:r>
                        <a:rPr lang="en-GB" sz="1200" dirty="0">
                          <a:effectLst/>
                        </a:rPr>
                        <a:t>,</a:t>
                      </a:r>
                      <a:r>
                        <a:rPr lang="en-GB" sz="1200" spc="-10" dirty="0">
                          <a:effectLst/>
                        </a:rPr>
                        <a:t> </a:t>
                      </a:r>
                      <a:r>
                        <a:rPr lang="en-GB" sz="1200" dirty="0">
                          <a:effectLst/>
                        </a:rPr>
                        <a:t>pn</a:t>
                      </a:r>
                      <a:r>
                        <a:rPr lang="en-GB" sz="1200" spc="-5" dirty="0">
                          <a:effectLst/>
                        </a:rPr>
                        <a:t>eu</a:t>
                      </a:r>
                      <a:r>
                        <a:rPr lang="en-GB" sz="1200" dirty="0">
                          <a:effectLst/>
                        </a:rPr>
                        <a:t>mo</a:t>
                      </a:r>
                      <a:r>
                        <a:rPr lang="en-GB" sz="1200" spc="-15" dirty="0">
                          <a:effectLst/>
                        </a:rPr>
                        <a:t>c</a:t>
                      </a:r>
                      <a:r>
                        <a:rPr lang="en-GB" sz="1200" dirty="0">
                          <a:effectLst/>
                        </a:rPr>
                        <a:t>o</a:t>
                      </a:r>
                      <a:r>
                        <a:rPr lang="en-GB" sz="1200" spc="-10" dirty="0">
                          <a:effectLst/>
                        </a:rPr>
                        <a:t>ni</a:t>
                      </a:r>
                      <a:r>
                        <a:rPr lang="en-GB" sz="1200" dirty="0">
                          <a:effectLst/>
                        </a:rPr>
                        <a:t>o</a:t>
                      </a:r>
                      <a:r>
                        <a:rPr lang="en-GB" sz="1200" spc="-10" dirty="0">
                          <a:effectLst/>
                        </a:rPr>
                        <a:t>s</a:t>
                      </a:r>
                      <a:r>
                        <a:rPr lang="en-GB" sz="1200" dirty="0">
                          <a:effectLst/>
                        </a:rPr>
                        <a:t>is</a:t>
                      </a:r>
                      <a:r>
                        <a:rPr lang="en-GB" sz="1200" spc="-10" dirty="0">
                          <a:effectLst/>
                        </a:rPr>
                        <a:t> a</a:t>
                      </a:r>
                      <a:r>
                        <a:rPr lang="en-GB" sz="1200" dirty="0">
                          <a:effectLst/>
                        </a:rPr>
                        <a:t>nd</a:t>
                      </a:r>
                      <a:r>
                        <a:rPr lang="en-GB" sz="1200" spc="-5" dirty="0">
                          <a:effectLst/>
                        </a:rPr>
                        <a:t> </a:t>
                      </a:r>
                      <a:r>
                        <a:rPr lang="en-GB" sz="1200" dirty="0" err="1">
                          <a:effectLst/>
                        </a:rPr>
                        <a:t>b</a:t>
                      </a:r>
                      <a:r>
                        <a:rPr lang="en-GB" sz="1200" spc="-10" dirty="0" err="1">
                          <a:effectLst/>
                        </a:rPr>
                        <a:t>r</a:t>
                      </a:r>
                      <a:r>
                        <a:rPr lang="en-GB" sz="1200" dirty="0" err="1">
                          <a:effectLst/>
                        </a:rPr>
                        <a:t>on</a:t>
                      </a:r>
                      <a:r>
                        <a:rPr lang="en-GB" sz="1200" spc="-10" dirty="0" err="1">
                          <a:effectLst/>
                        </a:rPr>
                        <a:t>c</a:t>
                      </a:r>
                      <a:r>
                        <a:rPr lang="en-GB" sz="1200" spc="-5" dirty="0" err="1">
                          <a:effectLst/>
                        </a:rPr>
                        <a:t>h</a:t>
                      </a:r>
                      <a:r>
                        <a:rPr lang="en-GB" sz="1200" dirty="0" err="1">
                          <a:effectLst/>
                        </a:rPr>
                        <a:t>op</a:t>
                      </a:r>
                      <a:r>
                        <a:rPr lang="en-GB" sz="1200" spc="-10" dirty="0" err="1">
                          <a:effectLst/>
                        </a:rPr>
                        <a:t>ul</a:t>
                      </a:r>
                      <a:r>
                        <a:rPr lang="en-GB" sz="1200" dirty="0" err="1">
                          <a:effectLst/>
                        </a:rPr>
                        <a:t>mo</a:t>
                      </a:r>
                      <a:r>
                        <a:rPr lang="en-GB" sz="1200" spc="-5" dirty="0" err="1">
                          <a:effectLst/>
                        </a:rPr>
                        <a:t>n</a:t>
                      </a:r>
                      <a:r>
                        <a:rPr lang="en-GB" sz="1200" spc="-10" dirty="0" err="1">
                          <a:effectLst/>
                        </a:rPr>
                        <a:t>a</a:t>
                      </a:r>
                      <a:r>
                        <a:rPr lang="en-GB" sz="1200" spc="20" dirty="0" err="1">
                          <a:effectLst/>
                        </a:rPr>
                        <a:t>r</a:t>
                      </a:r>
                      <a:r>
                        <a:rPr lang="en-GB" sz="1200" dirty="0" err="1">
                          <a:effectLst/>
                        </a:rPr>
                        <a:t>y</a:t>
                      </a:r>
                      <a:r>
                        <a:rPr lang="en-GB" sz="1200" dirty="0">
                          <a:effectLst/>
                        </a:rPr>
                        <a:t> dys</a:t>
                      </a:r>
                      <a:r>
                        <a:rPr lang="en-GB" sz="1200" spc="-5" dirty="0">
                          <a:effectLst/>
                        </a:rPr>
                        <a:t>p</a:t>
                      </a:r>
                      <a:r>
                        <a:rPr lang="en-GB" sz="1200" spc="-10" dirty="0">
                          <a:effectLst/>
                        </a:rPr>
                        <a:t>l</a:t>
                      </a:r>
                      <a:r>
                        <a:rPr lang="en-GB" sz="1200" dirty="0">
                          <a:effectLst/>
                        </a:rPr>
                        <a:t>a</a:t>
                      </a:r>
                      <a:r>
                        <a:rPr lang="en-GB" sz="1200" spc="-10" dirty="0">
                          <a:effectLst/>
                        </a:rPr>
                        <a:t>si</a:t>
                      </a:r>
                      <a:r>
                        <a:rPr lang="en-GB" sz="1200" dirty="0">
                          <a:effectLst/>
                        </a:rPr>
                        <a:t>a</a:t>
                      </a:r>
                      <a:r>
                        <a:rPr lang="en-GB" sz="1200" spc="165" dirty="0">
                          <a:effectLst/>
                        </a:rPr>
                        <a:t> </a:t>
                      </a:r>
                      <a:r>
                        <a:rPr lang="en-GB" sz="1200" spc="25" dirty="0">
                          <a:effectLst/>
                        </a:rPr>
                        <a:t>(</a:t>
                      </a:r>
                      <a:r>
                        <a:rPr lang="en-GB" sz="1200" spc="-10" dirty="0">
                          <a:effectLst/>
                        </a:rPr>
                        <a:t>B</a:t>
                      </a:r>
                      <a:r>
                        <a:rPr lang="en-GB" sz="1200" dirty="0">
                          <a:effectLst/>
                        </a:rPr>
                        <a:t>P</a:t>
                      </a:r>
                      <a:r>
                        <a:rPr lang="en-GB" sz="1200" spc="15" dirty="0">
                          <a:effectLst/>
                        </a:rPr>
                        <a:t>D)</a:t>
                      </a:r>
                      <a:r>
                        <a:rPr lang="en-GB" sz="1200" dirty="0">
                          <a:effectLst/>
                        </a:rPr>
                        <a:t>.</a:t>
                      </a:r>
                      <a:endParaRPr lang="en-GB" sz="1600" dirty="0">
                        <a:effectLst/>
                      </a:endParaRPr>
                    </a:p>
                    <a:p>
                      <a:pPr>
                        <a:spcBef>
                          <a:spcPts val="300"/>
                        </a:spcBef>
                        <a:spcAft>
                          <a:spcPts val="300"/>
                        </a:spcAft>
                      </a:pPr>
                      <a:r>
                        <a:rPr lang="en-GB" sz="1200" spc="-10" dirty="0">
                          <a:effectLst/>
                        </a:rPr>
                        <a:t>Ch</a:t>
                      </a:r>
                      <a:r>
                        <a:rPr lang="en-GB" sz="1200" spc="-15" dirty="0">
                          <a:effectLst/>
                        </a:rPr>
                        <a:t>i</a:t>
                      </a:r>
                      <a:r>
                        <a:rPr lang="en-GB" sz="1200" spc="-5" dirty="0">
                          <a:effectLst/>
                        </a:rPr>
                        <a:t>ld</a:t>
                      </a:r>
                      <a:r>
                        <a:rPr lang="en-GB" sz="1200" spc="-10" dirty="0">
                          <a:effectLst/>
                        </a:rPr>
                        <a:t>r</a:t>
                      </a:r>
                      <a:r>
                        <a:rPr lang="en-GB" sz="1200" dirty="0">
                          <a:effectLst/>
                        </a:rPr>
                        <a:t>en</a:t>
                      </a:r>
                      <a:r>
                        <a:rPr lang="en-GB" sz="1200" spc="30" dirty="0">
                          <a:effectLst/>
                        </a:rPr>
                        <a:t> </a:t>
                      </a:r>
                      <a:r>
                        <a:rPr lang="en-GB" sz="1200" dirty="0">
                          <a:effectLst/>
                        </a:rPr>
                        <a:t>w</a:t>
                      </a:r>
                      <a:r>
                        <a:rPr lang="en-GB" sz="1200" spc="-5" dirty="0">
                          <a:effectLst/>
                        </a:rPr>
                        <a:t>h</a:t>
                      </a:r>
                      <a:r>
                        <a:rPr lang="en-GB" sz="1200" dirty="0">
                          <a:effectLst/>
                        </a:rPr>
                        <a:t>o</a:t>
                      </a:r>
                      <a:r>
                        <a:rPr lang="en-GB" sz="1200" spc="35" dirty="0">
                          <a:effectLst/>
                        </a:rPr>
                        <a:t> </a:t>
                      </a:r>
                      <a:r>
                        <a:rPr lang="en-GB" sz="1200" spc="-5" dirty="0">
                          <a:effectLst/>
                        </a:rPr>
                        <a:t>h</a:t>
                      </a:r>
                      <a:r>
                        <a:rPr lang="en-GB" sz="1200" spc="-20" dirty="0">
                          <a:effectLst/>
                        </a:rPr>
                        <a:t>a</a:t>
                      </a:r>
                      <a:r>
                        <a:rPr lang="en-GB" sz="1200" spc="-15" dirty="0">
                          <a:effectLst/>
                        </a:rPr>
                        <a:t>v</a:t>
                      </a:r>
                      <a:r>
                        <a:rPr lang="en-GB" sz="1200" dirty="0">
                          <a:effectLst/>
                        </a:rPr>
                        <a:t>e</a:t>
                      </a:r>
                      <a:r>
                        <a:rPr lang="en-GB" sz="1200" spc="30" dirty="0">
                          <a:effectLst/>
                        </a:rPr>
                        <a:t> </a:t>
                      </a:r>
                      <a:r>
                        <a:rPr lang="en-GB" sz="1200" dirty="0">
                          <a:effectLst/>
                        </a:rPr>
                        <a:t>p</a:t>
                      </a:r>
                      <a:r>
                        <a:rPr lang="en-GB" sz="1200" spc="-10" dirty="0">
                          <a:effectLst/>
                        </a:rPr>
                        <a:t>r</a:t>
                      </a:r>
                      <a:r>
                        <a:rPr lang="en-GB" sz="1200" spc="-15" dirty="0">
                          <a:effectLst/>
                        </a:rPr>
                        <a:t>e</a:t>
                      </a:r>
                      <a:r>
                        <a:rPr lang="en-GB" sz="1200" spc="-10" dirty="0">
                          <a:effectLst/>
                        </a:rPr>
                        <a:t>vi</a:t>
                      </a:r>
                      <a:r>
                        <a:rPr lang="en-GB" sz="1200" spc="-5" dirty="0">
                          <a:effectLst/>
                        </a:rPr>
                        <a:t>o</a:t>
                      </a:r>
                      <a:r>
                        <a:rPr lang="en-GB" sz="1200" dirty="0">
                          <a:effectLst/>
                        </a:rPr>
                        <a:t>u</a:t>
                      </a:r>
                      <a:r>
                        <a:rPr lang="en-GB" sz="1200" spc="-10" dirty="0">
                          <a:effectLst/>
                        </a:rPr>
                        <a:t>s</a:t>
                      </a:r>
                      <a:r>
                        <a:rPr lang="en-GB" sz="1200" spc="-5" dirty="0">
                          <a:effectLst/>
                        </a:rPr>
                        <a:t>l</a:t>
                      </a:r>
                      <a:r>
                        <a:rPr lang="en-GB" sz="1200" dirty="0">
                          <a:effectLst/>
                        </a:rPr>
                        <a:t>y</a:t>
                      </a:r>
                      <a:r>
                        <a:rPr lang="en-GB" sz="1200" spc="35" dirty="0">
                          <a:effectLst/>
                        </a:rPr>
                        <a:t> </a:t>
                      </a:r>
                      <a:r>
                        <a:rPr lang="en-GB" sz="1200" dirty="0">
                          <a:effectLst/>
                        </a:rPr>
                        <a:t>been</a:t>
                      </a:r>
                      <a:r>
                        <a:rPr lang="en-GB" sz="1200" spc="30" dirty="0">
                          <a:effectLst/>
                        </a:rPr>
                        <a:t> </a:t>
                      </a:r>
                      <a:r>
                        <a:rPr lang="en-GB" sz="1200" dirty="0">
                          <a:effectLst/>
                        </a:rPr>
                        <a:t>a</a:t>
                      </a:r>
                      <a:r>
                        <a:rPr lang="en-GB" sz="1200" spc="-5" dirty="0">
                          <a:effectLst/>
                        </a:rPr>
                        <a:t>d</a:t>
                      </a:r>
                      <a:r>
                        <a:rPr lang="en-GB" sz="1200" spc="-10" dirty="0">
                          <a:effectLst/>
                        </a:rPr>
                        <a:t>m</a:t>
                      </a:r>
                      <a:r>
                        <a:rPr lang="en-GB" sz="1200" spc="-5" dirty="0">
                          <a:effectLst/>
                        </a:rPr>
                        <a:t>i</a:t>
                      </a:r>
                      <a:r>
                        <a:rPr lang="en-GB" sz="1200" spc="15" dirty="0">
                          <a:effectLst/>
                        </a:rPr>
                        <a:t>t</a:t>
                      </a:r>
                      <a:r>
                        <a:rPr lang="en-GB" sz="1200" spc="-10" dirty="0">
                          <a:effectLst/>
                        </a:rPr>
                        <a:t>t</a:t>
                      </a:r>
                      <a:r>
                        <a:rPr lang="en-GB" sz="1200" spc="5" dirty="0">
                          <a:effectLst/>
                        </a:rPr>
                        <a:t>e</a:t>
                      </a:r>
                      <a:r>
                        <a:rPr lang="en-GB" sz="1200" dirty="0">
                          <a:effectLst/>
                        </a:rPr>
                        <a:t>d</a:t>
                      </a:r>
                      <a:r>
                        <a:rPr lang="en-GB" sz="1200" spc="35" dirty="0">
                          <a:effectLst/>
                        </a:rPr>
                        <a:t> </a:t>
                      </a:r>
                      <a:r>
                        <a:rPr lang="en-GB" sz="1200" spc="-15" dirty="0">
                          <a:effectLst/>
                        </a:rPr>
                        <a:t>t</a:t>
                      </a:r>
                      <a:r>
                        <a:rPr lang="en-GB" sz="1200" dirty="0">
                          <a:effectLst/>
                        </a:rPr>
                        <a:t>o </a:t>
                      </a:r>
                      <a:r>
                        <a:rPr lang="en-GB" sz="1200" spc="-5" dirty="0">
                          <a:effectLst/>
                        </a:rPr>
                        <a:t>h</a:t>
                      </a:r>
                      <a:r>
                        <a:rPr lang="en-GB" sz="1200" dirty="0">
                          <a:effectLst/>
                        </a:rPr>
                        <a:t>os</a:t>
                      </a:r>
                      <a:r>
                        <a:rPr lang="en-GB" sz="1200" spc="-5" dirty="0">
                          <a:effectLst/>
                        </a:rPr>
                        <a:t>pi</a:t>
                      </a:r>
                      <a:r>
                        <a:rPr lang="en-GB" sz="1200" dirty="0">
                          <a:effectLst/>
                        </a:rPr>
                        <a:t>t</a:t>
                      </a:r>
                      <a:r>
                        <a:rPr lang="en-GB" sz="1200" spc="-15" dirty="0">
                          <a:effectLst/>
                        </a:rPr>
                        <a:t>a</a:t>
                      </a:r>
                      <a:r>
                        <a:rPr lang="en-GB" sz="1200" dirty="0">
                          <a:effectLst/>
                        </a:rPr>
                        <a:t>l</a:t>
                      </a:r>
                      <a:r>
                        <a:rPr lang="en-GB" sz="1200" spc="20" dirty="0">
                          <a:effectLst/>
                        </a:rPr>
                        <a:t> </a:t>
                      </a:r>
                      <a:r>
                        <a:rPr lang="en-GB" sz="1200" spc="-10" dirty="0">
                          <a:effectLst/>
                        </a:rPr>
                        <a:t>f</a:t>
                      </a:r>
                      <a:r>
                        <a:rPr lang="en-GB" sz="1200" dirty="0">
                          <a:effectLst/>
                        </a:rPr>
                        <a:t>or</a:t>
                      </a:r>
                      <a:r>
                        <a:rPr lang="en-GB" sz="1200" spc="20" dirty="0">
                          <a:effectLst/>
                        </a:rPr>
                        <a:t> </a:t>
                      </a:r>
                      <a:r>
                        <a:rPr lang="en-GB" sz="1200" spc="-5" dirty="0">
                          <a:effectLst/>
                        </a:rPr>
                        <a:t>l</a:t>
                      </a:r>
                      <a:r>
                        <a:rPr lang="en-GB" sz="1200" spc="-10" dirty="0">
                          <a:effectLst/>
                        </a:rPr>
                        <a:t>o</a:t>
                      </a:r>
                      <a:r>
                        <a:rPr lang="en-GB" sz="1200" spc="-5" dirty="0">
                          <a:effectLst/>
                        </a:rPr>
                        <a:t>w</a:t>
                      </a:r>
                      <a:r>
                        <a:rPr lang="en-GB" sz="1200" dirty="0">
                          <a:effectLst/>
                        </a:rPr>
                        <a:t>er</a:t>
                      </a:r>
                      <a:r>
                        <a:rPr lang="en-GB" sz="1200" spc="15" dirty="0">
                          <a:effectLst/>
                        </a:rPr>
                        <a:t> </a:t>
                      </a:r>
                      <a:r>
                        <a:rPr lang="en-GB" sz="1200" spc="-10" dirty="0">
                          <a:effectLst/>
                        </a:rPr>
                        <a:t>r</a:t>
                      </a:r>
                      <a:r>
                        <a:rPr lang="en-GB" sz="1200" spc="5" dirty="0">
                          <a:effectLst/>
                        </a:rPr>
                        <a:t>e</a:t>
                      </a:r>
                      <a:r>
                        <a:rPr lang="en-GB" sz="1200" dirty="0">
                          <a:effectLst/>
                        </a:rPr>
                        <a:t>s</a:t>
                      </a:r>
                      <a:r>
                        <a:rPr lang="en-GB" sz="1200" spc="-5" dirty="0">
                          <a:effectLst/>
                        </a:rPr>
                        <a:t>p</a:t>
                      </a:r>
                      <a:r>
                        <a:rPr lang="en-GB" sz="1200" spc="-10" dirty="0">
                          <a:effectLst/>
                        </a:rPr>
                        <a:t>i</a:t>
                      </a:r>
                      <a:r>
                        <a:rPr lang="en-GB" sz="1200" spc="-15" dirty="0">
                          <a:effectLst/>
                        </a:rPr>
                        <a:t>r</a:t>
                      </a:r>
                      <a:r>
                        <a:rPr lang="en-GB" sz="1200" spc="-10" dirty="0">
                          <a:effectLst/>
                        </a:rPr>
                        <a:t>a</a:t>
                      </a:r>
                      <a:r>
                        <a:rPr lang="en-GB" sz="1200" spc="-15" dirty="0">
                          <a:effectLst/>
                        </a:rPr>
                        <a:t>t</a:t>
                      </a:r>
                      <a:r>
                        <a:rPr lang="en-GB" sz="1200" dirty="0">
                          <a:effectLst/>
                        </a:rPr>
                        <a:t>o</a:t>
                      </a:r>
                      <a:r>
                        <a:rPr lang="en-GB" sz="1200" spc="20" dirty="0">
                          <a:effectLst/>
                        </a:rPr>
                        <a:t>r</a:t>
                      </a:r>
                      <a:r>
                        <a:rPr lang="en-GB" sz="1200" dirty="0">
                          <a:effectLst/>
                        </a:rPr>
                        <a:t>y</a:t>
                      </a:r>
                      <a:r>
                        <a:rPr lang="en-GB" sz="1200" spc="20" dirty="0">
                          <a:effectLst/>
                        </a:rPr>
                        <a:t> </a:t>
                      </a:r>
                      <a:r>
                        <a:rPr lang="en-GB" sz="1200" spc="-10" dirty="0">
                          <a:effectLst/>
                        </a:rPr>
                        <a:t>t</a:t>
                      </a:r>
                      <a:r>
                        <a:rPr lang="en-GB" sz="1200" spc="-15" dirty="0">
                          <a:effectLst/>
                        </a:rPr>
                        <a:t>r</a:t>
                      </a:r>
                      <a:r>
                        <a:rPr lang="en-GB" sz="1200" dirty="0">
                          <a:effectLst/>
                        </a:rPr>
                        <a:t>a</a:t>
                      </a:r>
                      <a:r>
                        <a:rPr lang="en-GB" sz="1200" spc="20" dirty="0">
                          <a:effectLst/>
                        </a:rPr>
                        <a:t>c</a:t>
                      </a:r>
                      <a:r>
                        <a:rPr lang="en-GB" sz="1200" dirty="0">
                          <a:effectLst/>
                        </a:rPr>
                        <a:t>t</a:t>
                      </a:r>
                      <a:r>
                        <a:rPr lang="en-GB" sz="1200" spc="20" dirty="0">
                          <a:effectLst/>
                        </a:rPr>
                        <a:t> </a:t>
                      </a:r>
                      <a:r>
                        <a:rPr lang="en-GB" sz="1200" spc="-10" dirty="0">
                          <a:effectLst/>
                        </a:rPr>
                        <a:t>d</a:t>
                      </a:r>
                      <a:r>
                        <a:rPr lang="en-GB" sz="1200" dirty="0">
                          <a:effectLst/>
                        </a:rPr>
                        <a:t>is</a:t>
                      </a:r>
                      <a:r>
                        <a:rPr lang="en-GB" sz="1200" spc="-15" dirty="0">
                          <a:effectLst/>
                        </a:rPr>
                        <a:t>e</a:t>
                      </a:r>
                      <a:r>
                        <a:rPr lang="en-GB" sz="1200" dirty="0">
                          <a:effectLst/>
                        </a:rPr>
                        <a:t>as</a:t>
                      </a:r>
                      <a:r>
                        <a:rPr lang="en-GB" sz="1200" spc="-15" dirty="0">
                          <a:effectLst/>
                        </a:rPr>
                        <a:t>e</a:t>
                      </a:r>
                      <a:r>
                        <a:rPr lang="en-GB" sz="1200" dirty="0">
                          <a:effectLst/>
                        </a:rPr>
                        <a:t>.</a:t>
                      </a:r>
                    </a:p>
                    <a:p>
                      <a:pPr>
                        <a:spcBef>
                          <a:spcPts val="300"/>
                        </a:spcBef>
                        <a:spcAft>
                          <a:spcPts val="300"/>
                        </a:spcAft>
                      </a:pPr>
                      <a:r>
                        <a:rPr lang="en-GB" sz="1200" spc="-10" dirty="0">
                          <a:effectLst/>
                        </a:rPr>
                        <a:t>s</a:t>
                      </a:r>
                      <a:r>
                        <a:rPr lang="en-GB" sz="1200" dirty="0">
                          <a:effectLst/>
                        </a:rPr>
                        <a:t>ee</a:t>
                      </a:r>
                      <a:r>
                        <a:rPr lang="en-GB" sz="1200" spc="110" dirty="0">
                          <a:effectLst/>
                        </a:rPr>
                        <a:t> </a:t>
                      </a:r>
                      <a:r>
                        <a:rPr lang="en-GB" sz="1200" dirty="0">
                          <a:effectLst/>
                        </a:rPr>
                        <a:t>pre</a:t>
                      </a:r>
                      <a:r>
                        <a:rPr lang="en-GB" sz="1200" spc="5" dirty="0">
                          <a:effectLst/>
                        </a:rPr>
                        <a:t>c</a:t>
                      </a:r>
                      <a:r>
                        <a:rPr lang="en-GB" sz="1200" spc="-10" dirty="0">
                          <a:effectLst/>
                        </a:rPr>
                        <a:t>a</a:t>
                      </a:r>
                      <a:r>
                        <a:rPr lang="en-GB" sz="1200" spc="-5" dirty="0">
                          <a:effectLst/>
                        </a:rPr>
                        <a:t>ut</a:t>
                      </a:r>
                      <a:r>
                        <a:rPr lang="en-GB" sz="1200" spc="-10" dirty="0">
                          <a:effectLst/>
                        </a:rPr>
                        <a:t>i</a:t>
                      </a:r>
                      <a:r>
                        <a:rPr lang="en-GB" sz="1200" spc="-5" dirty="0">
                          <a:effectLst/>
                        </a:rPr>
                        <a:t>on</a:t>
                      </a:r>
                      <a:r>
                        <a:rPr lang="en-GB" sz="1200" dirty="0">
                          <a:effectLst/>
                        </a:rPr>
                        <a:t>s</a:t>
                      </a:r>
                      <a:r>
                        <a:rPr lang="en-GB" sz="1200" spc="110" dirty="0">
                          <a:effectLst/>
                        </a:rPr>
                        <a:t> </a:t>
                      </a:r>
                      <a:r>
                        <a:rPr lang="en-GB" sz="1200" spc="-10" dirty="0">
                          <a:effectLst/>
                        </a:rPr>
                        <a:t>s</a:t>
                      </a:r>
                      <a:r>
                        <a:rPr lang="en-GB" sz="1200" dirty="0">
                          <a:effectLst/>
                        </a:rPr>
                        <a:t>e</a:t>
                      </a:r>
                      <a:r>
                        <a:rPr lang="en-GB" sz="1200" spc="15" dirty="0">
                          <a:effectLst/>
                        </a:rPr>
                        <a:t>c</a:t>
                      </a:r>
                      <a:r>
                        <a:rPr lang="en-GB" sz="1200" spc="-5" dirty="0">
                          <a:effectLst/>
                        </a:rPr>
                        <a:t>t</a:t>
                      </a:r>
                      <a:r>
                        <a:rPr lang="en-GB" sz="1200" spc="-10" dirty="0">
                          <a:effectLst/>
                        </a:rPr>
                        <a:t>i</a:t>
                      </a:r>
                      <a:r>
                        <a:rPr lang="en-GB" sz="1200" spc="-5" dirty="0">
                          <a:effectLst/>
                        </a:rPr>
                        <a:t>o</a:t>
                      </a:r>
                      <a:r>
                        <a:rPr lang="en-GB" sz="1200" dirty="0">
                          <a:effectLst/>
                        </a:rPr>
                        <a:t>n</a:t>
                      </a:r>
                      <a:r>
                        <a:rPr lang="en-GB" sz="1200" spc="115" dirty="0">
                          <a:effectLst/>
                        </a:rPr>
                        <a:t> </a:t>
                      </a:r>
                      <a:r>
                        <a:rPr lang="en-GB" sz="1200" spc="-5" dirty="0">
                          <a:effectLst/>
                        </a:rPr>
                        <a:t>o</a:t>
                      </a:r>
                      <a:r>
                        <a:rPr lang="en-GB" sz="1200" dirty="0">
                          <a:effectLst/>
                        </a:rPr>
                        <a:t>n</a:t>
                      </a:r>
                      <a:r>
                        <a:rPr lang="en-GB" sz="1200" spc="110" dirty="0">
                          <a:effectLst/>
                        </a:rPr>
                        <a:t> </a:t>
                      </a:r>
                      <a:r>
                        <a:rPr lang="en-GB" sz="1200" spc="-5" dirty="0">
                          <a:effectLst/>
                        </a:rPr>
                        <a:t>li</a:t>
                      </a:r>
                      <a:r>
                        <a:rPr lang="en-GB" sz="1200" spc="-15" dirty="0">
                          <a:effectLst/>
                        </a:rPr>
                        <a:t>v</a:t>
                      </a:r>
                      <a:r>
                        <a:rPr lang="en-GB" sz="1200" dirty="0">
                          <a:effectLst/>
                        </a:rPr>
                        <a:t>e</a:t>
                      </a:r>
                      <a:r>
                        <a:rPr lang="en-GB" sz="1200" spc="115" dirty="0">
                          <a:effectLst/>
                        </a:rPr>
                        <a:t> </a:t>
                      </a:r>
                      <a:r>
                        <a:rPr lang="en-GB" sz="1200" spc="-15" dirty="0">
                          <a:effectLst/>
                        </a:rPr>
                        <a:t>a</a:t>
                      </a:r>
                      <a:r>
                        <a:rPr lang="en-GB" sz="1200" spc="10" dirty="0">
                          <a:effectLst/>
                        </a:rPr>
                        <a:t>t</a:t>
                      </a:r>
                      <a:r>
                        <a:rPr lang="en-GB" sz="1200" spc="-5" dirty="0">
                          <a:effectLst/>
                        </a:rPr>
                        <a:t>t</a:t>
                      </a:r>
                      <a:r>
                        <a:rPr lang="en-GB" sz="1200" dirty="0">
                          <a:effectLst/>
                        </a:rPr>
                        <a:t>e</a:t>
                      </a:r>
                      <a:r>
                        <a:rPr lang="en-GB" sz="1200" spc="-10" dirty="0">
                          <a:effectLst/>
                        </a:rPr>
                        <a:t>n</a:t>
                      </a:r>
                      <a:r>
                        <a:rPr lang="en-GB" sz="1200" spc="-5" dirty="0">
                          <a:effectLst/>
                        </a:rPr>
                        <a:t>u</a:t>
                      </a:r>
                      <a:r>
                        <a:rPr lang="en-GB" sz="1200" spc="-15" dirty="0">
                          <a:effectLst/>
                        </a:rPr>
                        <a:t>a</a:t>
                      </a:r>
                      <a:r>
                        <a:rPr lang="en-GB" sz="1200" spc="-5" dirty="0">
                          <a:effectLst/>
                        </a:rPr>
                        <a:t>t</a:t>
                      </a:r>
                      <a:r>
                        <a:rPr lang="en-GB" sz="1200" dirty="0">
                          <a:effectLst/>
                        </a:rPr>
                        <a:t>ed </a:t>
                      </a:r>
                      <a:r>
                        <a:rPr lang="en-GB" sz="1200" spc="-5" dirty="0">
                          <a:effectLst/>
                        </a:rPr>
                        <a:t>i</a:t>
                      </a:r>
                      <a:r>
                        <a:rPr lang="en-GB" sz="1200" spc="-10" dirty="0">
                          <a:effectLst/>
                        </a:rPr>
                        <a:t>n</a:t>
                      </a:r>
                      <a:r>
                        <a:rPr lang="en-GB" sz="1200" dirty="0">
                          <a:effectLst/>
                        </a:rPr>
                        <a:t>f</a:t>
                      </a:r>
                      <a:r>
                        <a:rPr lang="en-GB" sz="1200" spc="-5" dirty="0">
                          <a:effectLst/>
                        </a:rPr>
                        <a:t>l</a:t>
                      </a:r>
                      <a:r>
                        <a:rPr lang="en-GB" sz="1200" dirty="0">
                          <a:effectLst/>
                        </a:rPr>
                        <a:t>ue</a:t>
                      </a:r>
                      <a:r>
                        <a:rPr lang="en-GB" sz="1200" spc="-10" dirty="0">
                          <a:effectLst/>
                        </a:rPr>
                        <a:t>nz</a:t>
                      </a:r>
                      <a:r>
                        <a:rPr lang="en-GB" sz="1200" dirty="0">
                          <a:effectLst/>
                        </a:rPr>
                        <a:t>a</a:t>
                      </a:r>
                      <a:r>
                        <a:rPr lang="en-GB" sz="1200" spc="190" dirty="0">
                          <a:effectLst/>
                        </a:rPr>
                        <a:t> </a:t>
                      </a:r>
                      <a:r>
                        <a:rPr lang="en-GB" sz="1200" spc="-10" dirty="0">
                          <a:effectLst/>
                        </a:rPr>
                        <a:t>v</a:t>
                      </a:r>
                      <a:r>
                        <a:rPr lang="en-GB" sz="1200" spc="-5" dirty="0">
                          <a:effectLst/>
                        </a:rPr>
                        <a:t>a</a:t>
                      </a:r>
                      <a:r>
                        <a:rPr lang="en-GB" sz="1200" spc="5" dirty="0">
                          <a:effectLst/>
                        </a:rPr>
                        <a:t>cc</a:t>
                      </a:r>
                      <a:r>
                        <a:rPr lang="en-GB" sz="1200" spc="-5" dirty="0">
                          <a:effectLst/>
                        </a:rPr>
                        <a:t>ine</a:t>
                      </a:r>
                      <a:endParaRPr lang="en-GB" sz="1600" dirty="0">
                        <a:effectLst/>
                        <a:latin typeface="Calibri"/>
                        <a:ea typeface="Calibri"/>
                        <a:cs typeface="Times New Roman"/>
                      </a:endParaRPr>
                    </a:p>
                  </a:txBody>
                  <a:tcPr marL="54187" marR="54187" marT="0" marB="0"/>
                </a:tc>
                <a:extLst>
                  <a:ext uri="{0D108BD9-81ED-4DB2-BD59-A6C34878D82A}">
                    <a16:rowId xmlns:a16="http://schemas.microsoft.com/office/drawing/2014/main" val="10001"/>
                  </a:ext>
                </a:extLst>
              </a:tr>
              <a:tr h="447606">
                <a:tc>
                  <a:txBody>
                    <a:bodyPr/>
                    <a:lstStyle/>
                    <a:p>
                      <a:pPr>
                        <a:spcBef>
                          <a:spcPts val="300"/>
                        </a:spcBef>
                        <a:spcAft>
                          <a:spcPts val="300"/>
                        </a:spcAft>
                      </a:pPr>
                      <a:r>
                        <a:rPr lang="en-GB" sz="1200" spc="-10">
                          <a:effectLst/>
                        </a:rPr>
                        <a:t>C</a:t>
                      </a:r>
                      <a:r>
                        <a:rPr lang="en-GB" sz="1200" spc="-5">
                          <a:effectLst/>
                        </a:rPr>
                        <a:t>h</a:t>
                      </a:r>
                      <a:r>
                        <a:rPr lang="en-GB" sz="1200">
                          <a:effectLst/>
                        </a:rPr>
                        <a:t>ro</a:t>
                      </a:r>
                      <a:r>
                        <a:rPr lang="en-GB" sz="1200" spc="-5">
                          <a:effectLst/>
                        </a:rPr>
                        <a:t>n</a:t>
                      </a:r>
                      <a:r>
                        <a:rPr lang="en-GB" sz="1200">
                          <a:effectLst/>
                        </a:rPr>
                        <a:t>ic</a:t>
                      </a:r>
                      <a:r>
                        <a:rPr lang="en-GB" sz="1200" spc="30">
                          <a:effectLst/>
                        </a:rPr>
                        <a:t> </a:t>
                      </a:r>
                      <a:r>
                        <a:rPr lang="en-GB" sz="1200" spc="-5">
                          <a:effectLst/>
                        </a:rPr>
                        <a:t>hea</a:t>
                      </a:r>
                      <a:r>
                        <a:rPr lang="en-GB" sz="1200" spc="10">
                          <a:effectLst/>
                        </a:rPr>
                        <a:t>r</a:t>
                      </a:r>
                      <a:r>
                        <a:rPr lang="en-GB" sz="1200">
                          <a:effectLst/>
                        </a:rPr>
                        <a:t>t</a:t>
                      </a:r>
                      <a:r>
                        <a:rPr lang="en-GB" sz="1200" spc="30">
                          <a:effectLst/>
                        </a:rPr>
                        <a:t> </a:t>
                      </a:r>
                      <a:r>
                        <a:rPr lang="en-GB" sz="1200" spc="-5">
                          <a:effectLst/>
                        </a:rPr>
                        <a:t>d</a:t>
                      </a:r>
                      <a:r>
                        <a:rPr lang="en-GB" sz="1200">
                          <a:effectLst/>
                        </a:rPr>
                        <a:t>is</a:t>
                      </a:r>
                      <a:r>
                        <a:rPr lang="en-GB" sz="1200" spc="-10">
                          <a:effectLst/>
                        </a:rPr>
                        <a:t>e</a:t>
                      </a:r>
                      <a:r>
                        <a:rPr lang="en-GB" sz="1200">
                          <a:effectLst/>
                        </a:rPr>
                        <a:t>ase</a:t>
                      </a:r>
                      <a:endParaRPr lang="en-GB" sz="160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10">
                          <a:effectLst/>
                        </a:rPr>
                        <a:t>C</a:t>
                      </a:r>
                      <a:r>
                        <a:rPr lang="en-GB" sz="1200">
                          <a:effectLst/>
                        </a:rPr>
                        <a:t>onge</a:t>
                      </a:r>
                      <a:r>
                        <a:rPr lang="en-GB" sz="1200" spc="-10">
                          <a:effectLst/>
                        </a:rPr>
                        <a:t>n</a:t>
                      </a:r>
                      <a:r>
                        <a:rPr lang="en-GB" sz="1200" spc="-5">
                          <a:effectLst/>
                        </a:rPr>
                        <a:t>i</a:t>
                      </a:r>
                      <a:r>
                        <a:rPr lang="en-GB" sz="1200">
                          <a:effectLst/>
                        </a:rPr>
                        <a:t>t</a:t>
                      </a:r>
                      <a:r>
                        <a:rPr lang="en-GB" sz="1200" spc="-15">
                          <a:effectLst/>
                        </a:rPr>
                        <a:t>a</a:t>
                      </a:r>
                      <a:r>
                        <a:rPr lang="en-GB" sz="1200">
                          <a:effectLst/>
                        </a:rPr>
                        <a:t>l</a:t>
                      </a:r>
                      <a:r>
                        <a:rPr lang="en-GB" sz="1200" spc="10">
                          <a:effectLst/>
                        </a:rPr>
                        <a:t> </a:t>
                      </a:r>
                      <a:r>
                        <a:rPr lang="en-GB" sz="1200">
                          <a:effectLst/>
                        </a:rPr>
                        <a:t>h</a:t>
                      </a:r>
                      <a:r>
                        <a:rPr lang="en-GB" sz="1200" spc="-10">
                          <a:effectLst/>
                        </a:rPr>
                        <a:t>ea</a:t>
                      </a:r>
                      <a:r>
                        <a:rPr lang="en-GB" sz="1200" spc="20">
                          <a:effectLst/>
                        </a:rPr>
                        <a:t>r</a:t>
                      </a:r>
                      <a:r>
                        <a:rPr lang="en-GB" sz="1200">
                          <a:effectLst/>
                        </a:rPr>
                        <a:t>t</a:t>
                      </a:r>
                      <a:r>
                        <a:rPr lang="en-GB" sz="1200" spc="10">
                          <a:effectLst/>
                        </a:rPr>
                        <a:t> </a:t>
                      </a:r>
                      <a:r>
                        <a:rPr lang="en-GB" sz="1200" spc="-10">
                          <a:effectLst/>
                        </a:rPr>
                        <a:t>d</a:t>
                      </a:r>
                      <a:r>
                        <a:rPr lang="en-GB" sz="1200">
                          <a:effectLst/>
                        </a:rPr>
                        <a:t>is</a:t>
                      </a:r>
                      <a:r>
                        <a:rPr lang="en-GB" sz="1200" spc="-15">
                          <a:effectLst/>
                        </a:rPr>
                        <a:t>e</a:t>
                      </a:r>
                      <a:r>
                        <a:rPr lang="en-GB" sz="1200">
                          <a:effectLst/>
                        </a:rPr>
                        <a:t>ase,</a:t>
                      </a:r>
                      <a:r>
                        <a:rPr lang="en-GB" sz="1200" spc="15">
                          <a:effectLst/>
                        </a:rPr>
                        <a:t> </a:t>
                      </a:r>
                      <a:r>
                        <a:rPr lang="en-GB" sz="1200" spc="-15">
                          <a:effectLst/>
                        </a:rPr>
                        <a:t>h</a:t>
                      </a:r>
                      <a:r>
                        <a:rPr lang="en-GB" sz="1200">
                          <a:effectLst/>
                        </a:rPr>
                        <a:t>ype</a:t>
                      </a:r>
                      <a:r>
                        <a:rPr lang="en-GB" sz="1200" spc="20">
                          <a:effectLst/>
                        </a:rPr>
                        <a:t>r</a:t>
                      </a:r>
                      <a:r>
                        <a:rPr lang="en-GB" sz="1200" spc="-10">
                          <a:effectLst/>
                        </a:rPr>
                        <a:t>t</a:t>
                      </a:r>
                      <a:r>
                        <a:rPr lang="en-GB" sz="1200">
                          <a:effectLst/>
                        </a:rPr>
                        <a:t>en</a:t>
                      </a:r>
                      <a:r>
                        <a:rPr lang="en-GB" sz="1200" spc="-10">
                          <a:effectLst/>
                        </a:rPr>
                        <a:t>si</a:t>
                      </a:r>
                      <a:r>
                        <a:rPr lang="en-GB" sz="1200">
                          <a:effectLst/>
                        </a:rPr>
                        <a:t>on</a:t>
                      </a:r>
                      <a:r>
                        <a:rPr lang="en-GB" sz="1200" spc="10">
                          <a:effectLst/>
                        </a:rPr>
                        <a:t> </a:t>
                      </a:r>
                      <a:r>
                        <a:rPr lang="en-GB" sz="1200" spc="-5">
                          <a:effectLst/>
                        </a:rPr>
                        <a:t>wi</a:t>
                      </a:r>
                      <a:r>
                        <a:rPr lang="en-GB" sz="1200" spc="-10">
                          <a:effectLst/>
                        </a:rPr>
                        <a:t>t</a:t>
                      </a:r>
                      <a:r>
                        <a:rPr lang="en-GB" sz="1200">
                          <a:effectLst/>
                        </a:rPr>
                        <a:t>h </a:t>
                      </a:r>
                      <a:r>
                        <a:rPr lang="en-GB" sz="1200" spc="5">
                          <a:effectLst/>
                        </a:rPr>
                        <a:t>c</a:t>
                      </a:r>
                      <a:r>
                        <a:rPr lang="en-GB" sz="1200" spc="-10">
                          <a:effectLst/>
                        </a:rPr>
                        <a:t>a</a:t>
                      </a:r>
                      <a:r>
                        <a:rPr lang="en-GB" sz="1200" spc="-5">
                          <a:effectLst/>
                        </a:rPr>
                        <a:t>r</a:t>
                      </a:r>
                      <a:r>
                        <a:rPr lang="en-GB" sz="1200" spc="-10">
                          <a:effectLst/>
                        </a:rPr>
                        <a:t>di</a:t>
                      </a:r>
                      <a:r>
                        <a:rPr lang="en-GB" sz="1200">
                          <a:effectLst/>
                        </a:rPr>
                        <a:t>ac </a:t>
                      </a:r>
                      <a:r>
                        <a:rPr lang="en-GB" sz="1200" spc="-15">
                          <a:effectLst/>
                        </a:rPr>
                        <a:t>c</a:t>
                      </a:r>
                      <a:r>
                        <a:rPr lang="en-GB" sz="1200">
                          <a:effectLst/>
                        </a:rPr>
                        <a:t>o</a:t>
                      </a:r>
                      <a:r>
                        <a:rPr lang="en-GB" sz="1200" spc="-5">
                          <a:effectLst/>
                        </a:rPr>
                        <a:t>mp</a:t>
                      </a:r>
                      <a:r>
                        <a:rPr lang="en-GB" sz="1200" spc="-15">
                          <a:effectLst/>
                        </a:rPr>
                        <a:t>l</a:t>
                      </a:r>
                      <a:r>
                        <a:rPr lang="en-GB" sz="1200" spc="-5">
                          <a:effectLst/>
                        </a:rPr>
                        <a:t>i</a:t>
                      </a:r>
                      <a:r>
                        <a:rPr lang="en-GB" sz="1200" spc="5">
                          <a:effectLst/>
                        </a:rPr>
                        <a:t>c</a:t>
                      </a:r>
                      <a:r>
                        <a:rPr lang="en-GB" sz="1200" spc="-10">
                          <a:effectLst/>
                        </a:rPr>
                        <a:t>a</a:t>
                      </a:r>
                      <a:r>
                        <a:rPr lang="en-GB" sz="1200" spc="-15">
                          <a:effectLst/>
                        </a:rPr>
                        <a:t>t</a:t>
                      </a:r>
                      <a:r>
                        <a:rPr lang="en-GB" sz="1200" spc="-10">
                          <a:effectLst/>
                        </a:rPr>
                        <a:t>i</a:t>
                      </a:r>
                      <a:r>
                        <a:rPr lang="en-GB" sz="1200">
                          <a:effectLst/>
                        </a:rPr>
                        <a:t>on</a:t>
                      </a:r>
                      <a:r>
                        <a:rPr lang="en-GB" sz="1200" spc="10">
                          <a:effectLst/>
                        </a:rPr>
                        <a:t>s</a:t>
                      </a:r>
                      <a:r>
                        <a:rPr lang="en-GB" sz="1200">
                          <a:effectLst/>
                        </a:rPr>
                        <a:t>, </a:t>
                      </a:r>
                      <a:r>
                        <a:rPr lang="en-GB" sz="1200" spc="-10">
                          <a:effectLst/>
                        </a:rPr>
                        <a:t>c</a:t>
                      </a:r>
                      <a:r>
                        <a:rPr lang="en-GB" sz="1200" spc="-5">
                          <a:effectLst/>
                        </a:rPr>
                        <a:t>h</a:t>
                      </a:r>
                      <a:r>
                        <a:rPr lang="en-GB" sz="1200" spc="-10">
                          <a:effectLst/>
                        </a:rPr>
                        <a:t>r</a:t>
                      </a:r>
                      <a:r>
                        <a:rPr lang="en-GB" sz="1200">
                          <a:effectLst/>
                        </a:rPr>
                        <a:t>o</a:t>
                      </a:r>
                      <a:r>
                        <a:rPr lang="en-GB" sz="1200" spc="-10">
                          <a:effectLst/>
                        </a:rPr>
                        <a:t>n</a:t>
                      </a:r>
                      <a:r>
                        <a:rPr lang="en-GB" sz="1200" spc="-5">
                          <a:effectLst/>
                        </a:rPr>
                        <a:t>i</a:t>
                      </a:r>
                      <a:r>
                        <a:rPr lang="en-GB" sz="1200">
                          <a:effectLst/>
                        </a:rPr>
                        <a:t>c h</a:t>
                      </a:r>
                      <a:r>
                        <a:rPr lang="en-GB" sz="1200" spc="-15">
                          <a:effectLst/>
                        </a:rPr>
                        <a:t>e</a:t>
                      </a:r>
                      <a:r>
                        <a:rPr lang="en-GB" sz="1200" spc="-10">
                          <a:effectLst/>
                        </a:rPr>
                        <a:t>a</a:t>
                      </a:r>
                      <a:r>
                        <a:rPr lang="en-GB" sz="1200" spc="20">
                          <a:effectLst/>
                        </a:rPr>
                        <a:t>r</a:t>
                      </a:r>
                      <a:r>
                        <a:rPr lang="en-GB" sz="1200">
                          <a:effectLst/>
                        </a:rPr>
                        <a:t>t </a:t>
                      </a:r>
                      <a:r>
                        <a:rPr lang="en-GB" sz="1200" spc="-15">
                          <a:effectLst/>
                        </a:rPr>
                        <a:t>f</a:t>
                      </a:r>
                      <a:r>
                        <a:rPr lang="en-GB" sz="1200" spc="-10">
                          <a:effectLst/>
                        </a:rPr>
                        <a:t>a</a:t>
                      </a:r>
                      <a:r>
                        <a:rPr lang="en-GB" sz="1200" spc="-15">
                          <a:effectLst/>
                        </a:rPr>
                        <a:t>i</a:t>
                      </a:r>
                      <a:r>
                        <a:rPr lang="en-GB" sz="1200" spc="-10">
                          <a:effectLst/>
                        </a:rPr>
                        <a:t>l</a:t>
                      </a:r>
                      <a:r>
                        <a:rPr lang="en-GB" sz="1200" spc="-5">
                          <a:effectLst/>
                        </a:rPr>
                        <a:t>u</a:t>
                      </a:r>
                      <a:r>
                        <a:rPr lang="en-GB" sz="1200" spc="-10">
                          <a:effectLst/>
                        </a:rPr>
                        <a:t>r</a:t>
                      </a:r>
                      <a:r>
                        <a:rPr lang="en-GB" sz="1200">
                          <a:effectLst/>
                        </a:rPr>
                        <a:t>e, </a:t>
                      </a:r>
                      <a:r>
                        <a:rPr lang="en-GB" sz="1200" spc="-10">
                          <a:effectLst/>
                        </a:rPr>
                        <a:t>i</a:t>
                      </a:r>
                      <a:r>
                        <a:rPr lang="en-GB" sz="1200">
                          <a:effectLst/>
                        </a:rPr>
                        <a:t>n</a:t>
                      </a:r>
                      <a:r>
                        <a:rPr lang="en-GB" sz="1200" spc="-10">
                          <a:effectLst/>
                        </a:rPr>
                        <a:t>d</a:t>
                      </a:r>
                      <a:r>
                        <a:rPr lang="en-GB" sz="1200" spc="-5">
                          <a:effectLst/>
                        </a:rPr>
                        <a:t>ividu</a:t>
                      </a:r>
                      <a:r>
                        <a:rPr lang="en-GB" sz="1200" spc="-15">
                          <a:effectLst/>
                        </a:rPr>
                        <a:t>a</a:t>
                      </a:r>
                      <a:r>
                        <a:rPr lang="en-GB" sz="1200">
                          <a:effectLst/>
                        </a:rPr>
                        <a:t>ls</a:t>
                      </a:r>
                      <a:r>
                        <a:rPr lang="en-GB" sz="1200" spc="100">
                          <a:effectLst/>
                        </a:rPr>
                        <a:t> </a:t>
                      </a:r>
                      <a:r>
                        <a:rPr lang="en-GB" sz="1200" spc="-10">
                          <a:effectLst/>
                        </a:rPr>
                        <a:t>r</a:t>
                      </a:r>
                      <a:r>
                        <a:rPr lang="en-GB" sz="1200" spc="5">
                          <a:effectLst/>
                        </a:rPr>
                        <a:t>e</a:t>
                      </a:r>
                      <a:r>
                        <a:rPr lang="en-GB" sz="1200" spc="-5">
                          <a:effectLst/>
                        </a:rPr>
                        <a:t>q</a:t>
                      </a:r>
                      <a:r>
                        <a:rPr lang="en-GB" sz="1200" spc="-10">
                          <a:effectLst/>
                        </a:rPr>
                        <a:t>uiri</a:t>
                      </a:r>
                      <a:r>
                        <a:rPr lang="en-GB" sz="1200">
                          <a:effectLst/>
                        </a:rPr>
                        <a:t>ng</a:t>
                      </a:r>
                      <a:r>
                        <a:rPr lang="en-GB" sz="1200" spc="100">
                          <a:effectLst/>
                        </a:rPr>
                        <a:t> </a:t>
                      </a:r>
                      <a:r>
                        <a:rPr lang="en-GB" sz="1200" spc="-10">
                          <a:effectLst/>
                        </a:rPr>
                        <a:t>r</a:t>
                      </a:r>
                      <a:r>
                        <a:rPr lang="en-GB" sz="1200">
                          <a:effectLst/>
                        </a:rPr>
                        <a:t>e</a:t>
                      </a:r>
                      <a:r>
                        <a:rPr lang="en-GB" sz="1200" spc="-5">
                          <a:effectLst/>
                        </a:rPr>
                        <a:t>g</a:t>
                      </a:r>
                      <a:r>
                        <a:rPr lang="en-GB" sz="1200" spc="-10">
                          <a:effectLst/>
                        </a:rPr>
                        <a:t>ul</a:t>
                      </a:r>
                      <a:r>
                        <a:rPr lang="en-GB" sz="1200" spc="-5">
                          <a:effectLst/>
                        </a:rPr>
                        <a:t>a</a:t>
                      </a:r>
                      <a:r>
                        <a:rPr lang="en-GB" sz="1200">
                          <a:effectLst/>
                        </a:rPr>
                        <a:t>r</a:t>
                      </a:r>
                      <a:r>
                        <a:rPr lang="en-GB" sz="1200" spc="100">
                          <a:effectLst/>
                        </a:rPr>
                        <a:t> </a:t>
                      </a:r>
                      <a:r>
                        <a:rPr lang="en-GB" sz="1200">
                          <a:effectLst/>
                        </a:rPr>
                        <a:t>m</a:t>
                      </a:r>
                      <a:r>
                        <a:rPr lang="en-GB" sz="1200" spc="5">
                          <a:effectLst/>
                        </a:rPr>
                        <a:t>e</a:t>
                      </a:r>
                      <a:r>
                        <a:rPr lang="en-GB" sz="1200" spc="-10">
                          <a:effectLst/>
                        </a:rPr>
                        <a:t>d</a:t>
                      </a:r>
                      <a:r>
                        <a:rPr lang="en-GB" sz="1200" spc="-5">
                          <a:effectLst/>
                        </a:rPr>
                        <a:t>i</a:t>
                      </a:r>
                      <a:r>
                        <a:rPr lang="en-GB" sz="1200" spc="5">
                          <a:effectLst/>
                        </a:rPr>
                        <a:t>c</a:t>
                      </a:r>
                      <a:r>
                        <a:rPr lang="en-GB" sz="1200" spc="-10">
                          <a:effectLst/>
                        </a:rPr>
                        <a:t>a</a:t>
                      </a:r>
                      <a:r>
                        <a:rPr lang="en-GB" sz="1200" spc="-15">
                          <a:effectLst/>
                        </a:rPr>
                        <a:t>t</a:t>
                      </a:r>
                      <a:r>
                        <a:rPr lang="en-GB" sz="1200" spc="-10">
                          <a:effectLst/>
                        </a:rPr>
                        <a:t>i</a:t>
                      </a:r>
                      <a:r>
                        <a:rPr lang="en-GB" sz="1200">
                          <a:effectLst/>
                        </a:rPr>
                        <a:t>on</a:t>
                      </a:r>
                      <a:r>
                        <a:rPr lang="en-GB" sz="1200" spc="100">
                          <a:effectLst/>
                        </a:rPr>
                        <a:t> </a:t>
                      </a:r>
                      <a:r>
                        <a:rPr lang="en-GB" sz="1200" spc="-5">
                          <a:effectLst/>
                        </a:rPr>
                        <a:t>a</a:t>
                      </a:r>
                      <a:r>
                        <a:rPr lang="en-GB" sz="1200">
                          <a:effectLst/>
                        </a:rPr>
                        <a:t>n</a:t>
                      </a:r>
                      <a:r>
                        <a:rPr lang="en-GB" sz="1200" spc="50">
                          <a:effectLst/>
                        </a:rPr>
                        <a:t>d</a:t>
                      </a:r>
                      <a:r>
                        <a:rPr lang="en-GB" sz="1200" spc="20">
                          <a:effectLst/>
                        </a:rPr>
                        <a:t>/</a:t>
                      </a:r>
                      <a:r>
                        <a:rPr lang="en-GB" sz="1200">
                          <a:effectLst/>
                        </a:rPr>
                        <a:t>or </a:t>
                      </a:r>
                      <a:r>
                        <a:rPr lang="en-GB" sz="1200" spc="-10">
                          <a:effectLst/>
                        </a:rPr>
                        <a:t>f</a:t>
                      </a:r>
                      <a:r>
                        <a:rPr lang="en-GB" sz="1200" spc="-5">
                          <a:effectLst/>
                        </a:rPr>
                        <a:t>o</a:t>
                      </a:r>
                      <a:r>
                        <a:rPr lang="en-GB" sz="1200" spc="-15">
                          <a:effectLst/>
                        </a:rPr>
                        <a:t>l</a:t>
                      </a:r>
                      <a:r>
                        <a:rPr lang="en-GB" sz="1200" spc="-5">
                          <a:effectLst/>
                        </a:rPr>
                        <a:t>l</a:t>
                      </a:r>
                      <a:r>
                        <a:rPr lang="en-GB" sz="1200" spc="-10">
                          <a:effectLst/>
                        </a:rPr>
                        <a:t>o</a:t>
                      </a:r>
                      <a:r>
                        <a:rPr lang="en-GB" sz="1200">
                          <a:effectLst/>
                        </a:rPr>
                        <a:t>w</a:t>
                      </a:r>
                      <a:r>
                        <a:rPr lang="en-GB" sz="1200" spc="10">
                          <a:effectLst/>
                        </a:rPr>
                        <a:t>-</a:t>
                      </a:r>
                      <a:r>
                        <a:rPr lang="en-GB" sz="1200" spc="-5">
                          <a:effectLst/>
                        </a:rPr>
                        <a:t>u</a:t>
                      </a:r>
                      <a:r>
                        <a:rPr lang="en-GB" sz="1200">
                          <a:effectLst/>
                        </a:rPr>
                        <a:t>p</a:t>
                      </a:r>
                      <a:r>
                        <a:rPr lang="en-GB" sz="1200" spc="-20">
                          <a:effectLst/>
                        </a:rPr>
                        <a:t> </a:t>
                      </a:r>
                      <a:r>
                        <a:rPr lang="en-GB" sz="1200" spc="-10">
                          <a:effectLst/>
                        </a:rPr>
                        <a:t>f</a:t>
                      </a:r>
                      <a:r>
                        <a:rPr lang="en-GB" sz="1200">
                          <a:effectLst/>
                        </a:rPr>
                        <a:t>or</a:t>
                      </a:r>
                      <a:r>
                        <a:rPr lang="en-GB" sz="1200" spc="-20">
                          <a:effectLst/>
                        </a:rPr>
                        <a:t> </a:t>
                      </a:r>
                      <a:r>
                        <a:rPr lang="en-GB" sz="1200">
                          <a:effectLst/>
                        </a:rPr>
                        <a:t>i</a:t>
                      </a:r>
                      <a:r>
                        <a:rPr lang="en-GB" sz="1200" spc="5">
                          <a:effectLst/>
                        </a:rPr>
                        <a:t>s</a:t>
                      </a:r>
                      <a:r>
                        <a:rPr lang="en-GB" sz="1200" spc="-10">
                          <a:effectLst/>
                        </a:rPr>
                        <a:t>c</a:t>
                      </a:r>
                      <a:r>
                        <a:rPr lang="en-GB" sz="1200" spc="-5">
                          <a:effectLst/>
                        </a:rPr>
                        <a:t>h</a:t>
                      </a:r>
                      <a:r>
                        <a:rPr lang="en-GB" sz="1200" spc="-10">
                          <a:effectLst/>
                        </a:rPr>
                        <a:t>a</a:t>
                      </a:r>
                      <a:r>
                        <a:rPr lang="en-GB" sz="1200">
                          <a:effectLst/>
                        </a:rPr>
                        <a:t>e</a:t>
                      </a:r>
                      <a:r>
                        <a:rPr lang="en-GB" sz="1200" spc="-10">
                          <a:effectLst/>
                        </a:rPr>
                        <a:t>m</a:t>
                      </a:r>
                      <a:r>
                        <a:rPr lang="en-GB" sz="1200" spc="-5">
                          <a:effectLst/>
                        </a:rPr>
                        <a:t>i</a:t>
                      </a:r>
                      <a:r>
                        <a:rPr lang="en-GB" sz="1200">
                          <a:effectLst/>
                        </a:rPr>
                        <a:t>c</a:t>
                      </a:r>
                      <a:r>
                        <a:rPr lang="en-GB" sz="1200" spc="-20">
                          <a:effectLst/>
                        </a:rPr>
                        <a:t> </a:t>
                      </a:r>
                      <a:r>
                        <a:rPr lang="en-GB" sz="1200">
                          <a:effectLst/>
                        </a:rPr>
                        <a:t>h</a:t>
                      </a:r>
                      <a:r>
                        <a:rPr lang="en-GB" sz="1200" spc="-10">
                          <a:effectLst/>
                        </a:rPr>
                        <a:t>ea</a:t>
                      </a:r>
                      <a:r>
                        <a:rPr lang="en-GB" sz="1200" spc="20">
                          <a:effectLst/>
                        </a:rPr>
                        <a:t>r</a:t>
                      </a:r>
                      <a:r>
                        <a:rPr lang="en-GB" sz="1200">
                          <a:effectLst/>
                        </a:rPr>
                        <a:t>t</a:t>
                      </a:r>
                      <a:r>
                        <a:rPr lang="en-GB" sz="1200" spc="-15">
                          <a:effectLst/>
                        </a:rPr>
                        <a:t> </a:t>
                      </a:r>
                      <a:r>
                        <a:rPr lang="en-GB" sz="1200" spc="-10">
                          <a:effectLst/>
                        </a:rPr>
                        <a:t>d</a:t>
                      </a:r>
                      <a:r>
                        <a:rPr lang="en-GB" sz="1200">
                          <a:effectLst/>
                        </a:rPr>
                        <a:t>is</a:t>
                      </a:r>
                      <a:r>
                        <a:rPr lang="en-GB" sz="1200" spc="-15">
                          <a:effectLst/>
                        </a:rPr>
                        <a:t>e</a:t>
                      </a:r>
                      <a:r>
                        <a:rPr lang="en-GB" sz="1200">
                          <a:effectLst/>
                        </a:rPr>
                        <a:t>as</a:t>
                      </a:r>
                      <a:r>
                        <a:rPr lang="en-GB" sz="1200" spc="-15">
                          <a:effectLst/>
                        </a:rPr>
                        <a:t>e</a:t>
                      </a:r>
                      <a:r>
                        <a:rPr lang="en-GB" sz="1200">
                          <a:effectLst/>
                        </a:rPr>
                        <a:t>.</a:t>
                      </a:r>
                      <a:endParaRPr lang="en-GB" sz="1600">
                        <a:effectLst/>
                        <a:latin typeface="Calibri"/>
                        <a:ea typeface="Calibri"/>
                        <a:cs typeface="Times New Roman"/>
                      </a:endParaRPr>
                    </a:p>
                  </a:txBody>
                  <a:tcPr marL="54187" marR="54187" marT="0" marB="0"/>
                </a:tc>
                <a:extLst>
                  <a:ext uri="{0D108BD9-81ED-4DB2-BD59-A6C34878D82A}">
                    <a16:rowId xmlns:a16="http://schemas.microsoft.com/office/drawing/2014/main" val="10002"/>
                  </a:ext>
                </a:extLst>
              </a:tr>
              <a:tr h="347292">
                <a:tc>
                  <a:txBody>
                    <a:bodyPr/>
                    <a:lstStyle/>
                    <a:p>
                      <a:pPr>
                        <a:spcBef>
                          <a:spcPts val="300"/>
                        </a:spcBef>
                        <a:spcAft>
                          <a:spcPts val="300"/>
                        </a:spcAft>
                      </a:pPr>
                      <a:r>
                        <a:rPr lang="en-GB" sz="1200" spc="-10">
                          <a:effectLst/>
                        </a:rPr>
                        <a:t>C</a:t>
                      </a:r>
                      <a:r>
                        <a:rPr lang="en-GB" sz="1200" spc="-5">
                          <a:effectLst/>
                        </a:rPr>
                        <a:t>h</a:t>
                      </a:r>
                      <a:r>
                        <a:rPr lang="en-GB" sz="1200">
                          <a:effectLst/>
                        </a:rPr>
                        <a:t>ro</a:t>
                      </a:r>
                      <a:r>
                        <a:rPr lang="en-GB" sz="1200" spc="-5">
                          <a:effectLst/>
                        </a:rPr>
                        <a:t>n</a:t>
                      </a:r>
                      <a:r>
                        <a:rPr lang="en-GB" sz="1200">
                          <a:effectLst/>
                        </a:rPr>
                        <a:t>ic</a:t>
                      </a:r>
                      <a:r>
                        <a:rPr lang="en-GB" sz="1200" spc="100">
                          <a:effectLst/>
                        </a:rPr>
                        <a:t> </a:t>
                      </a:r>
                      <a:r>
                        <a:rPr lang="en-GB" sz="1200" spc="-5">
                          <a:effectLst/>
                        </a:rPr>
                        <a:t>k</a:t>
                      </a:r>
                      <a:r>
                        <a:rPr lang="en-GB" sz="1200">
                          <a:effectLst/>
                        </a:rPr>
                        <a:t>i</a:t>
                      </a:r>
                      <a:r>
                        <a:rPr lang="en-GB" sz="1200" spc="-5">
                          <a:effectLst/>
                        </a:rPr>
                        <a:t>dn</a:t>
                      </a:r>
                      <a:r>
                        <a:rPr lang="en-GB" sz="1200" spc="-15">
                          <a:effectLst/>
                        </a:rPr>
                        <a:t>e</a:t>
                      </a:r>
                      <a:r>
                        <a:rPr lang="en-GB" sz="1200">
                          <a:effectLst/>
                        </a:rPr>
                        <a:t>y </a:t>
                      </a:r>
                      <a:r>
                        <a:rPr lang="en-GB" sz="1200" spc="-5">
                          <a:effectLst/>
                        </a:rPr>
                        <a:t>d</a:t>
                      </a:r>
                      <a:r>
                        <a:rPr lang="en-GB" sz="1200">
                          <a:effectLst/>
                        </a:rPr>
                        <a:t>is</a:t>
                      </a:r>
                      <a:r>
                        <a:rPr lang="en-GB" sz="1200" spc="-10">
                          <a:effectLst/>
                        </a:rPr>
                        <a:t>e</a:t>
                      </a:r>
                      <a:r>
                        <a:rPr lang="en-GB" sz="1200">
                          <a:effectLst/>
                        </a:rPr>
                        <a:t>ase</a:t>
                      </a:r>
                      <a:endParaRPr lang="en-GB" sz="160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10">
                          <a:effectLst/>
                        </a:rPr>
                        <a:t>C</a:t>
                      </a:r>
                      <a:r>
                        <a:rPr lang="en-GB" sz="1200" spc="-5">
                          <a:effectLst/>
                        </a:rPr>
                        <a:t>h</a:t>
                      </a:r>
                      <a:r>
                        <a:rPr lang="en-GB" sz="1200" spc="-10">
                          <a:effectLst/>
                        </a:rPr>
                        <a:t>r</a:t>
                      </a:r>
                      <a:r>
                        <a:rPr lang="en-GB" sz="1200">
                          <a:effectLst/>
                        </a:rPr>
                        <a:t>o</a:t>
                      </a:r>
                      <a:r>
                        <a:rPr lang="en-GB" sz="1200" spc="-10">
                          <a:effectLst/>
                        </a:rPr>
                        <a:t>n</a:t>
                      </a:r>
                      <a:r>
                        <a:rPr lang="en-GB" sz="1200" spc="-5">
                          <a:effectLst/>
                        </a:rPr>
                        <a:t>i</a:t>
                      </a:r>
                      <a:r>
                        <a:rPr lang="en-GB" sz="1200">
                          <a:effectLst/>
                        </a:rPr>
                        <a:t>c</a:t>
                      </a:r>
                      <a:r>
                        <a:rPr lang="en-GB" sz="1200" spc="-70">
                          <a:effectLst/>
                        </a:rPr>
                        <a:t> </a:t>
                      </a:r>
                      <a:r>
                        <a:rPr lang="en-GB" sz="1200" spc="-10">
                          <a:effectLst/>
                        </a:rPr>
                        <a:t>k</a:t>
                      </a:r>
                      <a:r>
                        <a:rPr lang="en-GB" sz="1200" spc="-5">
                          <a:effectLst/>
                        </a:rPr>
                        <a:t>id</a:t>
                      </a:r>
                      <a:r>
                        <a:rPr lang="en-GB" sz="1200">
                          <a:effectLst/>
                        </a:rPr>
                        <a:t>n</a:t>
                      </a:r>
                      <a:r>
                        <a:rPr lang="en-GB" sz="1200" spc="-15">
                          <a:effectLst/>
                        </a:rPr>
                        <a:t>e</a:t>
                      </a:r>
                      <a:r>
                        <a:rPr lang="en-GB" sz="1200">
                          <a:effectLst/>
                        </a:rPr>
                        <a:t>y</a:t>
                      </a:r>
                      <a:r>
                        <a:rPr lang="en-GB" sz="1200" spc="-70">
                          <a:effectLst/>
                        </a:rPr>
                        <a:t> </a:t>
                      </a:r>
                      <a:r>
                        <a:rPr lang="en-GB" sz="1200" spc="-10">
                          <a:effectLst/>
                        </a:rPr>
                        <a:t>d</a:t>
                      </a:r>
                      <a:r>
                        <a:rPr lang="en-GB" sz="1200">
                          <a:effectLst/>
                        </a:rPr>
                        <a:t>is</a:t>
                      </a:r>
                      <a:r>
                        <a:rPr lang="en-GB" sz="1200" spc="-15">
                          <a:effectLst/>
                        </a:rPr>
                        <a:t>e</a:t>
                      </a:r>
                      <a:r>
                        <a:rPr lang="en-GB" sz="1200">
                          <a:effectLst/>
                        </a:rPr>
                        <a:t>ase</a:t>
                      </a:r>
                      <a:r>
                        <a:rPr lang="en-GB" sz="1200" spc="-65">
                          <a:effectLst/>
                        </a:rPr>
                        <a:t> </a:t>
                      </a:r>
                      <a:r>
                        <a:rPr lang="en-GB" sz="1200" spc="-10">
                          <a:effectLst/>
                        </a:rPr>
                        <a:t>a</a:t>
                      </a:r>
                      <a:r>
                        <a:rPr lang="en-GB" sz="1200">
                          <a:effectLst/>
                        </a:rPr>
                        <a:t>t</a:t>
                      </a:r>
                      <a:r>
                        <a:rPr lang="en-GB" sz="1200" spc="-70">
                          <a:effectLst/>
                        </a:rPr>
                        <a:t> </a:t>
                      </a:r>
                      <a:r>
                        <a:rPr lang="en-GB" sz="1200" spc="10">
                          <a:effectLst/>
                        </a:rPr>
                        <a:t>s</a:t>
                      </a:r>
                      <a:r>
                        <a:rPr lang="en-GB" sz="1200">
                          <a:effectLst/>
                        </a:rPr>
                        <a:t>t</a:t>
                      </a:r>
                      <a:r>
                        <a:rPr lang="en-GB" sz="1200" spc="-10">
                          <a:effectLst/>
                        </a:rPr>
                        <a:t>a</a:t>
                      </a:r>
                      <a:r>
                        <a:rPr lang="en-GB" sz="1200">
                          <a:effectLst/>
                        </a:rPr>
                        <a:t>ge</a:t>
                      </a:r>
                      <a:r>
                        <a:rPr lang="en-GB" sz="1200" spc="-65">
                          <a:effectLst/>
                        </a:rPr>
                        <a:t> </a:t>
                      </a:r>
                      <a:r>
                        <a:rPr lang="en-GB" sz="1200">
                          <a:effectLst/>
                        </a:rPr>
                        <a:t>3,</a:t>
                      </a:r>
                      <a:r>
                        <a:rPr lang="en-GB" sz="1200" spc="-70">
                          <a:effectLst/>
                        </a:rPr>
                        <a:t> </a:t>
                      </a:r>
                      <a:r>
                        <a:rPr lang="en-GB" sz="1200">
                          <a:effectLst/>
                        </a:rPr>
                        <a:t>4</a:t>
                      </a:r>
                      <a:r>
                        <a:rPr lang="en-GB" sz="1200" spc="-70">
                          <a:effectLst/>
                        </a:rPr>
                        <a:t> </a:t>
                      </a:r>
                      <a:r>
                        <a:rPr lang="en-GB" sz="1200">
                          <a:effectLst/>
                        </a:rPr>
                        <a:t>or</a:t>
                      </a:r>
                      <a:r>
                        <a:rPr lang="en-GB" sz="1200" spc="-65">
                          <a:effectLst/>
                        </a:rPr>
                        <a:t> </a:t>
                      </a:r>
                      <a:r>
                        <a:rPr lang="en-GB" sz="1200">
                          <a:effectLst/>
                        </a:rPr>
                        <a:t>5,</a:t>
                      </a:r>
                      <a:r>
                        <a:rPr lang="en-GB" sz="1200" spc="-70">
                          <a:effectLst/>
                        </a:rPr>
                        <a:t> </a:t>
                      </a:r>
                      <a:r>
                        <a:rPr lang="en-GB" sz="1200" spc="-10">
                          <a:effectLst/>
                        </a:rPr>
                        <a:t>c</a:t>
                      </a:r>
                      <a:r>
                        <a:rPr lang="en-GB" sz="1200" spc="-5">
                          <a:effectLst/>
                        </a:rPr>
                        <a:t>h</a:t>
                      </a:r>
                      <a:r>
                        <a:rPr lang="en-GB" sz="1200" spc="-10">
                          <a:effectLst/>
                        </a:rPr>
                        <a:t>r</a:t>
                      </a:r>
                      <a:r>
                        <a:rPr lang="en-GB" sz="1200">
                          <a:effectLst/>
                        </a:rPr>
                        <a:t>o</a:t>
                      </a:r>
                      <a:r>
                        <a:rPr lang="en-GB" sz="1200" spc="-10">
                          <a:effectLst/>
                        </a:rPr>
                        <a:t>n</a:t>
                      </a:r>
                      <a:r>
                        <a:rPr lang="en-GB" sz="1200" spc="-5">
                          <a:effectLst/>
                        </a:rPr>
                        <a:t>i</a:t>
                      </a:r>
                      <a:r>
                        <a:rPr lang="en-GB" sz="1200">
                          <a:effectLst/>
                        </a:rPr>
                        <a:t>c </a:t>
                      </a:r>
                      <a:r>
                        <a:rPr lang="en-GB" sz="1200" spc="-10">
                          <a:effectLst/>
                        </a:rPr>
                        <a:t>k</a:t>
                      </a:r>
                      <a:r>
                        <a:rPr lang="en-GB" sz="1200" spc="-5">
                          <a:effectLst/>
                        </a:rPr>
                        <a:t>id</a:t>
                      </a:r>
                      <a:r>
                        <a:rPr lang="en-GB" sz="1200">
                          <a:effectLst/>
                        </a:rPr>
                        <a:t>n</a:t>
                      </a:r>
                      <a:r>
                        <a:rPr lang="en-GB" sz="1200" spc="-15">
                          <a:effectLst/>
                        </a:rPr>
                        <a:t>e</a:t>
                      </a:r>
                      <a:r>
                        <a:rPr lang="en-GB" sz="1200">
                          <a:effectLst/>
                        </a:rPr>
                        <a:t>y</a:t>
                      </a:r>
                      <a:r>
                        <a:rPr lang="en-GB" sz="1200" spc="50">
                          <a:effectLst/>
                        </a:rPr>
                        <a:t> </a:t>
                      </a:r>
                      <a:r>
                        <a:rPr lang="en-GB" sz="1200" spc="-15">
                          <a:effectLst/>
                        </a:rPr>
                        <a:t>f</a:t>
                      </a:r>
                      <a:r>
                        <a:rPr lang="en-GB" sz="1200" spc="-10">
                          <a:effectLst/>
                        </a:rPr>
                        <a:t>a</a:t>
                      </a:r>
                      <a:r>
                        <a:rPr lang="en-GB" sz="1200" spc="-15">
                          <a:effectLst/>
                        </a:rPr>
                        <a:t>i</a:t>
                      </a:r>
                      <a:r>
                        <a:rPr lang="en-GB" sz="1200" spc="-10">
                          <a:effectLst/>
                        </a:rPr>
                        <a:t>l</a:t>
                      </a:r>
                      <a:r>
                        <a:rPr lang="en-GB" sz="1200" spc="-5">
                          <a:effectLst/>
                        </a:rPr>
                        <a:t>u</a:t>
                      </a:r>
                      <a:r>
                        <a:rPr lang="en-GB" sz="1200" spc="-10">
                          <a:effectLst/>
                        </a:rPr>
                        <a:t>r</a:t>
                      </a:r>
                      <a:r>
                        <a:rPr lang="en-GB" sz="1200">
                          <a:effectLst/>
                        </a:rPr>
                        <a:t>e,</a:t>
                      </a:r>
                      <a:r>
                        <a:rPr lang="en-GB" sz="1200" spc="55">
                          <a:effectLst/>
                        </a:rPr>
                        <a:t> </a:t>
                      </a:r>
                      <a:r>
                        <a:rPr lang="en-GB" sz="1200">
                          <a:effectLst/>
                        </a:rPr>
                        <a:t>nep</a:t>
                      </a:r>
                      <a:r>
                        <a:rPr lang="en-GB" sz="1200" spc="-5">
                          <a:effectLst/>
                        </a:rPr>
                        <a:t>h</a:t>
                      </a:r>
                      <a:r>
                        <a:rPr lang="en-GB" sz="1200" spc="-10">
                          <a:effectLst/>
                        </a:rPr>
                        <a:t>r</a:t>
                      </a:r>
                      <a:r>
                        <a:rPr lang="en-GB" sz="1200" spc="-5">
                          <a:effectLst/>
                        </a:rPr>
                        <a:t>o</a:t>
                      </a:r>
                      <a:r>
                        <a:rPr lang="en-GB" sz="1200" spc="-15">
                          <a:effectLst/>
                        </a:rPr>
                        <a:t>t</a:t>
                      </a:r>
                      <a:r>
                        <a:rPr lang="en-GB" sz="1200" spc="-5">
                          <a:effectLst/>
                        </a:rPr>
                        <a:t>i</a:t>
                      </a:r>
                      <a:r>
                        <a:rPr lang="en-GB" sz="1200">
                          <a:effectLst/>
                        </a:rPr>
                        <a:t>c</a:t>
                      </a:r>
                      <a:r>
                        <a:rPr lang="en-GB" sz="1200" spc="55">
                          <a:effectLst/>
                        </a:rPr>
                        <a:t> </a:t>
                      </a:r>
                      <a:r>
                        <a:rPr lang="en-GB" sz="1200" spc="10">
                          <a:effectLst/>
                        </a:rPr>
                        <a:t>s</a:t>
                      </a:r>
                      <a:r>
                        <a:rPr lang="en-GB" sz="1200">
                          <a:effectLst/>
                        </a:rPr>
                        <a:t>yn</a:t>
                      </a:r>
                      <a:r>
                        <a:rPr lang="en-GB" sz="1200" spc="-5">
                          <a:effectLst/>
                        </a:rPr>
                        <a:t>d</a:t>
                      </a:r>
                      <a:r>
                        <a:rPr lang="en-GB" sz="1200" spc="-10">
                          <a:effectLst/>
                        </a:rPr>
                        <a:t>r</a:t>
                      </a:r>
                      <a:r>
                        <a:rPr lang="en-GB" sz="1200">
                          <a:effectLst/>
                        </a:rPr>
                        <a:t>ome,</a:t>
                      </a:r>
                      <a:r>
                        <a:rPr lang="en-GB" sz="1200" spc="50">
                          <a:effectLst/>
                        </a:rPr>
                        <a:t> </a:t>
                      </a:r>
                      <a:r>
                        <a:rPr lang="en-GB" sz="1200" spc="-10">
                          <a:effectLst/>
                        </a:rPr>
                        <a:t>k</a:t>
                      </a:r>
                      <a:r>
                        <a:rPr lang="en-GB" sz="1200" spc="-5">
                          <a:effectLst/>
                        </a:rPr>
                        <a:t>id</a:t>
                      </a:r>
                      <a:r>
                        <a:rPr lang="en-GB" sz="1200">
                          <a:effectLst/>
                        </a:rPr>
                        <a:t>n</a:t>
                      </a:r>
                      <a:r>
                        <a:rPr lang="en-GB" sz="1200" spc="-15">
                          <a:effectLst/>
                        </a:rPr>
                        <a:t>e</a:t>
                      </a:r>
                      <a:r>
                        <a:rPr lang="en-GB" sz="1200">
                          <a:effectLst/>
                        </a:rPr>
                        <a:t>y </a:t>
                      </a:r>
                      <a:r>
                        <a:rPr lang="en-GB" sz="1200" spc="-10">
                          <a:effectLst/>
                        </a:rPr>
                        <a:t>t</a:t>
                      </a:r>
                      <a:r>
                        <a:rPr lang="en-GB" sz="1200" spc="-15">
                          <a:effectLst/>
                        </a:rPr>
                        <a:t>r</a:t>
                      </a:r>
                      <a:r>
                        <a:rPr lang="en-GB" sz="1200" spc="-5">
                          <a:effectLst/>
                        </a:rPr>
                        <a:t>a</a:t>
                      </a:r>
                      <a:r>
                        <a:rPr lang="en-GB" sz="1200">
                          <a:effectLst/>
                        </a:rPr>
                        <a:t>ns</a:t>
                      </a:r>
                      <a:r>
                        <a:rPr lang="en-GB" sz="1200" spc="-5">
                          <a:effectLst/>
                        </a:rPr>
                        <a:t>p</a:t>
                      </a:r>
                      <a:r>
                        <a:rPr lang="en-GB" sz="1200" spc="-10">
                          <a:effectLst/>
                        </a:rPr>
                        <a:t>l</a:t>
                      </a:r>
                      <a:r>
                        <a:rPr lang="en-GB" sz="1200" spc="-5">
                          <a:effectLst/>
                        </a:rPr>
                        <a:t>an</a:t>
                      </a:r>
                      <a:r>
                        <a:rPr lang="en-GB" sz="1200">
                          <a:effectLst/>
                        </a:rPr>
                        <a:t>t</a:t>
                      </a:r>
                      <a:r>
                        <a:rPr lang="en-GB" sz="1200" spc="-10">
                          <a:effectLst/>
                        </a:rPr>
                        <a:t>a</a:t>
                      </a:r>
                      <a:r>
                        <a:rPr lang="en-GB" sz="1200" spc="-15">
                          <a:effectLst/>
                        </a:rPr>
                        <a:t>t</a:t>
                      </a:r>
                      <a:r>
                        <a:rPr lang="en-GB" sz="1200" spc="-10">
                          <a:effectLst/>
                        </a:rPr>
                        <a:t>i</a:t>
                      </a:r>
                      <a:r>
                        <a:rPr lang="en-GB" sz="1200">
                          <a:effectLst/>
                        </a:rPr>
                        <a:t>o</a:t>
                      </a:r>
                      <a:r>
                        <a:rPr lang="en-GB" sz="1200" spc="-5">
                          <a:effectLst/>
                        </a:rPr>
                        <a:t>n</a:t>
                      </a:r>
                      <a:r>
                        <a:rPr lang="en-GB" sz="1200">
                          <a:effectLst/>
                        </a:rPr>
                        <a:t>.</a:t>
                      </a:r>
                      <a:endParaRPr lang="en-GB" sz="1600">
                        <a:effectLst/>
                        <a:latin typeface="Calibri"/>
                        <a:ea typeface="Calibri"/>
                        <a:cs typeface="Times New Roman"/>
                      </a:endParaRPr>
                    </a:p>
                  </a:txBody>
                  <a:tcPr marL="54187" marR="54187" marT="0" marB="0"/>
                </a:tc>
                <a:extLst>
                  <a:ext uri="{0D108BD9-81ED-4DB2-BD59-A6C34878D82A}">
                    <a16:rowId xmlns:a16="http://schemas.microsoft.com/office/drawing/2014/main" val="10003"/>
                  </a:ext>
                </a:extLst>
              </a:tr>
              <a:tr h="173646">
                <a:tc>
                  <a:txBody>
                    <a:bodyPr/>
                    <a:lstStyle/>
                    <a:p>
                      <a:pPr>
                        <a:spcBef>
                          <a:spcPts val="300"/>
                        </a:spcBef>
                        <a:spcAft>
                          <a:spcPts val="300"/>
                        </a:spcAft>
                      </a:pPr>
                      <a:r>
                        <a:rPr lang="en-GB" sz="1200" spc="-10">
                          <a:effectLst/>
                        </a:rPr>
                        <a:t>C</a:t>
                      </a:r>
                      <a:r>
                        <a:rPr lang="en-GB" sz="1200" spc="-5">
                          <a:effectLst/>
                        </a:rPr>
                        <a:t>h</a:t>
                      </a:r>
                      <a:r>
                        <a:rPr lang="en-GB" sz="1200">
                          <a:effectLst/>
                        </a:rPr>
                        <a:t>ro</a:t>
                      </a:r>
                      <a:r>
                        <a:rPr lang="en-GB" sz="1200" spc="-5">
                          <a:effectLst/>
                        </a:rPr>
                        <a:t>n</a:t>
                      </a:r>
                      <a:r>
                        <a:rPr lang="en-GB" sz="1200">
                          <a:effectLst/>
                        </a:rPr>
                        <a:t>ic</a:t>
                      </a:r>
                      <a:r>
                        <a:rPr lang="en-GB" sz="1200" spc="-5">
                          <a:effectLst/>
                        </a:rPr>
                        <a:t> </a:t>
                      </a:r>
                      <a:r>
                        <a:rPr lang="en-GB" sz="1200" spc="-10">
                          <a:effectLst/>
                        </a:rPr>
                        <a:t>l</a:t>
                      </a:r>
                      <a:r>
                        <a:rPr lang="en-GB" sz="1200" spc="-5">
                          <a:effectLst/>
                        </a:rPr>
                        <a:t>i</a:t>
                      </a:r>
                      <a:r>
                        <a:rPr lang="en-GB" sz="1200" spc="-20">
                          <a:effectLst/>
                        </a:rPr>
                        <a:t>v</a:t>
                      </a:r>
                      <a:r>
                        <a:rPr lang="en-GB" sz="1200">
                          <a:effectLst/>
                        </a:rPr>
                        <a:t>er</a:t>
                      </a:r>
                      <a:r>
                        <a:rPr lang="en-GB" sz="1200" spc="-5">
                          <a:effectLst/>
                        </a:rPr>
                        <a:t> d</a:t>
                      </a:r>
                      <a:r>
                        <a:rPr lang="en-GB" sz="1200">
                          <a:effectLst/>
                        </a:rPr>
                        <a:t>is</a:t>
                      </a:r>
                      <a:r>
                        <a:rPr lang="en-GB" sz="1200" spc="-10">
                          <a:effectLst/>
                        </a:rPr>
                        <a:t>e</a:t>
                      </a:r>
                      <a:r>
                        <a:rPr lang="en-GB" sz="1200">
                          <a:effectLst/>
                        </a:rPr>
                        <a:t>ase</a:t>
                      </a:r>
                      <a:endParaRPr lang="en-GB" sz="160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15">
                          <a:effectLst/>
                        </a:rPr>
                        <a:t>C</a:t>
                      </a:r>
                      <a:r>
                        <a:rPr lang="en-GB" sz="1200" spc="-10">
                          <a:effectLst/>
                        </a:rPr>
                        <a:t>i</a:t>
                      </a:r>
                      <a:r>
                        <a:rPr lang="en-GB" sz="1200" spc="-5">
                          <a:effectLst/>
                        </a:rPr>
                        <a:t>rrh</a:t>
                      </a:r>
                      <a:r>
                        <a:rPr lang="en-GB" sz="1200">
                          <a:effectLst/>
                        </a:rPr>
                        <a:t>o</a:t>
                      </a:r>
                      <a:r>
                        <a:rPr lang="en-GB" sz="1200" spc="-10">
                          <a:effectLst/>
                        </a:rPr>
                        <a:t>s</a:t>
                      </a:r>
                      <a:r>
                        <a:rPr lang="en-GB" sz="1200">
                          <a:effectLst/>
                        </a:rPr>
                        <a:t>i</a:t>
                      </a:r>
                      <a:r>
                        <a:rPr lang="en-GB" sz="1200" spc="10">
                          <a:effectLst/>
                        </a:rPr>
                        <a:t>s</a:t>
                      </a:r>
                      <a:r>
                        <a:rPr lang="en-GB" sz="1200">
                          <a:effectLst/>
                        </a:rPr>
                        <a:t>,</a:t>
                      </a:r>
                      <a:r>
                        <a:rPr lang="en-GB" sz="1200" spc="-35">
                          <a:effectLst/>
                        </a:rPr>
                        <a:t> </a:t>
                      </a:r>
                      <a:r>
                        <a:rPr lang="en-GB" sz="1200" spc="-5">
                          <a:effectLst/>
                        </a:rPr>
                        <a:t>b</a:t>
                      </a:r>
                      <a:r>
                        <a:rPr lang="en-GB" sz="1200" spc="-15">
                          <a:effectLst/>
                        </a:rPr>
                        <a:t>il</a:t>
                      </a:r>
                      <a:r>
                        <a:rPr lang="en-GB" sz="1200" spc="-10">
                          <a:effectLst/>
                        </a:rPr>
                        <a:t>ia</a:t>
                      </a:r>
                      <a:r>
                        <a:rPr lang="en-GB" sz="1200" spc="20">
                          <a:effectLst/>
                        </a:rPr>
                        <a:t>r</a:t>
                      </a:r>
                      <a:r>
                        <a:rPr lang="en-GB" sz="1200">
                          <a:effectLst/>
                        </a:rPr>
                        <a:t>y</a:t>
                      </a:r>
                      <a:r>
                        <a:rPr lang="en-GB" sz="1200" spc="-35">
                          <a:effectLst/>
                        </a:rPr>
                        <a:t> </a:t>
                      </a:r>
                      <a:r>
                        <a:rPr lang="en-GB" sz="1200" spc="-10">
                          <a:effectLst/>
                        </a:rPr>
                        <a:t>atr</a:t>
                      </a:r>
                      <a:r>
                        <a:rPr lang="en-GB" sz="1200" spc="5">
                          <a:effectLst/>
                        </a:rPr>
                        <a:t>e</a:t>
                      </a:r>
                      <a:r>
                        <a:rPr lang="en-GB" sz="1200" spc="-10">
                          <a:effectLst/>
                        </a:rPr>
                        <a:t>si</a:t>
                      </a:r>
                      <a:r>
                        <a:rPr lang="en-GB" sz="1200" spc="5">
                          <a:effectLst/>
                        </a:rPr>
                        <a:t>a</a:t>
                      </a:r>
                      <a:r>
                        <a:rPr lang="en-GB" sz="1200">
                          <a:effectLst/>
                        </a:rPr>
                        <a:t>,</a:t>
                      </a:r>
                      <a:r>
                        <a:rPr lang="en-GB" sz="1200" spc="-35">
                          <a:effectLst/>
                        </a:rPr>
                        <a:t> </a:t>
                      </a:r>
                      <a:r>
                        <a:rPr lang="en-GB" sz="1200" spc="-15">
                          <a:effectLst/>
                        </a:rPr>
                        <a:t>c</a:t>
                      </a:r>
                      <a:r>
                        <a:rPr lang="en-GB" sz="1200" spc="-5">
                          <a:effectLst/>
                        </a:rPr>
                        <a:t>h</a:t>
                      </a:r>
                      <a:r>
                        <a:rPr lang="en-GB" sz="1200" spc="-10">
                          <a:effectLst/>
                        </a:rPr>
                        <a:t>r</a:t>
                      </a:r>
                      <a:r>
                        <a:rPr lang="en-GB" sz="1200">
                          <a:effectLst/>
                        </a:rPr>
                        <a:t>o</a:t>
                      </a:r>
                      <a:r>
                        <a:rPr lang="en-GB" sz="1200" spc="-10">
                          <a:effectLst/>
                        </a:rPr>
                        <a:t>n</a:t>
                      </a:r>
                      <a:r>
                        <a:rPr lang="en-GB" sz="1200" spc="-5">
                          <a:effectLst/>
                        </a:rPr>
                        <a:t>i</a:t>
                      </a:r>
                      <a:r>
                        <a:rPr lang="en-GB" sz="1200">
                          <a:effectLst/>
                        </a:rPr>
                        <a:t>c</a:t>
                      </a:r>
                      <a:r>
                        <a:rPr lang="en-GB" sz="1200" spc="-35">
                          <a:effectLst/>
                        </a:rPr>
                        <a:t> </a:t>
                      </a:r>
                      <a:r>
                        <a:rPr lang="en-GB" sz="1200">
                          <a:effectLst/>
                        </a:rPr>
                        <a:t>he</a:t>
                      </a:r>
                      <a:r>
                        <a:rPr lang="en-GB" sz="1200" spc="-5">
                          <a:effectLst/>
                        </a:rPr>
                        <a:t>p</a:t>
                      </a:r>
                      <a:r>
                        <a:rPr lang="en-GB" sz="1200" spc="-10">
                          <a:effectLst/>
                        </a:rPr>
                        <a:t>a</a:t>
                      </a:r>
                      <a:r>
                        <a:rPr lang="en-GB" sz="1200" spc="-15">
                          <a:effectLst/>
                        </a:rPr>
                        <a:t>t</a:t>
                      </a:r>
                      <a:r>
                        <a:rPr lang="en-GB" sz="1200" spc="-5">
                          <a:effectLst/>
                        </a:rPr>
                        <a:t>i</a:t>
                      </a:r>
                      <a:r>
                        <a:rPr lang="en-GB" sz="1200" spc="-15">
                          <a:effectLst/>
                        </a:rPr>
                        <a:t>t</a:t>
                      </a:r>
                      <a:r>
                        <a:rPr lang="en-GB" sz="1200">
                          <a:effectLst/>
                        </a:rPr>
                        <a:t>is</a:t>
                      </a:r>
                      <a:endParaRPr lang="en-GB" sz="1600">
                        <a:effectLst/>
                        <a:latin typeface="Calibri"/>
                        <a:ea typeface="Calibri"/>
                        <a:cs typeface="Times New Roman"/>
                      </a:endParaRPr>
                    </a:p>
                  </a:txBody>
                  <a:tcPr marL="54187" marR="54187" marT="0" marB="0"/>
                </a:tc>
                <a:extLst>
                  <a:ext uri="{0D108BD9-81ED-4DB2-BD59-A6C34878D82A}">
                    <a16:rowId xmlns:a16="http://schemas.microsoft.com/office/drawing/2014/main" val="10004"/>
                  </a:ext>
                </a:extLst>
              </a:tr>
              <a:tr h="1287875">
                <a:tc>
                  <a:txBody>
                    <a:bodyPr/>
                    <a:lstStyle/>
                    <a:p>
                      <a:pPr>
                        <a:spcBef>
                          <a:spcPts val="300"/>
                        </a:spcBef>
                        <a:spcAft>
                          <a:spcPts val="300"/>
                        </a:spcAft>
                      </a:pPr>
                      <a:r>
                        <a:rPr lang="en-GB" sz="1200" spc="-10" dirty="0">
                          <a:effectLst/>
                        </a:rPr>
                        <a:t>C</a:t>
                      </a:r>
                      <a:r>
                        <a:rPr lang="en-GB" sz="1200" spc="-5" dirty="0">
                          <a:effectLst/>
                        </a:rPr>
                        <a:t>h</a:t>
                      </a:r>
                      <a:r>
                        <a:rPr lang="en-GB" sz="1200" dirty="0">
                          <a:effectLst/>
                        </a:rPr>
                        <a:t>ro</a:t>
                      </a:r>
                      <a:r>
                        <a:rPr lang="en-GB" sz="1200" spc="-5" dirty="0">
                          <a:effectLst/>
                        </a:rPr>
                        <a:t>n</a:t>
                      </a:r>
                      <a:r>
                        <a:rPr lang="en-GB" sz="1200" dirty="0">
                          <a:effectLst/>
                        </a:rPr>
                        <a:t>ic</a:t>
                      </a:r>
                      <a:r>
                        <a:rPr lang="en-GB" sz="1200" spc="120" dirty="0">
                          <a:effectLst/>
                        </a:rPr>
                        <a:t> </a:t>
                      </a:r>
                      <a:r>
                        <a:rPr lang="en-GB" sz="1200" spc="-5" dirty="0">
                          <a:effectLst/>
                        </a:rPr>
                        <a:t>neu</a:t>
                      </a:r>
                      <a:r>
                        <a:rPr lang="en-GB" sz="1200" dirty="0">
                          <a:effectLst/>
                        </a:rPr>
                        <a:t>ro</a:t>
                      </a:r>
                      <a:r>
                        <a:rPr lang="en-GB" sz="1200" spc="-5" dirty="0">
                          <a:effectLst/>
                        </a:rPr>
                        <a:t>l</a:t>
                      </a:r>
                      <a:r>
                        <a:rPr lang="en-GB" sz="1200" dirty="0">
                          <a:effectLst/>
                        </a:rPr>
                        <a:t>o</a:t>
                      </a:r>
                      <a:r>
                        <a:rPr lang="en-GB" sz="1200" spc="-5" dirty="0">
                          <a:effectLst/>
                        </a:rPr>
                        <a:t>g</a:t>
                      </a:r>
                      <a:r>
                        <a:rPr lang="en-GB" sz="1200" dirty="0">
                          <a:effectLst/>
                        </a:rPr>
                        <a:t>i</a:t>
                      </a:r>
                      <a:r>
                        <a:rPr lang="en-GB" sz="1200" spc="5" dirty="0">
                          <a:effectLst/>
                        </a:rPr>
                        <a:t>c</a:t>
                      </a:r>
                      <a:r>
                        <a:rPr lang="en-GB" sz="1200" spc="-5" dirty="0">
                          <a:effectLst/>
                        </a:rPr>
                        <a:t>a</a:t>
                      </a:r>
                      <a:r>
                        <a:rPr lang="en-GB" sz="1200" dirty="0">
                          <a:effectLst/>
                        </a:rPr>
                        <a:t>l </a:t>
                      </a:r>
                      <a:r>
                        <a:rPr lang="en-GB" sz="1200" spc="-5" dirty="0">
                          <a:effectLst/>
                        </a:rPr>
                        <a:t>d</a:t>
                      </a:r>
                      <a:r>
                        <a:rPr lang="en-GB" sz="1200" dirty="0">
                          <a:effectLst/>
                        </a:rPr>
                        <a:t>is</a:t>
                      </a:r>
                      <a:r>
                        <a:rPr lang="en-GB" sz="1200" spc="-10" dirty="0">
                          <a:effectLst/>
                        </a:rPr>
                        <a:t>e</a:t>
                      </a:r>
                      <a:r>
                        <a:rPr lang="en-GB" sz="1200" dirty="0">
                          <a:effectLst/>
                        </a:rPr>
                        <a:t>ase</a:t>
                      </a:r>
                      <a:endParaRPr lang="en-GB" sz="1600" dirty="0">
                        <a:solidFill>
                          <a:srgbClr val="FF0000"/>
                        </a:solidFill>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30" dirty="0">
                          <a:effectLst/>
                        </a:rPr>
                        <a:t>S</a:t>
                      </a:r>
                      <a:r>
                        <a:rPr lang="en-GB" sz="1200" spc="-10" dirty="0">
                          <a:effectLst/>
                        </a:rPr>
                        <a:t>tr</a:t>
                      </a:r>
                      <a:r>
                        <a:rPr lang="en-GB" sz="1200" dirty="0">
                          <a:effectLst/>
                        </a:rPr>
                        <a:t>o</a:t>
                      </a:r>
                      <a:r>
                        <a:rPr lang="en-GB" sz="1200" spc="-30" dirty="0">
                          <a:effectLst/>
                        </a:rPr>
                        <a:t>k</a:t>
                      </a:r>
                      <a:r>
                        <a:rPr lang="en-GB" sz="1200" dirty="0">
                          <a:effectLst/>
                        </a:rPr>
                        <a:t>e,</a:t>
                      </a:r>
                      <a:r>
                        <a:rPr lang="en-GB" sz="1200" spc="-75" dirty="0">
                          <a:effectLst/>
                        </a:rPr>
                        <a:t> </a:t>
                      </a:r>
                      <a:r>
                        <a:rPr lang="en-GB" sz="1200" spc="-10" dirty="0">
                          <a:effectLst/>
                        </a:rPr>
                        <a:t>t</a:t>
                      </a:r>
                      <a:r>
                        <a:rPr lang="en-GB" sz="1200" spc="-15" dirty="0">
                          <a:effectLst/>
                        </a:rPr>
                        <a:t>r</a:t>
                      </a:r>
                      <a:r>
                        <a:rPr lang="en-GB" sz="1200" spc="-10" dirty="0">
                          <a:effectLst/>
                        </a:rPr>
                        <a:t>a</a:t>
                      </a:r>
                      <a:r>
                        <a:rPr lang="en-GB" sz="1200" dirty="0">
                          <a:effectLst/>
                        </a:rPr>
                        <a:t>n</a:t>
                      </a:r>
                      <a:r>
                        <a:rPr lang="en-GB" sz="1200" spc="-10" dirty="0">
                          <a:effectLst/>
                        </a:rPr>
                        <a:t>s</a:t>
                      </a:r>
                      <a:r>
                        <a:rPr lang="en-GB" sz="1200" spc="-5" dirty="0">
                          <a:effectLst/>
                        </a:rPr>
                        <a:t>i</a:t>
                      </a:r>
                      <a:r>
                        <a:rPr lang="en-GB" sz="1200" dirty="0">
                          <a:effectLst/>
                        </a:rPr>
                        <a:t>e</a:t>
                      </a:r>
                      <a:r>
                        <a:rPr lang="en-GB" sz="1200" spc="-5" dirty="0">
                          <a:effectLst/>
                        </a:rPr>
                        <a:t>n</a:t>
                      </a:r>
                      <a:r>
                        <a:rPr lang="en-GB" sz="1200" dirty="0">
                          <a:effectLst/>
                        </a:rPr>
                        <a:t>t</a:t>
                      </a:r>
                      <a:r>
                        <a:rPr lang="en-GB" sz="1200" spc="-75" dirty="0">
                          <a:effectLst/>
                        </a:rPr>
                        <a:t> </a:t>
                      </a:r>
                      <a:r>
                        <a:rPr lang="en-GB" sz="1200" dirty="0">
                          <a:effectLst/>
                        </a:rPr>
                        <a:t>i</a:t>
                      </a:r>
                      <a:r>
                        <a:rPr lang="en-GB" sz="1200" spc="5" dirty="0">
                          <a:effectLst/>
                        </a:rPr>
                        <a:t>s</a:t>
                      </a:r>
                      <a:r>
                        <a:rPr lang="en-GB" sz="1200" spc="-10" dirty="0">
                          <a:effectLst/>
                        </a:rPr>
                        <a:t>c</a:t>
                      </a:r>
                      <a:r>
                        <a:rPr lang="en-GB" sz="1200" spc="-5" dirty="0">
                          <a:effectLst/>
                        </a:rPr>
                        <a:t>h</a:t>
                      </a:r>
                      <a:r>
                        <a:rPr lang="en-GB" sz="1200" spc="-10" dirty="0">
                          <a:effectLst/>
                        </a:rPr>
                        <a:t>a</a:t>
                      </a:r>
                      <a:r>
                        <a:rPr lang="en-GB" sz="1200" dirty="0">
                          <a:effectLst/>
                        </a:rPr>
                        <a:t>e</a:t>
                      </a:r>
                      <a:r>
                        <a:rPr lang="en-GB" sz="1200" spc="-10" dirty="0">
                          <a:effectLst/>
                        </a:rPr>
                        <a:t>m</a:t>
                      </a:r>
                      <a:r>
                        <a:rPr lang="en-GB" sz="1200" spc="-5" dirty="0">
                          <a:effectLst/>
                        </a:rPr>
                        <a:t>i</a:t>
                      </a:r>
                      <a:r>
                        <a:rPr lang="en-GB" sz="1200" dirty="0">
                          <a:effectLst/>
                        </a:rPr>
                        <a:t>c</a:t>
                      </a:r>
                      <a:r>
                        <a:rPr lang="en-GB" sz="1200" spc="-75" dirty="0">
                          <a:effectLst/>
                        </a:rPr>
                        <a:t> </a:t>
                      </a:r>
                      <a:r>
                        <a:rPr lang="en-GB" sz="1200" spc="-10" dirty="0">
                          <a:effectLst/>
                        </a:rPr>
                        <a:t>a</a:t>
                      </a:r>
                      <a:r>
                        <a:rPr lang="en-GB" sz="1200" spc="15" dirty="0">
                          <a:effectLst/>
                        </a:rPr>
                        <a:t>t</a:t>
                      </a:r>
                      <a:r>
                        <a:rPr lang="en-GB" sz="1200" dirty="0">
                          <a:effectLst/>
                        </a:rPr>
                        <a:t>ta</a:t>
                      </a:r>
                      <a:r>
                        <a:rPr lang="en-GB" sz="1200" spc="-10" dirty="0">
                          <a:effectLst/>
                        </a:rPr>
                        <a:t>c</a:t>
                      </a:r>
                      <a:r>
                        <a:rPr lang="en-GB" sz="1200" dirty="0">
                          <a:effectLst/>
                        </a:rPr>
                        <a:t>k</a:t>
                      </a:r>
                      <a:r>
                        <a:rPr lang="en-GB" sz="1200" spc="-70" dirty="0">
                          <a:effectLst/>
                        </a:rPr>
                        <a:t> </a:t>
                      </a:r>
                      <a:r>
                        <a:rPr lang="en-GB" sz="1200" spc="20" dirty="0">
                          <a:effectLst/>
                        </a:rPr>
                        <a:t>(</a:t>
                      </a:r>
                      <a:r>
                        <a:rPr lang="en-GB" sz="1200" spc="5" dirty="0">
                          <a:effectLst/>
                        </a:rPr>
                        <a:t>T</a:t>
                      </a:r>
                      <a:r>
                        <a:rPr lang="en-GB" sz="1200" dirty="0">
                          <a:effectLst/>
                        </a:rPr>
                        <a:t>IA), Parkinson’s disease, motor neurone disease. </a:t>
                      </a:r>
                      <a:r>
                        <a:rPr lang="en-GB" sz="1200" spc="-10" dirty="0">
                          <a:effectLst/>
                        </a:rPr>
                        <a:t>C</a:t>
                      </a:r>
                      <a:r>
                        <a:rPr lang="en-GB" sz="1200" dirty="0">
                          <a:effectLst/>
                        </a:rPr>
                        <a:t>on</a:t>
                      </a:r>
                      <a:r>
                        <a:rPr lang="en-GB" sz="1200" spc="-10" dirty="0">
                          <a:effectLst/>
                        </a:rPr>
                        <a:t>d</a:t>
                      </a:r>
                      <a:r>
                        <a:rPr lang="en-GB" sz="1200" spc="-5" dirty="0">
                          <a:effectLst/>
                        </a:rPr>
                        <a:t>i</a:t>
                      </a:r>
                      <a:r>
                        <a:rPr lang="en-GB" sz="1200" spc="-15" dirty="0">
                          <a:effectLst/>
                        </a:rPr>
                        <a:t>t</a:t>
                      </a:r>
                      <a:r>
                        <a:rPr lang="en-GB" sz="1200" spc="-10" dirty="0">
                          <a:effectLst/>
                        </a:rPr>
                        <a:t>i</a:t>
                      </a:r>
                      <a:r>
                        <a:rPr lang="en-GB" sz="1200" dirty="0">
                          <a:effectLst/>
                        </a:rPr>
                        <a:t>ons</a:t>
                      </a:r>
                      <a:r>
                        <a:rPr lang="en-GB" sz="1200" spc="30" dirty="0">
                          <a:effectLst/>
                        </a:rPr>
                        <a:t> </a:t>
                      </a:r>
                      <a:r>
                        <a:rPr lang="en-GB" sz="1200" spc="-10" dirty="0">
                          <a:effectLst/>
                        </a:rPr>
                        <a:t>i</a:t>
                      </a:r>
                      <a:r>
                        <a:rPr lang="en-GB" sz="1200" dirty="0">
                          <a:effectLst/>
                        </a:rPr>
                        <a:t>n</a:t>
                      </a:r>
                      <a:r>
                        <a:rPr lang="en-GB" sz="1200" spc="35" dirty="0">
                          <a:effectLst/>
                        </a:rPr>
                        <a:t> </a:t>
                      </a:r>
                      <a:r>
                        <a:rPr lang="en-GB" sz="1200" dirty="0">
                          <a:effectLst/>
                        </a:rPr>
                        <a:t>w</a:t>
                      </a:r>
                      <a:r>
                        <a:rPr lang="en-GB" sz="1200" spc="-10" dirty="0">
                          <a:effectLst/>
                        </a:rPr>
                        <a:t>h</a:t>
                      </a:r>
                      <a:r>
                        <a:rPr lang="en-GB" sz="1200" spc="-5" dirty="0">
                          <a:effectLst/>
                        </a:rPr>
                        <a:t>i</a:t>
                      </a:r>
                      <a:r>
                        <a:rPr lang="en-GB" sz="1200" spc="-10" dirty="0">
                          <a:effectLst/>
                        </a:rPr>
                        <a:t>c</a:t>
                      </a:r>
                      <a:r>
                        <a:rPr lang="en-GB" sz="1200" dirty="0">
                          <a:effectLst/>
                        </a:rPr>
                        <a:t>h</a:t>
                      </a:r>
                      <a:r>
                        <a:rPr lang="en-GB" sz="1200" spc="35" dirty="0">
                          <a:effectLst/>
                        </a:rPr>
                        <a:t> </a:t>
                      </a:r>
                      <a:r>
                        <a:rPr lang="en-GB" sz="1200" spc="-10" dirty="0">
                          <a:effectLst/>
                        </a:rPr>
                        <a:t>r</a:t>
                      </a:r>
                      <a:r>
                        <a:rPr lang="en-GB" sz="1200" spc="5" dirty="0">
                          <a:effectLst/>
                        </a:rPr>
                        <a:t>e</a:t>
                      </a:r>
                      <a:r>
                        <a:rPr lang="en-GB" sz="1200" dirty="0">
                          <a:effectLst/>
                        </a:rPr>
                        <a:t>s</a:t>
                      </a:r>
                      <a:r>
                        <a:rPr lang="en-GB" sz="1200" spc="-5" dirty="0">
                          <a:effectLst/>
                        </a:rPr>
                        <a:t>p</a:t>
                      </a:r>
                      <a:r>
                        <a:rPr lang="en-GB" sz="1200" spc="-10" dirty="0">
                          <a:effectLst/>
                        </a:rPr>
                        <a:t>i</a:t>
                      </a:r>
                      <a:r>
                        <a:rPr lang="en-GB" sz="1200" spc="-15" dirty="0">
                          <a:effectLst/>
                        </a:rPr>
                        <a:t>r</a:t>
                      </a:r>
                      <a:r>
                        <a:rPr lang="en-GB" sz="1200" spc="-10" dirty="0">
                          <a:effectLst/>
                        </a:rPr>
                        <a:t>a</a:t>
                      </a:r>
                      <a:r>
                        <a:rPr lang="en-GB" sz="1200" spc="-15" dirty="0">
                          <a:effectLst/>
                        </a:rPr>
                        <a:t>t</a:t>
                      </a:r>
                      <a:r>
                        <a:rPr lang="en-GB" sz="1200" dirty="0">
                          <a:effectLst/>
                        </a:rPr>
                        <a:t>o</a:t>
                      </a:r>
                      <a:r>
                        <a:rPr lang="en-GB" sz="1200" spc="20" dirty="0">
                          <a:effectLst/>
                        </a:rPr>
                        <a:t>r</a:t>
                      </a:r>
                      <a:r>
                        <a:rPr lang="en-GB" sz="1200" dirty="0">
                          <a:effectLst/>
                        </a:rPr>
                        <a:t>y</a:t>
                      </a:r>
                      <a:r>
                        <a:rPr lang="en-GB" sz="1200" spc="35" dirty="0">
                          <a:effectLst/>
                        </a:rPr>
                        <a:t> </a:t>
                      </a:r>
                      <a:r>
                        <a:rPr lang="en-GB" sz="1200" spc="-5" dirty="0">
                          <a:effectLst/>
                        </a:rPr>
                        <a:t>fu</a:t>
                      </a:r>
                      <a:r>
                        <a:rPr lang="en-GB" sz="1200" dirty="0">
                          <a:effectLst/>
                        </a:rPr>
                        <a:t>n</a:t>
                      </a:r>
                      <a:r>
                        <a:rPr lang="en-GB" sz="1200" spc="20" dirty="0">
                          <a:effectLst/>
                        </a:rPr>
                        <a:t>c</a:t>
                      </a:r>
                      <a:r>
                        <a:rPr lang="en-GB" sz="1200" spc="-15" dirty="0">
                          <a:effectLst/>
                        </a:rPr>
                        <a:t>t</a:t>
                      </a:r>
                      <a:r>
                        <a:rPr lang="en-GB" sz="1200" spc="-10" dirty="0">
                          <a:effectLst/>
                        </a:rPr>
                        <a:t>i</a:t>
                      </a:r>
                      <a:r>
                        <a:rPr lang="en-GB" sz="1200" dirty="0">
                          <a:effectLst/>
                        </a:rPr>
                        <a:t>on</a:t>
                      </a:r>
                      <a:r>
                        <a:rPr lang="en-GB" sz="1200" spc="30" dirty="0">
                          <a:effectLst/>
                        </a:rPr>
                        <a:t> </a:t>
                      </a:r>
                      <a:r>
                        <a:rPr lang="en-GB" sz="1200" spc="-5" dirty="0">
                          <a:effectLst/>
                        </a:rPr>
                        <a:t>m</a:t>
                      </a:r>
                      <a:r>
                        <a:rPr lang="en-GB" sz="1200" spc="-15" dirty="0">
                          <a:effectLst/>
                        </a:rPr>
                        <a:t>a</a:t>
                      </a:r>
                      <a:r>
                        <a:rPr lang="en-GB" sz="1200" dirty="0">
                          <a:effectLst/>
                        </a:rPr>
                        <a:t>y</a:t>
                      </a:r>
                      <a:r>
                        <a:rPr lang="en-GB" sz="1200" spc="35" dirty="0">
                          <a:effectLst/>
                        </a:rPr>
                        <a:t> </a:t>
                      </a:r>
                      <a:r>
                        <a:rPr lang="en-GB" sz="1200" dirty="0">
                          <a:effectLst/>
                        </a:rPr>
                        <a:t>be </a:t>
                      </a:r>
                      <a:r>
                        <a:rPr lang="en-GB" sz="1200" spc="-15" dirty="0">
                          <a:effectLst/>
                        </a:rPr>
                        <a:t>c</a:t>
                      </a:r>
                      <a:r>
                        <a:rPr lang="en-GB" sz="1200" dirty="0">
                          <a:effectLst/>
                        </a:rPr>
                        <a:t>o</a:t>
                      </a:r>
                      <a:r>
                        <a:rPr lang="en-GB" sz="1200" spc="-5" dirty="0">
                          <a:effectLst/>
                        </a:rPr>
                        <a:t>m</a:t>
                      </a:r>
                      <a:r>
                        <a:rPr lang="en-GB" sz="1200" dirty="0">
                          <a:effectLst/>
                        </a:rPr>
                        <a:t>p</a:t>
                      </a:r>
                      <a:r>
                        <a:rPr lang="en-GB" sz="1200" spc="-10" dirty="0">
                          <a:effectLst/>
                        </a:rPr>
                        <a:t>r</a:t>
                      </a:r>
                      <a:r>
                        <a:rPr lang="en-GB" sz="1200" dirty="0">
                          <a:effectLst/>
                        </a:rPr>
                        <a:t>o</a:t>
                      </a:r>
                      <a:r>
                        <a:rPr lang="en-GB" sz="1200" spc="-10" dirty="0">
                          <a:effectLst/>
                        </a:rPr>
                        <a:t>m</a:t>
                      </a:r>
                      <a:r>
                        <a:rPr lang="en-GB" sz="1200" dirty="0">
                          <a:effectLst/>
                        </a:rPr>
                        <a:t>is</a:t>
                      </a:r>
                      <a:r>
                        <a:rPr lang="en-GB" sz="1200" spc="5" dirty="0">
                          <a:effectLst/>
                        </a:rPr>
                        <a:t>e</a:t>
                      </a:r>
                      <a:r>
                        <a:rPr lang="en-GB" sz="1200" dirty="0">
                          <a:effectLst/>
                        </a:rPr>
                        <a:t>d</a:t>
                      </a:r>
                      <a:r>
                        <a:rPr lang="en-GB" sz="1200" spc="-55" dirty="0">
                          <a:effectLst/>
                        </a:rPr>
                        <a:t> </a:t>
                      </a:r>
                      <a:r>
                        <a:rPr lang="en-GB" sz="1200" spc="-5" dirty="0">
                          <a:effectLst/>
                        </a:rPr>
                        <a:t>d</a:t>
                      </a:r>
                      <a:r>
                        <a:rPr lang="en-GB" sz="1200" dirty="0">
                          <a:effectLst/>
                        </a:rPr>
                        <a:t>ue</a:t>
                      </a:r>
                      <a:r>
                        <a:rPr lang="en-GB" sz="1200" spc="-50" dirty="0">
                          <a:effectLst/>
                        </a:rPr>
                        <a:t> </a:t>
                      </a:r>
                      <a:r>
                        <a:rPr lang="en-GB" sz="1200" spc="-15" dirty="0">
                          <a:effectLst/>
                        </a:rPr>
                        <a:t>t</a:t>
                      </a:r>
                      <a:r>
                        <a:rPr lang="en-GB" sz="1200" dirty="0">
                          <a:effectLst/>
                        </a:rPr>
                        <a:t>o</a:t>
                      </a:r>
                      <a:r>
                        <a:rPr lang="en-GB" sz="1200" spc="-50" dirty="0">
                          <a:effectLst/>
                        </a:rPr>
                        <a:t> </a:t>
                      </a:r>
                      <a:r>
                        <a:rPr lang="en-GB" sz="1200" dirty="0">
                          <a:effectLst/>
                        </a:rPr>
                        <a:t>n</a:t>
                      </a:r>
                      <a:r>
                        <a:rPr lang="en-GB" sz="1200" spc="-10" dirty="0">
                          <a:effectLst/>
                        </a:rPr>
                        <a:t>e</a:t>
                      </a:r>
                      <a:r>
                        <a:rPr lang="en-GB" sz="1200" spc="-5" dirty="0">
                          <a:effectLst/>
                        </a:rPr>
                        <a:t>u</a:t>
                      </a:r>
                      <a:r>
                        <a:rPr lang="en-GB" sz="1200" spc="-10" dirty="0">
                          <a:effectLst/>
                        </a:rPr>
                        <a:t>r</a:t>
                      </a:r>
                      <a:r>
                        <a:rPr lang="en-GB" sz="1200" spc="-5" dirty="0">
                          <a:effectLst/>
                        </a:rPr>
                        <a:t>ol</a:t>
                      </a:r>
                      <a:r>
                        <a:rPr lang="en-GB" sz="1200" dirty="0">
                          <a:effectLst/>
                        </a:rPr>
                        <a:t>o</a:t>
                      </a:r>
                      <a:r>
                        <a:rPr lang="en-GB" sz="1200" spc="-10" dirty="0">
                          <a:effectLst/>
                        </a:rPr>
                        <a:t>g</a:t>
                      </a:r>
                      <a:r>
                        <a:rPr lang="en-GB" sz="1200" spc="-5" dirty="0">
                          <a:effectLst/>
                        </a:rPr>
                        <a:t>i</a:t>
                      </a:r>
                      <a:r>
                        <a:rPr lang="en-GB" sz="1200" spc="5" dirty="0">
                          <a:effectLst/>
                        </a:rPr>
                        <a:t>c</a:t>
                      </a:r>
                      <a:r>
                        <a:rPr lang="en-GB" sz="1200" spc="-15" dirty="0">
                          <a:effectLst/>
                        </a:rPr>
                        <a:t>a</a:t>
                      </a:r>
                      <a:r>
                        <a:rPr lang="en-GB" sz="1200" dirty="0">
                          <a:effectLst/>
                        </a:rPr>
                        <a:t>l</a:t>
                      </a:r>
                      <a:r>
                        <a:rPr lang="en-GB" sz="1200" spc="-50" dirty="0">
                          <a:effectLst/>
                        </a:rPr>
                        <a:t> </a:t>
                      </a:r>
                      <a:r>
                        <a:rPr lang="en-GB" sz="1200" spc="-10" dirty="0">
                          <a:effectLst/>
                        </a:rPr>
                        <a:t>d</a:t>
                      </a:r>
                      <a:r>
                        <a:rPr lang="en-GB" sz="1200" dirty="0">
                          <a:effectLst/>
                        </a:rPr>
                        <a:t>is</a:t>
                      </a:r>
                      <a:r>
                        <a:rPr lang="en-GB" sz="1200" spc="-15" dirty="0">
                          <a:effectLst/>
                        </a:rPr>
                        <a:t>e</a:t>
                      </a:r>
                      <a:r>
                        <a:rPr lang="en-GB" sz="1200" dirty="0">
                          <a:effectLst/>
                        </a:rPr>
                        <a:t>ase</a:t>
                      </a:r>
                      <a:r>
                        <a:rPr lang="en-GB" sz="1200" spc="-50" dirty="0">
                          <a:effectLst/>
                        </a:rPr>
                        <a:t> </a:t>
                      </a:r>
                      <a:r>
                        <a:rPr lang="en-GB" sz="1200" spc="15" dirty="0">
                          <a:effectLst/>
                        </a:rPr>
                        <a:t>(</a:t>
                      </a:r>
                      <a:r>
                        <a:rPr lang="en-GB" sz="1200" spc="-15" dirty="0" err="1">
                          <a:effectLst/>
                        </a:rPr>
                        <a:t>eg</a:t>
                      </a:r>
                      <a:r>
                        <a:rPr lang="en-GB" sz="1200" dirty="0">
                          <a:effectLst/>
                        </a:rPr>
                        <a:t> p</a:t>
                      </a:r>
                      <a:r>
                        <a:rPr lang="en-GB" sz="1200" spc="-5" dirty="0">
                          <a:effectLst/>
                        </a:rPr>
                        <a:t>o</a:t>
                      </a:r>
                      <a:r>
                        <a:rPr lang="en-GB" sz="1200" spc="-15" dirty="0">
                          <a:effectLst/>
                        </a:rPr>
                        <a:t>l</a:t>
                      </a:r>
                      <a:r>
                        <a:rPr lang="en-GB" sz="1200" spc="-10" dirty="0">
                          <a:effectLst/>
                        </a:rPr>
                        <a:t>i</a:t>
                      </a:r>
                      <a:r>
                        <a:rPr lang="en-GB" sz="1200" dirty="0">
                          <a:effectLst/>
                        </a:rPr>
                        <a:t>o</a:t>
                      </a:r>
                      <a:r>
                        <a:rPr lang="en-GB" sz="1200" spc="-30" dirty="0">
                          <a:effectLst/>
                        </a:rPr>
                        <a:t> </a:t>
                      </a:r>
                      <a:r>
                        <a:rPr lang="en-GB" sz="1200" spc="10" dirty="0">
                          <a:effectLst/>
                        </a:rPr>
                        <a:t>s</a:t>
                      </a:r>
                      <a:r>
                        <a:rPr lang="en-GB" sz="1200" dirty="0">
                          <a:effectLst/>
                        </a:rPr>
                        <a:t>yn</a:t>
                      </a:r>
                      <a:r>
                        <a:rPr lang="en-GB" sz="1200" spc="-5" dirty="0">
                          <a:effectLst/>
                        </a:rPr>
                        <a:t>d</a:t>
                      </a:r>
                      <a:r>
                        <a:rPr lang="en-GB" sz="1200" spc="-10" dirty="0">
                          <a:effectLst/>
                        </a:rPr>
                        <a:t>r</a:t>
                      </a:r>
                      <a:r>
                        <a:rPr lang="en-GB" sz="1200" dirty="0">
                          <a:effectLst/>
                        </a:rPr>
                        <a:t>ome</a:t>
                      </a:r>
                      <a:r>
                        <a:rPr lang="en-GB" sz="1200" spc="-30" dirty="0">
                          <a:effectLst/>
                        </a:rPr>
                        <a:t> </a:t>
                      </a:r>
                      <a:r>
                        <a:rPr lang="en-GB" sz="1200" spc="-10" dirty="0">
                          <a:effectLst/>
                        </a:rPr>
                        <a:t>s</a:t>
                      </a:r>
                      <a:r>
                        <a:rPr lang="en-GB" sz="1200" spc="-5" dirty="0">
                          <a:effectLst/>
                        </a:rPr>
                        <a:t>u</a:t>
                      </a:r>
                      <a:r>
                        <a:rPr lang="en-GB" sz="1200" spc="15" dirty="0">
                          <a:effectLst/>
                        </a:rPr>
                        <a:t>f</a:t>
                      </a:r>
                      <a:r>
                        <a:rPr lang="en-GB" sz="1200" spc="-5" dirty="0">
                          <a:effectLst/>
                        </a:rPr>
                        <a:t>f</a:t>
                      </a:r>
                      <a:r>
                        <a:rPr lang="en-GB" sz="1200" dirty="0">
                          <a:effectLst/>
                        </a:rPr>
                        <a:t>e</a:t>
                      </a:r>
                      <a:r>
                        <a:rPr lang="en-GB" sz="1200" spc="-10" dirty="0">
                          <a:effectLst/>
                        </a:rPr>
                        <a:t>r</a:t>
                      </a:r>
                      <a:r>
                        <a:rPr lang="en-GB" sz="1200" dirty="0">
                          <a:effectLst/>
                        </a:rPr>
                        <a:t>e</a:t>
                      </a:r>
                      <a:r>
                        <a:rPr lang="en-GB" sz="1200" spc="5" dirty="0">
                          <a:effectLst/>
                        </a:rPr>
                        <a:t>r</a:t>
                      </a:r>
                      <a:r>
                        <a:rPr lang="en-GB" sz="1200" spc="20" dirty="0">
                          <a:effectLst/>
                        </a:rPr>
                        <a:t>s)</a:t>
                      </a:r>
                      <a:r>
                        <a:rPr lang="en-GB" sz="1200" dirty="0">
                          <a:effectLst/>
                        </a:rPr>
                        <a:t>.</a:t>
                      </a:r>
                      <a:endParaRPr lang="en-GB" sz="1600" dirty="0">
                        <a:effectLst/>
                      </a:endParaRPr>
                    </a:p>
                    <a:p>
                      <a:pPr>
                        <a:spcBef>
                          <a:spcPts val="300"/>
                        </a:spcBef>
                        <a:spcAft>
                          <a:spcPts val="300"/>
                        </a:spcAft>
                      </a:pPr>
                      <a:r>
                        <a:rPr lang="en-GB" sz="1200" spc="-15" dirty="0">
                          <a:effectLst/>
                        </a:rPr>
                        <a:t>Clinicians should offer immunisation, based on individual assessment, to clinically vulnerable individuals including those with cerebral palsy, learning disabilities, multiple sclerosis and related or similar conditions; or hereditary and degenerative disease of the nervous system or muscles; or severe neurological disability</a:t>
                      </a:r>
                      <a:endParaRPr lang="en-GB" sz="1600" dirty="0">
                        <a:effectLst/>
                        <a:latin typeface="Calibri"/>
                        <a:ea typeface="Calibri"/>
                        <a:cs typeface="Times New Roman"/>
                      </a:endParaRPr>
                    </a:p>
                  </a:txBody>
                  <a:tcPr marL="54187" marR="54187" marT="0" marB="0"/>
                </a:tc>
                <a:extLst>
                  <a:ext uri="{0D108BD9-81ED-4DB2-BD59-A6C34878D82A}">
                    <a16:rowId xmlns:a16="http://schemas.microsoft.com/office/drawing/2014/main" val="10005"/>
                  </a:ext>
                </a:extLst>
              </a:tr>
              <a:tr h="256562">
                <a:tc>
                  <a:txBody>
                    <a:bodyPr/>
                    <a:lstStyle/>
                    <a:p>
                      <a:pPr marL="0" algn="l" defTabSz="914400" rtl="0" eaLnBrk="1" latinLnBrk="0" hangingPunct="1">
                        <a:spcBef>
                          <a:spcPts val="300"/>
                        </a:spcBef>
                        <a:spcAft>
                          <a:spcPts val="300"/>
                        </a:spcAft>
                      </a:pPr>
                      <a:r>
                        <a:rPr lang="en-GB" sz="1200" b="1" kern="1200" dirty="0">
                          <a:solidFill>
                            <a:schemeClr val="lt1"/>
                          </a:solidFill>
                          <a:effectLst/>
                          <a:latin typeface="+mn-lt"/>
                          <a:ea typeface="+mn-ea"/>
                          <a:cs typeface="+mn-cs"/>
                        </a:rPr>
                        <a:t>Learning disability</a:t>
                      </a:r>
                    </a:p>
                  </a:txBody>
                  <a:tcPr marL="54187" marR="54187" marT="0" marB="0"/>
                </a:tc>
                <a:tc>
                  <a:txBody>
                    <a:bodyPr/>
                    <a:lstStyle/>
                    <a:p>
                      <a:pPr>
                        <a:spcBef>
                          <a:spcPts val="300"/>
                        </a:spcBef>
                        <a:spcAft>
                          <a:spcPts val="300"/>
                        </a:spcAft>
                      </a:pPr>
                      <a:endParaRPr lang="en-GB" sz="1600" dirty="0">
                        <a:effectLst/>
                        <a:latin typeface="Calibri"/>
                        <a:ea typeface="Calibri"/>
                        <a:cs typeface="Times New Roman"/>
                      </a:endParaRPr>
                    </a:p>
                  </a:txBody>
                  <a:tcPr marL="54187" marR="54187" marT="0" marB="0"/>
                </a:tc>
                <a:extLst>
                  <a:ext uri="{0D108BD9-81ED-4DB2-BD59-A6C34878D82A}">
                    <a16:rowId xmlns:a16="http://schemas.microsoft.com/office/drawing/2014/main" val="3665346896"/>
                  </a:ext>
                </a:extLst>
              </a:tr>
              <a:tr h="669560">
                <a:tc>
                  <a:txBody>
                    <a:bodyPr/>
                    <a:lstStyle/>
                    <a:p>
                      <a:pPr>
                        <a:spcBef>
                          <a:spcPts val="300"/>
                        </a:spcBef>
                        <a:spcAft>
                          <a:spcPts val="300"/>
                        </a:spcAft>
                      </a:pPr>
                      <a:r>
                        <a:rPr lang="en-GB" sz="1200" dirty="0">
                          <a:effectLst/>
                        </a:rPr>
                        <a:t>D</a:t>
                      </a:r>
                      <a:r>
                        <a:rPr lang="en-GB" sz="1200" spc="-5" dirty="0">
                          <a:effectLst/>
                        </a:rPr>
                        <a:t>ia</a:t>
                      </a:r>
                      <a:r>
                        <a:rPr lang="en-GB" sz="1200" spc="5" dirty="0">
                          <a:effectLst/>
                        </a:rPr>
                        <a:t>b</a:t>
                      </a:r>
                      <a:r>
                        <a:rPr lang="en-GB" sz="1200" spc="-5" dirty="0">
                          <a:effectLst/>
                        </a:rPr>
                        <a:t>et</a:t>
                      </a:r>
                      <a:r>
                        <a:rPr lang="en-GB" sz="1200" dirty="0">
                          <a:effectLst/>
                        </a:rPr>
                        <a:t>es</a:t>
                      </a:r>
                      <a:endParaRPr lang="en-GB" sz="1600" dirty="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70" dirty="0">
                          <a:effectLst/>
                        </a:rPr>
                        <a:t>T</a:t>
                      </a:r>
                      <a:r>
                        <a:rPr lang="en-GB" sz="1200" dirty="0">
                          <a:effectLst/>
                        </a:rPr>
                        <a:t>ype</a:t>
                      </a:r>
                      <a:r>
                        <a:rPr lang="en-GB" sz="1200" spc="-20" dirty="0">
                          <a:effectLst/>
                        </a:rPr>
                        <a:t> </a:t>
                      </a:r>
                      <a:r>
                        <a:rPr lang="en-GB" sz="1200" dirty="0">
                          <a:effectLst/>
                        </a:rPr>
                        <a:t>1</a:t>
                      </a:r>
                      <a:r>
                        <a:rPr lang="en-GB" sz="1200" spc="-15" dirty="0">
                          <a:effectLst/>
                        </a:rPr>
                        <a:t> </a:t>
                      </a:r>
                      <a:r>
                        <a:rPr lang="en-GB" sz="1200" spc="-10" dirty="0">
                          <a:effectLst/>
                        </a:rPr>
                        <a:t>dia</a:t>
                      </a:r>
                      <a:r>
                        <a:rPr lang="en-GB" sz="1200" dirty="0">
                          <a:effectLst/>
                        </a:rPr>
                        <a:t>be</a:t>
                      </a:r>
                      <a:r>
                        <a:rPr lang="en-GB" sz="1200" spc="-10" dirty="0">
                          <a:effectLst/>
                        </a:rPr>
                        <a:t>t</a:t>
                      </a:r>
                      <a:r>
                        <a:rPr lang="en-GB" sz="1200" spc="5" dirty="0">
                          <a:effectLst/>
                        </a:rPr>
                        <a:t>e</a:t>
                      </a:r>
                      <a:r>
                        <a:rPr lang="en-GB" sz="1200" spc="10" dirty="0">
                          <a:effectLst/>
                        </a:rPr>
                        <a:t>s</a:t>
                      </a:r>
                      <a:r>
                        <a:rPr lang="en-GB" sz="1200" dirty="0">
                          <a:effectLst/>
                        </a:rPr>
                        <a:t>,</a:t>
                      </a:r>
                      <a:r>
                        <a:rPr lang="en-GB" sz="1200" spc="-15" dirty="0">
                          <a:effectLst/>
                        </a:rPr>
                        <a:t> </a:t>
                      </a:r>
                      <a:r>
                        <a:rPr lang="en-GB" sz="1200" spc="15" dirty="0">
                          <a:effectLst/>
                        </a:rPr>
                        <a:t>t</a:t>
                      </a:r>
                      <a:r>
                        <a:rPr lang="en-GB" sz="1200" dirty="0">
                          <a:effectLst/>
                        </a:rPr>
                        <a:t>ype</a:t>
                      </a:r>
                      <a:r>
                        <a:rPr lang="en-GB" sz="1200" spc="-15" dirty="0">
                          <a:effectLst/>
                        </a:rPr>
                        <a:t> </a:t>
                      </a:r>
                      <a:r>
                        <a:rPr lang="en-GB" sz="1200" dirty="0">
                          <a:effectLst/>
                        </a:rPr>
                        <a:t>2</a:t>
                      </a:r>
                      <a:r>
                        <a:rPr lang="en-GB" sz="1200" spc="-15" dirty="0">
                          <a:effectLst/>
                        </a:rPr>
                        <a:t> </a:t>
                      </a:r>
                      <a:r>
                        <a:rPr lang="en-GB" sz="1200" spc="-10" dirty="0">
                          <a:effectLst/>
                        </a:rPr>
                        <a:t>dia</a:t>
                      </a:r>
                      <a:r>
                        <a:rPr lang="en-GB" sz="1200" dirty="0">
                          <a:effectLst/>
                        </a:rPr>
                        <a:t>be</a:t>
                      </a:r>
                      <a:r>
                        <a:rPr lang="en-GB" sz="1200" spc="-10" dirty="0">
                          <a:effectLst/>
                        </a:rPr>
                        <a:t>t</a:t>
                      </a:r>
                      <a:r>
                        <a:rPr lang="en-GB" sz="1200" spc="5" dirty="0">
                          <a:effectLst/>
                        </a:rPr>
                        <a:t>e</a:t>
                      </a:r>
                      <a:r>
                        <a:rPr lang="en-GB" sz="1200" dirty="0">
                          <a:effectLst/>
                        </a:rPr>
                        <a:t>s</a:t>
                      </a:r>
                      <a:r>
                        <a:rPr lang="en-GB" sz="1200" spc="-15" dirty="0">
                          <a:effectLst/>
                        </a:rPr>
                        <a:t> </a:t>
                      </a:r>
                      <a:r>
                        <a:rPr lang="en-GB" sz="1200" spc="-10" dirty="0">
                          <a:effectLst/>
                        </a:rPr>
                        <a:t>r</a:t>
                      </a:r>
                      <a:r>
                        <a:rPr lang="en-GB" sz="1200" spc="5" dirty="0">
                          <a:effectLst/>
                        </a:rPr>
                        <a:t>e</a:t>
                      </a:r>
                      <a:r>
                        <a:rPr lang="en-GB" sz="1200" spc="-5" dirty="0">
                          <a:effectLst/>
                        </a:rPr>
                        <a:t>q</a:t>
                      </a:r>
                      <a:r>
                        <a:rPr lang="en-GB" sz="1200" spc="-10" dirty="0">
                          <a:effectLst/>
                        </a:rPr>
                        <a:t>uiri</a:t>
                      </a:r>
                      <a:r>
                        <a:rPr lang="en-GB" sz="1200" dirty="0">
                          <a:effectLst/>
                        </a:rPr>
                        <a:t>ng</a:t>
                      </a:r>
                      <a:r>
                        <a:rPr lang="en-GB" sz="1200" spc="-15" dirty="0">
                          <a:effectLst/>
                        </a:rPr>
                        <a:t> </a:t>
                      </a:r>
                      <a:r>
                        <a:rPr lang="en-GB" sz="1200" spc="-10" dirty="0">
                          <a:effectLst/>
                        </a:rPr>
                        <a:t>i</a:t>
                      </a:r>
                      <a:r>
                        <a:rPr lang="en-GB" sz="1200" dirty="0">
                          <a:effectLst/>
                        </a:rPr>
                        <a:t>n</a:t>
                      </a:r>
                      <a:r>
                        <a:rPr lang="en-GB" sz="1200" spc="-10" dirty="0">
                          <a:effectLst/>
                        </a:rPr>
                        <a:t>su</a:t>
                      </a:r>
                      <a:r>
                        <a:rPr lang="en-GB" sz="1200" spc="-15" dirty="0">
                          <a:effectLst/>
                        </a:rPr>
                        <a:t>l</a:t>
                      </a:r>
                      <a:r>
                        <a:rPr lang="en-GB" sz="1200" spc="-10" dirty="0">
                          <a:effectLst/>
                        </a:rPr>
                        <a:t>i</a:t>
                      </a:r>
                      <a:r>
                        <a:rPr lang="en-GB" sz="1200" dirty="0">
                          <a:effectLst/>
                        </a:rPr>
                        <a:t>n or</a:t>
                      </a:r>
                      <a:r>
                        <a:rPr lang="en-GB" sz="1200" spc="30" dirty="0">
                          <a:effectLst/>
                        </a:rPr>
                        <a:t> </a:t>
                      </a:r>
                      <a:r>
                        <a:rPr lang="en-GB" sz="1200" dirty="0">
                          <a:effectLst/>
                        </a:rPr>
                        <a:t>o</a:t>
                      </a:r>
                      <a:r>
                        <a:rPr lang="en-GB" sz="1200" spc="-15" dirty="0">
                          <a:effectLst/>
                        </a:rPr>
                        <a:t>ra</a:t>
                      </a:r>
                      <a:r>
                        <a:rPr lang="en-GB" sz="1200" dirty="0">
                          <a:effectLst/>
                        </a:rPr>
                        <a:t>l</a:t>
                      </a:r>
                      <a:r>
                        <a:rPr lang="en-GB" sz="1200" spc="30" dirty="0">
                          <a:effectLst/>
                        </a:rPr>
                        <a:t> </a:t>
                      </a:r>
                      <a:r>
                        <a:rPr lang="en-GB" sz="1200" spc="-15" dirty="0">
                          <a:effectLst/>
                        </a:rPr>
                        <a:t>h</a:t>
                      </a:r>
                      <a:r>
                        <a:rPr lang="en-GB" sz="1200" dirty="0">
                          <a:effectLst/>
                        </a:rPr>
                        <a:t>ypo</a:t>
                      </a:r>
                      <a:r>
                        <a:rPr lang="en-GB" sz="1200" spc="-10" dirty="0">
                          <a:effectLst/>
                        </a:rPr>
                        <a:t>g</a:t>
                      </a:r>
                      <a:r>
                        <a:rPr lang="en-GB" sz="1200" spc="-5" dirty="0">
                          <a:effectLst/>
                        </a:rPr>
                        <a:t>l</a:t>
                      </a:r>
                      <a:r>
                        <a:rPr lang="en-GB" sz="1200" spc="-15" dirty="0">
                          <a:effectLst/>
                        </a:rPr>
                        <a:t>y</a:t>
                      </a:r>
                      <a:r>
                        <a:rPr lang="en-GB" sz="1200" spc="5" dirty="0">
                          <a:effectLst/>
                        </a:rPr>
                        <a:t>c</a:t>
                      </a:r>
                      <a:r>
                        <a:rPr lang="en-GB" sz="1200" spc="-10" dirty="0">
                          <a:effectLst/>
                        </a:rPr>
                        <a:t>a</a:t>
                      </a:r>
                      <a:r>
                        <a:rPr lang="en-GB" sz="1200" dirty="0">
                          <a:effectLst/>
                        </a:rPr>
                        <a:t>e</a:t>
                      </a:r>
                      <a:r>
                        <a:rPr lang="en-GB" sz="1200" spc="-10" dirty="0">
                          <a:effectLst/>
                        </a:rPr>
                        <a:t>m</a:t>
                      </a:r>
                      <a:r>
                        <a:rPr lang="en-GB" sz="1200" spc="-5" dirty="0">
                          <a:effectLst/>
                        </a:rPr>
                        <a:t>i</a:t>
                      </a:r>
                      <a:r>
                        <a:rPr lang="en-GB" sz="1200" dirty="0">
                          <a:effectLst/>
                        </a:rPr>
                        <a:t>c</a:t>
                      </a:r>
                      <a:r>
                        <a:rPr lang="en-GB" sz="1200" spc="30" dirty="0">
                          <a:effectLst/>
                        </a:rPr>
                        <a:t> </a:t>
                      </a:r>
                      <a:r>
                        <a:rPr lang="en-GB" sz="1200" spc="-5" dirty="0">
                          <a:effectLst/>
                        </a:rPr>
                        <a:t>dr</a:t>
                      </a:r>
                      <a:r>
                        <a:rPr lang="en-GB" sz="1200" dirty="0">
                          <a:effectLst/>
                        </a:rPr>
                        <a:t>ug</a:t>
                      </a:r>
                      <a:r>
                        <a:rPr lang="en-GB" sz="1200" spc="10" dirty="0">
                          <a:effectLst/>
                        </a:rPr>
                        <a:t>s</a:t>
                      </a:r>
                      <a:r>
                        <a:rPr lang="en-GB" sz="1200" dirty="0">
                          <a:effectLst/>
                        </a:rPr>
                        <a:t>,</a:t>
                      </a:r>
                      <a:r>
                        <a:rPr lang="en-GB" sz="1200" spc="35" dirty="0">
                          <a:effectLst/>
                        </a:rPr>
                        <a:t> </a:t>
                      </a:r>
                      <a:r>
                        <a:rPr lang="en-GB" sz="1200" spc="-10" dirty="0">
                          <a:effectLst/>
                        </a:rPr>
                        <a:t>d</a:t>
                      </a:r>
                      <a:r>
                        <a:rPr lang="en-GB" sz="1200" spc="-5" dirty="0">
                          <a:effectLst/>
                        </a:rPr>
                        <a:t>i</a:t>
                      </a:r>
                      <a:r>
                        <a:rPr lang="en-GB" sz="1200" dirty="0">
                          <a:effectLst/>
                        </a:rPr>
                        <a:t>et</a:t>
                      </a:r>
                      <a:r>
                        <a:rPr lang="en-GB" sz="1200" spc="30" dirty="0">
                          <a:effectLst/>
                        </a:rPr>
                        <a:t> </a:t>
                      </a:r>
                      <a:r>
                        <a:rPr lang="en-GB" sz="1200" spc="-20" dirty="0">
                          <a:effectLst/>
                        </a:rPr>
                        <a:t>c</a:t>
                      </a:r>
                      <a:r>
                        <a:rPr lang="en-GB" sz="1200" dirty="0">
                          <a:effectLst/>
                        </a:rPr>
                        <a:t>o</a:t>
                      </a:r>
                      <a:r>
                        <a:rPr lang="en-GB" sz="1200" spc="-5" dirty="0">
                          <a:effectLst/>
                        </a:rPr>
                        <a:t>n</a:t>
                      </a:r>
                      <a:r>
                        <a:rPr lang="en-GB" sz="1200" spc="-10" dirty="0">
                          <a:effectLst/>
                        </a:rPr>
                        <a:t>tr</a:t>
                      </a:r>
                      <a:r>
                        <a:rPr lang="en-GB" sz="1200" spc="-5" dirty="0">
                          <a:effectLst/>
                        </a:rPr>
                        <a:t>o</a:t>
                      </a:r>
                      <a:r>
                        <a:rPr lang="en-GB" sz="1200" spc="-15" dirty="0">
                          <a:effectLst/>
                        </a:rPr>
                        <a:t>l</a:t>
                      </a:r>
                      <a:r>
                        <a:rPr lang="en-GB" sz="1200" spc="-5" dirty="0">
                          <a:effectLst/>
                        </a:rPr>
                        <a:t>l</a:t>
                      </a:r>
                      <a:r>
                        <a:rPr lang="en-GB" sz="1200" spc="5" dirty="0">
                          <a:effectLst/>
                        </a:rPr>
                        <a:t>e</a:t>
                      </a:r>
                      <a:r>
                        <a:rPr lang="en-GB" sz="1200" dirty="0">
                          <a:effectLst/>
                        </a:rPr>
                        <a:t>d </a:t>
                      </a:r>
                      <a:r>
                        <a:rPr lang="en-GB" sz="1200" spc="-10" dirty="0">
                          <a:effectLst/>
                        </a:rPr>
                        <a:t>dia</a:t>
                      </a:r>
                      <a:r>
                        <a:rPr lang="en-GB" sz="1200" dirty="0">
                          <a:effectLst/>
                        </a:rPr>
                        <a:t>be</a:t>
                      </a:r>
                      <a:r>
                        <a:rPr lang="en-GB" sz="1200" spc="-10" dirty="0">
                          <a:effectLst/>
                        </a:rPr>
                        <a:t>t</a:t>
                      </a:r>
                      <a:r>
                        <a:rPr lang="en-GB" sz="1200" dirty="0">
                          <a:effectLst/>
                        </a:rPr>
                        <a:t>e</a:t>
                      </a:r>
                      <a:r>
                        <a:rPr lang="en-GB" sz="1200" spc="10" dirty="0">
                          <a:effectLst/>
                        </a:rPr>
                        <a:t>s</a:t>
                      </a:r>
                      <a:r>
                        <a:rPr lang="en-GB" sz="1200" dirty="0">
                          <a:effectLst/>
                        </a:rPr>
                        <a:t>.</a:t>
                      </a:r>
                      <a:endParaRPr lang="en-GB" sz="1600" dirty="0">
                        <a:effectLst/>
                        <a:latin typeface="Calibri"/>
                        <a:ea typeface="Calibri"/>
                        <a:cs typeface="Times New Roman"/>
                      </a:endParaRPr>
                    </a:p>
                  </a:txBody>
                  <a:tcPr marL="54187" marR="54187" marT="0" marB="0"/>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20</a:t>
            </a:fld>
            <a:endParaRPr lang="en-US" dirty="0"/>
          </a:p>
        </p:txBody>
      </p:sp>
      <p:sp>
        <p:nvSpPr>
          <p:cNvPr id="6" name="Footer Placeholder 4">
            <a:extLst>
              <a:ext uri="{FF2B5EF4-FFF2-40B4-BE49-F238E27FC236}">
                <a16:creationId xmlns:a16="http://schemas.microsoft.com/office/drawing/2014/main" id="{FEF297BF-6865-4C86-84E4-CB453023B937}"/>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1563182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851420" cy="792088"/>
          </a:xfrm>
        </p:spPr>
        <p:txBody>
          <a:bodyPr>
            <a:noAutofit/>
          </a:bodyPr>
          <a:lstStyle/>
          <a:p>
            <a:r>
              <a:rPr lang="en-GB" sz="3200" dirty="0"/>
              <a:t>Clinical risk groups who should receive flu vaccine (2)</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29616649"/>
              </p:ext>
            </p:extLst>
          </p:nvPr>
        </p:nvGraphicFramePr>
        <p:xfrm>
          <a:off x="207179" y="1124744"/>
          <a:ext cx="8729641" cy="5072270"/>
        </p:xfrm>
        <a:graphic>
          <a:graphicData uri="http://schemas.openxmlformats.org/drawingml/2006/table">
            <a:tbl>
              <a:tblPr firstRow="1" firstCol="1" bandRow="1">
                <a:tableStyleId>{5C22544A-7EE6-4342-B048-85BDC9FD1C3A}</a:tableStyleId>
              </a:tblPr>
              <a:tblGrid>
                <a:gridCol w="2682546">
                  <a:extLst>
                    <a:ext uri="{9D8B030D-6E8A-4147-A177-3AD203B41FA5}">
                      <a16:colId xmlns:a16="http://schemas.microsoft.com/office/drawing/2014/main" val="20000"/>
                    </a:ext>
                  </a:extLst>
                </a:gridCol>
                <a:gridCol w="6047095">
                  <a:extLst>
                    <a:ext uri="{9D8B030D-6E8A-4147-A177-3AD203B41FA5}">
                      <a16:colId xmlns:a16="http://schemas.microsoft.com/office/drawing/2014/main" val="20001"/>
                    </a:ext>
                  </a:extLst>
                </a:gridCol>
              </a:tblGrid>
              <a:tr h="310844">
                <a:tc>
                  <a:txBody>
                    <a:bodyPr/>
                    <a:lstStyle/>
                    <a:p>
                      <a:pPr>
                        <a:spcBef>
                          <a:spcPts val="300"/>
                        </a:spcBef>
                        <a:spcAft>
                          <a:spcPts val="300"/>
                        </a:spcAft>
                      </a:pPr>
                      <a:r>
                        <a:rPr lang="en-GB" sz="1400" spc="-10" dirty="0">
                          <a:effectLst/>
                        </a:rPr>
                        <a:t>Cl</a:t>
                      </a:r>
                      <a:r>
                        <a:rPr lang="en-GB" sz="1400" spc="-5" dirty="0">
                          <a:effectLst/>
                        </a:rPr>
                        <a:t>ini</a:t>
                      </a:r>
                      <a:r>
                        <a:rPr lang="en-GB" sz="1400" spc="5" dirty="0">
                          <a:effectLst/>
                        </a:rPr>
                        <a:t>c</a:t>
                      </a:r>
                      <a:r>
                        <a:rPr lang="en-GB" sz="1400" spc="-5" dirty="0">
                          <a:effectLst/>
                        </a:rPr>
                        <a:t>a</a:t>
                      </a:r>
                      <a:r>
                        <a:rPr lang="en-GB" sz="1400" dirty="0">
                          <a:effectLst/>
                        </a:rPr>
                        <a:t>l</a:t>
                      </a:r>
                      <a:r>
                        <a:rPr lang="en-GB" sz="1400" spc="30" dirty="0">
                          <a:effectLst/>
                        </a:rPr>
                        <a:t> </a:t>
                      </a:r>
                      <a:r>
                        <a:rPr lang="en-GB" sz="1400" spc="-5" dirty="0">
                          <a:effectLst/>
                        </a:rPr>
                        <a:t>r</a:t>
                      </a:r>
                      <a:r>
                        <a:rPr lang="en-GB" sz="1400" dirty="0">
                          <a:effectLst/>
                        </a:rPr>
                        <a:t>i</a:t>
                      </a:r>
                      <a:r>
                        <a:rPr lang="en-GB" sz="1400" spc="-10" dirty="0">
                          <a:effectLst/>
                        </a:rPr>
                        <a:t>s</a:t>
                      </a:r>
                      <a:r>
                        <a:rPr lang="en-GB" sz="1400" dirty="0">
                          <a:effectLst/>
                        </a:rPr>
                        <a:t>k</a:t>
                      </a:r>
                      <a:r>
                        <a:rPr lang="en-GB" sz="1400" spc="30" dirty="0">
                          <a:effectLst/>
                        </a:rPr>
                        <a:t> </a:t>
                      </a:r>
                      <a:r>
                        <a:rPr lang="en-GB" sz="1400" spc="5" dirty="0">
                          <a:effectLst/>
                        </a:rPr>
                        <a:t>c</a:t>
                      </a:r>
                      <a:r>
                        <a:rPr lang="en-GB" sz="1400" spc="-5" dirty="0">
                          <a:effectLst/>
                        </a:rPr>
                        <a:t>at</a:t>
                      </a:r>
                      <a:r>
                        <a:rPr lang="en-GB" sz="1400" dirty="0">
                          <a:effectLst/>
                        </a:rPr>
                        <a:t>e</a:t>
                      </a:r>
                      <a:r>
                        <a:rPr lang="en-GB" sz="1400" spc="-5" dirty="0">
                          <a:effectLst/>
                        </a:rPr>
                        <a:t>go</a:t>
                      </a:r>
                      <a:r>
                        <a:rPr lang="en-GB" sz="1400" spc="15" dirty="0">
                          <a:effectLst/>
                        </a:rPr>
                        <a:t>r</a:t>
                      </a:r>
                      <a:r>
                        <a:rPr lang="en-GB" sz="1400" dirty="0">
                          <a:effectLst/>
                        </a:rPr>
                        <a:t>y</a:t>
                      </a:r>
                      <a:endParaRPr lang="en-GB" sz="1800" dirty="0">
                        <a:effectLst/>
                        <a:latin typeface="Calibri"/>
                        <a:ea typeface="Calibri"/>
                        <a:cs typeface="Times New Roman"/>
                      </a:endParaRPr>
                    </a:p>
                  </a:txBody>
                  <a:tcPr marL="59566" marR="59566" marT="0" marB="0"/>
                </a:tc>
                <a:tc>
                  <a:txBody>
                    <a:bodyPr/>
                    <a:lstStyle/>
                    <a:p>
                      <a:pPr>
                        <a:spcBef>
                          <a:spcPts val="300"/>
                        </a:spcBef>
                        <a:spcAft>
                          <a:spcPts val="300"/>
                        </a:spcAft>
                      </a:pPr>
                      <a:r>
                        <a:rPr lang="en-GB" sz="1400" spc="10">
                          <a:effectLst/>
                        </a:rPr>
                        <a:t>E</a:t>
                      </a:r>
                      <a:r>
                        <a:rPr lang="en-GB" sz="1400" spc="-10">
                          <a:effectLst/>
                        </a:rPr>
                        <a:t>xa</a:t>
                      </a:r>
                      <a:r>
                        <a:rPr lang="en-GB" sz="1400" spc="-5">
                          <a:effectLst/>
                        </a:rPr>
                        <a:t>mpl</a:t>
                      </a:r>
                      <a:r>
                        <a:rPr lang="en-GB" sz="1400" spc="5">
                          <a:effectLst/>
                        </a:rPr>
                        <a:t>e</a:t>
                      </a:r>
                      <a:r>
                        <a:rPr lang="en-GB" sz="1400">
                          <a:effectLst/>
                        </a:rPr>
                        <a:t>s</a:t>
                      </a:r>
                      <a:r>
                        <a:rPr lang="en-GB" sz="1400" spc="-95">
                          <a:effectLst/>
                        </a:rPr>
                        <a:t> </a:t>
                      </a:r>
                      <a:r>
                        <a:rPr lang="en-GB" sz="1400" spc="5">
                          <a:effectLst/>
                        </a:rPr>
                        <a:t>(</a:t>
                      </a:r>
                      <a:r>
                        <a:rPr lang="en-GB" sz="1400" spc="-10">
                          <a:effectLst/>
                        </a:rPr>
                        <a:t>th</a:t>
                      </a:r>
                      <a:r>
                        <a:rPr lang="en-GB" sz="1400">
                          <a:effectLst/>
                        </a:rPr>
                        <a:t>is</a:t>
                      </a:r>
                      <a:r>
                        <a:rPr lang="en-GB" sz="1400" spc="-90">
                          <a:effectLst/>
                        </a:rPr>
                        <a:t> </a:t>
                      </a:r>
                      <a:r>
                        <a:rPr lang="en-GB" sz="1400" spc="-15">
                          <a:effectLst/>
                        </a:rPr>
                        <a:t>l</a:t>
                      </a:r>
                      <a:r>
                        <a:rPr lang="en-GB" sz="1400">
                          <a:effectLst/>
                        </a:rPr>
                        <a:t>i</a:t>
                      </a:r>
                      <a:r>
                        <a:rPr lang="en-GB" sz="1400" spc="10">
                          <a:effectLst/>
                        </a:rPr>
                        <a:t>s</a:t>
                      </a:r>
                      <a:r>
                        <a:rPr lang="en-GB" sz="1400">
                          <a:effectLst/>
                        </a:rPr>
                        <a:t>t</a:t>
                      </a:r>
                      <a:r>
                        <a:rPr lang="en-GB" sz="1400" spc="-90">
                          <a:effectLst/>
                        </a:rPr>
                        <a:t> </a:t>
                      </a:r>
                      <a:r>
                        <a:rPr lang="en-GB" sz="1400">
                          <a:effectLst/>
                        </a:rPr>
                        <a:t>is</a:t>
                      </a:r>
                      <a:r>
                        <a:rPr lang="en-GB" sz="1400" spc="-95">
                          <a:effectLst/>
                        </a:rPr>
                        <a:t> </a:t>
                      </a:r>
                      <a:r>
                        <a:rPr lang="en-GB" sz="1400" spc="-5">
                          <a:effectLst/>
                        </a:rPr>
                        <a:t>no</a:t>
                      </a:r>
                      <a:r>
                        <a:rPr lang="en-GB" sz="1400">
                          <a:effectLst/>
                        </a:rPr>
                        <a:t>t</a:t>
                      </a:r>
                      <a:r>
                        <a:rPr lang="en-GB" sz="1400" spc="-90">
                          <a:effectLst/>
                        </a:rPr>
                        <a:t> </a:t>
                      </a:r>
                      <a:r>
                        <a:rPr lang="en-GB" sz="1400" spc="-10">
                          <a:effectLst/>
                        </a:rPr>
                        <a:t>e</a:t>
                      </a:r>
                      <a:r>
                        <a:rPr lang="en-GB" sz="1400">
                          <a:effectLst/>
                        </a:rPr>
                        <a:t>x</a:t>
                      </a:r>
                      <a:r>
                        <a:rPr lang="en-GB" sz="1400" spc="-5">
                          <a:effectLst/>
                        </a:rPr>
                        <a:t>h</a:t>
                      </a:r>
                      <a:r>
                        <a:rPr lang="en-GB" sz="1400" spc="-15">
                          <a:effectLst/>
                        </a:rPr>
                        <a:t>a</a:t>
                      </a:r>
                      <a:r>
                        <a:rPr lang="en-GB" sz="1400">
                          <a:effectLst/>
                        </a:rPr>
                        <a:t>u</a:t>
                      </a:r>
                      <a:r>
                        <a:rPr lang="en-GB" sz="1400" spc="10">
                          <a:effectLst/>
                        </a:rPr>
                        <a:t>s</a:t>
                      </a:r>
                      <a:r>
                        <a:rPr lang="en-GB" sz="1400" spc="-15">
                          <a:effectLst/>
                        </a:rPr>
                        <a:t>t</a:t>
                      </a:r>
                      <a:r>
                        <a:rPr lang="en-GB" sz="1400" spc="-5">
                          <a:effectLst/>
                        </a:rPr>
                        <a:t>i</a:t>
                      </a:r>
                      <a:r>
                        <a:rPr lang="en-GB" sz="1400" spc="-15">
                          <a:effectLst/>
                        </a:rPr>
                        <a:t>v</a:t>
                      </a:r>
                      <a:r>
                        <a:rPr lang="en-GB" sz="1400">
                          <a:effectLst/>
                        </a:rPr>
                        <a:t>e</a:t>
                      </a:r>
                      <a:r>
                        <a:rPr lang="en-GB" sz="1400" spc="-90">
                          <a:effectLst/>
                        </a:rPr>
                        <a:t> </a:t>
                      </a:r>
                      <a:r>
                        <a:rPr lang="en-GB" sz="1400" spc="-10">
                          <a:effectLst/>
                        </a:rPr>
                        <a:t>a</a:t>
                      </a:r>
                      <a:r>
                        <a:rPr lang="en-GB" sz="1400">
                          <a:effectLst/>
                        </a:rPr>
                        <a:t>nd</a:t>
                      </a:r>
                      <a:r>
                        <a:rPr lang="en-GB" sz="1400" spc="-90">
                          <a:effectLst/>
                        </a:rPr>
                        <a:t> </a:t>
                      </a:r>
                      <a:r>
                        <a:rPr lang="en-GB" sz="1400">
                          <a:effectLst/>
                        </a:rPr>
                        <a:t>d</a:t>
                      </a:r>
                      <a:r>
                        <a:rPr lang="en-GB" sz="1400" spc="5">
                          <a:effectLst/>
                        </a:rPr>
                        <a:t>e</a:t>
                      </a:r>
                      <a:r>
                        <a:rPr lang="en-GB" sz="1400" spc="-15">
                          <a:effectLst/>
                        </a:rPr>
                        <a:t>c</a:t>
                      </a:r>
                      <a:r>
                        <a:rPr lang="en-GB" sz="1400">
                          <a:effectLst/>
                        </a:rPr>
                        <a:t>i</a:t>
                      </a:r>
                      <a:r>
                        <a:rPr lang="en-GB" sz="1400" spc="-10">
                          <a:effectLst/>
                        </a:rPr>
                        <a:t>si</a:t>
                      </a:r>
                      <a:r>
                        <a:rPr lang="en-GB" sz="1400">
                          <a:effectLst/>
                        </a:rPr>
                        <a:t>ons s</a:t>
                      </a:r>
                      <a:r>
                        <a:rPr lang="en-GB" sz="1400" spc="-5">
                          <a:effectLst/>
                        </a:rPr>
                        <a:t>ho</a:t>
                      </a:r>
                      <a:r>
                        <a:rPr lang="en-GB" sz="1400" spc="-10">
                          <a:effectLst/>
                        </a:rPr>
                        <a:t>u</a:t>
                      </a:r>
                      <a:r>
                        <a:rPr lang="en-GB" sz="1400" spc="-5">
                          <a:effectLst/>
                        </a:rPr>
                        <a:t>l</a:t>
                      </a:r>
                      <a:r>
                        <a:rPr lang="en-GB" sz="1400">
                          <a:effectLst/>
                        </a:rPr>
                        <a:t>d</a:t>
                      </a:r>
                      <a:r>
                        <a:rPr lang="en-GB" sz="1400" spc="-20">
                          <a:effectLst/>
                        </a:rPr>
                        <a:t> </a:t>
                      </a:r>
                      <a:r>
                        <a:rPr lang="en-GB" sz="1400">
                          <a:effectLst/>
                        </a:rPr>
                        <a:t>be</a:t>
                      </a:r>
                      <a:r>
                        <a:rPr lang="en-GB" sz="1400" spc="-20">
                          <a:effectLst/>
                        </a:rPr>
                        <a:t> </a:t>
                      </a:r>
                      <a:r>
                        <a:rPr lang="en-GB" sz="1400" spc="-5">
                          <a:effectLst/>
                        </a:rPr>
                        <a:t>b</a:t>
                      </a:r>
                      <a:r>
                        <a:rPr lang="en-GB" sz="1400">
                          <a:effectLst/>
                        </a:rPr>
                        <a:t>as</a:t>
                      </a:r>
                      <a:r>
                        <a:rPr lang="en-GB" sz="1400" spc="5">
                          <a:effectLst/>
                        </a:rPr>
                        <a:t>e</a:t>
                      </a:r>
                      <a:r>
                        <a:rPr lang="en-GB" sz="1400">
                          <a:effectLst/>
                        </a:rPr>
                        <a:t>d</a:t>
                      </a:r>
                      <a:r>
                        <a:rPr lang="en-GB" sz="1400" spc="-20">
                          <a:effectLst/>
                        </a:rPr>
                        <a:t> </a:t>
                      </a:r>
                      <a:r>
                        <a:rPr lang="en-GB" sz="1400">
                          <a:effectLst/>
                        </a:rPr>
                        <a:t>on</a:t>
                      </a:r>
                      <a:r>
                        <a:rPr lang="en-GB" sz="1400" spc="-20">
                          <a:effectLst/>
                        </a:rPr>
                        <a:t> </a:t>
                      </a:r>
                      <a:r>
                        <a:rPr lang="en-GB" sz="1400" spc="-15">
                          <a:effectLst/>
                        </a:rPr>
                        <a:t>cl</a:t>
                      </a:r>
                      <a:r>
                        <a:rPr lang="en-GB" sz="1400" spc="-10">
                          <a:effectLst/>
                        </a:rPr>
                        <a:t>in</a:t>
                      </a:r>
                      <a:r>
                        <a:rPr lang="en-GB" sz="1400" spc="-5">
                          <a:effectLst/>
                        </a:rPr>
                        <a:t>i</a:t>
                      </a:r>
                      <a:r>
                        <a:rPr lang="en-GB" sz="1400" spc="5">
                          <a:effectLst/>
                        </a:rPr>
                        <a:t>c</a:t>
                      </a:r>
                      <a:r>
                        <a:rPr lang="en-GB" sz="1400" spc="-15">
                          <a:effectLst/>
                        </a:rPr>
                        <a:t>a</a:t>
                      </a:r>
                      <a:r>
                        <a:rPr lang="en-GB" sz="1400">
                          <a:effectLst/>
                        </a:rPr>
                        <a:t>l</a:t>
                      </a:r>
                      <a:r>
                        <a:rPr lang="en-GB" sz="1400" spc="-20">
                          <a:effectLst/>
                        </a:rPr>
                        <a:t> </a:t>
                      </a:r>
                      <a:r>
                        <a:rPr lang="en-GB" sz="1400" spc="-15">
                          <a:effectLst/>
                        </a:rPr>
                        <a:t>j</a:t>
                      </a:r>
                      <a:r>
                        <a:rPr lang="en-GB" sz="1400">
                          <a:effectLst/>
                        </a:rPr>
                        <a:t>udgeme</a:t>
                      </a:r>
                      <a:r>
                        <a:rPr lang="en-GB" sz="1400" spc="-5">
                          <a:effectLst/>
                        </a:rPr>
                        <a:t>n</a:t>
                      </a:r>
                      <a:r>
                        <a:rPr lang="en-GB" sz="1400">
                          <a:effectLst/>
                        </a:rPr>
                        <a:t>t)</a:t>
                      </a:r>
                      <a:endParaRPr lang="en-GB" sz="1800">
                        <a:effectLst/>
                        <a:latin typeface="Calibri"/>
                        <a:ea typeface="Calibri"/>
                        <a:cs typeface="Times New Roman"/>
                      </a:endParaRPr>
                    </a:p>
                  </a:txBody>
                  <a:tcPr marL="59566" marR="59566" marT="0" marB="0"/>
                </a:tc>
                <a:extLst>
                  <a:ext uri="{0D108BD9-81ED-4DB2-BD59-A6C34878D82A}">
                    <a16:rowId xmlns:a16="http://schemas.microsoft.com/office/drawing/2014/main" val="10000"/>
                  </a:ext>
                </a:extLst>
              </a:tr>
              <a:tr h="2741632">
                <a:tc>
                  <a:txBody>
                    <a:bodyPr/>
                    <a:lstStyle/>
                    <a:p>
                      <a:pPr>
                        <a:spcBef>
                          <a:spcPts val="300"/>
                        </a:spcBef>
                        <a:spcAft>
                          <a:spcPts val="300"/>
                        </a:spcAft>
                      </a:pPr>
                      <a:r>
                        <a:rPr lang="en-GB" sz="1200" dirty="0">
                          <a:effectLst/>
                        </a:rPr>
                        <a:t>Im</a:t>
                      </a:r>
                      <a:r>
                        <a:rPr lang="en-GB" sz="1200" spc="-5" dirty="0">
                          <a:effectLst/>
                        </a:rPr>
                        <a:t>mun</a:t>
                      </a:r>
                      <a:r>
                        <a:rPr lang="en-GB" sz="1200" dirty="0">
                          <a:effectLst/>
                        </a:rPr>
                        <a:t>o</a:t>
                      </a:r>
                      <a:r>
                        <a:rPr lang="en-GB" sz="1200" spc="-10" dirty="0">
                          <a:effectLst/>
                        </a:rPr>
                        <a:t>s</a:t>
                      </a:r>
                      <a:r>
                        <a:rPr lang="en-GB" sz="1200" spc="-5" dirty="0">
                          <a:effectLst/>
                        </a:rPr>
                        <a:t>u</a:t>
                      </a:r>
                      <a:r>
                        <a:rPr lang="en-GB" sz="1200" dirty="0">
                          <a:effectLst/>
                        </a:rPr>
                        <a:t>ppres</a:t>
                      </a:r>
                      <a:r>
                        <a:rPr lang="en-GB" sz="1200" spc="-10" dirty="0">
                          <a:effectLst/>
                        </a:rPr>
                        <a:t>s</a:t>
                      </a:r>
                      <a:r>
                        <a:rPr lang="en-GB" sz="1200" spc="-5" dirty="0">
                          <a:effectLst/>
                        </a:rPr>
                        <a:t>i</a:t>
                      </a:r>
                      <a:r>
                        <a:rPr lang="en-GB" sz="1200" dirty="0">
                          <a:effectLst/>
                        </a:rPr>
                        <a:t>on </a:t>
                      </a:r>
                      <a:r>
                        <a:rPr lang="en-GB" sz="1200" spc="15" dirty="0">
                          <a:effectLst/>
                        </a:rPr>
                        <a:t>(</a:t>
                      </a:r>
                      <a:r>
                        <a:rPr lang="en-GB" sz="1200" spc="-10" dirty="0">
                          <a:effectLst/>
                        </a:rPr>
                        <a:t>s</a:t>
                      </a:r>
                      <a:r>
                        <a:rPr lang="en-GB" sz="1200" spc="5" dirty="0">
                          <a:effectLst/>
                        </a:rPr>
                        <a:t>e</a:t>
                      </a:r>
                      <a:r>
                        <a:rPr lang="en-GB" sz="1200" dirty="0">
                          <a:effectLst/>
                        </a:rPr>
                        <a:t>e</a:t>
                      </a:r>
                      <a:r>
                        <a:rPr lang="en-GB" sz="1200" spc="90" dirty="0">
                          <a:effectLst/>
                        </a:rPr>
                        <a:t> </a:t>
                      </a:r>
                      <a:r>
                        <a:rPr lang="en-GB" sz="1200" spc="5" dirty="0">
                          <a:effectLst/>
                        </a:rPr>
                        <a:t>c</a:t>
                      </a:r>
                      <a:r>
                        <a:rPr lang="en-GB" sz="1200" spc="-5" dirty="0">
                          <a:effectLst/>
                        </a:rPr>
                        <a:t>o</a:t>
                      </a:r>
                      <a:r>
                        <a:rPr lang="en-GB" sz="1200" spc="-15" dirty="0">
                          <a:effectLst/>
                        </a:rPr>
                        <a:t>n</a:t>
                      </a:r>
                      <a:r>
                        <a:rPr lang="en-GB" sz="1200" spc="-5" dirty="0">
                          <a:effectLst/>
                        </a:rPr>
                        <a:t>t</a:t>
                      </a:r>
                      <a:r>
                        <a:rPr lang="en-GB" sz="1200" spc="-10" dirty="0">
                          <a:effectLst/>
                        </a:rPr>
                        <a:t>r</a:t>
                      </a:r>
                      <a:r>
                        <a:rPr lang="en-GB" sz="1200" spc="-5" dirty="0">
                          <a:effectLst/>
                        </a:rPr>
                        <a:t>ain</a:t>
                      </a:r>
                      <a:r>
                        <a:rPr lang="en-GB" sz="1200" dirty="0">
                          <a:effectLst/>
                        </a:rPr>
                        <a:t>d</a:t>
                      </a:r>
                      <a:r>
                        <a:rPr lang="en-GB" sz="1200" spc="-10" dirty="0">
                          <a:effectLst/>
                        </a:rPr>
                        <a:t>i</a:t>
                      </a:r>
                      <a:r>
                        <a:rPr lang="en-GB" sz="1200" spc="5" dirty="0">
                          <a:effectLst/>
                        </a:rPr>
                        <a:t>c</a:t>
                      </a:r>
                      <a:r>
                        <a:rPr lang="en-GB" sz="1200" spc="-15" dirty="0">
                          <a:effectLst/>
                        </a:rPr>
                        <a:t>a</a:t>
                      </a:r>
                      <a:r>
                        <a:rPr lang="en-GB" sz="1200" spc="-5" dirty="0">
                          <a:effectLst/>
                        </a:rPr>
                        <a:t>t</a:t>
                      </a:r>
                      <a:r>
                        <a:rPr lang="en-GB" sz="1200" spc="-10" dirty="0">
                          <a:effectLst/>
                        </a:rPr>
                        <a:t>i</a:t>
                      </a:r>
                      <a:r>
                        <a:rPr lang="en-GB" sz="1200" spc="-5" dirty="0">
                          <a:effectLst/>
                        </a:rPr>
                        <a:t>o</a:t>
                      </a:r>
                      <a:r>
                        <a:rPr lang="en-GB" sz="1200" spc="-10" dirty="0">
                          <a:effectLst/>
                        </a:rPr>
                        <a:t>ns</a:t>
                      </a:r>
                      <a:r>
                        <a:rPr lang="en-GB" sz="1200" spc="-5" dirty="0">
                          <a:effectLst/>
                        </a:rPr>
                        <a:t> an</a:t>
                      </a:r>
                      <a:r>
                        <a:rPr lang="en-GB" sz="1200" dirty="0">
                          <a:effectLst/>
                        </a:rPr>
                        <a:t>d</a:t>
                      </a:r>
                      <a:r>
                        <a:rPr lang="en-GB" sz="1200" spc="180" dirty="0">
                          <a:effectLst/>
                        </a:rPr>
                        <a:t> </a:t>
                      </a:r>
                      <a:r>
                        <a:rPr lang="en-GB" sz="1200" dirty="0">
                          <a:effectLst/>
                        </a:rPr>
                        <a:t>pre</a:t>
                      </a:r>
                      <a:r>
                        <a:rPr lang="en-GB" sz="1200" spc="5" dirty="0">
                          <a:effectLst/>
                        </a:rPr>
                        <a:t>c</a:t>
                      </a:r>
                      <a:r>
                        <a:rPr lang="en-GB" sz="1200" spc="-10" dirty="0">
                          <a:effectLst/>
                        </a:rPr>
                        <a:t>a</a:t>
                      </a:r>
                      <a:r>
                        <a:rPr lang="en-GB" sz="1200" spc="-5" dirty="0">
                          <a:effectLst/>
                        </a:rPr>
                        <a:t>ut</a:t>
                      </a:r>
                      <a:r>
                        <a:rPr lang="en-GB" sz="1200" spc="-10" dirty="0">
                          <a:effectLst/>
                        </a:rPr>
                        <a:t>i</a:t>
                      </a:r>
                      <a:r>
                        <a:rPr lang="en-GB" sz="1200" spc="-5" dirty="0">
                          <a:effectLst/>
                        </a:rPr>
                        <a:t>o</a:t>
                      </a:r>
                      <a:r>
                        <a:rPr lang="en-GB" sz="1200" spc="-10" dirty="0">
                          <a:effectLst/>
                        </a:rPr>
                        <a:t>ns</a:t>
                      </a:r>
                      <a:r>
                        <a:rPr lang="en-GB" sz="1200" spc="-5" dirty="0">
                          <a:effectLst/>
                        </a:rPr>
                        <a:t> </a:t>
                      </a:r>
                      <a:r>
                        <a:rPr lang="en-GB" sz="1200" spc="-10" dirty="0">
                          <a:effectLst/>
                        </a:rPr>
                        <a:t>s</a:t>
                      </a:r>
                      <a:r>
                        <a:rPr lang="en-GB" sz="1200" dirty="0">
                          <a:effectLst/>
                        </a:rPr>
                        <a:t>e</a:t>
                      </a:r>
                      <a:r>
                        <a:rPr lang="en-GB" sz="1200" spc="15" dirty="0">
                          <a:effectLst/>
                        </a:rPr>
                        <a:t>c</a:t>
                      </a:r>
                      <a:r>
                        <a:rPr lang="en-GB" sz="1200" spc="-5" dirty="0">
                          <a:effectLst/>
                        </a:rPr>
                        <a:t>t</a:t>
                      </a:r>
                      <a:r>
                        <a:rPr lang="en-GB" sz="1200" spc="-10" dirty="0">
                          <a:effectLst/>
                        </a:rPr>
                        <a:t>i</a:t>
                      </a:r>
                      <a:r>
                        <a:rPr lang="en-GB" sz="1200" spc="-5" dirty="0">
                          <a:effectLst/>
                        </a:rPr>
                        <a:t>o</a:t>
                      </a:r>
                      <a:r>
                        <a:rPr lang="en-GB" sz="1200" dirty="0">
                          <a:effectLst/>
                        </a:rPr>
                        <a:t>n</a:t>
                      </a:r>
                      <a:r>
                        <a:rPr lang="en-GB" sz="1200" spc="60" dirty="0">
                          <a:effectLst/>
                        </a:rPr>
                        <a:t> </a:t>
                      </a:r>
                      <a:r>
                        <a:rPr lang="en-GB" sz="1200" spc="-5" dirty="0">
                          <a:effectLst/>
                        </a:rPr>
                        <a:t>o</a:t>
                      </a:r>
                      <a:r>
                        <a:rPr lang="en-GB" sz="1200" dirty="0">
                          <a:effectLst/>
                        </a:rPr>
                        <a:t>n</a:t>
                      </a:r>
                      <a:r>
                        <a:rPr lang="en-GB" sz="1200" spc="60" dirty="0">
                          <a:effectLst/>
                        </a:rPr>
                        <a:t> </a:t>
                      </a:r>
                      <a:r>
                        <a:rPr lang="en-GB" sz="1200" spc="-5" dirty="0">
                          <a:effectLst/>
                        </a:rPr>
                        <a:t>li</a:t>
                      </a:r>
                      <a:r>
                        <a:rPr lang="en-GB" sz="1200" spc="-15" dirty="0">
                          <a:effectLst/>
                        </a:rPr>
                        <a:t>v</a:t>
                      </a:r>
                      <a:r>
                        <a:rPr lang="en-GB" sz="1200" dirty="0">
                          <a:effectLst/>
                        </a:rPr>
                        <a:t>e </a:t>
                      </a:r>
                      <a:r>
                        <a:rPr lang="en-GB" sz="1200" spc="-15" dirty="0">
                          <a:effectLst/>
                        </a:rPr>
                        <a:t>a</a:t>
                      </a:r>
                      <a:r>
                        <a:rPr lang="en-GB" sz="1200" spc="10" dirty="0">
                          <a:effectLst/>
                        </a:rPr>
                        <a:t>t</a:t>
                      </a:r>
                      <a:r>
                        <a:rPr lang="en-GB" sz="1200" spc="-5" dirty="0">
                          <a:effectLst/>
                        </a:rPr>
                        <a:t>t</a:t>
                      </a:r>
                      <a:r>
                        <a:rPr lang="en-GB" sz="1200" dirty="0">
                          <a:effectLst/>
                        </a:rPr>
                        <a:t>e</a:t>
                      </a:r>
                      <a:r>
                        <a:rPr lang="en-GB" sz="1200" spc="-10" dirty="0">
                          <a:effectLst/>
                        </a:rPr>
                        <a:t>n</a:t>
                      </a:r>
                      <a:r>
                        <a:rPr lang="en-GB" sz="1200" spc="-5" dirty="0">
                          <a:effectLst/>
                        </a:rPr>
                        <a:t>u</a:t>
                      </a:r>
                      <a:r>
                        <a:rPr lang="en-GB" sz="1200" spc="-15" dirty="0">
                          <a:effectLst/>
                        </a:rPr>
                        <a:t>a</a:t>
                      </a:r>
                      <a:r>
                        <a:rPr lang="en-GB" sz="1200" spc="-5" dirty="0">
                          <a:effectLst/>
                        </a:rPr>
                        <a:t>t</a:t>
                      </a:r>
                      <a:r>
                        <a:rPr lang="en-GB" sz="1200" dirty="0">
                          <a:effectLst/>
                        </a:rPr>
                        <a:t>ed  </a:t>
                      </a:r>
                      <a:r>
                        <a:rPr lang="en-GB" sz="1200" spc="140" dirty="0">
                          <a:effectLst/>
                        </a:rPr>
                        <a:t> </a:t>
                      </a:r>
                      <a:r>
                        <a:rPr lang="en-GB" sz="1200" spc="-5" dirty="0">
                          <a:effectLst/>
                        </a:rPr>
                        <a:t>i</a:t>
                      </a:r>
                      <a:r>
                        <a:rPr lang="en-GB" sz="1200" spc="-10" dirty="0">
                          <a:effectLst/>
                        </a:rPr>
                        <a:t>n</a:t>
                      </a:r>
                      <a:r>
                        <a:rPr lang="en-GB" sz="1200" dirty="0">
                          <a:effectLst/>
                        </a:rPr>
                        <a:t>f</a:t>
                      </a:r>
                      <a:r>
                        <a:rPr lang="en-GB" sz="1200" spc="-5" dirty="0">
                          <a:effectLst/>
                        </a:rPr>
                        <a:t>l</a:t>
                      </a:r>
                      <a:r>
                        <a:rPr lang="en-GB" sz="1200" dirty="0">
                          <a:effectLst/>
                        </a:rPr>
                        <a:t>ue</a:t>
                      </a:r>
                      <a:r>
                        <a:rPr lang="en-GB" sz="1200" spc="-10" dirty="0">
                          <a:effectLst/>
                        </a:rPr>
                        <a:t>nz</a:t>
                      </a:r>
                      <a:r>
                        <a:rPr lang="en-GB" sz="1200" dirty="0">
                          <a:effectLst/>
                        </a:rPr>
                        <a:t>a </a:t>
                      </a:r>
                      <a:r>
                        <a:rPr lang="en-GB" sz="1200" spc="-10" dirty="0">
                          <a:effectLst/>
                        </a:rPr>
                        <a:t>v</a:t>
                      </a:r>
                      <a:r>
                        <a:rPr lang="en-GB" sz="1200" spc="-5" dirty="0">
                          <a:effectLst/>
                        </a:rPr>
                        <a:t>a</a:t>
                      </a:r>
                      <a:r>
                        <a:rPr lang="en-GB" sz="1200" spc="5" dirty="0">
                          <a:effectLst/>
                        </a:rPr>
                        <a:t>cc</a:t>
                      </a:r>
                      <a:r>
                        <a:rPr lang="en-GB" sz="1200" spc="-5" dirty="0">
                          <a:effectLst/>
                        </a:rPr>
                        <a:t>in</a:t>
                      </a:r>
                      <a:r>
                        <a:rPr lang="en-GB" sz="1200" spc="15" dirty="0">
                          <a:effectLst/>
                        </a:rPr>
                        <a:t>e</a:t>
                      </a:r>
                      <a:r>
                        <a:rPr lang="en-GB" sz="1200" dirty="0">
                          <a:effectLst/>
                        </a:rPr>
                        <a:t>)</a:t>
                      </a:r>
                      <a:endParaRPr lang="en-GB" sz="1200" dirty="0">
                        <a:effectLst/>
                        <a:latin typeface="Calibri"/>
                        <a:ea typeface="Calibri"/>
                        <a:cs typeface="Times New Roman"/>
                      </a:endParaRPr>
                    </a:p>
                  </a:txBody>
                  <a:tcPr marL="59566" marR="59566" marT="0" marB="0"/>
                </a:tc>
                <a:tc>
                  <a:txBody>
                    <a:bodyPr/>
                    <a:lstStyle/>
                    <a:p>
                      <a:pPr>
                        <a:spcBef>
                          <a:spcPts val="300"/>
                        </a:spcBef>
                        <a:spcAft>
                          <a:spcPts val="300"/>
                        </a:spcAft>
                      </a:pPr>
                      <a:r>
                        <a:rPr lang="en-GB" sz="1200" spc="-10" dirty="0">
                          <a:effectLst/>
                        </a:rPr>
                        <a:t>I</a:t>
                      </a:r>
                      <a:r>
                        <a:rPr lang="en-GB" sz="1200" spc="-5" dirty="0">
                          <a:effectLst/>
                        </a:rPr>
                        <a:t>mmun</a:t>
                      </a:r>
                      <a:r>
                        <a:rPr lang="en-GB" sz="1200" dirty="0">
                          <a:effectLst/>
                        </a:rPr>
                        <a:t>o</a:t>
                      </a:r>
                      <a:r>
                        <a:rPr lang="en-GB" sz="1200" spc="-10" dirty="0">
                          <a:effectLst/>
                        </a:rPr>
                        <a:t>s</a:t>
                      </a:r>
                      <a:r>
                        <a:rPr lang="en-GB" sz="1200" spc="-5" dirty="0">
                          <a:effectLst/>
                        </a:rPr>
                        <a:t>u</a:t>
                      </a:r>
                      <a:r>
                        <a:rPr lang="en-GB" sz="1200" dirty="0">
                          <a:effectLst/>
                        </a:rPr>
                        <a:t>pp</a:t>
                      </a:r>
                      <a:r>
                        <a:rPr lang="en-GB" sz="1200" spc="-10" dirty="0">
                          <a:effectLst/>
                        </a:rPr>
                        <a:t>r</a:t>
                      </a:r>
                      <a:r>
                        <a:rPr lang="en-GB" sz="1200" spc="5" dirty="0">
                          <a:effectLst/>
                        </a:rPr>
                        <a:t>es</a:t>
                      </a:r>
                      <a:r>
                        <a:rPr lang="en-GB" sz="1200" spc="-10" dirty="0">
                          <a:effectLst/>
                        </a:rPr>
                        <a:t>si</a:t>
                      </a:r>
                      <a:r>
                        <a:rPr lang="en-GB" sz="1200" dirty="0">
                          <a:effectLst/>
                        </a:rPr>
                        <a:t>on</a:t>
                      </a:r>
                      <a:r>
                        <a:rPr lang="en-GB" sz="1200" spc="-35" dirty="0">
                          <a:effectLst/>
                        </a:rPr>
                        <a:t> </a:t>
                      </a:r>
                      <a:r>
                        <a:rPr lang="en-GB" sz="1200" spc="-5" dirty="0">
                          <a:effectLst/>
                        </a:rPr>
                        <a:t>d</a:t>
                      </a:r>
                      <a:r>
                        <a:rPr lang="en-GB" sz="1200" dirty="0">
                          <a:effectLst/>
                        </a:rPr>
                        <a:t>ue</a:t>
                      </a:r>
                      <a:r>
                        <a:rPr lang="en-GB" sz="1200" spc="-30" dirty="0">
                          <a:effectLst/>
                        </a:rPr>
                        <a:t> </a:t>
                      </a:r>
                      <a:r>
                        <a:rPr lang="en-GB" sz="1200" spc="-15" dirty="0">
                          <a:effectLst/>
                        </a:rPr>
                        <a:t>t</a:t>
                      </a:r>
                      <a:r>
                        <a:rPr lang="en-GB" sz="1200" dirty="0">
                          <a:effectLst/>
                        </a:rPr>
                        <a:t>o</a:t>
                      </a:r>
                      <a:r>
                        <a:rPr lang="en-GB" sz="1200" spc="-35" dirty="0">
                          <a:effectLst/>
                        </a:rPr>
                        <a:t> </a:t>
                      </a:r>
                      <a:r>
                        <a:rPr lang="en-GB" sz="1200" spc="-10" dirty="0">
                          <a:effectLst/>
                        </a:rPr>
                        <a:t>d</a:t>
                      </a:r>
                      <a:r>
                        <a:rPr lang="en-GB" sz="1200" dirty="0">
                          <a:effectLst/>
                        </a:rPr>
                        <a:t>is</a:t>
                      </a:r>
                      <a:r>
                        <a:rPr lang="en-GB" sz="1200" spc="-15" dirty="0">
                          <a:effectLst/>
                        </a:rPr>
                        <a:t>e</a:t>
                      </a:r>
                      <a:r>
                        <a:rPr lang="en-GB" sz="1200" dirty="0">
                          <a:effectLst/>
                        </a:rPr>
                        <a:t>ase</a:t>
                      </a:r>
                      <a:r>
                        <a:rPr lang="en-GB" sz="1200" spc="-30" dirty="0">
                          <a:effectLst/>
                        </a:rPr>
                        <a:t> </a:t>
                      </a:r>
                      <a:r>
                        <a:rPr lang="en-GB" sz="1200" dirty="0">
                          <a:effectLst/>
                        </a:rPr>
                        <a:t>or</a:t>
                      </a:r>
                      <a:r>
                        <a:rPr lang="en-GB" sz="1200" spc="-35" dirty="0">
                          <a:effectLst/>
                        </a:rPr>
                        <a:t> </a:t>
                      </a:r>
                      <a:r>
                        <a:rPr lang="en-GB" sz="1200" spc="-10" dirty="0">
                          <a:effectLst/>
                        </a:rPr>
                        <a:t>tr</a:t>
                      </a:r>
                      <a:r>
                        <a:rPr lang="en-GB" sz="1200" spc="-15" dirty="0">
                          <a:effectLst/>
                        </a:rPr>
                        <a:t>e</a:t>
                      </a:r>
                      <a:r>
                        <a:rPr lang="en-GB" sz="1200" spc="-10" dirty="0">
                          <a:effectLst/>
                        </a:rPr>
                        <a:t>at</a:t>
                      </a:r>
                      <a:r>
                        <a:rPr lang="en-GB" sz="1200" dirty="0">
                          <a:effectLst/>
                        </a:rPr>
                        <a:t>me</a:t>
                      </a:r>
                      <a:r>
                        <a:rPr lang="en-GB" sz="1200" spc="-5" dirty="0">
                          <a:effectLst/>
                        </a:rPr>
                        <a:t>n</a:t>
                      </a:r>
                      <a:r>
                        <a:rPr lang="en-GB" sz="1200" spc="5" dirty="0">
                          <a:effectLst/>
                        </a:rPr>
                        <a:t>t</a:t>
                      </a:r>
                      <a:r>
                        <a:rPr lang="en-GB" sz="1200" dirty="0">
                          <a:effectLst/>
                        </a:rPr>
                        <a:t>, </a:t>
                      </a:r>
                      <a:r>
                        <a:rPr lang="en-GB" sz="1200" spc="-10" dirty="0">
                          <a:effectLst/>
                        </a:rPr>
                        <a:t>i</a:t>
                      </a:r>
                      <a:r>
                        <a:rPr lang="en-GB" sz="1200" dirty="0">
                          <a:effectLst/>
                        </a:rPr>
                        <a:t>n</a:t>
                      </a:r>
                      <a:r>
                        <a:rPr lang="en-GB" sz="1200" spc="-15" dirty="0">
                          <a:effectLst/>
                        </a:rPr>
                        <a:t>c</a:t>
                      </a:r>
                      <a:r>
                        <a:rPr lang="en-GB" sz="1200" spc="-10" dirty="0">
                          <a:effectLst/>
                        </a:rPr>
                        <a:t>l</a:t>
                      </a:r>
                      <a:r>
                        <a:rPr lang="en-GB" sz="1200" dirty="0">
                          <a:effectLst/>
                        </a:rPr>
                        <a:t>u</a:t>
                      </a:r>
                      <a:r>
                        <a:rPr lang="en-GB" sz="1200" spc="-10" dirty="0">
                          <a:effectLst/>
                        </a:rPr>
                        <a:t>di</a:t>
                      </a:r>
                      <a:r>
                        <a:rPr lang="en-GB" sz="1200" dirty="0">
                          <a:effectLst/>
                        </a:rPr>
                        <a:t>ng</a:t>
                      </a:r>
                      <a:r>
                        <a:rPr lang="en-GB" sz="1200" spc="120" dirty="0">
                          <a:effectLst/>
                        </a:rPr>
                        <a:t> </a:t>
                      </a:r>
                      <a:r>
                        <a:rPr lang="en-GB" sz="1200" spc="-5" dirty="0">
                          <a:effectLst/>
                        </a:rPr>
                        <a:t>p</a:t>
                      </a:r>
                      <a:r>
                        <a:rPr lang="en-GB" sz="1200" spc="-10" dirty="0">
                          <a:effectLst/>
                        </a:rPr>
                        <a:t>a</a:t>
                      </a:r>
                      <a:r>
                        <a:rPr lang="en-GB" sz="1200" spc="-15" dirty="0">
                          <a:effectLst/>
                        </a:rPr>
                        <a:t>t</a:t>
                      </a:r>
                      <a:r>
                        <a:rPr lang="en-GB" sz="1200" spc="-5" dirty="0">
                          <a:effectLst/>
                        </a:rPr>
                        <a:t>i</a:t>
                      </a:r>
                      <a:r>
                        <a:rPr lang="en-GB" sz="1200" dirty="0">
                          <a:effectLst/>
                        </a:rPr>
                        <a:t>e</a:t>
                      </a:r>
                      <a:r>
                        <a:rPr lang="en-GB" sz="1200" spc="-5" dirty="0">
                          <a:effectLst/>
                        </a:rPr>
                        <a:t>n</a:t>
                      </a:r>
                      <a:r>
                        <a:rPr lang="en-GB" sz="1200" spc="5" dirty="0">
                          <a:effectLst/>
                        </a:rPr>
                        <a:t>t</a:t>
                      </a:r>
                      <a:r>
                        <a:rPr lang="en-GB" sz="1200" dirty="0">
                          <a:effectLst/>
                        </a:rPr>
                        <a:t>s</a:t>
                      </a:r>
                      <a:r>
                        <a:rPr lang="en-GB" sz="1200" spc="120" dirty="0">
                          <a:effectLst/>
                        </a:rPr>
                        <a:t> </a:t>
                      </a:r>
                      <a:r>
                        <a:rPr lang="en-GB" sz="1200" spc="-5" dirty="0">
                          <a:effectLst/>
                        </a:rPr>
                        <a:t>u</a:t>
                      </a:r>
                      <a:r>
                        <a:rPr lang="en-GB" sz="1200" dirty="0">
                          <a:effectLst/>
                        </a:rPr>
                        <a:t>nde</a:t>
                      </a:r>
                      <a:r>
                        <a:rPr lang="en-GB" sz="1200" spc="-10" dirty="0">
                          <a:effectLst/>
                        </a:rPr>
                        <a:t>r</a:t>
                      </a:r>
                      <a:r>
                        <a:rPr lang="en-GB" sz="1200" dirty="0">
                          <a:effectLst/>
                        </a:rPr>
                        <a:t>g</a:t>
                      </a:r>
                      <a:r>
                        <a:rPr lang="en-GB" sz="1200" spc="-10" dirty="0">
                          <a:effectLst/>
                        </a:rPr>
                        <a:t>oi</a:t>
                      </a:r>
                      <a:r>
                        <a:rPr lang="en-GB" sz="1200" dirty="0">
                          <a:effectLst/>
                        </a:rPr>
                        <a:t>ng</a:t>
                      </a:r>
                      <a:r>
                        <a:rPr lang="en-GB" sz="1200" spc="120" dirty="0">
                          <a:effectLst/>
                        </a:rPr>
                        <a:t> </a:t>
                      </a:r>
                      <a:r>
                        <a:rPr lang="en-GB" sz="1200" spc="-15" dirty="0">
                          <a:effectLst/>
                        </a:rPr>
                        <a:t>c</a:t>
                      </a:r>
                      <a:r>
                        <a:rPr lang="en-GB" sz="1200" dirty="0">
                          <a:effectLst/>
                        </a:rPr>
                        <a:t>hem</a:t>
                      </a:r>
                      <a:r>
                        <a:rPr lang="en-GB" sz="1200" spc="-5" dirty="0">
                          <a:effectLst/>
                        </a:rPr>
                        <a:t>o</a:t>
                      </a:r>
                      <a:r>
                        <a:rPr lang="en-GB" sz="1200" spc="-10" dirty="0">
                          <a:effectLst/>
                        </a:rPr>
                        <a:t>t</a:t>
                      </a:r>
                      <a:r>
                        <a:rPr lang="en-GB" sz="1200" dirty="0">
                          <a:effectLst/>
                        </a:rPr>
                        <a:t>he</a:t>
                      </a:r>
                      <a:r>
                        <a:rPr lang="en-GB" sz="1200" spc="-15" dirty="0">
                          <a:effectLst/>
                        </a:rPr>
                        <a:t>r</a:t>
                      </a:r>
                      <a:r>
                        <a:rPr lang="en-GB" sz="1200" spc="-10" dirty="0">
                          <a:effectLst/>
                        </a:rPr>
                        <a:t>ap</a:t>
                      </a:r>
                      <a:r>
                        <a:rPr lang="en-GB" sz="1200" dirty="0">
                          <a:effectLst/>
                        </a:rPr>
                        <a:t>y </a:t>
                      </a:r>
                      <a:r>
                        <a:rPr lang="en-GB" sz="1200" spc="-5" dirty="0">
                          <a:effectLst/>
                        </a:rPr>
                        <a:t>l</a:t>
                      </a:r>
                      <a:r>
                        <a:rPr lang="en-GB" sz="1200" spc="-15" dirty="0">
                          <a:effectLst/>
                        </a:rPr>
                        <a:t>e</a:t>
                      </a:r>
                      <a:r>
                        <a:rPr lang="en-GB" sz="1200" dirty="0">
                          <a:effectLst/>
                        </a:rPr>
                        <a:t>a</a:t>
                      </a:r>
                      <a:r>
                        <a:rPr lang="en-GB" sz="1200" spc="-10" dirty="0">
                          <a:effectLst/>
                        </a:rPr>
                        <a:t>di</a:t>
                      </a:r>
                      <a:r>
                        <a:rPr lang="en-GB" sz="1200" dirty="0">
                          <a:effectLst/>
                        </a:rPr>
                        <a:t>ng</a:t>
                      </a:r>
                      <a:r>
                        <a:rPr lang="en-GB" sz="1200" spc="30" dirty="0">
                          <a:effectLst/>
                        </a:rPr>
                        <a:t> </a:t>
                      </a:r>
                      <a:r>
                        <a:rPr lang="en-GB" sz="1200" spc="-15" dirty="0">
                          <a:effectLst/>
                        </a:rPr>
                        <a:t>t</a:t>
                      </a:r>
                      <a:r>
                        <a:rPr lang="en-GB" sz="1200" dirty="0">
                          <a:effectLst/>
                        </a:rPr>
                        <a:t>o</a:t>
                      </a:r>
                      <a:r>
                        <a:rPr lang="en-GB" sz="1200" spc="30" dirty="0">
                          <a:effectLst/>
                        </a:rPr>
                        <a:t> </a:t>
                      </a:r>
                      <a:r>
                        <a:rPr lang="en-GB" sz="1200" spc="-10" dirty="0">
                          <a:effectLst/>
                        </a:rPr>
                        <a:t>i</a:t>
                      </a:r>
                      <a:r>
                        <a:rPr lang="en-GB" sz="1200" spc="-5" dirty="0">
                          <a:effectLst/>
                        </a:rPr>
                        <a:t>mmun</a:t>
                      </a:r>
                      <a:r>
                        <a:rPr lang="en-GB" sz="1200" dirty="0">
                          <a:effectLst/>
                        </a:rPr>
                        <a:t>o</a:t>
                      </a:r>
                      <a:r>
                        <a:rPr lang="en-GB" sz="1200" spc="-10" dirty="0">
                          <a:effectLst/>
                        </a:rPr>
                        <a:t>s</a:t>
                      </a:r>
                      <a:r>
                        <a:rPr lang="en-GB" sz="1200" spc="-5" dirty="0">
                          <a:effectLst/>
                        </a:rPr>
                        <a:t>u</a:t>
                      </a:r>
                      <a:r>
                        <a:rPr lang="en-GB" sz="1200" dirty="0">
                          <a:effectLst/>
                        </a:rPr>
                        <a:t>pp</a:t>
                      </a:r>
                      <a:r>
                        <a:rPr lang="en-GB" sz="1200" spc="-10" dirty="0">
                          <a:effectLst/>
                        </a:rPr>
                        <a:t>r</a:t>
                      </a:r>
                      <a:r>
                        <a:rPr lang="en-GB" sz="1200" spc="5" dirty="0">
                          <a:effectLst/>
                        </a:rPr>
                        <a:t>es</a:t>
                      </a:r>
                      <a:r>
                        <a:rPr lang="en-GB" sz="1200" spc="-10" dirty="0">
                          <a:effectLst/>
                        </a:rPr>
                        <a:t>si</a:t>
                      </a:r>
                      <a:r>
                        <a:rPr lang="en-GB" sz="1200" dirty="0">
                          <a:effectLst/>
                        </a:rPr>
                        <a:t>on,</a:t>
                      </a:r>
                      <a:r>
                        <a:rPr lang="en-GB" sz="1200" spc="35" dirty="0">
                          <a:effectLst/>
                        </a:rPr>
                        <a:t> </a:t>
                      </a:r>
                      <a:r>
                        <a:rPr lang="en-GB" sz="1200" dirty="0">
                          <a:effectLst/>
                        </a:rPr>
                        <a:t>bone</a:t>
                      </a:r>
                      <a:r>
                        <a:rPr lang="en-GB" sz="1200" spc="30" dirty="0">
                          <a:effectLst/>
                        </a:rPr>
                        <a:t> </a:t>
                      </a:r>
                      <a:r>
                        <a:rPr lang="en-GB" sz="1200" spc="-5" dirty="0">
                          <a:effectLst/>
                        </a:rPr>
                        <a:t>m</a:t>
                      </a:r>
                      <a:r>
                        <a:rPr lang="en-GB" sz="1200" spc="-10" dirty="0">
                          <a:effectLst/>
                        </a:rPr>
                        <a:t>a</a:t>
                      </a:r>
                      <a:r>
                        <a:rPr lang="en-GB" sz="1200" spc="-5" dirty="0">
                          <a:effectLst/>
                        </a:rPr>
                        <a:t>r</a:t>
                      </a:r>
                      <a:r>
                        <a:rPr lang="en-GB" sz="1200" spc="-10" dirty="0">
                          <a:effectLst/>
                        </a:rPr>
                        <a:t>ro</a:t>
                      </a:r>
                      <a:r>
                        <a:rPr lang="en-GB" sz="1200" dirty="0">
                          <a:effectLst/>
                        </a:rPr>
                        <a:t>w </a:t>
                      </a:r>
                      <a:r>
                        <a:rPr lang="en-GB" sz="1200" spc="-10" dirty="0">
                          <a:effectLst/>
                        </a:rPr>
                        <a:t>t</a:t>
                      </a:r>
                      <a:r>
                        <a:rPr lang="en-GB" sz="1200" spc="-15" dirty="0">
                          <a:effectLst/>
                        </a:rPr>
                        <a:t>r</a:t>
                      </a:r>
                      <a:r>
                        <a:rPr lang="en-GB" sz="1200" spc="-10" dirty="0">
                          <a:effectLst/>
                        </a:rPr>
                        <a:t>a</a:t>
                      </a:r>
                      <a:r>
                        <a:rPr lang="en-GB" sz="1200" dirty="0">
                          <a:effectLst/>
                        </a:rPr>
                        <a:t>ns</a:t>
                      </a:r>
                      <a:r>
                        <a:rPr lang="en-GB" sz="1200" spc="-5" dirty="0">
                          <a:effectLst/>
                        </a:rPr>
                        <a:t>p</a:t>
                      </a:r>
                      <a:r>
                        <a:rPr lang="en-GB" sz="1200" spc="-10" dirty="0">
                          <a:effectLst/>
                        </a:rPr>
                        <a:t>la</a:t>
                      </a:r>
                      <a:r>
                        <a:rPr lang="en-GB" sz="1200" spc="-5" dirty="0">
                          <a:effectLst/>
                        </a:rPr>
                        <a:t>n</a:t>
                      </a:r>
                      <a:r>
                        <a:rPr lang="en-GB" sz="1200" spc="5" dirty="0">
                          <a:effectLst/>
                        </a:rPr>
                        <a:t>t</a:t>
                      </a:r>
                      <a:r>
                        <a:rPr lang="en-GB" sz="1200" dirty="0">
                          <a:effectLst/>
                        </a:rPr>
                        <a:t>,</a:t>
                      </a:r>
                      <a:r>
                        <a:rPr lang="en-GB" sz="1200" spc="35" dirty="0">
                          <a:effectLst/>
                        </a:rPr>
                        <a:t> </a:t>
                      </a:r>
                      <a:r>
                        <a:rPr lang="en-GB" sz="1200" dirty="0">
                          <a:effectLst/>
                        </a:rPr>
                        <a:t>H</a:t>
                      </a:r>
                      <a:r>
                        <a:rPr lang="en-GB" sz="1200" spc="5" dirty="0">
                          <a:effectLst/>
                        </a:rPr>
                        <a:t>I</a:t>
                      </a:r>
                      <a:r>
                        <a:rPr lang="en-GB" sz="1200" dirty="0">
                          <a:effectLst/>
                        </a:rPr>
                        <a:t>V</a:t>
                      </a:r>
                      <a:r>
                        <a:rPr lang="en-GB" sz="1200" spc="35" dirty="0">
                          <a:effectLst/>
                        </a:rPr>
                        <a:t> </a:t>
                      </a:r>
                      <a:r>
                        <a:rPr lang="en-GB" sz="1200" spc="-10" dirty="0">
                          <a:effectLst/>
                        </a:rPr>
                        <a:t>in</a:t>
                      </a:r>
                      <a:r>
                        <a:rPr lang="en-GB" sz="1200" spc="-5" dirty="0">
                          <a:effectLst/>
                        </a:rPr>
                        <a:t>f</a:t>
                      </a:r>
                      <a:r>
                        <a:rPr lang="en-GB" sz="1200" spc="5" dirty="0">
                          <a:effectLst/>
                        </a:rPr>
                        <a:t>e</a:t>
                      </a:r>
                      <a:r>
                        <a:rPr lang="en-GB" sz="1200" spc="20" dirty="0">
                          <a:effectLst/>
                        </a:rPr>
                        <a:t>c</a:t>
                      </a:r>
                      <a:r>
                        <a:rPr lang="en-GB" sz="1200" spc="-15" dirty="0">
                          <a:effectLst/>
                        </a:rPr>
                        <a:t>t</a:t>
                      </a:r>
                      <a:r>
                        <a:rPr lang="en-GB" sz="1200" spc="-10" dirty="0">
                          <a:effectLst/>
                        </a:rPr>
                        <a:t>i</a:t>
                      </a:r>
                      <a:r>
                        <a:rPr lang="en-GB" sz="1200" dirty="0">
                          <a:effectLst/>
                        </a:rPr>
                        <a:t>on</a:t>
                      </a:r>
                      <a:r>
                        <a:rPr lang="en-GB" sz="1200" spc="40" dirty="0">
                          <a:effectLst/>
                        </a:rPr>
                        <a:t> </a:t>
                      </a:r>
                      <a:r>
                        <a:rPr lang="en-GB" sz="1200" spc="-10" dirty="0">
                          <a:effectLst/>
                        </a:rPr>
                        <a:t>a</a:t>
                      </a:r>
                      <a:r>
                        <a:rPr lang="en-GB" sz="1200" dirty="0">
                          <a:effectLst/>
                        </a:rPr>
                        <a:t>t</a:t>
                      </a:r>
                      <a:r>
                        <a:rPr lang="en-GB" sz="1200" spc="35" dirty="0">
                          <a:effectLst/>
                        </a:rPr>
                        <a:t> </a:t>
                      </a:r>
                      <a:r>
                        <a:rPr lang="en-GB" sz="1200" spc="-15" dirty="0">
                          <a:effectLst/>
                        </a:rPr>
                        <a:t>al</a:t>
                      </a:r>
                      <a:r>
                        <a:rPr lang="en-GB" sz="1200" dirty="0">
                          <a:effectLst/>
                        </a:rPr>
                        <a:t>l</a:t>
                      </a:r>
                      <a:r>
                        <a:rPr lang="en-GB" sz="1200" spc="35" dirty="0">
                          <a:effectLst/>
                        </a:rPr>
                        <a:t> </a:t>
                      </a:r>
                      <a:r>
                        <a:rPr lang="en-GB" sz="1200" spc="10" dirty="0">
                          <a:effectLst/>
                        </a:rPr>
                        <a:t>s</a:t>
                      </a:r>
                      <a:r>
                        <a:rPr lang="en-GB" sz="1200" dirty="0">
                          <a:effectLst/>
                        </a:rPr>
                        <a:t>t</a:t>
                      </a:r>
                      <a:r>
                        <a:rPr lang="en-GB" sz="1200" spc="-10" dirty="0">
                          <a:effectLst/>
                        </a:rPr>
                        <a:t>a</a:t>
                      </a:r>
                      <a:r>
                        <a:rPr lang="en-GB" sz="1200" dirty="0">
                          <a:effectLst/>
                        </a:rPr>
                        <a:t>g</a:t>
                      </a:r>
                      <a:r>
                        <a:rPr lang="en-GB" sz="1200" spc="5" dirty="0">
                          <a:effectLst/>
                        </a:rPr>
                        <a:t>e</a:t>
                      </a:r>
                      <a:r>
                        <a:rPr lang="en-GB" sz="1200" spc="10" dirty="0">
                          <a:effectLst/>
                        </a:rPr>
                        <a:t>s</a:t>
                      </a:r>
                      <a:r>
                        <a:rPr lang="en-GB" sz="1200" dirty="0">
                          <a:effectLst/>
                        </a:rPr>
                        <a:t>,</a:t>
                      </a:r>
                      <a:r>
                        <a:rPr lang="en-GB" sz="1200" spc="40" dirty="0">
                          <a:effectLst/>
                        </a:rPr>
                        <a:t> </a:t>
                      </a:r>
                      <a:r>
                        <a:rPr lang="en-GB" sz="1200" spc="-5" dirty="0">
                          <a:effectLst/>
                        </a:rPr>
                        <a:t>m</a:t>
                      </a:r>
                      <a:r>
                        <a:rPr lang="en-GB" sz="1200" spc="-10" dirty="0">
                          <a:effectLst/>
                        </a:rPr>
                        <a:t>u</a:t>
                      </a:r>
                      <a:r>
                        <a:rPr lang="en-GB" sz="1200" spc="-5" dirty="0">
                          <a:effectLst/>
                        </a:rPr>
                        <a:t>l</a:t>
                      </a:r>
                      <a:r>
                        <a:rPr lang="en-GB" sz="1200" spc="-15" dirty="0">
                          <a:effectLst/>
                        </a:rPr>
                        <a:t>t</a:t>
                      </a:r>
                      <a:r>
                        <a:rPr lang="en-GB" sz="1200" spc="-10" dirty="0">
                          <a:effectLst/>
                        </a:rPr>
                        <a:t>i</a:t>
                      </a:r>
                      <a:r>
                        <a:rPr lang="en-GB" sz="1200" spc="-5" dirty="0">
                          <a:effectLst/>
                        </a:rPr>
                        <a:t>pl</a:t>
                      </a:r>
                      <a:r>
                        <a:rPr lang="en-GB" sz="1200" dirty="0">
                          <a:effectLst/>
                        </a:rPr>
                        <a:t>e </a:t>
                      </a:r>
                      <a:r>
                        <a:rPr lang="en-GB" sz="1200" spc="-10" dirty="0">
                          <a:effectLst/>
                        </a:rPr>
                        <a:t>m</a:t>
                      </a:r>
                      <a:r>
                        <a:rPr lang="en-GB" sz="1200" spc="-15" dirty="0">
                          <a:effectLst/>
                        </a:rPr>
                        <a:t>y</a:t>
                      </a:r>
                      <a:r>
                        <a:rPr lang="en-GB" sz="1200" spc="-10" dirty="0">
                          <a:effectLst/>
                        </a:rPr>
                        <a:t>e</a:t>
                      </a:r>
                      <a:r>
                        <a:rPr lang="en-GB" sz="1200" spc="-5" dirty="0">
                          <a:effectLst/>
                        </a:rPr>
                        <a:t>l</a:t>
                      </a:r>
                      <a:r>
                        <a:rPr lang="en-GB" sz="1200" dirty="0">
                          <a:effectLst/>
                        </a:rPr>
                        <a:t>o</a:t>
                      </a:r>
                      <a:r>
                        <a:rPr lang="en-GB" sz="1200" spc="-5" dirty="0">
                          <a:effectLst/>
                        </a:rPr>
                        <a:t>m</a:t>
                      </a:r>
                      <a:r>
                        <a:rPr lang="en-GB" sz="1200" dirty="0">
                          <a:effectLst/>
                        </a:rPr>
                        <a:t>a</a:t>
                      </a:r>
                      <a:r>
                        <a:rPr lang="en-GB" sz="1200" spc="25" dirty="0">
                          <a:effectLst/>
                        </a:rPr>
                        <a:t> </a:t>
                      </a:r>
                      <a:r>
                        <a:rPr lang="en-GB" sz="1200" dirty="0">
                          <a:effectLst/>
                        </a:rPr>
                        <a:t>or</a:t>
                      </a:r>
                      <a:r>
                        <a:rPr lang="en-GB" sz="1200" spc="25" dirty="0">
                          <a:effectLst/>
                        </a:rPr>
                        <a:t> </a:t>
                      </a:r>
                      <a:r>
                        <a:rPr lang="en-GB" sz="1200" dirty="0">
                          <a:effectLst/>
                        </a:rPr>
                        <a:t>gene</a:t>
                      </a:r>
                      <a:r>
                        <a:rPr lang="en-GB" sz="1200" spc="-15" dirty="0">
                          <a:effectLst/>
                        </a:rPr>
                        <a:t>t</a:t>
                      </a:r>
                      <a:r>
                        <a:rPr lang="en-GB" sz="1200" spc="-5" dirty="0">
                          <a:effectLst/>
                        </a:rPr>
                        <a:t>i</a:t>
                      </a:r>
                      <a:r>
                        <a:rPr lang="en-GB" sz="1200" dirty="0">
                          <a:effectLst/>
                        </a:rPr>
                        <a:t>c</a:t>
                      </a:r>
                      <a:r>
                        <a:rPr lang="en-GB" sz="1200" spc="25" dirty="0">
                          <a:effectLst/>
                        </a:rPr>
                        <a:t> </a:t>
                      </a:r>
                      <a:r>
                        <a:rPr lang="en-GB" sz="1200" spc="-10" dirty="0">
                          <a:effectLst/>
                        </a:rPr>
                        <a:t>d</a:t>
                      </a:r>
                      <a:r>
                        <a:rPr lang="en-GB" sz="1200" dirty="0">
                          <a:effectLst/>
                        </a:rPr>
                        <a:t>iso</a:t>
                      </a:r>
                      <a:r>
                        <a:rPr lang="en-GB" sz="1200" spc="-5" dirty="0">
                          <a:effectLst/>
                        </a:rPr>
                        <a:t>r</a:t>
                      </a:r>
                      <a:r>
                        <a:rPr lang="en-GB" sz="1200" dirty="0">
                          <a:effectLst/>
                        </a:rPr>
                        <a:t>de</a:t>
                      </a:r>
                      <a:r>
                        <a:rPr lang="en-GB" sz="1200" spc="5" dirty="0">
                          <a:effectLst/>
                        </a:rPr>
                        <a:t>r</a:t>
                      </a:r>
                      <a:r>
                        <a:rPr lang="en-GB" sz="1200" dirty="0">
                          <a:effectLst/>
                        </a:rPr>
                        <a:t>s</a:t>
                      </a:r>
                      <a:r>
                        <a:rPr lang="en-GB" sz="1200" spc="30" dirty="0">
                          <a:effectLst/>
                        </a:rPr>
                        <a:t> </a:t>
                      </a:r>
                      <a:r>
                        <a:rPr lang="en-GB" sz="1200" spc="-15" dirty="0">
                          <a:effectLst/>
                        </a:rPr>
                        <a:t>a</a:t>
                      </a:r>
                      <a:r>
                        <a:rPr lang="en-GB" sz="1200" spc="15" dirty="0">
                          <a:effectLst/>
                        </a:rPr>
                        <a:t>f</a:t>
                      </a:r>
                      <a:r>
                        <a:rPr lang="en-GB" sz="1200" spc="-5" dirty="0">
                          <a:effectLst/>
                        </a:rPr>
                        <a:t>f</a:t>
                      </a:r>
                      <a:r>
                        <a:rPr lang="en-GB" sz="1200" spc="5" dirty="0">
                          <a:effectLst/>
                        </a:rPr>
                        <a:t>e</a:t>
                      </a:r>
                      <a:r>
                        <a:rPr lang="en-GB" sz="1200" spc="20" dirty="0">
                          <a:effectLst/>
                        </a:rPr>
                        <a:t>c</a:t>
                      </a:r>
                      <a:r>
                        <a:rPr lang="en-GB" sz="1200" spc="-15" dirty="0">
                          <a:effectLst/>
                        </a:rPr>
                        <a:t>t</a:t>
                      </a:r>
                      <a:r>
                        <a:rPr lang="en-GB" sz="1200" spc="-10" dirty="0">
                          <a:effectLst/>
                        </a:rPr>
                        <a:t>i</a:t>
                      </a:r>
                      <a:r>
                        <a:rPr lang="en-GB" sz="1200" dirty="0">
                          <a:effectLst/>
                        </a:rPr>
                        <a:t>ng</a:t>
                      </a:r>
                      <a:r>
                        <a:rPr lang="en-GB" sz="1200" spc="25" dirty="0">
                          <a:effectLst/>
                        </a:rPr>
                        <a:t> </a:t>
                      </a:r>
                      <a:r>
                        <a:rPr lang="en-GB" sz="1200" spc="-10" dirty="0">
                          <a:effectLst/>
                        </a:rPr>
                        <a:t>t</a:t>
                      </a:r>
                      <a:r>
                        <a:rPr lang="en-GB" sz="1200" dirty="0">
                          <a:effectLst/>
                        </a:rPr>
                        <a:t>he </a:t>
                      </a:r>
                      <a:r>
                        <a:rPr lang="en-GB" sz="1200" spc="-10" dirty="0">
                          <a:effectLst/>
                        </a:rPr>
                        <a:t>i</a:t>
                      </a:r>
                      <a:r>
                        <a:rPr lang="en-GB" sz="1200" spc="-5" dirty="0">
                          <a:effectLst/>
                        </a:rPr>
                        <a:t>mmu</a:t>
                      </a:r>
                      <a:r>
                        <a:rPr lang="en-GB" sz="1200" dirty="0">
                          <a:effectLst/>
                        </a:rPr>
                        <a:t>ne</a:t>
                      </a:r>
                      <a:r>
                        <a:rPr lang="en-GB" sz="1200" spc="-110" dirty="0">
                          <a:effectLst/>
                        </a:rPr>
                        <a:t> </a:t>
                      </a:r>
                      <a:r>
                        <a:rPr lang="en-GB" sz="1200" spc="10" dirty="0">
                          <a:effectLst/>
                        </a:rPr>
                        <a:t>s</a:t>
                      </a:r>
                      <a:r>
                        <a:rPr lang="en-GB" sz="1200" spc="5" dirty="0">
                          <a:effectLst/>
                        </a:rPr>
                        <a:t>y</a:t>
                      </a:r>
                      <a:r>
                        <a:rPr lang="en-GB" sz="1200" spc="10" dirty="0">
                          <a:effectLst/>
                        </a:rPr>
                        <a:t>s</a:t>
                      </a:r>
                      <a:r>
                        <a:rPr lang="en-GB" sz="1200" spc="-10" dirty="0">
                          <a:effectLst/>
                        </a:rPr>
                        <a:t>t</a:t>
                      </a:r>
                      <a:r>
                        <a:rPr lang="en-GB" sz="1200" dirty="0">
                          <a:effectLst/>
                        </a:rPr>
                        <a:t>em</a:t>
                      </a:r>
                      <a:r>
                        <a:rPr lang="en-GB" sz="1200" spc="-110" dirty="0">
                          <a:effectLst/>
                        </a:rPr>
                        <a:t> </a:t>
                      </a:r>
                      <a:r>
                        <a:rPr lang="en-GB" sz="1200" spc="15" dirty="0">
                          <a:effectLst/>
                        </a:rPr>
                        <a:t>(</a:t>
                      </a:r>
                      <a:r>
                        <a:rPr lang="en-GB" sz="1200" spc="-15" dirty="0" err="1">
                          <a:effectLst/>
                        </a:rPr>
                        <a:t>eg</a:t>
                      </a:r>
                      <a:r>
                        <a:rPr lang="en-GB" sz="1200" spc="-110" dirty="0">
                          <a:effectLst/>
                        </a:rPr>
                        <a:t> </a:t>
                      </a:r>
                      <a:r>
                        <a:rPr lang="en-GB" sz="1200" dirty="0">
                          <a:effectLst/>
                        </a:rPr>
                        <a:t>I</a:t>
                      </a:r>
                      <a:r>
                        <a:rPr lang="en-GB" sz="1200" spc="35" dirty="0">
                          <a:effectLst/>
                        </a:rPr>
                        <a:t>R</a:t>
                      </a:r>
                      <a:r>
                        <a:rPr lang="en-GB" sz="1200" dirty="0">
                          <a:effectLst/>
                        </a:rPr>
                        <a:t>A</a:t>
                      </a:r>
                      <a:r>
                        <a:rPr lang="en-GB" sz="1200" spc="-50" dirty="0">
                          <a:effectLst/>
                        </a:rPr>
                        <a:t>K</a:t>
                      </a:r>
                      <a:r>
                        <a:rPr lang="en-GB" sz="1200" spc="35" dirty="0">
                          <a:effectLst/>
                        </a:rPr>
                        <a:t>-</a:t>
                      </a:r>
                      <a:r>
                        <a:rPr lang="en-GB" sz="1200" spc="10" dirty="0">
                          <a:effectLst/>
                        </a:rPr>
                        <a:t>4</a:t>
                      </a:r>
                      <a:r>
                        <a:rPr lang="en-GB" sz="1200" dirty="0">
                          <a:effectLst/>
                        </a:rPr>
                        <a:t>,</a:t>
                      </a:r>
                      <a:r>
                        <a:rPr lang="en-GB" sz="1200" spc="-105" dirty="0">
                          <a:effectLst/>
                        </a:rPr>
                        <a:t> </a:t>
                      </a:r>
                      <a:r>
                        <a:rPr lang="en-GB" sz="1200" dirty="0">
                          <a:effectLst/>
                        </a:rPr>
                        <a:t>N</a:t>
                      </a:r>
                      <a:r>
                        <a:rPr lang="en-GB" sz="1200" spc="-15" dirty="0">
                          <a:effectLst/>
                        </a:rPr>
                        <a:t>E</a:t>
                      </a:r>
                      <a:r>
                        <a:rPr lang="en-GB" sz="1200" dirty="0">
                          <a:effectLst/>
                        </a:rPr>
                        <a:t>M</a:t>
                      </a:r>
                      <a:r>
                        <a:rPr lang="en-GB" sz="1200" spc="-20" dirty="0">
                          <a:effectLst/>
                        </a:rPr>
                        <a:t>O</a:t>
                      </a:r>
                      <a:r>
                        <a:rPr lang="en-GB" sz="1200" dirty="0">
                          <a:effectLst/>
                        </a:rPr>
                        <a:t>,</a:t>
                      </a:r>
                      <a:r>
                        <a:rPr lang="en-GB" sz="1200" spc="-110" dirty="0">
                          <a:effectLst/>
                        </a:rPr>
                        <a:t> </a:t>
                      </a:r>
                      <a:r>
                        <a:rPr lang="en-GB" sz="1200" spc="-15" dirty="0">
                          <a:effectLst/>
                        </a:rPr>
                        <a:t>c</a:t>
                      </a:r>
                      <a:r>
                        <a:rPr lang="en-GB" sz="1200" dirty="0">
                          <a:effectLst/>
                        </a:rPr>
                        <a:t>o</a:t>
                      </a:r>
                      <a:r>
                        <a:rPr lang="en-GB" sz="1200" spc="-5" dirty="0">
                          <a:effectLst/>
                        </a:rPr>
                        <a:t>mp</a:t>
                      </a:r>
                      <a:r>
                        <a:rPr lang="en-GB" sz="1200" spc="-15" dirty="0">
                          <a:effectLst/>
                        </a:rPr>
                        <a:t>le</a:t>
                      </a:r>
                      <a:r>
                        <a:rPr lang="en-GB" sz="1200" dirty="0">
                          <a:effectLst/>
                        </a:rPr>
                        <a:t>me</a:t>
                      </a:r>
                      <a:r>
                        <a:rPr lang="en-GB" sz="1200" spc="-5" dirty="0">
                          <a:effectLst/>
                        </a:rPr>
                        <a:t>n</a:t>
                      </a:r>
                      <a:r>
                        <a:rPr lang="en-GB" sz="1200" dirty="0">
                          <a:effectLst/>
                        </a:rPr>
                        <a:t>t disorders)</a:t>
                      </a:r>
                    </a:p>
                    <a:p>
                      <a:pPr>
                        <a:spcBef>
                          <a:spcPts val="300"/>
                        </a:spcBef>
                        <a:spcAft>
                          <a:spcPts val="300"/>
                        </a:spcAft>
                      </a:pPr>
                      <a:r>
                        <a:rPr lang="en-GB" sz="1200" spc="-10" dirty="0">
                          <a:effectLst/>
                        </a:rPr>
                        <a:t>I</a:t>
                      </a:r>
                      <a:r>
                        <a:rPr lang="en-GB" sz="1200" dirty="0">
                          <a:effectLst/>
                        </a:rPr>
                        <a:t>n</a:t>
                      </a:r>
                      <a:r>
                        <a:rPr lang="en-GB" sz="1200" spc="-10" dirty="0">
                          <a:effectLst/>
                        </a:rPr>
                        <a:t>d</a:t>
                      </a:r>
                      <a:r>
                        <a:rPr lang="en-GB" sz="1200" spc="-5" dirty="0">
                          <a:effectLst/>
                        </a:rPr>
                        <a:t>i</a:t>
                      </a:r>
                      <a:r>
                        <a:rPr lang="en-GB" sz="1200" spc="-10" dirty="0">
                          <a:effectLst/>
                        </a:rPr>
                        <a:t>v</a:t>
                      </a:r>
                      <a:r>
                        <a:rPr lang="en-GB" sz="1200" spc="-5" dirty="0">
                          <a:effectLst/>
                        </a:rPr>
                        <a:t>idu</a:t>
                      </a:r>
                      <a:r>
                        <a:rPr lang="en-GB" sz="1200" spc="-15" dirty="0">
                          <a:effectLst/>
                        </a:rPr>
                        <a:t>a</a:t>
                      </a:r>
                      <a:r>
                        <a:rPr lang="en-GB" sz="1200" dirty="0">
                          <a:effectLst/>
                        </a:rPr>
                        <a:t>ls</a:t>
                      </a:r>
                      <a:r>
                        <a:rPr lang="en-GB" sz="1200" spc="80" dirty="0">
                          <a:effectLst/>
                        </a:rPr>
                        <a:t> </a:t>
                      </a:r>
                      <a:r>
                        <a:rPr lang="en-GB" sz="1200" spc="-10" dirty="0">
                          <a:effectLst/>
                        </a:rPr>
                        <a:t>tr</a:t>
                      </a:r>
                      <a:r>
                        <a:rPr lang="en-GB" sz="1200" spc="-15" dirty="0">
                          <a:effectLst/>
                        </a:rPr>
                        <a:t>e</a:t>
                      </a:r>
                      <a:r>
                        <a:rPr lang="en-GB" sz="1200" spc="-10" dirty="0">
                          <a:effectLst/>
                        </a:rPr>
                        <a:t>at</a:t>
                      </a:r>
                      <a:r>
                        <a:rPr lang="en-GB" sz="1200" spc="5" dirty="0">
                          <a:effectLst/>
                        </a:rPr>
                        <a:t>e</a:t>
                      </a:r>
                      <a:r>
                        <a:rPr lang="en-GB" sz="1200" dirty="0">
                          <a:effectLst/>
                        </a:rPr>
                        <a:t>d</a:t>
                      </a:r>
                      <a:r>
                        <a:rPr lang="en-GB" sz="1200" spc="85" dirty="0">
                          <a:effectLst/>
                        </a:rPr>
                        <a:t> </a:t>
                      </a:r>
                      <a:r>
                        <a:rPr lang="en-GB" sz="1200" spc="-5" dirty="0">
                          <a:effectLst/>
                        </a:rPr>
                        <a:t>wi</a:t>
                      </a:r>
                      <a:r>
                        <a:rPr lang="en-GB" sz="1200" spc="-10" dirty="0">
                          <a:effectLst/>
                        </a:rPr>
                        <a:t>t</a:t>
                      </a:r>
                      <a:r>
                        <a:rPr lang="en-GB" sz="1200" dirty="0">
                          <a:effectLst/>
                        </a:rPr>
                        <a:t>h</a:t>
                      </a:r>
                      <a:r>
                        <a:rPr lang="en-GB" sz="1200" spc="85" dirty="0">
                          <a:effectLst/>
                        </a:rPr>
                        <a:t> </a:t>
                      </a:r>
                      <a:r>
                        <a:rPr lang="en-GB" sz="1200" dirty="0">
                          <a:effectLst/>
                        </a:rPr>
                        <a:t>or</a:t>
                      </a:r>
                      <a:r>
                        <a:rPr lang="en-GB" sz="1200" spc="85" dirty="0">
                          <a:effectLst/>
                        </a:rPr>
                        <a:t> </a:t>
                      </a:r>
                      <a:r>
                        <a:rPr lang="en-GB" sz="1200" spc="-15" dirty="0">
                          <a:effectLst/>
                        </a:rPr>
                        <a:t>l</a:t>
                      </a:r>
                      <a:r>
                        <a:rPr lang="en-GB" sz="1200" spc="-10" dirty="0">
                          <a:effectLst/>
                        </a:rPr>
                        <a:t>i</a:t>
                      </a:r>
                      <a:r>
                        <a:rPr lang="en-GB" sz="1200" spc="-30" dirty="0">
                          <a:effectLst/>
                        </a:rPr>
                        <a:t>k</a:t>
                      </a:r>
                      <a:r>
                        <a:rPr lang="en-GB" sz="1200" spc="-10" dirty="0">
                          <a:effectLst/>
                        </a:rPr>
                        <a:t>e</a:t>
                      </a:r>
                      <a:r>
                        <a:rPr lang="en-GB" sz="1200" spc="-5" dirty="0">
                          <a:effectLst/>
                        </a:rPr>
                        <a:t>l</a:t>
                      </a:r>
                      <a:r>
                        <a:rPr lang="en-GB" sz="1200" dirty="0">
                          <a:effectLst/>
                        </a:rPr>
                        <a:t>y</a:t>
                      </a:r>
                      <a:r>
                        <a:rPr lang="en-GB" sz="1200" spc="85" dirty="0">
                          <a:effectLst/>
                        </a:rPr>
                        <a:t> </a:t>
                      </a:r>
                      <a:r>
                        <a:rPr lang="en-GB" sz="1200" spc="-15" dirty="0">
                          <a:effectLst/>
                        </a:rPr>
                        <a:t>t</a:t>
                      </a:r>
                      <a:r>
                        <a:rPr lang="en-GB" sz="1200" dirty="0">
                          <a:effectLst/>
                        </a:rPr>
                        <a:t>o</a:t>
                      </a:r>
                      <a:r>
                        <a:rPr lang="en-GB" sz="1200" spc="85" dirty="0">
                          <a:effectLst/>
                        </a:rPr>
                        <a:t> </a:t>
                      </a:r>
                      <a:r>
                        <a:rPr lang="en-GB" sz="1200" dirty="0">
                          <a:effectLst/>
                        </a:rPr>
                        <a:t>be</a:t>
                      </a:r>
                      <a:r>
                        <a:rPr lang="en-GB" sz="1200" spc="85" dirty="0">
                          <a:effectLst/>
                        </a:rPr>
                        <a:t> </a:t>
                      </a:r>
                      <a:r>
                        <a:rPr lang="en-GB" sz="1200" spc="-10" dirty="0">
                          <a:effectLst/>
                        </a:rPr>
                        <a:t>tr</a:t>
                      </a:r>
                      <a:r>
                        <a:rPr lang="en-GB" sz="1200" spc="-15" dirty="0">
                          <a:effectLst/>
                        </a:rPr>
                        <a:t>e</a:t>
                      </a:r>
                      <a:r>
                        <a:rPr lang="en-GB" sz="1200" spc="-10" dirty="0">
                          <a:effectLst/>
                        </a:rPr>
                        <a:t>at</a:t>
                      </a:r>
                      <a:r>
                        <a:rPr lang="en-GB" sz="1200" spc="5" dirty="0">
                          <a:effectLst/>
                        </a:rPr>
                        <a:t>e</a:t>
                      </a:r>
                      <a:r>
                        <a:rPr lang="en-GB" sz="1200" dirty="0">
                          <a:effectLst/>
                        </a:rPr>
                        <a:t>d </a:t>
                      </a:r>
                      <a:r>
                        <a:rPr lang="en-GB" sz="1200" spc="-5" dirty="0">
                          <a:effectLst/>
                        </a:rPr>
                        <a:t>wi</a:t>
                      </a:r>
                      <a:r>
                        <a:rPr lang="en-GB" sz="1200" spc="-10" dirty="0">
                          <a:effectLst/>
                        </a:rPr>
                        <a:t>t</a:t>
                      </a:r>
                      <a:r>
                        <a:rPr lang="en-GB" sz="1200" dirty="0">
                          <a:effectLst/>
                        </a:rPr>
                        <a:t>h</a:t>
                      </a:r>
                      <a:r>
                        <a:rPr lang="en-GB" sz="1200" spc="10" dirty="0">
                          <a:effectLst/>
                        </a:rPr>
                        <a:t> s</a:t>
                      </a:r>
                      <a:r>
                        <a:rPr lang="en-GB" sz="1200" spc="5" dirty="0">
                          <a:effectLst/>
                        </a:rPr>
                        <a:t>y</a:t>
                      </a:r>
                      <a:r>
                        <a:rPr lang="en-GB" sz="1200" spc="10" dirty="0">
                          <a:effectLst/>
                        </a:rPr>
                        <a:t>s</a:t>
                      </a:r>
                      <a:r>
                        <a:rPr lang="en-GB" sz="1200" spc="-10" dirty="0">
                          <a:effectLst/>
                        </a:rPr>
                        <a:t>t</a:t>
                      </a:r>
                      <a:r>
                        <a:rPr lang="en-GB" sz="1200" dirty="0">
                          <a:effectLst/>
                        </a:rPr>
                        <a:t>e</a:t>
                      </a:r>
                      <a:r>
                        <a:rPr lang="en-GB" sz="1200" spc="-10" dirty="0">
                          <a:effectLst/>
                        </a:rPr>
                        <a:t>m</a:t>
                      </a:r>
                      <a:r>
                        <a:rPr lang="en-GB" sz="1200" spc="-5" dirty="0">
                          <a:effectLst/>
                        </a:rPr>
                        <a:t>i</a:t>
                      </a:r>
                      <a:r>
                        <a:rPr lang="en-GB" sz="1200" dirty="0">
                          <a:effectLst/>
                        </a:rPr>
                        <a:t>c</a:t>
                      </a:r>
                      <a:r>
                        <a:rPr lang="en-GB" sz="1200" spc="15" dirty="0">
                          <a:effectLst/>
                        </a:rPr>
                        <a:t> </a:t>
                      </a:r>
                      <a:r>
                        <a:rPr lang="en-GB" sz="1200" spc="10" dirty="0">
                          <a:effectLst/>
                        </a:rPr>
                        <a:t>s</a:t>
                      </a:r>
                      <a:r>
                        <a:rPr lang="en-GB" sz="1200" spc="-10" dirty="0">
                          <a:effectLst/>
                        </a:rPr>
                        <a:t>t</a:t>
                      </a:r>
                      <a:r>
                        <a:rPr lang="en-GB" sz="1200" dirty="0">
                          <a:effectLst/>
                        </a:rPr>
                        <a:t>e</a:t>
                      </a:r>
                      <a:r>
                        <a:rPr lang="en-GB" sz="1200" spc="-10" dirty="0">
                          <a:effectLst/>
                        </a:rPr>
                        <a:t>ro</a:t>
                      </a:r>
                      <a:r>
                        <a:rPr lang="en-GB" sz="1200" spc="-5" dirty="0">
                          <a:effectLst/>
                        </a:rPr>
                        <a:t>i</a:t>
                      </a:r>
                      <a:r>
                        <a:rPr lang="en-GB" sz="1200" dirty="0">
                          <a:effectLst/>
                        </a:rPr>
                        <a:t>ds</a:t>
                      </a:r>
                      <a:r>
                        <a:rPr lang="en-GB" sz="1200" spc="15" dirty="0">
                          <a:effectLst/>
                        </a:rPr>
                        <a:t> </a:t>
                      </a:r>
                      <a:r>
                        <a:rPr lang="en-GB" sz="1200" spc="-10" dirty="0">
                          <a:effectLst/>
                        </a:rPr>
                        <a:t>f</a:t>
                      </a:r>
                      <a:r>
                        <a:rPr lang="en-GB" sz="1200" dirty="0">
                          <a:effectLst/>
                        </a:rPr>
                        <a:t>or</a:t>
                      </a:r>
                      <a:r>
                        <a:rPr lang="en-GB" sz="1200" spc="10" dirty="0">
                          <a:effectLst/>
                        </a:rPr>
                        <a:t> </a:t>
                      </a:r>
                      <a:r>
                        <a:rPr lang="en-GB" sz="1200" dirty="0">
                          <a:effectLst/>
                        </a:rPr>
                        <a:t>mo</a:t>
                      </a:r>
                      <a:r>
                        <a:rPr lang="en-GB" sz="1200" spc="-10" dirty="0">
                          <a:effectLst/>
                        </a:rPr>
                        <a:t>r</a:t>
                      </a:r>
                      <a:r>
                        <a:rPr lang="en-GB" sz="1200" dirty="0">
                          <a:effectLst/>
                        </a:rPr>
                        <a:t>e</a:t>
                      </a:r>
                      <a:r>
                        <a:rPr lang="en-GB" sz="1200" spc="15" dirty="0">
                          <a:effectLst/>
                        </a:rPr>
                        <a:t> </a:t>
                      </a:r>
                      <a:r>
                        <a:rPr lang="en-GB" sz="1200" spc="-10" dirty="0">
                          <a:effectLst/>
                        </a:rPr>
                        <a:t>t</a:t>
                      </a:r>
                      <a:r>
                        <a:rPr lang="en-GB" sz="1200" spc="-5" dirty="0">
                          <a:effectLst/>
                        </a:rPr>
                        <a:t>h</a:t>
                      </a:r>
                      <a:r>
                        <a:rPr lang="en-GB" sz="1200" spc="-10" dirty="0">
                          <a:effectLst/>
                        </a:rPr>
                        <a:t>a</a:t>
                      </a:r>
                      <a:r>
                        <a:rPr lang="en-GB" sz="1200" dirty="0">
                          <a:effectLst/>
                        </a:rPr>
                        <a:t>n</a:t>
                      </a:r>
                      <a:r>
                        <a:rPr lang="en-GB" sz="1200" spc="15" dirty="0">
                          <a:effectLst/>
                        </a:rPr>
                        <a:t> </a:t>
                      </a:r>
                      <a:r>
                        <a:rPr lang="en-GB" sz="1200" dirty="0">
                          <a:effectLst/>
                        </a:rPr>
                        <a:t>a</a:t>
                      </a:r>
                      <a:r>
                        <a:rPr lang="en-GB" sz="1200" spc="10" dirty="0">
                          <a:effectLst/>
                        </a:rPr>
                        <a:t> </a:t>
                      </a:r>
                      <a:r>
                        <a:rPr lang="en-GB" sz="1200" dirty="0">
                          <a:effectLst/>
                        </a:rPr>
                        <a:t>mo</a:t>
                      </a:r>
                      <a:r>
                        <a:rPr lang="en-GB" sz="1200" spc="-5" dirty="0">
                          <a:effectLst/>
                        </a:rPr>
                        <a:t>n</a:t>
                      </a:r>
                      <a:r>
                        <a:rPr lang="en-GB" sz="1200" spc="-10" dirty="0">
                          <a:effectLst/>
                        </a:rPr>
                        <a:t>t</a:t>
                      </a:r>
                      <a:r>
                        <a:rPr lang="en-GB" sz="1200" dirty="0">
                          <a:effectLst/>
                        </a:rPr>
                        <a:t>h</a:t>
                      </a:r>
                      <a:r>
                        <a:rPr lang="en-GB" sz="1200" spc="15" dirty="0">
                          <a:effectLst/>
                        </a:rPr>
                        <a:t> </a:t>
                      </a:r>
                      <a:r>
                        <a:rPr lang="en-GB" sz="1200" spc="-10" dirty="0">
                          <a:effectLst/>
                        </a:rPr>
                        <a:t>a</a:t>
                      </a:r>
                      <a:r>
                        <a:rPr lang="en-GB" sz="1200" dirty="0">
                          <a:effectLst/>
                        </a:rPr>
                        <a:t>t a</a:t>
                      </a:r>
                      <a:r>
                        <a:rPr lang="en-GB" sz="1200" spc="5" dirty="0">
                          <a:effectLst/>
                        </a:rPr>
                        <a:t> </a:t>
                      </a:r>
                      <a:r>
                        <a:rPr lang="en-GB" sz="1200" dirty="0">
                          <a:effectLst/>
                        </a:rPr>
                        <a:t>dose</a:t>
                      </a:r>
                      <a:r>
                        <a:rPr lang="en-GB" sz="1200" spc="5" dirty="0">
                          <a:effectLst/>
                        </a:rPr>
                        <a:t> e</a:t>
                      </a:r>
                      <a:r>
                        <a:rPr lang="en-GB" sz="1200" spc="-5" dirty="0">
                          <a:effectLst/>
                        </a:rPr>
                        <a:t>q</a:t>
                      </a:r>
                      <a:r>
                        <a:rPr lang="en-GB" sz="1200" spc="-10" dirty="0">
                          <a:effectLst/>
                        </a:rPr>
                        <a:t>u</a:t>
                      </a:r>
                      <a:r>
                        <a:rPr lang="en-GB" sz="1200" spc="-5" dirty="0">
                          <a:effectLst/>
                        </a:rPr>
                        <a:t>i</a:t>
                      </a:r>
                      <a:r>
                        <a:rPr lang="en-GB" sz="1200" spc="-20" dirty="0">
                          <a:effectLst/>
                        </a:rPr>
                        <a:t>v</a:t>
                      </a:r>
                      <a:r>
                        <a:rPr lang="en-GB" sz="1200" spc="-15" dirty="0">
                          <a:effectLst/>
                        </a:rPr>
                        <a:t>a</a:t>
                      </a:r>
                      <a:r>
                        <a:rPr lang="en-GB" sz="1200" spc="-5" dirty="0">
                          <a:effectLst/>
                        </a:rPr>
                        <a:t>l</a:t>
                      </a:r>
                      <a:r>
                        <a:rPr lang="en-GB" sz="1200" dirty="0">
                          <a:effectLst/>
                        </a:rPr>
                        <a:t>e</a:t>
                      </a:r>
                      <a:r>
                        <a:rPr lang="en-GB" sz="1200" spc="-5" dirty="0">
                          <a:effectLst/>
                        </a:rPr>
                        <a:t>n</a:t>
                      </a:r>
                      <a:r>
                        <a:rPr lang="en-GB" sz="1200" dirty="0">
                          <a:effectLst/>
                        </a:rPr>
                        <a:t>t</a:t>
                      </a:r>
                      <a:r>
                        <a:rPr lang="en-GB" sz="1200" spc="5" dirty="0">
                          <a:effectLst/>
                        </a:rPr>
                        <a:t> </a:t>
                      </a:r>
                      <a:r>
                        <a:rPr lang="en-GB" sz="1200" spc="-15" dirty="0">
                          <a:effectLst/>
                        </a:rPr>
                        <a:t>t</a:t>
                      </a:r>
                      <a:r>
                        <a:rPr lang="en-GB" sz="1200" dirty="0">
                          <a:effectLst/>
                        </a:rPr>
                        <a:t>o</a:t>
                      </a:r>
                      <a:r>
                        <a:rPr lang="en-GB" sz="1200" spc="5" dirty="0">
                          <a:effectLst/>
                        </a:rPr>
                        <a:t> </a:t>
                      </a:r>
                      <a:r>
                        <a:rPr lang="en-GB" sz="1200" dirty="0">
                          <a:effectLst/>
                        </a:rPr>
                        <a:t>p</a:t>
                      </a:r>
                      <a:r>
                        <a:rPr lang="en-GB" sz="1200" spc="-10" dirty="0">
                          <a:effectLst/>
                        </a:rPr>
                        <a:t>r</a:t>
                      </a:r>
                      <a:r>
                        <a:rPr lang="en-GB" sz="1200" spc="5" dirty="0">
                          <a:effectLst/>
                        </a:rPr>
                        <a:t>e</a:t>
                      </a:r>
                      <a:r>
                        <a:rPr lang="en-GB" sz="1200" spc="-5" dirty="0">
                          <a:effectLst/>
                        </a:rPr>
                        <a:t>d</a:t>
                      </a:r>
                      <a:r>
                        <a:rPr lang="en-GB" sz="1200" spc="-10" dirty="0">
                          <a:effectLst/>
                        </a:rPr>
                        <a:t>n</a:t>
                      </a:r>
                      <a:r>
                        <a:rPr lang="en-GB" sz="1200" dirty="0">
                          <a:effectLst/>
                        </a:rPr>
                        <a:t>is</a:t>
                      </a:r>
                      <a:r>
                        <a:rPr lang="en-GB" sz="1200" spc="-5" dirty="0">
                          <a:effectLst/>
                        </a:rPr>
                        <a:t>ol</a:t>
                      </a:r>
                      <a:r>
                        <a:rPr lang="en-GB" sz="1200" dirty="0">
                          <a:effectLst/>
                        </a:rPr>
                        <a:t>one</a:t>
                      </a:r>
                      <a:r>
                        <a:rPr lang="en-GB" sz="1200" spc="5" dirty="0">
                          <a:effectLst/>
                        </a:rPr>
                        <a:t> </a:t>
                      </a:r>
                      <a:r>
                        <a:rPr lang="en-GB" sz="1200" spc="-10" dirty="0">
                          <a:effectLst/>
                        </a:rPr>
                        <a:t>a</a:t>
                      </a:r>
                      <a:r>
                        <a:rPr lang="en-GB" sz="1200" dirty="0">
                          <a:effectLst/>
                        </a:rPr>
                        <a:t>t</a:t>
                      </a:r>
                      <a:r>
                        <a:rPr lang="en-GB" sz="1200" spc="5" dirty="0">
                          <a:effectLst/>
                        </a:rPr>
                        <a:t> </a:t>
                      </a:r>
                      <a:r>
                        <a:rPr lang="en-GB" sz="1200" spc="-10" dirty="0">
                          <a:effectLst/>
                        </a:rPr>
                        <a:t>2</a:t>
                      </a:r>
                      <a:r>
                        <a:rPr lang="en-GB" sz="1200" spc="15" dirty="0">
                          <a:effectLst/>
                        </a:rPr>
                        <a:t>0</a:t>
                      </a:r>
                      <a:r>
                        <a:rPr lang="en-GB" sz="1200" dirty="0">
                          <a:effectLst/>
                        </a:rPr>
                        <a:t>mg</a:t>
                      </a:r>
                      <a:r>
                        <a:rPr lang="en-GB" sz="1200" spc="5" dirty="0">
                          <a:effectLst/>
                        </a:rPr>
                        <a:t> </a:t>
                      </a:r>
                      <a:r>
                        <a:rPr lang="en-GB" sz="1200" dirty="0">
                          <a:effectLst/>
                        </a:rPr>
                        <a:t>or mo</a:t>
                      </a:r>
                      <a:r>
                        <a:rPr lang="en-GB" sz="1200" spc="-10" dirty="0">
                          <a:effectLst/>
                        </a:rPr>
                        <a:t>r</a:t>
                      </a:r>
                      <a:r>
                        <a:rPr lang="en-GB" sz="1200" dirty="0">
                          <a:effectLst/>
                        </a:rPr>
                        <a:t>e per</a:t>
                      </a:r>
                      <a:r>
                        <a:rPr lang="en-GB" sz="1200" spc="5" dirty="0">
                          <a:effectLst/>
                        </a:rPr>
                        <a:t> </a:t>
                      </a:r>
                      <a:r>
                        <a:rPr lang="en-GB" sz="1200" spc="-5" dirty="0">
                          <a:effectLst/>
                        </a:rPr>
                        <a:t>d</a:t>
                      </a:r>
                      <a:r>
                        <a:rPr lang="en-GB" sz="1200" spc="-15" dirty="0">
                          <a:effectLst/>
                        </a:rPr>
                        <a:t>a</a:t>
                      </a:r>
                      <a:r>
                        <a:rPr lang="en-GB" sz="1200" dirty="0">
                          <a:effectLst/>
                        </a:rPr>
                        <a:t>y</a:t>
                      </a:r>
                      <a:r>
                        <a:rPr lang="en-GB" sz="1200" spc="5" dirty="0">
                          <a:effectLst/>
                        </a:rPr>
                        <a:t> </a:t>
                      </a:r>
                      <a:r>
                        <a:rPr lang="en-GB" sz="1200" spc="10" dirty="0">
                          <a:effectLst/>
                        </a:rPr>
                        <a:t>(</a:t>
                      </a:r>
                      <a:r>
                        <a:rPr lang="en-GB" sz="1200" spc="-10" dirty="0">
                          <a:effectLst/>
                        </a:rPr>
                        <a:t>a</a:t>
                      </a:r>
                      <a:r>
                        <a:rPr lang="en-GB" sz="1200" spc="-15" dirty="0">
                          <a:effectLst/>
                        </a:rPr>
                        <a:t>n</a:t>
                      </a:r>
                      <a:r>
                        <a:rPr lang="en-GB" sz="1200" dirty="0">
                          <a:effectLst/>
                        </a:rPr>
                        <a:t>y</a:t>
                      </a:r>
                      <a:r>
                        <a:rPr lang="en-GB" sz="1200" spc="5" dirty="0">
                          <a:effectLst/>
                        </a:rPr>
                        <a:t> </a:t>
                      </a:r>
                      <a:r>
                        <a:rPr lang="en-GB" sz="1200" spc="-10" dirty="0">
                          <a:effectLst/>
                        </a:rPr>
                        <a:t>a</a:t>
                      </a:r>
                      <a:r>
                        <a:rPr lang="en-GB" sz="1200" dirty="0">
                          <a:effectLst/>
                        </a:rPr>
                        <a:t>g</a:t>
                      </a:r>
                      <a:r>
                        <a:rPr lang="en-GB" sz="1200" spc="15" dirty="0">
                          <a:effectLst/>
                        </a:rPr>
                        <a:t>e</a:t>
                      </a:r>
                      <a:r>
                        <a:rPr lang="en-GB" sz="1200" spc="25" dirty="0">
                          <a:effectLst/>
                        </a:rPr>
                        <a:t>)</a:t>
                      </a:r>
                      <a:r>
                        <a:rPr lang="en-GB" sz="1200" dirty="0">
                          <a:effectLst/>
                        </a:rPr>
                        <a:t>,</a:t>
                      </a:r>
                      <a:r>
                        <a:rPr lang="en-GB" sz="1200" spc="5" dirty="0">
                          <a:effectLst/>
                        </a:rPr>
                        <a:t> </a:t>
                      </a:r>
                      <a:r>
                        <a:rPr lang="en-GB" sz="1200" dirty="0">
                          <a:effectLst/>
                        </a:rPr>
                        <a:t>or</a:t>
                      </a:r>
                      <a:r>
                        <a:rPr lang="en-GB" sz="1200" spc="5" dirty="0">
                          <a:effectLst/>
                        </a:rPr>
                        <a:t> </a:t>
                      </a:r>
                      <a:r>
                        <a:rPr lang="en-GB" sz="1200" spc="-10" dirty="0">
                          <a:effectLst/>
                        </a:rPr>
                        <a:t>f</a:t>
                      </a:r>
                      <a:r>
                        <a:rPr lang="en-GB" sz="1200" dirty="0">
                          <a:effectLst/>
                        </a:rPr>
                        <a:t>or</a:t>
                      </a:r>
                      <a:r>
                        <a:rPr lang="en-GB" sz="1200" spc="5" dirty="0">
                          <a:effectLst/>
                        </a:rPr>
                        <a:t> </a:t>
                      </a:r>
                      <a:r>
                        <a:rPr lang="en-GB" sz="1200" spc="-10" dirty="0">
                          <a:effectLst/>
                        </a:rPr>
                        <a:t>ch</a:t>
                      </a:r>
                      <a:r>
                        <a:rPr lang="en-GB" sz="1200" spc="-15" dirty="0">
                          <a:effectLst/>
                        </a:rPr>
                        <a:t>i</a:t>
                      </a:r>
                      <a:r>
                        <a:rPr lang="en-GB" sz="1200" spc="-5" dirty="0">
                          <a:effectLst/>
                        </a:rPr>
                        <a:t>ld</a:t>
                      </a:r>
                      <a:r>
                        <a:rPr lang="en-GB" sz="1200" spc="-10" dirty="0">
                          <a:effectLst/>
                        </a:rPr>
                        <a:t>r</a:t>
                      </a:r>
                      <a:r>
                        <a:rPr lang="en-GB" sz="1200" dirty="0">
                          <a:effectLst/>
                        </a:rPr>
                        <a:t>en </a:t>
                      </a:r>
                      <a:r>
                        <a:rPr lang="en-GB" sz="1200" spc="-5" dirty="0">
                          <a:effectLst/>
                        </a:rPr>
                        <a:t>u</a:t>
                      </a:r>
                      <a:r>
                        <a:rPr lang="en-GB" sz="1200" dirty="0">
                          <a:effectLst/>
                        </a:rPr>
                        <a:t>nder </a:t>
                      </a:r>
                      <a:r>
                        <a:rPr lang="en-GB" sz="1200" spc="-10" dirty="0">
                          <a:effectLst/>
                        </a:rPr>
                        <a:t>2</a:t>
                      </a:r>
                      <a:r>
                        <a:rPr lang="en-GB" sz="1200" spc="10" dirty="0">
                          <a:effectLst/>
                        </a:rPr>
                        <a:t>0</a:t>
                      </a:r>
                      <a:r>
                        <a:rPr lang="en-GB" sz="1200" spc="-30" dirty="0">
                          <a:effectLst/>
                        </a:rPr>
                        <a:t>k</a:t>
                      </a:r>
                      <a:r>
                        <a:rPr lang="en-GB" sz="1200" dirty="0">
                          <a:effectLst/>
                        </a:rPr>
                        <a:t>g,</a:t>
                      </a:r>
                      <a:r>
                        <a:rPr lang="en-GB" sz="1200" spc="-20" dirty="0">
                          <a:effectLst/>
                        </a:rPr>
                        <a:t> </a:t>
                      </a:r>
                      <a:r>
                        <a:rPr lang="en-GB" sz="1200" dirty="0">
                          <a:effectLst/>
                        </a:rPr>
                        <a:t>a</a:t>
                      </a:r>
                      <a:r>
                        <a:rPr lang="en-GB" sz="1200" spc="-20" dirty="0">
                          <a:effectLst/>
                        </a:rPr>
                        <a:t> </a:t>
                      </a:r>
                      <a:r>
                        <a:rPr lang="en-GB" sz="1200" dirty="0">
                          <a:effectLst/>
                        </a:rPr>
                        <a:t>dose</a:t>
                      </a:r>
                      <a:r>
                        <a:rPr lang="en-GB" sz="1200" spc="-15" dirty="0">
                          <a:effectLst/>
                        </a:rPr>
                        <a:t> </a:t>
                      </a:r>
                      <a:r>
                        <a:rPr lang="en-GB" sz="1200" spc="-10" dirty="0">
                          <a:effectLst/>
                        </a:rPr>
                        <a:t>o</a:t>
                      </a:r>
                      <a:r>
                        <a:rPr lang="en-GB" sz="1200" dirty="0">
                          <a:effectLst/>
                        </a:rPr>
                        <a:t>f</a:t>
                      </a:r>
                      <a:r>
                        <a:rPr lang="en-GB" sz="1200" spc="-20" dirty="0">
                          <a:effectLst/>
                        </a:rPr>
                        <a:t> </a:t>
                      </a:r>
                      <a:r>
                        <a:rPr lang="en-GB" sz="1200" spc="-50" dirty="0">
                          <a:effectLst/>
                        </a:rPr>
                        <a:t>1</a:t>
                      </a:r>
                      <a:r>
                        <a:rPr lang="en-GB" sz="1200" dirty="0">
                          <a:effectLst/>
                        </a:rPr>
                        <a:t>mg</a:t>
                      </a:r>
                      <a:r>
                        <a:rPr lang="en-GB" sz="1200" spc="-20" dirty="0">
                          <a:effectLst/>
                        </a:rPr>
                        <a:t> </a:t>
                      </a:r>
                      <a:r>
                        <a:rPr lang="en-GB" sz="1200" dirty="0">
                          <a:effectLst/>
                        </a:rPr>
                        <a:t>or</a:t>
                      </a:r>
                      <a:r>
                        <a:rPr lang="en-GB" sz="1200" spc="-15" dirty="0">
                          <a:effectLst/>
                        </a:rPr>
                        <a:t> </a:t>
                      </a:r>
                      <a:r>
                        <a:rPr lang="en-GB" sz="1200" dirty="0">
                          <a:effectLst/>
                        </a:rPr>
                        <a:t>mo</a:t>
                      </a:r>
                      <a:r>
                        <a:rPr lang="en-GB" sz="1200" spc="-10" dirty="0">
                          <a:effectLst/>
                        </a:rPr>
                        <a:t>r</a:t>
                      </a:r>
                      <a:r>
                        <a:rPr lang="en-GB" sz="1200" dirty="0">
                          <a:effectLst/>
                        </a:rPr>
                        <a:t>e</a:t>
                      </a:r>
                      <a:r>
                        <a:rPr lang="en-GB" sz="1200" spc="-20" dirty="0">
                          <a:effectLst/>
                        </a:rPr>
                        <a:t> </a:t>
                      </a:r>
                      <a:r>
                        <a:rPr lang="en-GB" sz="1200" dirty="0">
                          <a:effectLst/>
                        </a:rPr>
                        <a:t>per</a:t>
                      </a:r>
                      <a:r>
                        <a:rPr lang="en-GB" sz="1200" spc="-20" dirty="0">
                          <a:effectLst/>
                        </a:rPr>
                        <a:t> </a:t>
                      </a:r>
                      <a:r>
                        <a:rPr lang="en-GB" sz="1200" spc="-30" dirty="0">
                          <a:effectLst/>
                        </a:rPr>
                        <a:t>k</a:t>
                      </a:r>
                      <a:r>
                        <a:rPr lang="en-GB" sz="1200" dirty="0">
                          <a:effectLst/>
                        </a:rPr>
                        <a:t>g</a:t>
                      </a:r>
                      <a:r>
                        <a:rPr lang="en-GB" sz="1200" spc="-15" dirty="0">
                          <a:effectLst/>
                        </a:rPr>
                        <a:t> </a:t>
                      </a:r>
                      <a:r>
                        <a:rPr lang="en-GB" sz="1200" dirty="0">
                          <a:effectLst/>
                        </a:rPr>
                        <a:t>per</a:t>
                      </a:r>
                      <a:r>
                        <a:rPr lang="en-GB" sz="1200" spc="-20" dirty="0">
                          <a:effectLst/>
                        </a:rPr>
                        <a:t> </a:t>
                      </a:r>
                      <a:r>
                        <a:rPr lang="en-GB" sz="1200" spc="-5" dirty="0">
                          <a:effectLst/>
                        </a:rPr>
                        <a:t>d</a:t>
                      </a:r>
                      <a:r>
                        <a:rPr lang="en-GB" sz="1200" spc="-15" dirty="0">
                          <a:effectLst/>
                        </a:rPr>
                        <a:t>a</a:t>
                      </a:r>
                      <a:r>
                        <a:rPr lang="en-GB" sz="1200" spc="-45" dirty="0">
                          <a:effectLst/>
                        </a:rPr>
                        <a:t>y</a:t>
                      </a:r>
                      <a:r>
                        <a:rPr lang="en-GB" sz="1200" dirty="0">
                          <a:effectLst/>
                        </a:rPr>
                        <a:t>.</a:t>
                      </a:r>
                    </a:p>
                    <a:p>
                      <a:pPr>
                        <a:spcBef>
                          <a:spcPts val="300"/>
                        </a:spcBef>
                        <a:spcAft>
                          <a:spcPts val="300"/>
                        </a:spcAft>
                      </a:pPr>
                      <a:r>
                        <a:rPr lang="en-GB" sz="1200" dirty="0">
                          <a:effectLst/>
                        </a:rPr>
                        <a:t>It</a:t>
                      </a:r>
                      <a:r>
                        <a:rPr lang="en-GB" sz="1200" spc="80" dirty="0">
                          <a:effectLst/>
                        </a:rPr>
                        <a:t> </a:t>
                      </a:r>
                      <a:r>
                        <a:rPr lang="en-GB" sz="1200" dirty="0">
                          <a:effectLst/>
                        </a:rPr>
                        <a:t>is</a:t>
                      </a:r>
                      <a:r>
                        <a:rPr lang="en-GB" sz="1200" spc="80" dirty="0">
                          <a:effectLst/>
                        </a:rPr>
                        <a:t> </a:t>
                      </a:r>
                      <a:r>
                        <a:rPr lang="en-GB" sz="1200" spc="-10" dirty="0">
                          <a:effectLst/>
                        </a:rPr>
                        <a:t>di</a:t>
                      </a:r>
                      <a:r>
                        <a:rPr lang="en-GB" sz="1200" spc="15" dirty="0">
                          <a:effectLst/>
                        </a:rPr>
                        <a:t>f</a:t>
                      </a:r>
                      <a:r>
                        <a:rPr lang="en-GB" sz="1200" dirty="0">
                          <a:effectLst/>
                        </a:rPr>
                        <a:t>fi</a:t>
                      </a:r>
                      <a:r>
                        <a:rPr lang="en-GB" sz="1200" spc="-15" dirty="0">
                          <a:effectLst/>
                        </a:rPr>
                        <a:t>c</a:t>
                      </a:r>
                      <a:r>
                        <a:rPr lang="en-GB" sz="1200" spc="-10" dirty="0">
                          <a:effectLst/>
                        </a:rPr>
                        <a:t>u</a:t>
                      </a:r>
                      <a:r>
                        <a:rPr lang="en-GB" sz="1200" spc="-5" dirty="0">
                          <a:effectLst/>
                        </a:rPr>
                        <a:t>l</a:t>
                      </a:r>
                      <a:r>
                        <a:rPr lang="en-GB" sz="1200" dirty="0">
                          <a:effectLst/>
                        </a:rPr>
                        <a:t>t</a:t>
                      </a:r>
                      <a:r>
                        <a:rPr lang="en-GB" sz="1200" spc="80" dirty="0">
                          <a:effectLst/>
                        </a:rPr>
                        <a:t> </a:t>
                      </a:r>
                      <a:r>
                        <a:rPr lang="en-GB" sz="1200" spc="-15" dirty="0">
                          <a:effectLst/>
                        </a:rPr>
                        <a:t>t</a:t>
                      </a:r>
                      <a:r>
                        <a:rPr lang="en-GB" sz="1200" dirty="0">
                          <a:effectLst/>
                        </a:rPr>
                        <a:t>o</a:t>
                      </a:r>
                      <a:r>
                        <a:rPr lang="en-GB" sz="1200" spc="80" dirty="0">
                          <a:effectLst/>
                        </a:rPr>
                        <a:t> </a:t>
                      </a:r>
                      <a:r>
                        <a:rPr lang="en-GB" sz="1200" dirty="0">
                          <a:effectLst/>
                        </a:rPr>
                        <a:t>def</a:t>
                      </a:r>
                      <a:r>
                        <a:rPr lang="en-GB" sz="1200" spc="-5" dirty="0">
                          <a:effectLst/>
                        </a:rPr>
                        <a:t>i</a:t>
                      </a:r>
                      <a:r>
                        <a:rPr lang="en-GB" sz="1200" dirty="0">
                          <a:effectLst/>
                        </a:rPr>
                        <a:t>ne</a:t>
                      </a:r>
                      <a:r>
                        <a:rPr lang="en-GB" sz="1200" spc="80" dirty="0">
                          <a:effectLst/>
                        </a:rPr>
                        <a:t> </a:t>
                      </a:r>
                      <a:r>
                        <a:rPr lang="en-GB" sz="1200" spc="-10" dirty="0">
                          <a:effectLst/>
                        </a:rPr>
                        <a:t>a</a:t>
                      </a:r>
                      <a:r>
                        <a:rPr lang="en-GB" sz="1200" dirty="0">
                          <a:effectLst/>
                        </a:rPr>
                        <a:t>t</a:t>
                      </a:r>
                      <a:r>
                        <a:rPr lang="en-GB" sz="1200" spc="80" dirty="0">
                          <a:effectLst/>
                        </a:rPr>
                        <a:t> </a:t>
                      </a:r>
                      <a:r>
                        <a:rPr lang="en-GB" sz="1200" dirty="0">
                          <a:effectLst/>
                        </a:rPr>
                        <a:t>w</a:t>
                      </a:r>
                      <a:r>
                        <a:rPr lang="en-GB" sz="1200" spc="-5" dirty="0">
                          <a:effectLst/>
                        </a:rPr>
                        <a:t>h</a:t>
                      </a:r>
                      <a:r>
                        <a:rPr lang="en-GB" sz="1200" spc="-10" dirty="0">
                          <a:effectLst/>
                        </a:rPr>
                        <a:t>a</a:t>
                      </a:r>
                      <a:r>
                        <a:rPr lang="en-GB" sz="1200" dirty="0">
                          <a:effectLst/>
                        </a:rPr>
                        <a:t>t</a:t>
                      </a:r>
                      <a:r>
                        <a:rPr lang="en-GB" sz="1200" spc="80" dirty="0">
                          <a:effectLst/>
                        </a:rPr>
                        <a:t> </a:t>
                      </a:r>
                      <a:r>
                        <a:rPr lang="en-GB" sz="1200" spc="-5" dirty="0">
                          <a:effectLst/>
                        </a:rPr>
                        <a:t>l</a:t>
                      </a:r>
                      <a:r>
                        <a:rPr lang="en-GB" sz="1200" spc="-15" dirty="0">
                          <a:effectLst/>
                        </a:rPr>
                        <a:t>ev</a:t>
                      </a:r>
                      <a:r>
                        <a:rPr lang="en-GB" sz="1200" spc="-10" dirty="0">
                          <a:effectLst/>
                        </a:rPr>
                        <a:t>e</a:t>
                      </a:r>
                      <a:r>
                        <a:rPr lang="en-GB" sz="1200" dirty="0">
                          <a:effectLst/>
                        </a:rPr>
                        <a:t>l</a:t>
                      </a:r>
                      <a:r>
                        <a:rPr lang="en-GB" sz="1200" spc="80" dirty="0">
                          <a:effectLst/>
                        </a:rPr>
                        <a:t> </a:t>
                      </a:r>
                      <a:r>
                        <a:rPr lang="en-GB" sz="1200" spc="-10" dirty="0">
                          <a:effectLst/>
                        </a:rPr>
                        <a:t>o</a:t>
                      </a:r>
                      <a:r>
                        <a:rPr lang="en-GB" sz="1200" dirty="0">
                          <a:effectLst/>
                        </a:rPr>
                        <a:t>f </a:t>
                      </a:r>
                      <a:r>
                        <a:rPr lang="en-GB" sz="1200" spc="-10" dirty="0">
                          <a:effectLst/>
                        </a:rPr>
                        <a:t>i</a:t>
                      </a:r>
                      <a:r>
                        <a:rPr lang="en-GB" sz="1200" spc="-5" dirty="0">
                          <a:effectLst/>
                        </a:rPr>
                        <a:t>mmun</a:t>
                      </a:r>
                      <a:r>
                        <a:rPr lang="en-GB" sz="1200" dirty="0">
                          <a:effectLst/>
                        </a:rPr>
                        <a:t>o</a:t>
                      </a:r>
                      <a:r>
                        <a:rPr lang="en-GB" sz="1200" spc="-10" dirty="0">
                          <a:effectLst/>
                        </a:rPr>
                        <a:t>s</a:t>
                      </a:r>
                      <a:r>
                        <a:rPr lang="en-GB" sz="1200" spc="-5" dirty="0">
                          <a:effectLst/>
                        </a:rPr>
                        <a:t>u</a:t>
                      </a:r>
                      <a:r>
                        <a:rPr lang="en-GB" sz="1200" dirty="0">
                          <a:effectLst/>
                        </a:rPr>
                        <a:t>pp</a:t>
                      </a:r>
                      <a:r>
                        <a:rPr lang="en-GB" sz="1200" spc="-10" dirty="0">
                          <a:effectLst/>
                        </a:rPr>
                        <a:t>r</a:t>
                      </a:r>
                      <a:r>
                        <a:rPr lang="en-GB" sz="1200" spc="5" dirty="0">
                          <a:effectLst/>
                        </a:rPr>
                        <a:t>es</a:t>
                      </a:r>
                      <a:r>
                        <a:rPr lang="en-GB" sz="1200" spc="-10" dirty="0">
                          <a:effectLst/>
                        </a:rPr>
                        <a:t>si</a:t>
                      </a:r>
                      <a:r>
                        <a:rPr lang="en-GB" sz="1200" dirty="0">
                          <a:effectLst/>
                        </a:rPr>
                        <a:t>on</a:t>
                      </a:r>
                      <a:r>
                        <a:rPr lang="en-GB" sz="1200" spc="-10" dirty="0">
                          <a:effectLst/>
                        </a:rPr>
                        <a:t> </a:t>
                      </a:r>
                      <a:r>
                        <a:rPr lang="en-GB" sz="1200" dirty="0">
                          <a:effectLst/>
                        </a:rPr>
                        <a:t>a</a:t>
                      </a:r>
                      <a:r>
                        <a:rPr lang="en-GB" sz="1200" spc="-5" dirty="0">
                          <a:effectLst/>
                        </a:rPr>
                        <a:t> p</a:t>
                      </a:r>
                      <a:r>
                        <a:rPr lang="en-GB" sz="1200" spc="-10" dirty="0">
                          <a:effectLst/>
                        </a:rPr>
                        <a:t>a</a:t>
                      </a:r>
                      <a:r>
                        <a:rPr lang="en-GB" sz="1200" spc="-15" dirty="0">
                          <a:effectLst/>
                        </a:rPr>
                        <a:t>t</a:t>
                      </a:r>
                      <a:r>
                        <a:rPr lang="en-GB" sz="1200" spc="-5" dirty="0">
                          <a:effectLst/>
                        </a:rPr>
                        <a:t>i</a:t>
                      </a:r>
                      <a:r>
                        <a:rPr lang="en-GB" sz="1200" dirty="0">
                          <a:effectLst/>
                        </a:rPr>
                        <a:t>e</a:t>
                      </a:r>
                      <a:r>
                        <a:rPr lang="en-GB" sz="1200" spc="-5" dirty="0">
                          <a:effectLst/>
                        </a:rPr>
                        <a:t>n</a:t>
                      </a:r>
                      <a:r>
                        <a:rPr lang="en-GB" sz="1200" dirty="0">
                          <a:effectLst/>
                        </a:rPr>
                        <a:t>t</a:t>
                      </a:r>
                      <a:r>
                        <a:rPr lang="en-GB" sz="1200" spc="-5" dirty="0">
                          <a:effectLst/>
                        </a:rPr>
                        <a:t> </a:t>
                      </a:r>
                      <a:r>
                        <a:rPr lang="en-GB" sz="1200" spc="-15" dirty="0">
                          <a:effectLst/>
                        </a:rPr>
                        <a:t>c</a:t>
                      </a:r>
                      <a:r>
                        <a:rPr lang="en-GB" sz="1200" spc="-5" dirty="0">
                          <a:effectLst/>
                        </a:rPr>
                        <a:t>o</a:t>
                      </a:r>
                      <a:r>
                        <a:rPr lang="en-GB" sz="1200" spc="-10" dirty="0">
                          <a:effectLst/>
                        </a:rPr>
                        <a:t>u</a:t>
                      </a:r>
                      <a:r>
                        <a:rPr lang="en-GB" sz="1200" spc="-5" dirty="0">
                          <a:effectLst/>
                        </a:rPr>
                        <a:t>l</a:t>
                      </a:r>
                      <a:r>
                        <a:rPr lang="en-GB" sz="1200" dirty="0">
                          <a:effectLst/>
                        </a:rPr>
                        <a:t>d</a:t>
                      </a:r>
                      <a:r>
                        <a:rPr lang="en-GB" sz="1200" spc="-10" dirty="0">
                          <a:effectLst/>
                        </a:rPr>
                        <a:t> </a:t>
                      </a:r>
                      <a:r>
                        <a:rPr lang="en-GB" sz="1200" dirty="0">
                          <a:effectLst/>
                        </a:rPr>
                        <a:t>be </a:t>
                      </a:r>
                      <a:r>
                        <a:rPr lang="en-GB" sz="1200" spc="-15" dirty="0">
                          <a:effectLst/>
                        </a:rPr>
                        <a:t>c</a:t>
                      </a:r>
                      <a:r>
                        <a:rPr lang="en-GB" sz="1200" dirty="0">
                          <a:effectLst/>
                        </a:rPr>
                        <a:t>on</a:t>
                      </a:r>
                      <a:r>
                        <a:rPr lang="en-GB" sz="1200" spc="-10" dirty="0">
                          <a:effectLst/>
                        </a:rPr>
                        <a:t>s</a:t>
                      </a:r>
                      <a:r>
                        <a:rPr lang="en-GB" sz="1200" spc="-5" dirty="0">
                          <a:effectLst/>
                        </a:rPr>
                        <a:t>i</a:t>
                      </a:r>
                      <a:r>
                        <a:rPr lang="en-GB" sz="1200" dirty="0">
                          <a:effectLst/>
                        </a:rPr>
                        <a:t>de</a:t>
                      </a:r>
                      <a:r>
                        <a:rPr lang="en-GB" sz="1200" spc="-10" dirty="0">
                          <a:effectLst/>
                        </a:rPr>
                        <a:t>r</a:t>
                      </a:r>
                      <a:r>
                        <a:rPr lang="en-GB" sz="1200" spc="5" dirty="0">
                          <a:effectLst/>
                        </a:rPr>
                        <a:t>e</a:t>
                      </a:r>
                      <a:r>
                        <a:rPr lang="en-GB" sz="1200" dirty="0">
                          <a:effectLst/>
                        </a:rPr>
                        <a:t>d</a:t>
                      </a:r>
                      <a:r>
                        <a:rPr lang="en-GB" sz="1200" spc="-15" dirty="0">
                          <a:effectLst/>
                        </a:rPr>
                        <a:t> t</a:t>
                      </a:r>
                      <a:r>
                        <a:rPr lang="en-GB" sz="1200" dirty="0">
                          <a:effectLst/>
                        </a:rPr>
                        <a:t>o</a:t>
                      </a:r>
                      <a:r>
                        <a:rPr lang="en-GB" sz="1200" spc="-15" dirty="0">
                          <a:effectLst/>
                        </a:rPr>
                        <a:t> </a:t>
                      </a:r>
                      <a:r>
                        <a:rPr lang="en-GB" sz="1200" dirty="0">
                          <a:effectLst/>
                        </a:rPr>
                        <a:t>be</a:t>
                      </a:r>
                      <a:r>
                        <a:rPr lang="en-GB" sz="1200" spc="-15" dirty="0">
                          <a:effectLst/>
                        </a:rPr>
                        <a:t> </a:t>
                      </a:r>
                      <a:r>
                        <a:rPr lang="en-GB" sz="1200" spc="-10" dirty="0">
                          <a:effectLst/>
                        </a:rPr>
                        <a:t>a</a:t>
                      </a:r>
                      <a:r>
                        <a:rPr lang="en-GB" sz="1200" dirty="0">
                          <a:effectLst/>
                        </a:rPr>
                        <a:t>t</a:t>
                      </a:r>
                      <a:r>
                        <a:rPr lang="en-GB" sz="1200" spc="-15" dirty="0">
                          <a:effectLst/>
                        </a:rPr>
                        <a:t> </a:t>
                      </a:r>
                      <a:r>
                        <a:rPr lang="en-GB" sz="1200" dirty="0">
                          <a:effectLst/>
                        </a:rPr>
                        <a:t>a</a:t>
                      </a:r>
                      <a:r>
                        <a:rPr lang="en-GB" sz="1200" spc="-15" dirty="0">
                          <a:effectLst/>
                        </a:rPr>
                        <a:t> </a:t>
                      </a:r>
                      <a:r>
                        <a:rPr lang="en-GB" sz="1200" spc="-5" dirty="0">
                          <a:effectLst/>
                        </a:rPr>
                        <a:t>g</a:t>
                      </a:r>
                      <a:r>
                        <a:rPr lang="en-GB" sz="1200" spc="-10" dirty="0">
                          <a:effectLst/>
                        </a:rPr>
                        <a:t>r</a:t>
                      </a:r>
                      <a:r>
                        <a:rPr lang="en-GB" sz="1200" spc="-15" dirty="0">
                          <a:effectLst/>
                        </a:rPr>
                        <a:t>e</a:t>
                      </a:r>
                      <a:r>
                        <a:rPr lang="en-GB" sz="1200" spc="-10" dirty="0">
                          <a:effectLst/>
                        </a:rPr>
                        <a:t>at</a:t>
                      </a:r>
                      <a:r>
                        <a:rPr lang="en-GB" sz="1200" dirty="0">
                          <a:effectLst/>
                        </a:rPr>
                        <a:t>er</a:t>
                      </a:r>
                      <a:r>
                        <a:rPr lang="en-GB" sz="1200" spc="-15" dirty="0">
                          <a:effectLst/>
                        </a:rPr>
                        <a:t> </a:t>
                      </a:r>
                      <a:r>
                        <a:rPr lang="en-GB" sz="1200" spc="-10" dirty="0">
                          <a:effectLst/>
                        </a:rPr>
                        <a:t>r</a:t>
                      </a:r>
                      <a:r>
                        <a:rPr lang="en-GB" sz="1200" dirty="0">
                          <a:effectLst/>
                        </a:rPr>
                        <a:t>isk</a:t>
                      </a:r>
                      <a:r>
                        <a:rPr lang="en-GB" sz="1200" spc="-15" dirty="0">
                          <a:effectLst/>
                        </a:rPr>
                        <a:t> </a:t>
                      </a:r>
                      <a:r>
                        <a:rPr lang="en-GB" sz="1200" spc="-10" dirty="0">
                          <a:effectLst/>
                        </a:rPr>
                        <a:t>o</a:t>
                      </a:r>
                      <a:r>
                        <a:rPr lang="en-GB" sz="1200" dirty="0">
                          <a:effectLst/>
                        </a:rPr>
                        <a:t>f</a:t>
                      </a:r>
                      <a:r>
                        <a:rPr lang="en-GB" sz="1200" spc="-15" dirty="0">
                          <a:effectLst/>
                        </a:rPr>
                        <a:t> </a:t>
                      </a:r>
                      <a:r>
                        <a:rPr lang="en-GB" sz="1200" spc="-10" dirty="0">
                          <a:effectLst/>
                        </a:rPr>
                        <a:t>t</a:t>
                      </a:r>
                      <a:r>
                        <a:rPr lang="en-GB" sz="1200" dirty="0">
                          <a:effectLst/>
                        </a:rPr>
                        <a:t>he</a:t>
                      </a:r>
                      <a:r>
                        <a:rPr lang="en-GB" sz="1200" spc="-15" dirty="0">
                          <a:effectLst/>
                        </a:rPr>
                        <a:t> </a:t>
                      </a:r>
                      <a:r>
                        <a:rPr lang="en-GB" sz="1200" dirty="0">
                          <a:effectLst/>
                        </a:rPr>
                        <a:t>se</a:t>
                      </a:r>
                      <a:r>
                        <a:rPr lang="en-GB" sz="1200" spc="-10" dirty="0">
                          <a:effectLst/>
                        </a:rPr>
                        <a:t>ri</a:t>
                      </a:r>
                      <a:r>
                        <a:rPr lang="en-GB" sz="1200" spc="-5" dirty="0">
                          <a:effectLst/>
                        </a:rPr>
                        <a:t>o</a:t>
                      </a:r>
                      <a:r>
                        <a:rPr lang="en-GB" sz="1200" dirty="0">
                          <a:effectLst/>
                        </a:rPr>
                        <a:t>us </a:t>
                      </a:r>
                      <a:r>
                        <a:rPr lang="en-GB" sz="1200" spc="-15" dirty="0">
                          <a:effectLst/>
                        </a:rPr>
                        <a:t>c</a:t>
                      </a:r>
                      <a:r>
                        <a:rPr lang="en-GB" sz="1200" dirty="0">
                          <a:effectLst/>
                        </a:rPr>
                        <a:t>ons</a:t>
                      </a:r>
                      <a:r>
                        <a:rPr lang="en-GB" sz="1200" spc="5" dirty="0">
                          <a:effectLst/>
                        </a:rPr>
                        <a:t>e</a:t>
                      </a:r>
                      <a:r>
                        <a:rPr lang="en-GB" sz="1200" spc="-5" dirty="0">
                          <a:effectLst/>
                        </a:rPr>
                        <a:t>q</a:t>
                      </a:r>
                      <a:r>
                        <a:rPr lang="en-GB" sz="1200" dirty="0">
                          <a:effectLst/>
                        </a:rPr>
                        <a:t>uen</a:t>
                      </a:r>
                      <a:r>
                        <a:rPr lang="en-GB" sz="1200" spc="-15" dirty="0">
                          <a:effectLst/>
                        </a:rPr>
                        <a:t>c</a:t>
                      </a:r>
                      <a:r>
                        <a:rPr lang="en-GB" sz="1200" spc="5" dirty="0">
                          <a:effectLst/>
                        </a:rPr>
                        <a:t>e</a:t>
                      </a:r>
                      <a:r>
                        <a:rPr lang="en-GB" sz="1200" dirty="0">
                          <a:effectLst/>
                        </a:rPr>
                        <a:t>s</a:t>
                      </a:r>
                      <a:r>
                        <a:rPr lang="en-GB" sz="1200" spc="-55" dirty="0">
                          <a:effectLst/>
                        </a:rPr>
                        <a:t> </a:t>
                      </a:r>
                      <a:r>
                        <a:rPr lang="en-GB" sz="1200" spc="-10" dirty="0">
                          <a:effectLst/>
                        </a:rPr>
                        <a:t>o</a:t>
                      </a:r>
                      <a:r>
                        <a:rPr lang="en-GB" sz="1200" dirty="0">
                          <a:effectLst/>
                        </a:rPr>
                        <a:t>f</a:t>
                      </a:r>
                      <a:r>
                        <a:rPr lang="en-GB" sz="1200" spc="-50" dirty="0">
                          <a:effectLst/>
                        </a:rPr>
                        <a:t> </a:t>
                      </a:r>
                      <a:r>
                        <a:rPr lang="en-GB" sz="1200" spc="-10" dirty="0">
                          <a:effectLst/>
                        </a:rPr>
                        <a:t>in</a:t>
                      </a:r>
                      <a:r>
                        <a:rPr lang="en-GB" sz="1200" dirty="0">
                          <a:effectLst/>
                        </a:rPr>
                        <a:t>f</a:t>
                      </a:r>
                      <a:r>
                        <a:rPr lang="en-GB" sz="1200" spc="-5" dirty="0">
                          <a:effectLst/>
                        </a:rPr>
                        <a:t>l</a:t>
                      </a:r>
                      <a:r>
                        <a:rPr lang="en-GB" sz="1200" dirty="0">
                          <a:effectLst/>
                        </a:rPr>
                        <a:t>ue</a:t>
                      </a:r>
                      <a:r>
                        <a:rPr lang="en-GB" sz="1200" spc="-15" dirty="0">
                          <a:effectLst/>
                        </a:rPr>
                        <a:t>n</a:t>
                      </a:r>
                      <a:r>
                        <a:rPr lang="en-GB" sz="1200" dirty="0">
                          <a:effectLst/>
                        </a:rPr>
                        <a:t>za</a:t>
                      </a:r>
                      <a:r>
                        <a:rPr lang="en-GB" sz="1200" spc="-55" dirty="0">
                          <a:effectLst/>
                        </a:rPr>
                        <a:t> </a:t>
                      </a:r>
                      <a:r>
                        <a:rPr lang="en-GB" sz="1200" spc="-10" dirty="0">
                          <a:effectLst/>
                        </a:rPr>
                        <a:t>a</a:t>
                      </a:r>
                      <a:r>
                        <a:rPr lang="en-GB" sz="1200" dirty="0">
                          <a:effectLst/>
                        </a:rPr>
                        <a:t>nd</a:t>
                      </a:r>
                      <a:r>
                        <a:rPr lang="en-GB" sz="1200" spc="-50" dirty="0">
                          <a:effectLst/>
                        </a:rPr>
                        <a:t> </a:t>
                      </a:r>
                      <a:r>
                        <a:rPr lang="en-GB" sz="1200" dirty="0">
                          <a:effectLst/>
                        </a:rPr>
                        <a:t>s</a:t>
                      </a:r>
                      <a:r>
                        <a:rPr lang="en-GB" sz="1200" spc="-5" dirty="0">
                          <a:effectLst/>
                        </a:rPr>
                        <a:t>ho</a:t>
                      </a:r>
                      <a:r>
                        <a:rPr lang="en-GB" sz="1200" spc="-10" dirty="0">
                          <a:effectLst/>
                        </a:rPr>
                        <a:t>u</a:t>
                      </a:r>
                      <a:r>
                        <a:rPr lang="en-GB" sz="1200" spc="-5" dirty="0">
                          <a:effectLst/>
                        </a:rPr>
                        <a:t>l</a:t>
                      </a:r>
                      <a:r>
                        <a:rPr lang="en-GB" sz="1200" dirty="0">
                          <a:effectLst/>
                        </a:rPr>
                        <a:t>d</a:t>
                      </a:r>
                      <a:r>
                        <a:rPr lang="en-GB" sz="1200" spc="-50" dirty="0">
                          <a:effectLst/>
                        </a:rPr>
                        <a:t> </a:t>
                      </a:r>
                      <a:r>
                        <a:rPr lang="en-GB" sz="1200" dirty="0">
                          <a:effectLst/>
                        </a:rPr>
                        <a:t>be </a:t>
                      </a:r>
                      <a:r>
                        <a:rPr lang="en-GB" sz="1200" spc="-10" dirty="0">
                          <a:effectLst/>
                        </a:rPr>
                        <a:t>o</a:t>
                      </a:r>
                      <a:r>
                        <a:rPr lang="en-GB" sz="1200" spc="15" dirty="0">
                          <a:effectLst/>
                        </a:rPr>
                        <a:t>f</a:t>
                      </a:r>
                      <a:r>
                        <a:rPr lang="en-GB" sz="1200" spc="-5" dirty="0">
                          <a:effectLst/>
                        </a:rPr>
                        <a:t>f</a:t>
                      </a:r>
                      <a:r>
                        <a:rPr lang="en-GB" sz="1200" dirty="0">
                          <a:effectLst/>
                        </a:rPr>
                        <a:t>e</a:t>
                      </a:r>
                      <a:r>
                        <a:rPr lang="en-GB" sz="1200" spc="-10" dirty="0">
                          <a:effectLst/>
                        </a:rPr>
                        <a:t>r</a:t>
                      </a:r>
                      <a:r>
                        <a:rPr lang="en-GB" sz="1200" spc="5" dirty="0">
                          <a:effectLst/>
                        </a:rPr>
                        <a:t>e</a:t>
                      </a:r>
                      <a:r>
                        <a:rPr lang="en-GB" sz="1200" dirty="0">
                          <a:effectLst/>
                        </a:rPr>
                        <a:t>d</a:t>
                      </a:r>
                      <a:r>
                        <a:rPr lang="en-GB" sz="1200" spc="-25" dirty="0">
                          <a:effectLst/>
                        </a:rPr>
                        <a:t> </a:t>
                      </a:r>
                      <a:r>
                        <a:rPr lang="en-GB" sz="1200" spc="-10" dirty="0">
                          <a:effectLst/>
                        </a:rPr>
                        <a:t>in</a:t>
                      </a:r>
                      <a:r>
                        <a:rPr lang="en-GB" sz="1200" dirty="0">
                          <a:effectLst/>
                        </a:rPr>
                        <a:t>f</a:t>
                      </a:r>
                      <a:r>
                        <a:rPr lang="en-GB" sz="1200" spc="-5" dirty="0">
                          <a:effectLst/>
                        </a:rPr>
                        <a:t>l</a:t>
                      </a:r>
                      <a:r>
                        <a:rPr lang="en-GB" sz="1200" dirty="0">
                          <a:effectLst/>
                        </a:rPr>
                        <a:t>ue</a:t>
                      </a:r>
                      <a:r>
                        <a:rPr lang="en-GB" sz="1200" spc="-15" dirty="0">
                          <a:effectLst/>
                        </a:rPr>
                        <a:t>n</a:t>
                      </a:r>
                      <a:r>
                        <a:rPr lang="en-GB" sz="1200" dirty="0">
                          <a:effectLst/>
                        </a:rPr>
                        <a:t>za</a:t>
                      </a:r>
                      <a:r>
                        <a:rPr lang="en-GB" sz="1200" spc="-20" dirty="0">
                          <a:effectLst/>
                        </a:rPr>
                        <a:t> v</a:t>
                      </a:r>
                      <a:r>
                        <a:rPr lang="en-GB" sz="1200" dirty="0">
                          <a:effectLst/>
                        </a:rPr>
                        <a:t>a</a:t>
                      </a:r>
                      <a:r>
                        <a:rPr lang="en-GB" sz="1200" spc="-15" dirty="0">
                          <a:effectLst/>
                        </a:rPr>
                        <a:t>cc</a:t>
                      </a:r>
                      <a:r>
                        <a:rPr lang="en-GB" sz="1200" spc="-10" dirty="0">
                          <a:effectLst/>
                        </a:rPr>
                        <a:t>i</a:t>
                      </a:r>
                      <a:r>
                        <a:rPr lang="en-GB" sz="1200" spc="-5" dirty="0">
                          <a:effectLst/>
                        </a:rPr>
                        <a:t>n</a:t>
                      </a:r>
                      <a:r>
                        <a:rPr lang="en-GB" sz="1200" spc="-10" dirty="0">
                          <a:effectLst/>
                        </a:rPr>
                        <a:t>a</a:t>
                      </a:r>
                      <a:r>
                        <a:rPr lang="en-GB" sz="1200" spc="-15" dirty="0">
                          <a:effectLst/>
                        </a:rPr>
                        <a:t>t</a:t>
                      </a:r>
                      <a:r>
                        <a:rPr lang="en-GB" sz="1200" spc="-10" dirty="0">
                          <a:effectLst/>
                        </a:rPr>
                        <a:t>i</a:t>
                      </a:r>
                      <a:r>
                        <a:rPr lang="en-GB" sz="1200" dirty="0">
                          <a:effectLst/>
                        </a:rPr>
                        <a:t>o</a:t>
                      </a:r>
                      <a:r>
                        <a:rPr lang="en-GB" sz="1200" spc="-5" dirty="0">
                          <a:effectLst/>
                        </a:rPr>
                        <a:t>n</a:t>
                      </a:r>
                      <a:r>
                        <a:rPr lang="en-GB" sz="1200" dirty="0">
                          <a:effectLst/>
                        </a:rPr>
                        <a:t>.</a:t>
                      </a:r>
                      <a:r>
                        <a:rPr lang="en-GB" sz="1200" spc="-25" dirty="0">
                          <a:effectLst/>
                        </a:rPr>
                        <a:t> </a:t>
                      </a:r>
                      <a:r>
                        <a:rPr lang="en-GB" sz="1200" spc="5" dirty="0">
                          <a:effectLst/>
                        </a:rPr>
                        <a:t>T</a:t>
                      </a:r>
                      <a:r>
                        <a:rPr lang="en-GB" sz="1200" spc="-10" dirty="0">
                          <a:effectLst/>
                        </a:rPr>
                        <a:t>h</a:t>
                      </a:r>
                      <a:r>
                        <a:rPr lang="en-GB" sz="1200" dirty="0">
                          <a:effectLst/>
                        </a:rPr>
                        <a:t>is</a:t>
                      </a:r>
                      <a:r>
                        <a:rPr lang="en-GB" sz="1200" spc="-20" dirty="0">
                          <a:effectLst/>
                        </a:rPr>
                        <a:t> </a:t>
                      </a:r>
                      <a:r>
                        <a:rPr lang="en-GB" sz="1200" dirty="0">
                          <a:effectLst/>
                        </a:rPr>
                        <a:t>d</a:t>
                      </a:r>
                      <a:r>
                        <a:rPr lang="en-GB" sz="1200" spc="5" dirty="0">
                          <a:effectLst/>
                        </a:rPr>
                        <a:t>e</a:t>
                      </a:r>
                      <a:r>
                        <a:rPr lang="en-GB" sz="1200" spc="-15" dirty="0">
                          <a:effectLst/>
                        </a:rPr>
                        <a:t>c</a:t>
                      </a:r>
                      <a:r>
                        <a:rPr lang="en-GB" sz="1200" dirty="0">
                          <a:effectLst/>
                        </a:rPr>
                        <a:t>i</a:t>
                      </a:r>
                      <a:r>
                        <a:rPr lang="en-GB" sz="1200" spc="-10" dirty="0">
                          <a:effectLst/>
                        </a:rPr>
                        <a:t>si</a:t>
                      </a:r>
                      <a:r>
                        <a:rPr lang="en-GB" sz="1200" dirty="0">
                          <a:effectLst/>
                        </a:rPr>
                        <a:t>on</a:t>
                      </a:r>
                      <a:r>
                        <a:rPr lang="en-GB" sz="1200" spc="-25" dirty="0">
                          <a:effectLst/>
                        </a:rPr>
                        <a:t> </a:t>
                      </a:r>
                      <a:r>
                        <a:rPr lang="en-GB" sz="1200" dirty="0">
                          <a:effectLst/>
                        </a:rPr>
                        <a:t>is b</a:t>
                      </a:r>
                      <a:r>
                        <a:rPr lang="en-GB" sz="1200" spc="5" dirty="0">
                          <a:effectLst/>
                        </a:rPr>
                        <a:t>e</a:t>
                      </a:r>
                      <a:r>
                        <a:rPr lang="en-GB" sz="1200" spc="10" dirty="0">
                          <a:effectLst/>
                        </a:rPr>
                        <a:t>s</a:t>
                      </a:r>
                      <a:r>
                        <a:rPr lang="en-GB" sz="1200" dirty="0">
                          <a:effectLst/>
                        </a:rPr>
                        <a:t>t</a:t>
                      </a:r>
                      <a:r>
                        <a:rPr lang="en-GB" sz="1200" spc="5" dirty="0">
                          <a:effectLst/>
                        </a:rPr>
                        <a:t> </a:t>
                      </a:r>
                      <a:r>
                        <a:rPr lang="en-GB" sz="1200" spc="-5" dirty="0">
                          <a:effectLst/>
                        </a:rPr>
                        <a:t>m</a:t>
                      </a:r>
                      <a:r>
                        <a:rPr lang="en-GB" sz="1200" dirty="0">
                          <a:effectLst/>
                        </a:rPr>
                        <a:t>ade</a:t>
                      </a:r>
                      <a:r>
                        <a:rPr lang="en-GB" sz="1200" spc="10" dirty="0">
                          <a:effectLst/>
                        </a:rPr>
                        <a:t> </a:t>
                      </a:r>
                      <a:r>
                        <a:rPr lang="en-GB" sz="1200" dirty="0">
                          <a:effectLst/>
                        </a:rPr>
                        <a:t>on</a:t>
                      </a:r>
                      <a:r>
                        <a:rPr lang="en-GB" sz="1200" spc="10" dirty="0">
                          <a:effectLst/>
                        </a:rPr>
                        <a:t> </a:t>
                      </a:r>
                      <a:r>
                        <a:rPr lang="en-GB" sz="1200" spc="-10" dirty="0">
                          <a:effectLst/>
                        </a:rPr>
                        <a:t>a</a:t>
                      </a:r>
                      <a:r>
                        <a:rPr lang="en-GB" sz="1200" dirty="0">
                          <a:effectLst/>
                        </a:rPr>
                        <a:t>n</a:t>
                      </a:r>
                      <a:r>
                        <a:rPr lang="en-GB" sz="1200" spc="10" dirty="0">
                          <a:effectLst/>
                        </a:rPr>
                        <a:t> </a:t>
                      </a:r>
                      <a:r>
                        <a:rPr lang="en-GB" sz="1200" spc="-10" dirty="0">
                          <a:effectLst/>
                        </a:rPr>
                        <a:t>i</a:t>
                      </a:r>
                      <a:r>
                        <a:rPr lang="en-GB" sz="1200" dirty="0">
                          <a:effectLst/>
                        </a:rPr>
                        <a:t>n</a:t>
                      </a:r>
                      <a:r>
                        <a:rPr lang="en-GB" sz="1200" spc="-10" dirty="0">
                          <a:effectLst/>
                        </a:rPr>
                        <a:t>d</a:t>
                      </a:r>
                      <a:r>
                        <a:rPr lang="en-GB" sz="1200" spc="-5" dirty="0">
                          <a:effectLst/>
                        </a:rPr>
                        <a:t>i</a:t>
                      </a:r>
                      <a:r>
                        <a:rPr lang="en-GB" sz="1200" spc="-10" dirty="0">
                          <a:effectLst/>
                        </a:rPr>
                        <a:t>v</a:t>
                      </a:r>
                      <a:r>
                        <a:rPr lang="en-GB" sz="1200" spc="-5" dirty="0">
                          <a:effectLst/>
                        </a:rPr>
                        <a:t>idu</a:t>
                      </a:r>
                      <a:r>
                        <a:rPr lang="en-GB" sz="1200" spc="-15" dirty="0">
                          <a:effectLst/>
                        </a:rPr>
                        <a:t>a</a:t>
                      </a:r>
                      <a:r>
                        <a:rPr lang="en-GB" sz="1200" dirty="0">
                          <a:effectLst/>
                        </a:rPr>
                        <a:t>l</a:t>
                      </a:r>
                      <a:r>
                        <a:rPr lang="en-GB" sz="1200" spc="5" dirty="0">
                          <a:effectLst/>
                        </a:rPr>
                        <a:t> </a:t>
                      </a:r>
                      <a:r>
                        <a:rPr lang="en-GB" sz="1200" spc="-5" dirty="0">
                          <a:effectLst/>
                        </a:rPr>
                        <a:t>b</a:t>
                      </a:r>
                      <a:r>
                        <a:rPr lang="en-GB" sz="1200" dirty="0">
                          <a:effectLst/>
                        </a:rPr>
                        <a:t>a</a:t>
                      </a:r>
                      <a:r>
                        <a:rPr lang="en-GB" sz="1200" spc="-10" dirty="0">
                          <a:effectLst/>
                        </a:rPr>
                        <a:t>s</a:t>
                      </a:r>
                      <a:r>
                        <a:rPr lang="en-GB" sz="1200" dirty="0">
                          <a:effectLst/>
                        </a:rPr>
                        <a:t>is</a:t>
                      </a:r>
                      <a:r>
                        <a:rPr lang="en-GB" sz="1200" spc="10" dirty="0">
                          <a:effectLst/>
                        </a:rPr>
                        <a:t> </a:t>
                      </a:r>
                      <a:r>
                        <a:rPr lang="en-GB" sz="1200" spc="-10" dirty="0">
                          <a:effectLst/>
                        </a:rPr>
                        <a:t>a</a:t>
                      </a:r>
                      <a:r>
                        <a:rPr lang="en-GB" sz="1200" dirty="0">
                          <a:effectLst/>
                        </a:rPr>
                        <a:t>nd</a:t>
                      </a:r>
                      <a:r>
                        <a:rPr lang="en-GB" sz="1200" spc="10" dirty="0">
                          <a:effectLst/>
                        </a:rPr>
                        <a:t> </a:t>
                      </a:r>
                      <a:r>
                        <a:rPr lang="en-GB" sz="1200" spc="-5" dirty="0">
                          <a:effectLst/>
                        </a:rPr>
                        <a:t>l</a:t>
                      </a:r>
                      <a:r>
                        <a:rPr lang="en-GB" sz="1200" spc="-10" dirty="0">
                          <a:effectLst/>
                        </a:rPr>
                        <a:t>e</a:t>
                      </a:r>
                      <a:r>
                        <a:rPr lang="en-GB" sz="1200" spc="20" dirty="0">
                          <a:effectLst/>
                        </a:rPr>
                        <a:t>f</a:t>
                      </a:r>
                      <a:r>
                        <a:rPr lang="en-GB" sz="1200" dirty="0">
                          <a:effectLst/>
                        </a:rPr>
                        <a:t>t</a:t>
                      </a:r>
                      <a:r>
                        <a:rPr lang="en-GB" sz="1200" spc="10" dirty="0">
                          <a:effectLst/>
                        </a:rPr>
                        <a:t> </a:t>
                      </a:r>
                      <a:r>
                        <a:rPr lang="en-GB" sz="1200" spc="-15" dirty="0">
                          <a:effectLst/>
                        </a:rPr>
                        <a:t>t</a:t>
                      </a:r>
                      <a:r>
                        <a:rPr lang="en-GB" sz="1200" dirty="0">
                          <a:effectLst/>
                        </a:rPr>
                        <a:t>o</a:t>
                      </a:r>
                      <a:r>
                        <a:rPr lang="en-GB" sz="1200" spc="5" dirty="0">
                          <a:effectLst/>
                        </a:rPr>
                        <a:t> </a:t>
                      </a:r>
                      <a:r>
                        <a:rPr lang="en-GB" sz="1200" spc="-10" dirty="0">
                          <a:effectLst/>
                        </a:rPr>
                        <a:t>t</a:t>
                      </a:r>
                      <a:r>
                        <a:rPr lang="en-GB" sz="1200" dirty="0">
                          <a:effectLst/>
                        </a:rPr>
                        <a:t>he </a:t>
                      </a:r>
                      <a:r>
                        <a:rPr lang="en-GB" sz="1200" spc="-5" dirty="0">
                          <a:effectLst/>
                        </a:rPr>
                        <a:t>p</a:t>
                      </a:r>
                      <a:r>
                        <a:rPr lang="en-GB" sz="1200" spc="-10" dirty="0">
                          <a:effectLst/>
                        </a:rPr>
                        <a:t>a</a:t>
                      </a:r>
                      <a:r>
                        <a:rPr lang="en-GB" sz="1200" spc="-15" dirty="0">
                          <a:effectLst/>
                        </a:rPr>
                        <a:t>t</a:t>
                      </a:r>
                      <a:r>
                        <a:rPr lang="en-GB" sz="1200" spc="-5" dirty="0">
                          <a:effectLst/>
                        </a:rPr>
                        <a:t>i</a:t>
                      </a:r>
                      <a:r>
                        <a:rPr lang="en-GB" sz="1200" dirty="0">
                          <a:effectLst/>
                        </a:rPr>
                        <a:t>e</a:t>
                      </a:r>
                      <a:r>
                        <a:rPr lang="en-GB" sz="1200" spc="-5" dirty="0">
                          <a:effectLst/>
                        </a:rPr>
                        <a:t>n</a:t>
                      </a:r>
                      <a:r>
                        <a:rPr lang="en-GB" sz="1200" spc="15" dirty="0">
                          <a:effectLst/>
                        </a:rPr>
                        <a:t>t</a:t>
                      </a:r>
                      <a:r>
                        <a:rPr lang="en-GB" sz="1200" spc="-25" dirty="0">
                          <a:effectLst/>
                        </a:rPr>
                        <a:t>’</a:t>
                      </a:r>
                      <a:r>
                        <a:rPr lang="en-GB" sz="1200" dirty="0">
                          <a:effectLst/>
                        </a:rPr>
                        <a:t>s</a:t>
                      </a:r>
                      <a:r>
                        <a:rPr lang="en-GB" sz="1200" spc="135" dirty="0">
                          <a:effectLst/>
                        </a:rPr>
                        <a:t> </a:t>
                      </a:r>
                      <a:r>
                        <a:rPr lang="en-GB" sz="1200" spc="-15" dirty="0">
                          <a:effectLst/>
                        </a:rPr>
                        <a:t>c</a:t>
                      </a:r>
                      <a:r>
                        <a:rPr lang="en-GB" sz="1200" spc="-20" dirty="0">
                          <a:effectLst/>
                        </a:rPr>
                        <a:t>l</a:t>
                      </a:r>
                      <a:r>
                        <a:rPr lang="en-GB" sz="1200" spc="-10" dirty="0">
                          <a:effectLst/>
                        </a:rPr>
                        <a:t>in</a:t>
                      </a:r>
                      <a:r>
                        <a:rPr lang="en-GB" sz="1200" spc="-5" dirty="0">
                          <a:effectLst/>
                        </a:rPr>
                        <a:t>i</a:t>
                      </a:r>
                      <a:r>
                        <a:rPr lang="en-GB" sz="1200" spc="-15" dirty="0">
                          <a:effectLst/>
                        </a:rPr>
                        <a:t>ci</a:t>
                      </a:r>
                      <a:r>
                        <a:rPr lang="en-GB" sz="1200" spc="-10" dirty="0">
                          <a:effectLst/>
                        </a:rPr>
                        <a:t>a</a:t>
                      </a:r>
                      <a:r>
                        <a:rPr lang="en-GB" sz="1200" spc="-5" dirty="0">
                          <a:effectLst/>
                        </a:rPr>
                        <a:t>n</a:t>
                      </a:r>
                      <a:r>
                        <a:rPr lang="en-GB" sz="1200" dirty="0">
                          <a:effectLst/>
                        </a:rPr>
                        <a:t>.</a:t>
                      </a:r>
                    </a:p>
                    <a:p>
                      <a:pPr>
                        <a:spcBef>
                          <a:spcPts val="300"/>
                        </a:spcBef>
                        <a:spcAft>
                          <a:spcPts val="300"/>
                        </a:spcAft>
                      </a:pPr>
                      <a:r>
                        <a:rPr lang="en-GB" sz="1200" dirty="0">
                          <a:effectLst/>
                        </a:rPr>
                        <a:t>Some</a:t>
                      </a:r>
                      <a:r>
                        <a:rPr lang="en-GB" sz="1200" spc="-60" dirty="0">
                          <a:effectLst/>
                        </a:rPr>
                        <a:t> </a:t>
                      </a:r>
                      <a:r>
                        <a:rPr lang="en-GB" sz="1200" spc="-10" dirty="0">
                          <a:effectLst/>
                        </a:rPr>
                        <a:t>i</a:t>
                      </a:r>
                      <a:r>
                        <a:rPr lang="en-GB" sz="1200" spc="-5" dirty="0">
                          <a:effectLst/>
                        </a:rPr>
                        <a:t>mmun</a:t>
                      </a:r>
                      <a:r>
                        <a:rPr lang="en-GB" sz="1200" dirty="0">
                          <a:effectLst/>
                        </a:rPr>
                        <a:t>o</a:t>
                      </a:r>
                      <a:r>
                        <a:rPr lang="en-GB" sz="1200" spc="-15" dirty="0">
                          <a:effectLst/>
                        </a:rPr>
                        <a:t>c</a:t>
                      </a:r>
                      <a:r>
                        <a:rPr lang="en-GB" sz="1200" dirty="0">
                          <a:effectLst/>
                        </a:rPr>
                        <a:t>o</a:t>
                      </a:r>
                      <a:r>
                        <a:rPr lang="en-GB" sz="1200" spc="-5" dirty="0">
                          <a:effectLst/>
                        </a:rPr>
                        <a:t>m</a:t>
                      </a:r>
                      <a:r>
                        <a:rPr lang="en-GB" sz="1200" dirty="0">
                          <a:effectLst/>
                        </a:rPr>
                        <a:t>p</a:t>
                      </a:r>
                      <a:r>
                        <a:rPr lang="en-GB" sz="1200" spc="-10" dirty="0">
                          <a:effectLst/>
                        </a:rPr>
                        <a:t>r</a:t>
                      </a:r>
                      <a:r>
                        <a:rPr lang="en-GB" sz="1200" dirty="0">
                          <a:effectLst/>
                        </a:rPr>
                        <a:t>o</a:t>
                      </a:r>
                      <a:r>
                        <a:rPr lang="en-GB" sz="1200" spc="-10" dirty="0">
                          <a:effectLst/>
                        </a:rPr>
                        <a:t>m</a:t>
                      </a:r>
                      <a:r>
                        <a:rPr lang="en-GB" sz="1200" dirty="0">
                          <a:effectLst/>
                        </a:rPr>
                        <a:t>is</a:t>
                      </a:r>
                      <a:r>
                        <a:rPr lang="en-GB" sz="1200" spc="5" dirty="0">
                          <a:effectLst/>
                        </a:rPr>
                        <a:t>e</a:t>
                      </a:r>
                      <a:r>
                        <a:rPr lang="en-GB" sz="1200" dirty="0">
                          <a:effectLst/>
                        </a:rPr>
                        <a:t>d</a:t>
                      </a:r>
                      <a:r>
                        <a:rPr lang="en-GB" sz="1200" spc="-60" dirty="0">
                          <a:effectLst/>
                        </a:rPr>
                        <a:t> </a:t>
                      </a:r>
                      <a:r>
                        <a:rPr lang="en-GB" sz="1200" spc="-5" dirty="0">
                          <a:effectLst/>
                        </a:rPr>
                        <a:t>p</a:t>
                      </a:r>
                      <a:r>
                        <a:rPr lang="en-GB" sz="1200" spc="-10" dirty="0">
                          <a:effectLst/>
                        </a:rPr>
                        <a:t>a</a:t>
                      </a:r>
                      <a:r>
                        <a:rPr lang="en-GB" sz="1200" spc="-15" dirty="0">
                          <a:effectLst/>
                        </a:rPr>
                        <a:t>t</a:t>
                      </a:r>
                      <a:r>
                        <a:rPr lang="en-GB" sz="1200" spc="-5" dirty="0">
                          <a:effectLst/>
                        </a:rPr>
                        <a:t>i</a:t>
                      </a:r>
                      <a:r>
                        <a:rPr lang="en-GB" sz="1200" dirty="0">
                          <a:effectLst/>
                        </a:rPr>
                        <a:t>e</a:t>
                      </a:r>
                      <a:r>
                        <a:rPr lang="en-GB" sz="1200" spc="-5" dirty="0">
                          <a:effectLst/>
                        </a:rPr>
                        <a:t>n</a:t>
                      </a:r>
                      <a:r>
                        <a:rPr lang="en-GB" sz="1200" spc="5" dirty="0">
                          <a:effectLst/>
                        </a:rPr>
                        <a:t>t</a:t>
                      </a:r>
                      <a:r>
                        <a:rPr lang="en-GB" sz="1200" dirty="0">
                          <a:effectLst/>
                        </a:rPr>
                        <a:t>s</a:t>
                      </a:r>
                      <a:r>
                        <a:rPr lang="en-GB" sz="1200" spc="-60" dirty="0">
                          <a:effectLst/>
                        </a:rPr>
                        <a:t> </a:t>
                      </a:r>
                      <a:r>
                        <a:rPr lang="en-GB" sz="1200" spc="-5" dirty="0">
                          <a:effectLst/>
                        </a:rPr>
                        <a:t>m</a:t>
                      </a:r>
                      <a:r>
                        <a:rPr lang="en-GB" sz="1200" spc="-15" dirty="0">
                          <a:effectLst/>
                        </a:rPr>
                        <a:t>a</a:t>
                      </a:r>
                      <a:r>
                        <a:rPr lang="en-GB" sz="1200" dirty="0">
                          <a:effectLst/>
                        </a:rPr>
                        <a:t>y</a:t>
                      </a:r>
                      <a:r>
                        <a:rPr lang="en-GB" sz="1200" spc="-60" dirty="0">
                          <a:effectLst/>
                        </a:rPr>
                        <a:t> </a:t>
                      </a:r>
                      <a:r>
                        <a:rPr lang="en-GB" sz="1200" spc="-5" dirty="0">
                          <a:effectLst/>
                        </a:rPr>
                        <a:t>h</a:t>
                      </a:r>
                      <a:r>
                        <a:rPr lang="en-GB" sz="1200" spc="-20" dirty="0">
                          <a:effectLst/>
                        </a:rPr>
                        <a:t>a</a:t>
                      </a:r>
                      <a:r>
                        <a:rPr lang="en-GB" sz="1200" spc="-15" dirty="0">
                          <a:effectLst/>
                        </a:rPr>
                        <a:t>v</a:t>
                      </a:r>
                      <a:r>
                        <a:rPr lang="en-GB" sz="1200" dirty="0">
                          <a:effectLst/>
                        </a:rPr>
                        <a:t>e a</a:t>
                      </a:r>
                      <a:r>
                        <a:rPr lang="en-GB" sz="1200" spc="15" dirty="0">
                          <a:effectLst/>
                        </a:rPr>
                        <a:t> </a:t>
                      </a:r>
                      <a:r>
                        <a:rPr lang="en-GB" sz="1200" spc="-10" dirty="0">
                          <a:effectLst/>
                        </a:rPr>
                        <a:t>s</a:t>
                      </a:r>
                      <a:r>
                        <a:rPr lang="en-GB" sz="1200" spc="-5" dirty="0">
                          <a:effectLst/>
                        </a:rPr>
                        <a:t>u</a:t>
                      </a:r>
                      <a:r>
                        <a:rPr lang="en-GB" sz="1200" dirty="0">
                          <a:effectLst/>
                        </a:rPr>
                        <a:t>bop</a:t>
                      </a:r>
                      <a:r>
                        <a:rPr lang="en-GB" sz="1200" spc="-15" dirty="0">
                          <a:effectLst/>
                        </a:rPr>
                        <a:t>t</a:t>
                      </a:r>
                      <a:r>
                        <a:rPr lang="en-GB" sz="1200" spc="-10" dirty="0">
                          <a:effectLst/>
                        </a:rPr>
                        <a:t>i</a:t>
                      </a:r>
                      <a:r>
                        <a:rPr lang="en-GB" sz="1200" spc="-5" dirty="0">
                          <a:effectLst/>
                        </a:rPr>
                        <a:t>m</a:t>
                      </a:r>
                      <a:r>
                        <a:rPr lang="en-GB" sz="1200" spc="-15" dirty="0">
                          <a:effectLst/>
                        </a:rPr>
                        <a:t>a</a:t>
                      </a:r>
                      <a:r>
                        <a:rPr lang="en-GB" sz="1200" dirty="0">
                          <a:effectLst/>
                        </a:rPr>
                        <a:t>l</a:t>
                      </a:r>
                      <a:r>
                        <a:rPr lang="en-GB" sz="1200" spc="15" dirty="0">
                          <a:effectLst/>
                        </a:rPr>
                        <a:t> </a:t>
                      </a:r>
                      <a:r>
                        <a:rPr lang="en-GB" sz="1200" spc="-10" dirty="0">
                          <a:effectLst/>
                        </a:rPr>
                        <a:t>i</a:t>
                      </a:r>
                      <a:r>
                        <a:rPr lang="en-GB" sz="1200" spc="-5" dirty="0">
                          <a:effectLst/>
                        </a:rPr>
                        <a:t>mmunol</a:t>
                      </a:r>
                      <a:r>
                        <a:rPr lang="en-GB" sz="1200" dirty="0">
                          <a:effectLst/>
                        </a:rPr>
                        <a:t>o</a:t>
                      </a:r>
                      <a:r>
                        <a:rPr lang="en-GB" sz="1200" spc="-10" dirty="0">
                          <a:effectLst/>
                        </a:rPr>
                        <a:t>g</a:t>
                      </a:r>
                      <a:r>
                        <a:rPr lang="en-GB" sz="1200" spc="-5" dirty="0">
                          <a:effectLst/>
                        </a:rPr>
                        <a:t>i</a:t>
                      </a:r>
                      <a:r>
                        <a:rPr lang="en-GB" sz="1200" spc="5" dirty="0">
                          <a:effectLst/>
                        </a:rPr>
                        <a:t>c</a:t>
                      </a:r>
                      <a:r>
                        <a:rPr lang="en-GB" sz="1200" spc="-15" dirty="0">
                          <a:effectLst/>
                        </a:rPr>
                        <a:t>a</a:t>
                      </a:r>
                      <a:r>
                        <a:rPr lang="en-GB" sz="1200" dirty="0">
                          <a:effectLst/>
                        </a:rPr>
                        <a:t>l</a:t>
                      </a:r>
                      <a:r>
                        <a:rPr lang="en-GB" sz="1200" spc="15" dirty="0">
                          <a:effectLst/>
                        </a:rPr>
                        <a:t> </a:t>
                      </a:r>
                      <a:r>
                        <a:rPr lang="en-GB" sz="1200" spc="-10" dirty="0">
                          <a:effectLst/>
                        </a:rPr>
                        <a:t>r</a:t>
                      </a:r>
                      <a:r>
                        <a:rPr lang="en-GB" sz="1200" spc="5" dirty="0">
                          <a:effectLst/>
                        </a:rPr>
                        <a:t>e</a:t>
                      </a:r>
                      <a:r>
                        <a:rPr lang="en-GB" sz="1200" dirty="0">
                          <a:effectLst/>
                        </a:rPr>
                        <a:t>sponse</a:t>
                      </a:r>
                      <a:r>
                        <a:rPr lang="en-GB" sz="1200" spc="15" dirty="0">
                          <a:effectLst/>
                        </a:rPr>
                        <a:t> </a:t>
                      </a:r>
                      <a:r>
                        <a:rPr lang="en-GB" sz="1200" spc="-15" dirty="0">
                          <a:effectLst/>
                        </a:rPr>
                        <a:t>t</a:t>
                      </a:r>
                      <a:r>
                        <a:rPr lang="en-GB" sz="1200" dirty="0">
                          <a:effectLst/>
                        </a:rPr>
                        <a:t>o</a:t>
                      </a:r>
                      <a:r>
                        <a:rPr lang="en-GB" sz="1200" spc="15" dirty="0">
                          <a:effectLst/>
                        </a:rPr>
                        <a:t> </a:t>
                      </a:r>
                      <a:r>
                        <a:rPr lang="en-GB" sz="1200" spc="-10" dirty="0">
                          <a:effectLst/>
                        </a:rPr>
                        <a:t>t</a:t>
                      </a:r>
                      <a:r>
                        <a:rPr lang="en-GB" sz="1200" dirty="0">
                          <a:effectLst/>
                        </a:rPr>
                        <a:t>he </a:t>
                      </a:r>
                      <a:r>
                        <a:rPr lang="en-GB" sz="1200" spc="-20" dirty="0">
                          <a:effectLst/>
                        </a:rPr>
                        <a:t>v</a:t>
                      </a:r>
                      <a:r>
                        <a:rPr lang="en-GB" sz="1200" dirty="0">
                          <a:effectLst/>
                        </a:rPr>
                        <a:t>a</a:t>
                      </a:r>
                      <a:r>
                        <a:rPr lang="en-GB" sz="1200" spc="-15" dirty="0">
                          <a:effectLst/>
                        </a:rPr>
                        <a:t>cc</a:t>
                      </a:r>
                      <a:r>
                        <a:rPr lang="en-GB" sz="1200" spc="-10" dirty="0">
                          <a:effectLst/>
                        </a:rPr>
                        <a:t>i</a:t>
                      </a:r>
                      <a:r>
                        <a:rPr lang="en-GB" sz="1200" dirty="0">
                          <a:effectLst/>
                        </a:rPr>
                        <a:t>n</a:t>
                      </a:r>
                      <a:r>
                        <a:rPr lang="en-GB" sz="1200" spc="-15" dirty="0">
                          <a:effectLst/>
                        </a:rPr>
                        <a:t>e</a:t>
                      </a:r>
                      <a:r>
                        <a:rPr lang="en-GB" sz="1200" dirty="0">
                          <a:effectLst/>
                        </a:rPr>
                        <a:t>.</a:t>
                      </a:r>
                      <a:endParaRPr lang="en-GB" sz="1200" dirty="0">
                        <a:effectLst/>
                        <a:latin typeface="Calibri"/>
                        <a:ea typeface="Calibri"/>
                        <a:cs typeface="Times New Roman"/>
                      </a:endParaRPr>
                    </a:p>
                  </a:txBody>
                  <a:tcPr marL="59566" marR="59566" marT="0" marB="0"/>
                </a:tc>
                <a:extLst>
                  <a:ext uri="{0D108BD9-81ED-4DB2-BD59-A6C34878D82A}">
                    <a16:rowId xmlns:a16="http://schemas.microsoft.com/office/drawing/2014/main" val="10001"/>
                  </a:ext>
                </a:extLst>
              </a:tr>
              <a:tr h="466266">
                <a:tc>
                  <a:txBody>
                    <a:bodyPr/>
                    <a:lstStyle/>
                    <a:p>
                      <a:pPr>
                        <a:spcBef>
                          <a:spcPts val="300"/>
                        </a:spcBef>
                        <a:spcAft>
                          <a:spcPts val="300"/>
                        </a:spcAft>
                      </a:pPr>
                      <a:r>
                        <a:rPr lang="en-GB" sz="1200" spc="15">
                          <a:effectLst/>
                        </a:rPr>
                        <a:t>A</a:t>
                      </a:r>
                      <a:r>
                        <a:rPr lang="en-GB" sz="1200" spc="-10">
                          <a:effectLst/>
                        </a:rPr>
                        <a:t>s</a:t>
                      </a:r>
                      <a:r>
                        <a:rPr lang="en-GB" sz="1200">
                          <a:effectLst/>
                        </a:rPr>
                        <a:t>ple</a:t>
                      </a:r>
                      <a:r>
                        <a:rPr lang="en-GB" sz="1200" spc="-5">
                          <a:effectLst/>
                        </a:rPr>
                        <a:t>ni</a:t>
                      </a:r>
                      <a:r>
                        <a:rPr lang="en-GB" sz="1200">
                          <a:effectLst/>
                        </a:rPr>
                        <a:t>a</a:t>
                      </a:r>
                      <a:r>
                        <a:rPr lang="en-GB" sz="1200" spc="-120">
                          <a:effectLst/>
                        </a:rPr>
                        <a:t> </a:t>
                      </a:r>
                      <a:r>
                        <a:rPr lang="en-GB" sz="1200" spc="-5">
                          <a:effectLst/>
                        </a:rPr>
                        <a:t>o</a:t>
                      </a:r>
                      <a:r>
                        <a:rPr lang="en-GB" sz="1200">
                          <a:effectLst/>
                        </a:rPr>
                        <a:t>r </a:t>
                      </a:r>
                      <a:r>
                        <a:rPr lang="en-GB" sz="1200" spc="-5">
                          <a:effectLst/>
                        </a:rPr>
                        <a:t>dy</a:t>
                      </a:r>
                      <a:r>
                        <a:rPr lang="en-GB" sz="1200" spc="-10">
                          <a:effectLst/>
                        </a:rPr>
                        <a:t>sf</a:t>
                      </a:r>
                      <a:r>
                        <a:rPr lang="en-GB" sz="1200" spc="-5">
                          <a:effectLst/>
                        </a:rPr>
                        <a:t>un</a:t>
                      </a:r>
                      <a:r>
                        <a:rPr lang="en-GB" sz="1200" spc="10">
                          <a:effectLst/>
                        </a:rPr>
                        <a:t>c</a:t>
                      </a:r>
                      <a:r>
                        <a:rPr lang="en-GB" sz="1200">
                          <a:effectLst/>
                        </a:rPr>
                        <a:t>t</a:t>
                      </a:r>
                      <a:r>
                        <a:rPr lang="en-GB" sz="1200" spc="-5">
                          <a:effectLst/>
                        </a:rPr>
                        <a:t>i</a:t>
                      </a:r>
                      <a:r>
                        <a:rPr lang="en-GB" sz="1200">
                          <a:effectLst/>
                        </a:rPr>
                        <a:t>on</a:t>
                      </a:r>
                      <a:r>
                        <a:rPr lang="en-GB" sz="1200" spc="-30">
                          <a:effectLst/>
                        </a:rPr>
                        <a:t> </a:t>
                      </a:r>
                      <a:r>
                        <a:rPr lang="en-GB" sz="1200" spc="-10">
                          <a:effectLst/>
                        </a:rPr>
                        <a:t>o</a:t>
                      </a:r>
                      <a:r>
                        <a:rPr lang="en-GB" sz="1200">
                          <a:effectLst/>
                        </a:rPr>
                        <a:t>f</a:t>
                      </a:r>
                      <a:r>
                        <a:rPr lang="en-GB" sz="1200" spc="-25">
                          <a:effectLst/>
                        </a:rPr>
                        <a:t> </a:t>
                      </a:r>
                      <a:r>
                        <a:rPr lang="en-GB" sz="1200">
                          <a:effectLst/>
                        </a:rPr>
                        <a:t>t</a:t>
                      </a:r>
                      <a:r>
                        <a:rPr lang="en-GB" sz="1200" spc="-5">
                          <a:effectLst/>
                        </a:rPr>
                        <a:t>h</a:t>
                      </a:r>
                      <a:r>
                        <a:rPr lang="en-GB" sz="1200">
                          <a:effectLst/>
                        </a:rPr>
                        <a:t>e </a:t>
                      </a:r>
                      <a:r>
                        <a:rPr lang="en-GB" sz="1200" spc="-10">
                          <a:effectLst/>
                        </a:rPr>
                        <a:t>s</a:t>
                      </a:r>
                      <a:r>
                        <a:rPr lang="en-GB" sz="1200">
                          <a:effectLst/>
                        </a:rPr>
                        <a:t>pl</a:t>
                      </a:r>
                      <a:r>
                        <a:rPr lang="en-GB" sz="1200" spc="5">
                          <a:effectLst/>
                        </a:rPr>
                        <a:t>e</a:t>
                      </a:r>
                      <a:r>
                        <a:rPr lang="en-GB" sz="1200">
                          <a:effectLst/>
                        </a:rPr>
                        <a:t>en</a:t>
                      </a:r>
                      <a:endParaRPr lang="en-GB" sz="1200">
                        <a:effectLst/>
                        <a:latin typeface="Calibri"/>
                        <a:ea typeface="Calibri"/>
                        <a:cs typeface="Times New Roman"/>
                      </a:endParaRPr>
                    </a:p>
                  </a:txBody>
                  <a:tcPr marL="59566" marR="59566" marT="0" marB="0"/>
                </a:tc>
                <a:tc>
                  <a:txBody>
                    <a:bodyPr/>
                    <a:lstStyle/>
                    <a:p>
                      <a:pPr>
                        <a:spcBef>
                          <a:spcPts val="300"/>
                        </a:spcBef>
                        <a:spcAft>
                          <a:spcPts val="300"/>
                        </a:spcAft>
                      </a:pPr>
                      <a:r>
                        <a:rPr lang="en-GB" sz="1200" spc="5" dirty="0">
                          <a:effectLst/>
                        </a:rPr>
                        <a:t>T</a:t>
                      </a:r>
                      <a:r>
                        <a:rPr lang="en-GB" sz="1200" spc="-10" dirty="0">
                          <a:effectLst/>
                        </a:rPr>
                        <a:t>h</a:t>
                      </a:r>
                      <a:r>
                        <a:rPr lang="en-GB" sz="1200" dirty="0">
                          <a:effectLst/>
                        </a:rPr>
                        <a:t>is</a:t>
                      </a:r>
                      <a:r>
                        <a:rPr lang="en-GB" sz="1200" spc="-120" dirty="0">
                          <a:effectLst/>
                        </a:rPr>
                        <a:t> </a:t>
                      </a:r>
                      <a:r>
                        <a:rPr lang="en-GB" sz="1200" spc="-15" dirty="0">
                          <a:effectLst/>
                        </a:rPr>
                        <a:t>a</a:t>
                      </a:r>
                      <a:r>
                        <a:rPr lang="en-GB" sz="1200" dirty="0">
                          <a:effectLst/>
                        </a:rPr>
                        <a:t>lso</a:t>
                      </a:r>
                      <a:r>
                        <a:rPr lang="en-GB" sz="1200" spc="-115" dirty="0">
                          <a:effectLst/>
                        </a:rPr>
                        <a:t> </a:t>
                      </a:r>
                      <a:r>
                        <a:rPr lang="en-GB" sz="1200" spc="-10" dirty="0">
                          <a:effectLst/>
                        </a:rPr>
                        <a:t>i</a:t>
                      </a:r>
                      <a:r>
                        <a:rPr lang="en-GB" sz="1200" dirty="0">
                          <a:effectLst/>
                        </a:rPr>
                        <a:t>n</a:t>
                      </a:r>
                      <a:r>
                        <a:rPr lang="en-GB" sz="1200" spc="-15" dirty="0">
                          <a:effectLst/>
                        </a:rPr>
                        <a:t>c</a:t>
                      </a:r>
                      <a:r>
                        <a:rPr lang="en-GB" sz="1200" spc="-10" dirty="0">
                          <a:effectLst/>
                        </a:rPr>
                        <a:t>l</a:t>
                      </a:r>
                      <a:r>
                        <a:rPr lang="en-GB" sz="1200" dirty="0">
                          <a:effectLst/>
                        </a:rPr>
                        <a:t>ud</a:t>
                      </a:r>
                      <a:r>
                        <a:rPr lang="en-GB" sz="1200" spc="5" dirty="0">
                          <a:effectLst/>
                        </a:rPr>
                        <a:t>e</a:t>
                      </a:r>
                      <a:r>
                        <a:rPr lang="en-GB" sz="1200" dirty="0">
                          <a:effectLst/>
                        </a:rPr>
                        <a:t>s</a:t>
                      </a:r>
                      <a:r>
                        <a:rPr lang="en-GB" sz="1200" spc="-115" dirty="0">
                          <a:effectLst/>
                        </a:rPr>
                        <a:t> </a:t>
                      </a:r>
                      <a:r>
                        <a:rPr lang="en-GB" sz="1200" spc="-15" dirty="0">
                          <a:effectLst/>
                        </a:rPr>
                        <a:t>c</a:t>
                      </a:r>
                      <a:r>
                        <a:rPr lang="en-GB" sz="1200" dirty="0">
                          <a:effectLst/>
                        </a:rPr>
                        <a:t>on</a:t>
                      </a:r>
                      <a:r>
                        <a:rPr lang="en-GB" sz="1200" spc="-10" dirty="0">
                          <a:effectLst/>
                        </a:rPr>
                        <a:t>d</a:t>
                      </a:r>
                      <a:r>
                        <a:rPr lang="en-GB" sz="1200" spc="-5" dirty="0">
                          <a:effectLst/>
                        </a:rPr>
                        <a:t>i</a:t>
                      </a:r>
                      <a:r>
                        <a:rPr lang="en-GB" sz="1200" spc="-15" dirty="0">
                          <a:effectLst/>
                        </a:rPr>
                        <a:t>t</a:t>
                      </a:r>
                      <a:r>
                        <a:rPr lang="en-GB" sz="1200" spc="-10" dirty="0">
                          <a:effectLst/>
                        </a:rPr>
                        <a:t>i</a:t>
                      </a:r>
                      <a:r>
                        <a:rPr lang="en-GB" sz="1200" dirty="0">
                          <a:effectLst/>
                        </a:rPr>
                        <a:t>ons</a:t>
                      </a:r>
                      <a:r>
                        <a:rPr lang="en-GB" sz="1200" spc="-115" dirty="0">
                          <a:effectLst/>
                        </a:rPr>
                        <a:t> </a:t>
                      </a:r>
                      <a:r>
                        <a:rPr lang="en-GB" sz="1200" spc="-10" dirty="0">
                          <a:effectLst/>
                        </a:rPr>
                        <a:t>s</a:t>
                      </a:r>
                      <a:r>
                        <a:rPr lang="en-GB" sz="1200" dirty="0">
                          <a:effectLst/>
                        </a:rPr>
                        <a:t>u</a:t>
                      </a:r>
                      <a:r>
                        <a:rPr lang="en-GB" sz="1200" spc="-10" dirty="0">
                          <a:effectLst/>
                        </a:rPr>
                        <a:t>c</a:t>
                      </a:r>
                      <a:r>
                        <a:rPr lang="en-GB" sz="1200" dirty="0">
                          <a:effectLst/>
                        </a:rPr>
                        <a:t>h</a:t>
                      </a:r>
                      <a:r>
                        <a:rPr lang="en-GB" sz="1200" spc="-120" dirty="0">
                          <a:effectLst/>
                        </a:rPr>
                        <a:t> </a:t>
                      </a:r>
                      <a:r>
                        <a:rPr lang="en-GB" sz="1200" dirty="0">
                          <a:effectLst/>
                        </a:rPr>
                        <a:t>as</a:t>
                      </a:r>
                      <a:r>
                        <a:rPr lang="en-GB" sz="1200" spc="-115" dirty="0">
                          <a:effectLst/>
                        </a:rPr>
                        <a:t> </a:t>
                      </a:r>
                      <a:r>
                        <a:rPr lang="en-GB" sz="1200" spc="-5" dirty="0">
                          <a:effectLst/>
                        </a:rPr>
                        <a:t>h</a:t>
                      </a:r>
                      <a:r>
                        <a:rPr lang="en-GB" sz="1200" dirty="0">
                          <a:effectLst/>
                        </a:rPr>
                        <a:t>om</a:t>
                      </a:r>
                      <a:r>
                        <a:rPr lang="en-GB" sz="1200" spc="-20" dirty="0">
                          <a:effectLst/>
                        </a:rPr>
                        <a:t>o</a:t>
                      </a:r>
                      <a:r>
                        <a:rPr lang="en-GB" sz="1200" spc="15" dirty="0">
                          <a:effectLst/>
                        </a:rPr>
                        <a:t>z</a:t>
                      </a:r>
                      <a:r>
                        <a:rPr lang="en-GB" sz="1200" spc="-20" dirty="0">
                          <a:effectLst/>
                        </a:rPr>
                        <a:t>y</a:t>
                      </a:r>
                      <a:r>
                        <a:rPr lang="en-GB" sz="1200" dirty="0">
                          <a:effectLst/>
                        </a:rPr>
                        <a:t>g</a:t>
                      </a:r>
                      <a:r>
                        <a:rPr lang="en-GB" sz="1200" spc="-5" dirty="0">
                          <a:effectLst/>
                        </a:rPr>
                        <a:t>o</a:t>
                      </a:r>
                      <a:r>
                        <a:rPr lang="en-GB" sz="1200" dirty="0">
                          <a:effectLst/>
                        </a:rPr>
                        <a:t>us </a:t>
                      </a:r>
                      <a:r>
                        <a:rPr lang="en-GB" sz="1200" spc="-10" dirty="0">
                          <a:effectLst/>
                        </a:rPr>
                        <a:t>s</a:t>
                      </a:r>
                      <a:r>
                        <a:rPr lang="en-GB" sz="1200" spc="-5" dirty="0">
                          <a:effectLst/>
                        </a:rPr>
                        <a:t>i</a:t>
                      </a:r>
                      <a:r>
                        <a:rPr lang="en-GB" sz="1200" spc="-10" dirty="0">
                          <a:effectLst/>
                        </a:rPr>
                        <a:t>ck</a:t>
                      </a:r>
                      <a:r>
                        <a:rPr lang="en-GB" sz="1200" spc="-5" dirty="0">
                          <a:effectLst/>
                        </a:rPr>
                        <a:t>l</a:t>
                      </a:r>
                      <a:r>
                        <a:rPr lang="en-GB" sz="1200" dirty="0">
                          <a:effectLst/>
                        </a:rPr>
                        <a:t>e</a:t>
                      </a:r>
                      <a:r>
                        <a:rPr lang="en-GB" sz="1200" spc="-80" dirty="0">
                          <a:effectLst/>
                        </a:rPr>
                        <a:t> </a:t>
                      </a:r>
                      <a:r>
                        <a:rPr lang="en-GB" sz="1200" spc="-15" dirty="0">
                          <a:effectLst/>
                        </a:rPr>
                        <a:t>c</a:t>
                      </a:r>
                      <a:r>
                        <a:rPr lang="en-GB" sz="1200" spc="-10" dirty="0">
                          <a:effectLst/>
                        </a:rPr>
                        <a:t>e</a:t>
                      </a:r>
                      <a:r>
                        <a:rPr lang="en-GB" sz="1200" spc="-15" dirty="0">
                          <a:effectLst/>
                        </a:rPr>
                        <a:t>l</a:t>
                      </a:r>
                      <a:r>
                        <a:rPr lang="en-GB" sz="1200" dirty="0">
                          <a:effectLst/>
                        </a:rPr>
                        <a:t>l</a:t>
                      </a:r>
                      <a:r>
                        <a:rPr lang="en-GB" sz="1200" spc="-80" dirty="0">
                          <a:effectLst/>
                        </a:rPr>
                        <a:t> </a:t>
                      </a:r>
                      <a:r>
                        <a:rPr lang="en-GB" sz="1200" spc="-10" dirty="0">
                          <a:effectLst/>
                        </a:rPr>
                        <a:t>d</a:t>
                      </a:r>
                      <a:r>
                        <a:rPr lang="en-GB" sz="1200" dirty="0">
                          <a:effectLst/>
                        </a:rPr>
                        <a:t>is</a:t>
                      </a:r>
                      <a:r>
                        <a:rPr lang="en-GB" sz="1200" spc="-15" dirty="0">
                          <a:effectLst/>
                        </a:rPr>
                        <a:t>e</a:t>
                      </a:r>
                      <a:r>
                        <a:rPr lang="en-GB" sz="1200" dirty="0">
                          <a:effectLst/>
                        </a:rPr>
                        <a:t>ase</a:t>
                      </a:r>
                      <a:r>
                        <a:rPr lang="en-GB" sz="1200" spc="-75" dirty="0">
                          <a:effectLst/>
                        </a:rPr>
                        <a:t> </a:t>
                      </a:r>
                      <a:r>
                        <a:rPr lang="en-GB" sz="1200" spc="-10" dirty="0">
                          <a:effectLst/>
                        </a:rPr>
                        <a:t>a</a:t>
                      </a:r>
                      <a:r>
                        <a:rPr lang="en-GB" sz="1200" dirty="0">
                          <a:effectLst/>
                        </a:rPr>
                        <a:t>nd</a:t>
                      </a:r>
                      <a:r>
                        <a:rPr lang="en-GB" sz="1200" spc="-80" dirty="0">
                          <a:effectLst/>
                        </a:rPr>
                        <a:t> </a:t>
                      </a:r>
                      <a:r>
                        <a:rPr lang="en-GB" sz="1200" spc="-15" dirty="0">
                          <a:effectLst/>
                        </a:rPr>
                        <a:t>c</a:t>
                      </a:r>
                      <a:r>
                        <a:rPr lang="en-GB" sz="1200" dirty="0">
                          <a:effectLst/>
                        </a:rPr>
                        <a:t>o</a:t>
                      </a:r>
                      <a:r>
                        <a:rPr lang="en-GB" sz="1200" spc="-10" dirty="0">
                          <a:effectLst/>
                        </a:rPr>
                        <a:t>e</a:t>
                      </a:r>
                      <a:r>
                        <a:rPr lang="en-GB" sz="1200" spc="-15" dirty="0">
                          <a:effectLst/>
                        </a:rPr>
                        <a:t>l</a:t>
                      </a:r>
                      <a:r>
                        <a:rPr lang="en-GB" sz="1200" spc="-10" dirty="0">
                          <a:effectLst/>
                        </a:rPr>
                        <a:t>i</a:t>
                      </a:r>
                      <a:r>
                        <a:rPr lang="en-GB" sz="1200" dirty="0">
                          <a:effectLst/>
                        </a:rPr>
                        <a:t>ac</a:t>
                      </a:r>
                      <a:r>
                        <a:rPr lang="en-GB" sz="1200" spc="-75" dirty="0">
                          <a:effectLst/>
                        </a:rPr>
                        <a:t> </a:t>
                      </a:r>
                      <a:r>
                        <a:rPr lang="en-GB" sz="1200" spc="10" dirty="0">
                          <a:effectLst/>
                        </a:rPr>
                        <a:t>s</a:t>
                      </a:r>
                      <a:r>
                        <a:rPr lang="en-GB" sz="1200" dirty="0">
                          <a:effectLst/>
                        </a:rPr>
                        <a:t>yn</a:t>
                      </a:r>
                      <a:r>
                        <a:rPr lang="en-GB" sz="1200" spc="-5" dirty="0">
                          <a:effectLst/>
                        </a:rPr>
                        <a:t>d</a:t>
                      </a:r>
                      <a:r>
                        <a:rPr lang="en-GB" sz="1200" spc="-10" dirty="0">
                          <a:effectLst/>
                        </a:rPr>
                        <a:t>r</a:t>
                      </a:r>
                      <a:r>
                        <a:rPr lang="en-GB" sz="1200" dirty="0">
                          <a:effectLst/>
                        </a:rPr>
                        <a:t>ome</a:t>
                      </a:r>
                      <a:r>
                        <a:rPr lang="en-GB" sz="1200" spc="-80" dirty="0">
                          <a:effectLst/>
                        </a:rPr>
                        <a:t> </a:t>
                      </a:r>
                      <a:r>
                        <a:rPr lang="en-GB" sz="1200" spc="-10" dirty="0">
                          <a:effectLst/>
                        </a:rPr>
                        <a:t>t</a:t>
                      </a:r>
                      <a:r>
                        <a:rPr lang="en-GB" sz="1200" spc="-5" dirty="0">
                          <a:effectLst/>
                        </a:rPr>
                        <a:t>h</a:t>
                      </a:r>
                      <a:r>
                        <a:rPr lang="en-GB" sz="1200" spc="-10" dirty="0">
                          <a:effectLst/>
                        </a:rPr>
                        <a:t>a</a:t>
                      </a:r>
                      <a:r>
                        <a:rPr lang="en-GB" sz="1200" dirty="0">
                          <a:effectLst/>
                        </a:rPr>
                        <a:t>t</a:t>
                      </a:r>
                      <a:r>
                        <a:rPr lang="en-GB" sz="1200" spc="-80" dirty="0">
                          <a:effectLst/>
                        </a:rPr>
                        <a:t> </a:t>
                      </a:r>
                      <a:r>
                        <a:rPr lang="en-GB" sz="1200" spc="-5" dirty="0">
                          <a:effectLst/>
                        </a:rPr>
                        <a:t>m</a:t>
                      </a:r>
                      <a:r>
                        <a:rPr lang="en-GB" sz="1200" spc="-15" dirty="0">
                          <a:effectLst/>
                        </a:rPr>
                        <a:t>a</a:t>
                      </a:r>
                      <a:r>
                        <a:rPr lang="en-GB" sz="1200" dirty="0">
                          <a:effectLst/>
                        </a:rPr>
                        <a:t>y </a:t>
                      </a:r>
                      <a:r>
                        <a:rPr lang="en-GB" sz="1200" spc="-5" dirty="0">
                          <a:effectLst/>
                        </a:rPr>
                        <a:t>l</a:t>
                      </a:r>
                      <a:r>
                        <a:rPr lang="en-GB" sz="1200" spc="-15" dirty="0">
                          <a:effectLst/>
                        </a:rPr>
                        <a:t>e</a:t>
                      </a:r>
                      <a:r>
                        <a:rPr lang="en-GB" sz="1200" dirty="0">
                          <a:effectLst/>
                        </a:rPr>
                        <a:t>ad</a:t>
                      </a:r>
                      <a:r>
                        <a:rPr lang="en-GB" sz="1200" spc="-5" dirty="0">
                          <a:effectLst/>
                        </a:rPr>
                        <a:t> </a:t>
                      </a:r>
                      <a:r>
                        <a:rPr lang="en-GB" sz="1200" spc="-15" dirty="0">
                          <a:effectLst/>
                        </a:rPr>
                        <a:t>t</a:t>
                      </a:r>
                      <a:r>
                        <a:rPr lang="en-GB" sz="1200" dirty="0">
                          <a:effectLst/>
                        </a:rPr>
                        <a:t>o</a:t>
                      </a:r>
                      <a:r>
                        <a:rPr lang="en-GB" sz="1200" spc="-5" dirty="0">
                          <a:effectLst/>
                        </a:rPr>
                        <a:t> </a:t>
                      </a:r>
                      <a:r>
                        <a:rPr lang="en-GB" sz="1200" dirty="0">
                          <a:effectLst/>
                        </a:rPr>
                        <a:t>s</a:t>
                      </a:r>
                      <a:r>
                        <a:rPr lang="en-GB" sz="1200" spc="-5" dirty="0">
                          <a:effectLst/>
                        </a:rPr>
                        <a:t>pl</a:t>
                      </a:r>
                      <a:r>
                        <a:rPr lang="en-GB" sz="1200" dirty="0">
                          <a:effectLst/>
                        </a:rPr>
                        <a:t>e</a:t>
                      </a:r>
                      <a:r>
                        <a:rPr lang="en-GB" sz="1200" spc="-10" dirty="0">
                          <a:effectLst/>
                        </a:rPr>
                        <a:t>n</a:t>
                      </a:r>
                      <a:r>
                        <a:rPr lang="en-GB" sz="1200" spc="-5" dirty="0">
                          <a:effectLst/>
                        </a:rPr>
                        <a:t>i</a:t>
                      </a:r>
                      <a:r>
                        <a:rPr lang="en-GB" sz="1200" dirty="0">
                          <a:effectLst/>
                        </a:rPr>
                        <a:t>c d</a:t>
                      </a:r>
                      <a:r>
                        <a:rPr lang="en-GB" sz="1200" spc="5" dirty="0">
                          <a:effectLst/>
                        </a:rPr>
                        <a:t>ys</a:t>
                      </a:r>
                      <a:r>
                        <a:rPr lang="en-GB" sz="1200" spc="-5" dirty="0">
                          <a:effectLst/>
                        </a:rPr>
                        <a:t>fu</a:t>
                      </a:r>
                      <a:r>
                        <a:rPr lang="en-GB" sz="1200" dirty="0">
                          <a:effectLst/>
                        </a:rPr>
                        <a:t>n</a:t>
                      </a:r>
                      <a:r>
                        <a:rPr lang="en-GB" sz="1200" spc="20" dirty="0">
                          <a:effectLst/>
                        </a:rPr>
                        <a:t>c</a:t>
                      </a:r>
                      <a:r>
                        <a:rPr lang="en-GB" sz="1200" spc="-15" dirty="0">
                          <a:effectLst/>
                        </a:rPr>
                        <a:t>t</a:t>
                      </a:r>
                      <a:r>
                        <a:rPr lang="en-GB" sz="1200" spc="-10" dirty="0">
                          <a:effectLst/>
                        </a:rPr>
                        <a:t>i</a:t>
                      </a:r>
                      <a:r>
                        <a:rPr lang="en-GB" sz="1200" dirty="0">
                          <a:effectLst/>
                        </a:rPr>
                        <a:t>o</a:t>
                      </a:r>
                      <a:r>
                        <a:rPr lang="en-GB" sz="1200" spc="-5" dirty="0">
                          <a:effectLst/>
                        </a:rPr>
                        <a:t>n</a:t>
                      </a:r>
                      <a:r>
                        <a:rPr lang="en-GB" sz="1200" dirty="0">
                          <a:effectLst/>
                        </a:rPr>
                        <a:t>.</a:t>
                      </a:r>
                      <a:endParaRPr lang="en-GB" sz="1200" dirty="0">
                        <a:effectLst/>
                        <a:latin typeface="Calibri"/>
                        <a:ea typeface="Calibri"/>
                        <a:cs typeface="Times New Roman"/>
                      </a:endParaRPr>
                    </a:p>
                  </a:txBody>
                  <a:tcPr marL="59566" marR="59566" marT="0" marB="0"/>
                </a:tc>
                <a:extLst>
                  <a:ext uri="{0D108BD9-81ED-4DB2-BD59-A6C34878D82A}">
                    <a16:rowId xmlns:a16="http://schemas.microsoft.com/office/drawing/2014/main" val="10002"/>
                  </a:ext>
                </a:extLst>
              </a:tr>
              <a:tr h="718826">
                <a:tc>
                  <a:txBody>
                    <a:bodyPr/>
                    <a:lstStyle/>
                    <a:p>
                      <a:pPr>
                        <a:spcBef>
                          <a:spcPts val="300"/>
                        </a:spcBef>
                        <a:spcAft>
                          <a:spcPts val="300"/>
                        </a:spcAft>
                      </a:pPr>
                      <a:r>
                        <a:rPr lang="en-GB" sz="1200" spc="-10" dirty="0">
                          <a:effectLst/>
                        </a:rPr>
                        <a:t>P</a:t>
                      </a:r>
                      <a:r>
                        <a:rPr lang="en-GB" sz="1200" dirty="0">
                          <a:effectLst/>
                        </a:rPr>
                        <a:t>r</a:t>
                      </a:r>
                      <a:r>
                        <a:rPr lang="en-GB" sz="1200" spc="5" dirty="0">
                          <a:effectLst/>
                        </a:rPr>
                        <a:t>e</a:t>
                      </a:r>
                      <a:r>
                        <a:rPr lang="en-GB" sz="1200" spc="-5" dirty="0">
                          <a:effectLst/>
                        </a:rPr>
                        <a:t>gna</a:t>
                      </a:r>
                      <a:r>
                        <a:rPr lang="en-GB" sz="1200" spc="-10" dirty="0">
                          <a:effectLst/>
                        </a:rPr>
                        <a:t>n</a:t>
                      </a:r>
                      <a:r>
                        <a:rPr lang="en-GB" sz="1200" dirty="0">
                          <a:effectLst/>
                        </a:rPr>
                        <a:t>t</a:t>
                      </a:r>
                      <a:r>
                        <a:rPr lang="en-GB" sz="1200" spc="25" dirty="0">
                          <a:effectLst/>
                        </a:rPr>
                        <a:t> </a:t>
                      </a:r>
                      <a:r>
                        <a:rPr lang="en-GB" sz="1200" spc="-10" dirty="0">
                          <a:effectLst/>
                        </a:rPr>
                        <a:t>w</a:t>
                      </a:r>
                      <a:r>
                        <a:rPr lang="en-GB" sz="1200" dirty="0">
                          <a:effectLst/>
                        </a:rPr>
                        <a:t>omen</a:t>
                      </a:r>
                      <a:endParaRPr lang="en-GB" sz="1200" dirty="0">
                        <a:effectLst/>
                        <a:latin typeface="Calibri"/>
                        <a:ea typeface="Calibri"/>
                        <a:cs typeface="Times New Roman"/>
                      </a:endParaRPr>
                    </a:p>
                  </a:txBody>
                  <a:tcPr marL="59566" marR="59566" marT="0" marB="0"/>
                </a:tc>
                <a:tc>
                  <a:txBody>
                    <a:bodyPr/>
                    <a:lstStyle/>
                    <a:p>
                      <a:pPr>
                        <a:spcBef>
                          <a:spcPts val="300"/>
                        </a:spcBef>
                        <a:spcAft>
                          <a:spcPts val="300"/>
                        </a:spcAft>
                      </a:pPr>
                      <a:r>
                        <a:rPr lang="en-GB" sz="1200" spc="-10" dirty="0">
                          <a:effectLst/>
                        </a:rPr>
                        <a:t>Pr</a:t>
                      </a:r>
                      <a:r>
                        <a:rPr lang="en-GB" sz="1200" dirty="0">
                          <a:effectLst/>
                        </a:rPr>
                        <a:t>e</a:t>
                      </a:r>
                      <a:r>
                        <a:rPr lang="en-GB" sz="1200" spc="-5" dirty="0">
                          <a:effectLst/>
                        </a:rPr>
                        <a:t>gn</a:t>
                      </a:r>
                      <a:r>
                        <a:rPr lang="en-GB" sz="1200" spc="-10" dirty="0">
                          <a:effectLst/>
                        </a:rPr>
                        <a:t>a</a:t>
                      </a:r>
                      <a:r>
                        <a:rPr lang="en-GB" sz="1200" spc="-5" dirty="0">
                          <a:effectLst/>
                        </a:rPr>
                        <a:t>n</a:t>
                      </a:r>
                      <a:r>
                        <a:rPr lang="en-GB" sz="1200" dirty="0">
                          <a:effectLst/>
                        </a:rPr>
                        <a:t>t</a:t>
                      </a:r>
                      <a:r>
                        <a:rPr lang="en-GB" sz="1200" spc="-155" dirty="0">
                          <a:effectLst/>
                        </a:rPr>
                        <a:t> women </a:t>
                      </a:r>
                      <a:r>
                        <a:rPr lang="en-GB" sz="1200" spc="-10" dirty="0">
                          <a:effectLst/>
                        </a:rPr>
                        <a:t>a</a:t>
                      </a:r>
                      <a:r>
                        <a:rPr lang="en-GB" sz="1200" dirty="0">
                          <a:effectLst/>
                        </a:rPr>
                        <a:t>t</a:t>
                      </a:r>
                      <a:r>
                        <a:rPr lang="en-GB" sz="1200" spc="-155" dirty="0">
                          <a:effectLst/>
                        </a:rPr>
                        <a:t> any</a:t>
                      </a:r>
                      <a:r>
                        <a:rPr lang="en-GB" sz="1200" spc="-150" dirty="0">
                          <a:effectLst/>
                        </a:rPr>
                        <a:t> </a:t>
                      </a:r>
                      <a:r>
                        <a:rPr lang="en-GB" sz="1200" spc="10" dirty="0">
                          <a:effectLst/>
                        </a:rPr>
                        <a:t>s</a:t>
                      </a:r>
                      <a:r>
                        <a:rPr lang="en-GB" sz="1200" dirty="0">
                          <a:effectLst/>
                        </a:rPr>
                        <a:t>t</a:t>
                      </a:r>
                      <a:r>
                        <a:rPr lang="en-GB" sz="1200" spc="-10" dirty="0">
                          <a:effectLst/>
                        </a:rPr>
                        <a:t>a</a:t>
                      </a:r>
                      <a:r>
                        <a:rPr lang="en-GB" sz="1200" dirty="0">
                          <a:effectLst/>
                        </a:rPr>
                        <a:t>ge</a:t>
                      </a:r>
                      <a:r>
                        <a:rPr lang="en-GB" sz="1200" spc="-155" dirty="0">
                          <a:effectLst/>
                        </a:rPr>
                        <a:t> of pregnancy</a:t>
                      </a:r>
                      <a:r>
                        <a:rPr lang="en-GB" sz="1200" dirty="0">
                          <a:effectLst/>
                        </a:rPr>
                        <a:t> </a:t>
                      </a:r>
                      <a:r>
                        <a:rPr lang="en-GB" sz="1200" spc="15" dirty="0">
                          <a:effectLst/>
                        </a:rPr>
                        <a:t>(</a:t>
                      </a:r>
                      <a:r>
                        <a:rPr lang="en-GB" sz="1200" dirty="0">
                          <a:effectLst/>
                        </a:rPr>
                        <a:t>f</a:t>
                      </a:r>
                      <a:r>
                        <a:rPr lang="en-GB" sz="1200" spc="-5" dirty="0">
                          <a:effectLst/>
                        </a:rPr>
                        <a:t>i</a:t>
                      </a:r>
                      <a:r>
                        <a:rPr lang="en-GB" sz="1200" spc="5" dirty="0">
                          <a:effectLst/>
                        </a:rPr>
                        <a:t>r</a:t>
                      </a:r>
                      <a:r>
                        <a:rPr lang="en-GB" sz="1200" spc="10" dirty="0">
                          <a:effectLst/>
                        </a:rPr>
                        <a:t>s</a:t>
                      </a:r>
                      <a:r>
                        <a:rPr lang="en-GB" sz="1200" spc="5" dirty="0">
                          <a:effectLst/>
                        </a:rPr>
                        <a:t>t</a:t>
                      </a:r>
                      <a:r>
                        <a:rPr lang="en-GB" sz="1200" dirty="0">
                          <a:effectLst/>
                        </a:rPr>
                        <a:t>,</a:t>
                      </a:r>
                      <a:r>
                        <a:rPr lang="en-GB" sz="1200" spc="-160" dirty="0">
                          <a:effectLst/>
                        </a:rPr>
                        <a:t> </a:t>
                      </a:r>
                      <a:r>
                        <a:rPr lang="en-GB" sz="1200" b="0" dirty="0">
                          <a:effectLst/>
                        </a:rPr>
                        <a:t>s</a:t>
                      </a:r>
                      <a:r>
                        <a:rPr lang="en-GB" sz="1200" b="0" spc="5" dirty="0">
                          <a:effectLst/>
                        </a:rPr>
                        <a:t>e</a:t>
                      </a:r>
                      <a:r>
                        <a:rPr lang="en-GB" sz="1200" b="0" spc="-15" dirty="0">
                          <a:effectLst/>
                        </a:rPr>
                        <a:t>c</a:t>
                      </a:r>
                      <a:r>
                        <a:rPr lang="en-GB" sz="1200" b="0" dirty="0">
                          <a:effectLst/>
                        </a:rPr>
                        <a:t>ond</a:t>
                      </a:r>
                      <a:r>
                        <a:rPr lang="en-GB" sz="1200" b="0" spc="-160" dirty="0">
                          <a:effectLst/>
                        </a:rPr>
                        <a:t> or</a:t>
                      </a:r>
                      <a:r>
                        <a:rPr lang="en-GB" sz="1200" b="0" spc="-155" dirty="0">
                          <a:effectLst/>
                        </a:rPr>
                        <a:t>  third</a:t>
                      </a:r>
                      <a:r>
                        <a:rPr lang="en-GB" sz="1200" b="0" spc="-160" dirty="0">
                          <a:effectLst/>
                        </a:rPr>
                        <a:t>  trimesters</a:t>
                      </a:r>
                      <a:r>
                        <a:rPr lang="en-GB" sz="1200" b="0" spc="20" dirty="0">
                          <a:effectLst/>
                        </a:rPr>
                        <a:t>)</a:t>
                      </a:r>
                      <a:r>
                        <a:rPr lang="en-GB" sz="1200" b="0" dirty="0">
                          <a:effectLst/>
                        </a:rPr>
                        <a:t>.</a:t>
                      </a:r>
                    </a:p>
                    <a:p>
                      <a:pPr>
                        <a:spcBef>
                          <a:spcPts val="300"/>
                        </a:spcBef>
                        <a:spcAft>
                          <a:spcPts val="300"/>
                        </a:spcAft>
                      </a:pPr>
                      <a:r>
                        <a:rPr lang="en-GB" sz="1200" spc="-10" dirty="0">
                          <a:effectLst/>
                        </a:rPr>
                        <a:t>(s</a:t>
                      </a:r>
                      <a:r>
                        <a:rPr lang="en-GB" sz="1200" dirty="0">
                          <a:effectLst/>
                        </a:rPr>
                        <a:t>ee</a:t>
                      </a:r>
                      <a:r>
                        <a:rPr lang="en-GB" sz="1200" spc="110" dirty="0">
                          <a:effectLst/>
                        </a:rPr>
                        <a:t> </a:t>
                      </a:r>
                      <a:r>
                        <a:rPr lang="en-GB" sz="1200" dirty="0">
                          <a:effectLst/>
                        </a:rPr>
                        <a:t>pre</a:t>
                      </a:r>
                      <a:r>
                        <a:rPr lang="en-GB" sz="1200" spc="5" dirty="0">
                          <a:effectLst/>
                        </a:rPr>
                        <a:t>c</a:t>
                      </a:r>
                      <a:r>
                        <a:rPr lang="en-GB" sz="1200" spc="-10" dirty="0">
                          <a:effectLst/>
                        </a:rPr>
                        <a:t>a</a:t>
                      </a:r>
                      <a:r>
                        <a:rPr lang="en-GB" sz="1200" spc="-5" dirty="0">
                          <a:effectLst/>
                        </a:rPr>
                        <a:t>ut</a:t>
                      </a:r>
                      <a:r>
                        <a:rPr lang="en-GB" sz="1200" spc="-10" dirty="0">
                          <a:effectLst/>
                        </a:rPr>
                        <a:t>i</a:t>
                      </a:r>
                      <a:r>
                        <a:rPr lang="en-GB" sz="1200" spc="-5" dirty="0">
                          <a:effectLst/>
                        </a:rPr>
                        <a:t>on</a:t>
                      </a:r>
                      <a:r>
                        <a:rPr lang="en-GB" sz="1200" dirty="0">
                          <a:effectLst/>
                        </a:rPr>
                        <a:t>s</a:t>
                      </a:r>
                      <a:r>
                        <a:rPr lang="en-GB" sz="1200" spc="110" dirty="0">
                          <a:effectLst/>
                        </a:rPr>
                        <a:t> </a:t>
                      </a:r>
                      <a:r>
                        <a:rPr lang="en-GB" sz="1200" spc="-10" dirty="0">
                          <a:effectLst/>
                        </a:rPr>
                        <a:t>s</a:t>
                      </a:r>
                      <a:r>
                        <a:rPr lang="en-GB" sz="1200" dirty="0">
                          <a:effectLst/>
                        </a:rPr>
                        <a:t>e</a:t>
                      </a:r>
                      <a:r>
                        <a:rPr lang="en-GB" sz="1200" spc="15" dirty="0">
                          <a:effectLst/>
                        </a:rPr>
                        <a:t>c</a:t>
                      </a:r>
                      <a:r>
                        <a:rPr lang="en-GB" sz="1200" spc="-5" dirty="0">
                          <a:effectLst/>
                        </a:rPr>
                        <a:t>t</a:t>
                      </a:r>
                      <a:r>
                        <a:rPr lang="en-GB" sz="1200" spc="-10" dirty="0">
                          <a:effectLst/>
                        </a:rPr>
                        <a:t>i</a:t>
                      </a:r>
                      <a:r>
                        <a:rPr lang="en-GB" sz="1200" spc="-5" dirty="0">
                          <a:effectLst/>
                        </a:rPr>
                        <a:t>o</a:t>
                      </a:r>
                      <a:r>
                        <a:rPr lang="en-GB" sz="1200" dirty="0">
                          <a:effectLst/>
                        </a:rPr>
                        <a:t>n</a:t>
                      </a:r>
                      <a:r>
                        <a:rPr lang="en-GB" sz="1200" spc="115" dirty="0">
                          <a:effectLst/>
                        </a:rPr>
                        <a:t> </a:t>
                      </a:r>
                      <a:r>
                        <a:rPr lang="en-GB" sz="1200" spc="-5" dirty="0">
                          <a:effectLst/>
                        </a:rPr>
                        <a:t>o</a:t>
                      </a:r>
                      <a:r>
                        <a:rPr lang="en-GB" sz="1200" dirty="0">
                          <a:effectLst/>
                        </a:rPr>
                        <a:t>n</a:t>
                      </a:r>
                      <a:r>
                        <a:rPr lang="en-GB" sz="1200" spc="110" dirty="0">
                          <a:effectLst/>
                        </a:rPr>
                        <a:t> </a:t>
                      </a:r>
                      <a:r>
                        <a:rPr lang="en-GB" sz="1200" spc="-5" dirty="0">
                          <a:effectLst/>
                        </a:rPr>
                        <a:t>li</a:t>
                      </a:r>
                      <a:r>
                        <a:rPr lang="en-GB" sz="1200" spc="-15" dirty="0">
                          <a:effectLst/>
                        </a:rPr>
                        <a:t>v</a:t>
                      </a:r>
                      <a:r>
                        <a:rPr lang="en-GB" sz="1200" dirty="0">
                          <a:effectLst/>
                        </a:rPr>
                        <a:t>e</a:t>
                      </a:r>
                      <a:r>
                        <a:rPr lang="en-GB" sz="1200" spc="115" dirty="0">
                          <a:effectLst/>
                        </a:rPr>
                        <a:t> </a:t>
                      </a:r>
                      <a:r>
                        <a:rPr lang="en-GB" sz="1200" spc="-15" dirty="0">
                          <a:effectLst/>
                        </a:rPr>
                        <a:t>a</a:t>
                      </a:r>
                      <a:r>
                        <a:rPr lang="en-GB" sz="1200" spc="10" dirty="0">
                          <a:effectLst/>
                        </a:rPr>
                        <a:t>t</a:t>
                      </a:r>
                      <a:r>
                        <a:rPr lang="en-GB" sz="1200" spc="-5" dirty="0">
                          <a:effectLst/>
                        </a:rPr>
                        <a:t>t</a:t>
                      </a:r>
                      <a:r>
                        <a:rPr lang="en-GB" sz="1200" dirty="0">
                          <a:effectLst/>
                        </a:rPr>
                        <a:t>e</a:t>
                      </a:r>
                      <a:r>
                        <a:rPr lang="en-GB" sz="1200" spc="-10" dirty="0">
                          <a:effectLst/>
                        </a:rPr>
                        <a:t>n</a:t>
                      </a:r>
                      <a:r>
                        <a:rPr lang="en-GB" sz="1200" spc="-5" dirty="0">
                          <a:effectLst/>
                        </a:rPr>
                        <a:t>u</a:t>
                      </a:r>
                      <a:r>
                        <a:rPr lang="en-GB" sz="1200" spc="-15" dirty="0">
                          <a:effectLst/>
                        </a:rPr>
                        <a:t>a</a:t>
                      </a:r>
                      <a:r>
                        <a:rPr lang="en-GB" sz="1200" spc="-5" dirty="0">
                          <a:effectLst/>
                        </a:rPr>
                        <a:t>t</a:t>
                      </a:r>
                      <a:r>
                        <a:rPr lang="en-GB" sz="1200" dirty="0">
                          <a:effectLst/>
                        </a:rPr>
                        <a:t>ed </a:t>
                      </a:r>
                      <a:r>
                        <a:rPr lang="en-GB" sz="1200" spc="-5" dirty="0">
                          <a:effectLst/>
                        </a:rPr>
                        <a:t>i</a:t>
                      </a:r>
                      <a:r>
                        <a:rPr lang="en-GB" sz="1200" spc="-10" dirty="0">
                          <a:effectLst/>
                        </a:rPr>
                        <a:t>n</a:t>
                      </a:r>
                      <a:r>
                        <a:rPr lang="en-GB" sz="1200" dirty="0">
                          <a:effectLst/>
                        </a:rPr>
                        <a:t>f</a:t>
                      </a:r>
                      <a:r>
                        <a:rPr lang="en-GB" sz="1200" spc="-5" dirty="0">
                          <a:effectLst/>
                        </a:rPr>
                        <a:t>l</a:t>
                      </a:r>
                      <a:r>
                        <a:rPr lang="en-GB" sz="1200" dirty="0">
                          <a:effectLst/>
                        </a:rPr>
                        <a:t>ue</a:t>
                      </a:r>
                      <a:r>
                        <a:rPr lang="en-GB" sz="1200" spc="-10" dirty="0">
                          <a:effectLst/>
                        </a:rPr>
                        <a:t>nz</a:t>
                      </a:r>
                      <a:r>
                        <a:rPr lang="en-GB" sz="1200" dirty="0">
                          <a:effectLst/>
                        </a:rPr>
                        <a:t>a</a:t>
                      </a:r>
                      <a:r>
                        <a:rPr lang="en-GB" sz="1200" spc="190" dirty="0">
                          <a:effectLst/>
                        </a:rPr>
                        <a:t> </a:t>
                      </a:r>
                      <a:r>
                        <a:rPr lang="en-GB" sz="1200" spc="-10" dirty="0">
                          <a:effectLst/>
                        </a:rPr>
                        <a:t>v</a:t>
                      </a:r>
                      <a:r>
                        <a:rPr lang="en-GB" sz="1200" spc="-5" dirty="0">
                          <a:effectLst/>
                        </a:rPr>
                        <a:t>a</a:t>
                      </a:r>
                      <a:r>
                        <a:rPr lang="en-GB" sz="1200" spc="5" dirty="0">
                          <a:effectLst/>
                        </a:rPr>
                        <a:t>cc</a:t>
                      </a:r>
                      <a:r>
                        <a:rPr lang="en-GB" sz="1200" spc="-5" dirty="0">
                          <a:effectLst/>
                        </a:rPr>
                        <a:t>ine)</a:t>
                      </a:r>
                      <a:endParaRPr lang="en-GB" sz="1200" dirty="0">
                        <a:effectLst/>
                        <a:latin typeface="Calibri"/>
                        <a:ea typeface="Calibri"/>
                        <a:cs typeface="Times New Roman"/>
                      </a:endParaRPr>
                    </a:p>
                  </a:txBody>
                  <a:tcPr marL="59566" marR="59566" marT="0" marB="0"/>
                </a:tc>
                <a:extLst>
                  <a:ext uri="{0D108BD9-81ED-4DB2-BD59-A6C34878D82A}">
                    <a16:rowId xmlns:a16="http://schemas.microsoft.com/office/drawing/2014/main" val="10003"/>
                  </a:ext>
                </a:extLst>
              </a:tr>
              <a:tr h="718826">
                <a:tc>
                  <a:txBody>
                    <a:bodyPr/>
                    <a:lstStyle/>
                    <a:p>
                      <a:pPr>
                        <a:spcBef>
                          <a:spcPts val="300"/>
                        </a:spcBef>
                        <a:spcAft>
                          <a:spcPts val="300"/>
                        </a:spcAft>
                      </a:pPr>
                      <a:r>
                        <a:rPr lang="en-GB" sz="1200" dirty="0">
                          <a:effectLst/>
                          <a:latin typeface="+mn-lt"/>
                          <a:ea typeface="Calibri"/>
                          <a:cs typeface="Times New Roman"/>
                        </a:rPr>
                        <a:t>Morbid obesity (class III obesity)*</a:t>
                      </a:r>
                    </a:p>
                  </a:txBody>
                  <a:tcPr marL="59566" marR="59566" marT="0" marB="0"/>
                </a:tc>
                <a:tc>
                  <a:txBody>
                    <a:bodyPr/>
                    <a:lstStyle/>
                    <a:p>
                      <a:pPr>
                        <a:spcBef>
                          <a:spcPts val="300"/>
                        </a:spcBef>
                        <a:spcAft>
                          <a:spcPts val="300"/>
                        </a:spcAft>
                      </a:pPr>
                      <a:r>
                        <a:rPr lang="en-GB" sz="1200" dirty="0">
                          <a:effectLst/>
                          <a:latin typeface="+mn-lt"/>
                          <a:ea typeface="Calibri"/>
                          <a:cs typeface="Times New Roman"/>
                        </a:rPr>
                        <a:t>Defined as a Body Mass Index of 40 and above</a:t>
                      </a:r>
                    </a:p>
                    <a:p>
                      <a:pPr>
                        <a:spcBef>
                          <a:spcPts val="300"/>
                        </a:spcBef>
                        <a:spcAft>
                          <a:spcPts val="300"/>
                        </a:spcAft>
                      </a:pPr>
                      <a:r>
                        <a:rPr lang="en-GB" sz="1200" dirty="0">
                          <a:effectLst/>
                          <a:latin typeface="+mn-lt"/>
                          <a:ea typeface="Calibri"/>
                          <a:cs typeface="Times New Roman"/>
                        </a:rPr>
                        <a:t>*Many of this patient group will already be eligible due to complications of obesity that place them in another risk category</a:t>
                      </a:r>
                    </a:p>
                  </a:txBody>
                  <a:tcPr marL="59566" marR="59566" marT="0" marB="0"/>
                </a:tc>
                <a:extLst>
                  <a:ext uri="{0D108BD9-81ED-4DB2-BD59-A6C34878D82A}">
                    <a16:rowId xmlns:a16="http://schemas.microsoft.com/office/drawing/2014/main" val="2133568725"/>
                  </a:ext>
                </a:extLst>
              </a:tr>
            </a:tbl>
          </a:graphicData>
        </a:graphic>
      </p:graphicFrame>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21</a:t>
            </a:fld>
            <a:endParaRPr lang="en-US" dirty="0"/>
          </a:p>
        </p:txBody>
      </p:sp>
      <p:sp>
        <p:nvSpPr>
          <p:cNvPr id="6" name="Footer Placeholder 4">
            <a:extLst>
              <a:ext uri="{FF2B5EF4-FFF2-40B4-BE49-F238E27FC236}">
                <a16:creationId xmlns:a16="http://schemas.microsoft.com/office/drawing/2014/main" id="{C20C6300-2294-404D-86AE-5065CFD0AEFF}"/>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1513943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308304" cy="648072"/>
          </a:xfrm>
        </p:spPr>
        <p:txBody>
          <a:bodyPr/>
          <a:lstStyle/>
          <a:p>
            <a:r>
              <a:rPr lang="en-GB" dirty="0"/>
              <a:t>Why vaccinate these risk groups?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53802352"/>
              </p:ext>
            </p:extLst>
          </p:nvPr>
        </p:nvGraphicFramePr>
        <p:xfrm>
          <a:off x="251520" y="1772816"/>
          <a:ext cx="8784976" cy="4333733"/>
        </p:xfrm>
        <a:graphic>
          <a:graphicData uri="http://schemas.openxmlformats.org/drawingml/2006/table">
            <a:tbl>
              <a:tblPr firstRow="1" firstCol="1" bandRow="1">
                <a:tableStyleId>{5C22544A-7EE6-4342-B048-85BDC9FD1C3A}</a:tableStyleId>
              </a:tblPr>
              <a:tblGrid>
                <a:gridCol w="2522369">
                  <a:extLst>
                    <a:ext uri="{9D8B030D-6E8A-4147-A177-3AD203B41FA5}">
                      <a16:colId xmlns:a16="http://schemas.microsoft.com/office/drawing/2014/main" val="20000"/>
                    </a:ext>
                  </a:extLst>
                </a:gridCol>
                <a:gridCol w="2003929">
                  <a:extLst>
                    <a:ext uri="{9D8B030D-6E8A-4147-A177-3AD203B41FA5}">
                      <a16:colId xmlns:a16="http://schemas.microsoft.com/office/drawing/2014/main" val="20001"/>
                    </a:ext>
                  </a:extLst>
                </a:gridCol>
                <a:gridCol w="2129339">
                  <a:extLst>
                    <a:ext uri="{9D8B030D-6E8A-4147-A177-3AD203B41FA5}">
                      <a16:colId xmlns:a16="http://schemas.microsoft.com/office/drawing/2014/main" val="20002"/>
                    </a:ext>
                  </a:extLst>
                </a:gridCol>
                <a:gridCol w="2129339">
                  <a:extLst>
                    <a:ext uri="{9D8B030D-6E8A-4147-A177-3AD203B41FA5}">
                      <a16:colId xmlns:a16="http://schemas.microsoft.com/office/drawing/2014/main" val="20003"/>
                    </a:ext>
                  </a:extLst>
                </a:gridCol>
              </a:tblGrid>
              <a:tr h="383569">
                <a:tc>
                  <a:txBody>
                    <a:bodyPr/>
                    <a:lstStyle/>
                    <a:p>
                      <a:pPr>
                        <a:spcBef>
                          <a:spcPts val="300"/>
                        </a:spcBef>
                        <a:spcAft>
                          <a:spcPts val="300"/>
                        </a:spcAft>
                      </a:pPr>
                      <a:r>
                        <a:rPr lang="en-GB" sz="1200" b="1" dirty="0">
                          <a:effectLst/>
                        </a:rPr>
                        <a:t> </a:t>
                      </a:r>
                      <a:endParaRPr lang="en-GB" sz="1600" b="1" dirty="0">
                        <a:effectLst/>
                        <a:latin typeface="Calibri"/>
                        <a:ea typeface="Calibri"/>
                        <a:cs typeface="Times New Roman"/>
                      </a:endParaRPr>
                    </a:p>
                  </a:txBody>
                  <a:tcPr marL="64294" marR="64294" marT="0" marB="0"/>
                </a:tc>
                <a:tc>
                  <a:txBody>
                    <a:bodyPr/>
                    <a:lstStyle/>
                    <a:p>
                      <a:pPr>
                        <a:spcBef>
                          <a:spcPts val="300"/>
                        </a:spcBef>
                        <a:spcAft>
                          <a:spcPts val="300"/>
                        </a:spcAft>
                      </a:pPr>
                      <a:r>
                        <a:rPr lang="en-GB" sz="1200" b="1" dirty="0">
                          <a:effectLst/>
                        </a:rPr>
                        <a:t>N</a:t>
                      </a:r>
                      <a:r>
                        <a:rPr lang="en-GB" sz="1200" b="1" spc="-10" dirty="0">
                          <a:effectLst/>
                        </a:rPr>
                        <a:t>um</a:t>
                      </a:r>
                      <a:r>
                        <a:rPr lang="en-GB" sz="1200" b="1" spc="5" dirty="0">
                          <a:effectLst/>
                        </a:rPr>
                        <a:t>b</a:t>
                      </a:r>
                      <a:r>
                        <a:rPr lang="en-GB" sz="1200" b="1" dirty="0">
                          <a:effectLst/>
                        </a:rPr>
                        <a:t>er </a:t>
                      </a:r>
                      <a:r>
                        <a:rPr lang="en-GB" sz="1200" b="1" spc="-10" dirty="0">
                          <a:effectLst/>
                        </a:rPr>
                        <a:t>o</a:t>
                      </a:r>
                      <a:r>
                        <a:rPr lang="en-GB" sz="1200" b="1" dirty="0">
                          <a:effectLst/>
                        </a:rPr>
                        <a:t>f</a:t>
                      </a:r>
                      <a:r>
                        <a:rPr lang="en-GB" sz="1200" b="1" spc="80" dirty="0">
                          <a:effectLst/>
                        </a:rPr>
                        <a:t> </a:t>
                      </a:r>
                      <a:r>
                        <a:rPr lang="en-GB" sz="1200" b="1" spc="-15" dirty="0">
                          <a:effectLst/>
                        </a:rPr>
                        <a:t>f</a:t>
                      </a:r>
                      <a:r>
                        <a:rPr lang="en-GB" sz="1200" b="1" spc="-10" dirty="0">
                          <a:effectLst/>
                        </a:rPr>
                        <a:t>a</a:t>
                      </a:r>
                      <a:r>
                        <a:rPr lang="en-GB" sz="1200" b="1" dirty="0">
                          <a:effectLst/>
                        </a:rPr>
                        <a:t>t</a:t>
                      </a:r>
                      <a:r>
                        <a:rPr lang="en-GB" sz="1200" b="1" spc="-15" dirty="0">
                          <a:effectLst/>
                        </a:rPr>
                        <a:t>a</a:t>
                      </a:r>
                      <a:r>
                        <a:rPr lang="en-GB" sz="1200" b="1" dirty="0">
                          <a:effectLst/>
                        </a:rPr>
                        <a:t>l</a:t>
                      </a:r>
                      <a:r>
                        <a:rPr lang="en-GB" sz="1200" b="1" spc="85" dirty="0">
                          <a:effectLst/>
                        </a:rPr>
                        <a:t> </a:t>
                      </a:r>
                      <a:r>
                        <a:rPr lang="en-GB" sz="1200" b="1" dirty="0">
                          <a:effectLst/>
                        </a:rPr>
                        <a:t>f</a:t>
                      </a:r>
                      <a:r>
                        <a:rPr lang="en-GB" sz="1200" b="1" spc="-5" dirty="0">
                          <a:effectLst/>
                        </a:rPr>
                        <a:t>l</a:t>
                      </a:r>
                      <a:r>
                        <a:rPr lang="en-GB" sz="1200" b="1" dirty="0">
                          <a:effectLst/>
                        </a:rPr>
                        <a:t>u </a:t>
                      </a:r>
                      <a:r>
                        <a:rPr lang="en-GB" sz="1200" b="1" spc="5" dirty="0">
                          <a:effectLst/>
                        </a:rPr>
                        <a:t>c</a:t>
                      </a:r>
                      <a:r>
                        <a:rPr lang="en-GB" sz="1200" b="1" dirty="0">
                          <a:effectLst/>
                        </a:rPr>
                        <a:t>ases</a:t>
                      </a:r>
                      <a:r>
                        <a:rPr lang="en-GB" sz="1200" b="1" spc="20" dirty="0">
                          <a:effectLst/>
                        </a:rPr>
                        <a:t> </a:t>
                      </a:r>
                      <a:r>
                        <a:rPr lang="en-GB" sz="1200" b="1" spc="-15" dirty="0">
                          <a:effectLst/>
                        </a:rPr>
                        <a:t>(%</a:t>
                      </a:r>
                      <a:r>
                        <a:rPr lang="en-GB" sz="1200" b="1" dirty="0">
                          <a:effectLst/>
                        </a:rPr>
                        <a:t>)</a:t>
                      </a:r>
                      <a:endParaRPr lang="en-GB" sz="1600" b="1" dirty="0">
                        <a:effectLst/>
                        <a:latin typeface="Calibri"/>
                        <a:ea typeface="Calibri"/>
                        <a:cs typeface="Times New Roman"/>
                      </a:endParaRPr>
                    </a:p>
                  </a:txBody>
                  <a:tcPr marL="64294" marR="64294" marT="0" marB="0"/>
                </a:tc>
                <a:tc>
                  <a:txBody>
                    <a:bodyPr/>
                    <a:lstStyle/>
                    <a:p>
                      <a:pPr>
                        <a:spcBef>
                          <a:spcPts val="300"/>
                        </a:spcBef>
                        <a:spcAft>
                          <a:spcPts val="300"/>
                        </a:spcAft>
                      </a:pPr>
                      <a:r>
                        <a:rPr lang="en-GB" sz="1200" b="1">
                          <a:effectLst/>
                        </a:rPr>
                        <a:t>Mo</a:t>
                      </a:r>
                      <a:r>
                        <a:rPr lang="en-GB" sz="1200" b="1" spc="20">
                          <a:effectLst/>
                        </a:rPr>
                        <a:t>r</a:t>
                      </a:r>
                      <a:r>
                        <a:rPr lang="en-GB" sz="1200" b="1">
                          <a:effectLst/>
                        </a:rPr>
                        <a:t>t</a:t>
                      </a:r>
                      <a:r>
                        <a:rPr lang="en-GB" sz="1200" b="1" spc="-15">
                          <a:effectLst/>
                        </a:rPr>
                        <a:t>al</a:t>
                      </a:r>
                      <a:r>
                        <a:rPr lang="en-GB" sz="1200" b="1" spc="-5">
                          <a:effectLst/>
                        </a:rPr>
                        <a:t>i</a:t>
                      </a:r>
                      <a:r>
                        <a:rPr lang="en-GB" sz="1200" b="1" spc="15">
                          <a:effectLst/>
                        </a:rPr>
                        <a:t>t</a:t>
                      </a:r>
                      <a:r>
                        <a:rPr lang="en-GB" sz="1200" b="1">
                          <a:effectLst/>
                        </a:rPr>
                        <a:t>y </a:t>
                      </a:r>
                      <a:r>
                        <a:rPr lang="en-GB" sz="1200" b="1" spc="-20">
                          <a:effectLst/>
                        </a:rPr>
                        <a:t>r</a:t>
                      </a:r>
                      <a:r>
                        <a:rPr lang="en-GB" sz="1200" b="1" spc="-10">
                          <a:effectLst/>
                        </a:rPr>
                        <a:t>at</a:t>
                      </a:r>
                      <a:r>
                        <a:rPr lang="en-GB" sz="1200" b="1">
                          <a:effectLst/>
                        </a:rPr>
                        <a:t>e</a:t>
                      </a:r>
                      <a:r>
                        <a:rPr lang="en-GB" sz="1200" b="1" spc="-85">
                          <a:effectLst/>
                        </a:rPr>
                        <a:t> </a:t>
                      </a:r>
                      <a:r>
                        <a:rPr lang="en-GB" sz="1200" b="1" spc="5">
                          <a:effectLst/>
                        </a:rPr>
                        <a:t>p</a:t>
                      </a:r>
                      <a:r>
                        <a:rPr lang="en-GB" sz="1200" b="1">
                          <a:effectLst/>
                        </a:rPr>
                        <a:t>er </a:t>
                      </a:r>
                      <a:r>
                        <a:rPr lang="en-GB" sz="1200" b="1" spc="-35">
                          <a:effectLst/>
                        </a:rPr>
                        <a:t>1</a:t>
                      </a:r>
                      <a:r>
                        <a:rPr lang="en-GB" sz="1200" b="1" spc="20">
                          <a:effectLst/>
                        </a:rPr>
                        <a:t>0</a:t>
                      </a:r>
                      <a:r>
                        <a:rPr lang="en-GB" sz="1200" b="1">
                          <a:effectLst/>
                        </a:rPr>
                        <a:t>0</a:t>
                      </a:r>
                      <a:r>
                        <a:rPr lang="en-GB" sz="1200" b="1" spc="-15">
                          <a:effectLst/>
                        </a:rPr>
                        <a:t>,</a:t>
                      </a:r>
                      <a:r>
                        <a:rPr lang="en-GB" sz="1200" b="1" spc="20">
                          <a:effectLst/>
                        </a:rPr>
                        <a:t>000 </a:t>
                      </a:r>
                      <a:r>
                        <a:rPr lang="en-GB" sz="1200" b="1">
                          <a:effectLst/>
                        </a:rPr>
                        <a:t>pop</a:t>
                      </a:r>
                      <a:r>
                        <a:rPr lang="en-GB" sz="1200" b="1" spc="-10">
                          <a:effectLst/>
                        </a:rPr>
                        <a:t>ula</a:t>
                      </a:r>
                      <a:r>
                        <a:rPr lang="en-GB" sz="1200" b="1" spc="-15">
                          <a:effectLst/>
                        </a:rPr>
                        <a:t>t</a:t>
                      </a:r>
                      <a:r>
                        <a:rPr lang="en-GB" sz="1200" b="1" spc="-10">
                          <a:effectLst/>
                        </a:rPr>
                        <a:t>i</a:t>
                      </a:r>
                      <a:r>
                        <a:rPr lang="en-GB" sz="1200" b="1">
                          <a:effectLst/>
                        </a:rPr>
                        <a:t>on</a:t>
                      </a:r>
                      <a:endParaRPr lang="en-GB" sz="1600" b="1">
                        <a:effectLst/>
                        <a:latin typeface="Calibri"/>
                        <a:ea typeface="Calibri"/>
                        <a:cs typeface="Times New Roman"/>
                      </a:endParaRPr>
                    </a:p>
                  </a:txBody>
                  <a:tcPr marL="64294" marR="64294" marT="0" marB="0"/>
                </a:tc>
                <a:tc>
                  <a:txBody>
                    <a:bodyPr/>
                    <a:lstStyle/>
                    <a:p>
                      <a:pPr>
                        <a:spcBef>
                          <a:spcPts val="300"/>
                        </a:spcBef>
                        <a:spcAft>
                          <a:spcPts val="300"/>
                        </a:spcAft>
                      </a:pPr>
                      <a:r>
                        <a:rPr lang="en-GB" sz="1200" spc="-10" dirty="0">
                          <a:effectLst/>
                        </a:rPr>
                        <a:t>A</a:t>
                      </a:r>
                      <a:r>
                        <a:rPr lang="en-GB" sz="1200" dirty="0">
                          <a:effectLst/>
                        </a:rPr>
                        <a:t>g</a:t>
                      </a:r>
                      <a:r>
                        <a:rPr lang="en-GB" sz="1200" spc="20" dirty="0">
                          <a:effectLst/>
                        </a:rPr>
                        <a:t>e</a:t>
                      </a:r>
                      <a:r>
                        <a:rPr lang="en-GB" sz="1200" spc="5" dirty="0">
                          <a:effectLst/>
                        </a:rPr>
                        <a:t>-</a:t>
                      </a:r>
                      <a:r>
                        <a:rPr lang="en-GB" sz="1200" dirty="0">
                          <a:effectLst/>
                        </a:rPr>
                        <a:t>a</a:t>
                      </a:r>
                      <a:r>
                        <a:rPr lang="en-GB" sz="1200" spc="-10" dirty="0">
                          <a:effectLst/>
                        </a:rPr>
                        <a:t>d</a:t>
                      </a:r>
                      <a:r>
                        <a:rPr lang="en-GB" sz="1200" spc="-15" dirty="0">
                          <a:effectLst/>
                        </a:rPr>
                        <a:t>j</a:t>
                      </a:r>
                      <a:r>
                        <a:rPr lang="en-GB" sz="1200" dirty="0">
                          <a:effectLst/>
                        </a:rPr>
                        <a:t>u</a:t>
                      </a:r>
                      <a:r>
                        <a:rPr lang="en-GB" sz="1200" spc="10" dirty="0">
                          <a:effectLst/>
                        </a:rPr>
                        <a:t>s</a:t>
                      </a:r>
                      <a:r>
                        <a:rPr lang="en-GB" sz="1200" spc="-10" dirty="0">
                          <a:effectLst/>
                        </a:rPr>
                        <a:t>t</a:t>
                      </a:r>
                      <a:r>
                        <a:rPr lang="en-GB" sz="1200" dirty="0">
                          <a:effectLst/>
                        </a:rPr>
                        <a:t>ed </a:t>
                      </a:r>
                      <a:r>
                        <a:rPr lang="en-GB" sz="1200" spc="-10" dirty="0">
                          <a:effectLst/>
                        </a:rPr>
                        <a:t>re</a:t>
                      </a:r>
                      <a:r>
                        <a:rPr lang="en-GB" sz="1200" spc="-15" dirty="0">
                          <a:effectLst/>
                        </a:rPr>
                        <a:t>l</a:t>
                      </a:r>
                      <a:r>
                        <a:rPr lang="en-GB" sz="1200" spc="-10" dirty="0">
                          <a:effectLst/>
                        </a:rPr>
                        <a:t>a</a:t>
                      </a:r>
                      <a:r>
                        <a:rPr lang="en-GB" sz="1200" spc="-15" dirty="0">
                          <a:effectLst/>
                        </a:rPr>
                        <a:t>t</a:t>
                      </a:r>
                      <a:r>
                        <a:rPr lang="en-GB" sz="1200" spc="-5" dirty="0">
                          <a:effectLst/>
                        </a:rPr>
                        <a:t>i</a:t>
                      </a:r>
                      <a:r>
                        <a:rPr lang="en-GB" sz="1200" spc="-15" dirty="0">
                          <a:effectLst/>
                        </a:rPr>
                        <a:t>v</a:t>
                      </a:r>
                      <a:r>
                        <a:rPr lang="en-GB" sz="1200" dirty="0">
                          <a:effectLst/>
                        </a:rPr>
                        <a:t>e</a:t>
                      </a:r>
                      <a:r>
                        <a:rPr lang="en-GB" sz="1200" spc="-55" dirty="0">
                          <a:effectLst/>
                        </a:rPr>
                        <a:t> </a:t>
                      </a:r>
                      <a:r>
                        <a:rPr lang="en-GB" sz="1200" spc="-10" dirty="0">
                          <a:effectLst/>
                        </a:rPr>
                        <a:t>r</a:t>
                      </a:r>
                      <a:r>
                        <a:rPr lang="en-GB" sz="1200" dirty="0">
                          <a:effectLst/>
                        </a:rPr>
                        <a:t>is</a:t>
                      </a:r>
                      <a:r>
                        <a:rPr lang="en-GB" sz="1200" spc="-10" dirty="0">
                          <a:effectLst/>
                        </a:rPr>
                        <a:t>k</a:t>
                      </a:r>
                      <a:endParaRPr lang="en-GB" sz="1600" dirty="0">
                        <a:effectLst/>
                        <a:latin typeface="Calibri"/>
                        <a:ea typeface="Calibri"/>
                        <a:cs typeface="Times New Roman"/>
                      </a:endParaRPr>
                    </a:p>
                  </a:txBody>
                  <a:tcPr marL="64294" marR="64294" marT="0" marB="0"/>
                </a:tc>
                <a:extLst>
                  <a:ext uri="{0D108BD9-81ED-4DB2-BD59-A6C34878D82A}">
                    <a16:rowId xmlns:a16="http://schemas.microsoft.com/office/drawing/2014/main" val="10000"/>
                  </a:ext>
                </a:extLst>
              </a:tr>
              <a:tr h="354144">
                <a:tc>
                  <a:txBody>
                    <a:bodyPr/>
                    <a:lstStyle/>
                    <a:p>
                      <a:pPr>
                        <a:spcBef>
                          <a:spcPts val="300"/>
                        </a:spcBef>
                        <a:spcAft>
                          <a:spcPts val="300"/>
                        </a:spcAft>
                      </a:pPr>
                      <a:r>
                        <a:rPr lang="en-GB" sz="1200" b="1" spc="-10" dirty="0">
                          <a:effectLst/>
                        </a:rPr>
                        <a:t>I</a:t>
                      </a:r>
                      <a:r>
                        <a:rPr lang="en-GB" sz="1200" b="1" dirty="0">
                          <a:effectLst/>
                        </a:rPr>
                        <a:t>n</a:t>
                      </a:r>
                      <a:r>
                        <a:rPr lang="en-GB" sz="1200" b="1" spc="-30" dirty="0">
                          <a:effectLst/>
                        </a:rPr>
                        <a:t> </a:t>
                      </a:r>
                      <a:r>
                        <a:rPr lang="en-GB" sz="1200" b="1" dirty="0">
                          <a:effectLst/>
                        </a:rPr>
                        <a:t>a</a:t>
                      </a:r>
                      <a:r>
                        <a:rPr lang="en-GB" sz="1200" b="1" spc="-25" dirty="0">
                          <a:effectLst/>
                        </a:rPr>
                        <a:t> </a:t>
                      </a:r>
                      <a:r>
                        <a:rPr lang="en-GB" sz="1200" b="1" spc="-15" dirty="0">
                          <a:effectLst/>
                        </a:rPr>
                        <a:t>ris</a:t>
                      </a:r>
                      <a:r>
                        <a:rPr lang="en-GB" sz="1200" b="1" dirty="0">
                          <a:effectLst/>
                        </a:rPr>
                        <a:t>k</a:t>
                      </a:r>
                      <a:r>
                        <a:rPr lang="en-GB" sz="1200" b="1" spc="-30" dirty="0">
                          <a:effectLst/>
                        </a:rPr>
                        <a:t> </a:t>
                      </a:r>
                      <a:r>
                        <a:rPr lang="en-GB" sz="1200" b="1" spc="-10" dirty="0">
                          <a:effectLst/>
                        </a:rPr>
                        <a:t>g</a:t>
                      </a:r>
                      <a:r>
                        <a:rPr lang="en-GB" sz="1200" b="1" spc="-25" dirty="0">
                          <a:effectLst/>
                        </a:rPr>
                        <a:t>r</a:t>
                      </a:r>
                      <a:r>
                        <a:rPr lang="en-GB" sz="1200" b="1" spc="-10" dirty="0">
                          <a:effectLst/>
                        </a:rPr>
                        <a:t>oup</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35" dirty="0">
                          <a:effectLst/>
                        </a:rPr>
                        <a:t>2</a:t>
                      </a:r>
                      <a:r>
                        <a:rPr lang="en-GB" sz="1200" b="1" spc="-55" dirty="0">
                          <a:effectLst/>
                        </a:rPr>
                        <a:t>1</a:t>
                      </a:r>
                      <a:r>
                        <a:rPr lang="en-GB" sz="1200" b="1" dirty="0">
                          <a:effectLst/>
                        </a:rPr>
                        <a:t>3</a:t>
                      </a:r>
                      <a:r>
                        <a:rPr lang="en-GB" sz="1600" b="1" baseline="0" dirty="0">
                          <a:effectLst/>
                        </a:rPr>
                        <a:t> </a:t>
                      </a:r>
                      <a:r>
                        <a:rPr lang="en-GB" sz="1200" b="1" spc="20" dirty="0">
                          <a:effectLst/>
                        </a:rPr>
                        <a:t>(</a:t>
                      </a:r>
                      <a:r>
                        <a:rPr lang="en-GB" sz="1200" b="1" spc="-20" dirty="0">
                          <a:effectLst/>
                        </a:rPr>
                        <a:t>5</a:t>
                      </a:r>
                      <a:r>
                        <a:rPr lang="en-GB" sz="1200" b="1" spc="-15" dirty="0">
                          <a:effectLst/>
                        </a:rPr>
                        <a:t>9</a:t>
                      </a:r>
                      <a:r>
                        <a:rPr lang="en-GB" sz="1200" b="1" spc="10" dirty="0">
                          <a:effectLst/>
                        </a:rPr>
                        <a:t>.</a:t>
                      </a:r>
                      <a:r>
                        <a:rPr lang="en-GB" sz="1200" b="1" spc="30" dirty="0">
                          <a:effectLst/>
                        </a:rPr>
                        <a:t>8</a:t>
                      </a:r>
                      <a:r>
                        <a:rPr lang="en-GB" sz="1200" b="1" dirty="0">
                          <a:effectLst/>
                        </a:rPr>
                        <a:t>)</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4.0</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11.3</a:t>
                      </a:r>
                      <a:r>
                        <a:rPr lang="en-GB" sz="1600" b="1" spc="0" baseline="0" dirty="0">
                          <a:effectLst/>
                        </a:rPr>
                        <a:t> </a:t>
                      </a:r>
                      <a:r>
                        <a:rPr lang="en-GB" sz="1200" b="1" spc="-10" dirty="0">
                          <a:effectLst/>
                        </a:rPr>
                        <a:t>(9.1-14.0)</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1"/>
                  </a:ext>
                </a:extLst>
              </a:tr>
              <a:tr h="354144">
                <a:tc>
                  <a:txBody>
                    <a:bodyPr/>
                    <a:lstStyle/>
                    <a:p>
                      <a:pPr>
                        <a:spcBef>
                          <a:spcPts val="300"/>
                        </a:spcBef>
                        <a:spcAft>
                          <a:spcPts val="300"/>
                        </a:spcAft>
                      </a:pPr>
                      <a:r>
                        <a:rPr lang="en-GB" sz="1200" b="1" spc="-10">
                          <a:effectLst/>
                        </a:rPr>
                        <a:t>No</a:t>
                      </a:r>
                      <a:r>
                        <a:rPr lang="en-GB" sz="1200" b="1">
                          <a:effectLst/>
                        </a:rPr>
                        <a:t>t</a:t>
                      </a:r>
                      <a:r>
                        <a:rPr lang="en-GB" sz="1200" b="1" spc="-10">
                          <a:effectLst/>
                        </a:rPr>
                        <a:t> i</a:t>
                      </a:r>
                      <a:r>
                        <a:rPr lang="en-GB" sz="1200" b="1">
                          <a:effectLst/>
                        </a:rPr>
                        <a:t>n</a:t>
                      </a:r>
                      <a:r>
                        <a:rPr lang="en-GB" sz="1200" b="1" spc="-10">
                          <a:effectLst/>
                        </a:rPr>
                        <a:t> an</a:t>
                      </a:r>
                      <a:r>
                        <a:rPr lang="en-GB" sz="1200" b="1">
                          <a:effectLst/>
                        </a:rPr>
                        <a:t>y</a:t>
                      </a:r>
                      <a:r>
                        <a:rPr lang="en-GB" sz="1200" b="1" spc="-5">
                          <a:effectLst/>
                        </a:rPr>
                        <a:t> </a:t>
                      </a:r>
                      <a:r>
                        <a:rPr lang="en-GB" sz="1200" b="1" spc="-15">
                          <a:effectLst/>
                        </a:rPr>
                        <a:t>ris</a:t>
                      </a:r>
                      <a:r>
                        <a:rPr lang="en-GB" sz="1200" b="1">
                          <a:effectLst/>
                        </a:rPr>
                        <a:t>k</a:t>
                      </a:r>
                      <a:r>
                        <a:rPr lang="en-GB" sz="1200" b="1" spc="-10">
                          <a:effectLst/>
                        </a:rPr>
                        <a:t> g</a:t>
                      </a:r>
                      <a:r>
                        <a:rPr lang="en-GB" sz="1200" b="1" spc="-25">
                          <a:effectLst/>
                        </a:rPr>
                        <a:t>r</a:t>
                      </a:r>
                      <a:r>
                        <a:rPr lang="en-GB" sz="1200" b="1" spc="-10">
                          <a:effectLst/>
                        </a:rPr>
                        <a:t>oup</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143</a:t>
                      </a:r>
                      <a:r>
                        <a:rPr lang="en-GB" sz="1600" b="1" spc="0" baseline="0" dirty="0">
                          <a:effectLst/>
                        </a:rPr>
                        <a:t> </a:t>
                      </a:r>
                      <a:r>
                        <a:rPr lang="en-GB" sz="1200" b="1" spc="-10" dirty="0">
                          <a:effectLst/>
                        </a:rPr>
                        <a:t>(40.2)</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0.4</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Baseline</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2"/>
                  </a:ext>
                </a:extLst>
              </a:tr>
              <a:tr h="354144">
                <a:tc>
                  <a:txBody>
                    <a:bodyPr/>
                    <a:lstStyle/>
                    <a:p>
                      <a:pPr>
                        <a:spcBef>
                          <a:spcPts val="300"/>
                        </a:spcBef>
                        <a:spcAft>
                          <a:spcPts val="300"/>
                        </a:spcAft>
                      </a:pPr>
                      <a:r>
                        <a:rPr lang="en-GB" sz="1200" b="1" spc="-15">
                          <a:effectLst/>
                        </a:rPr>
                        <a:t>Ch</a:t>
                      </a:r>
                      <a:r>
                        <a:rPr lang="en-GB" sz="1200" b="1" spc="-35">
                          <a:effectLst/>
                        </a:rPr>
                        <a:t>r</a:t>
                      </a:r>
                      <a:r>
                        <a:rPr lang="en-GB" sz="1200" b="1" spc="-10">
                          <a:effectLst/>
                        </a:rPr>
                        <a:t>oni</a:t>
                      </a:r>
                      <a:r>
                        <a:rPr lang="en-GB" sz="1200" b="1">
                          <a:effectLst/>
                        </a:rPr>
                        <a:t>c</a:t>
                      </a:r>
                      <a:r>
                        <a:rPr lang="en-GB" sz="1200" b="1" spc="35">
                          <a:effectLst/>
                        </a:rPr>
                        <a:t> </a:t>
                      </a:r>
                      <a:r>
                        <a:rPr lang="en-GB" sz="1200" b="1" spc="-25">
                          <a:effectLst/>
                        </a:rPr>
                        <a:t>r</a:t>
                      </a:r>
                      <a:r>
                        <a:rPr lang="en-GB" sz="1200" b="1" spc="-10">
                          <a:effectLst/>
                        </a:rPr>
                        <a:t>ena</a:t>
                      </a:r>
                      <a:r>
                        <a:rPr lang="en-GB" sz="1200" b="1">
                          <a:effectLst/>
                        </a:rPr>
                        <a:t>l</a:t>
                      </a:r>
                      <a:r>
                        <a:rPr lang="en-GB" sz="1200" b="1" spc="40">
                          <a:effectLst/>
                        </a:rPr>
                        <a:t> </a:t>
                      </a:r>
                      <a:r>
                        <a:rPr lang="en-GB" sz="1200" b="1" spc="-15">
                          <a:effectLst/>
                        </a:rPr>
                        <a:t>disease</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1</a:t>
                      </a:r>
                      <a:r>
                        <a:rPr lang="en-GB" sz="1200" b="1" dirty="0">
                          <a:effectLst/>
                        </a:rPr>
                        <a:t>9</a:t>
                      </a:r>
                      <a:r>
                        <a:rPr lang="en-GB" sz="1200" b="1" spc="5" dirty="0">
                          <a:effectLst/>
                        </a:rPr>
                        <a:t> </a:t>
                      </a:r>
                      <a:r>
                        <a:rPr lang="en-GB" sz="1600" b="1" spc="0" baseline="0" dirty="0">
                          <a:effectLst/>
                        </a:rPr>
                        <a:t> </a:t>
                      </a:r>
                      <a:r>
                        <a:rPr lang="en-GB" sz="1200" b="1" spc="-10" dirty="0">
                          <a:effectLst/>
                        </a:rPr>
                        <a:t>(5.3)</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4.8</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18.5</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3"/>
                  </a:ext>
                </a:extLst>
              </a:tr>
              <a:tr h="354144">
                <a:tc>
                  <a:txBody>
                    <a:bodyPr/>
                    <a:lstStyle/>
                    <a:p>
                      <a:pPr>
                        <a:spcBef>
                          <a:spcPts val="300"/>
                        </a:spcBef>
                        <a:spcAft>
                          <a:spcPts val="300"/>
                        </a:spcAft>
                      </a:pPr>
                      <a:r>
                        <a:rPr lang="en-GB" sz="1200" b="1" spc="-15">
                          <a:effectLst/>
                        </a:rPr>
                        <a:t>Ch</a:t>
                      </a:r>
                      <a:r>
                        <a:rPr lang="en-GB" sz="1200" b="1" spc="-35">
                          <a:effectLst/>
                        </a:rPr>
                        <a:t>r</a:t>
                      </a:r>
                      <a:r>
                        <a:rPr lang="en-GB" sz="1200" b="1" spc="-10">
                          <a:effectLst/>
                        </a:rPr>
                        <a:t>oni</a:t>
                      </a:r>
                      <a:r>
                        <a:rPr lang="en-GB" sz="1200" b="1">
                          <a:effectLst/>
                        </a:rPr>
                        <a:t>c</a:t>
                      </a:r>
                      <a:r>
                        <a:rPr lang="en-GB" sz="1200" b="1" spc="60">
                          <a:effectLst/>
                        </a:rPr>
                        <a:t> </a:t>
                      </a:r>
                      <a:r>
                        <a:rPr lang="en-GB" sz="1200" b="1" spc="-10">
                          <a:effectLst/>
                        </a:rPr>
                        <a:t>hear</a:t>
                      </a:r>
                      <a:r>
                        <a:rPr lang="en-GB" sz="1200" b="1">
                          <a:effectLst/>
                        </a:rPr>
                        <a:t>t</a:t>
                      </a:r>
                      <a:r>
                        <a:rPr lang="en-GB" sz="1200" b="1" spc="60">
                          <a:effectLst/>
                        </a:rPr>
                        <a:t> </a:t>
                      </a:r>
                      <a:r>
                        <a:rPr lang="en-GB" sz="1200" b="1" spc="-15">
                          <a:effectLst/>
                        </a:rPr>
                        <a:t>disease</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3</a:t>
                      </a:r>
                      <a:r>
                        <a:rPr lang="en-GB" sz="1200" b="1" dirty="0">
                          <a:effectLst/>
                        </a:rPr>
                        <a:t>2</a:t>
                      </a:r>
                      <a:r>
                        <a:rPr lang="en-GB" sz="1200" b="1" spc="5" dirty="0">
                          <a:effectLst/>
                        </a:rPr>
                        <a:t>  </a:t>
                      </a:r>
                      <a:r>
                        <a:rPr lang="en-GB" sz="1200" b="1" spc="-10" dirty="0">
                          <a:effectLst/>
                        </a:rPr>
                        <a:t>(9.0)</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3.7</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10.7</a:t>
                      </a:r>
                      <a:r>
                        <a:rPr lang="en-GB" sz="1600" b="1" spc="0" baseline="0" dirty="0">
                          <a:effectLst/>
                        </a:rPr>
                        <a:t> </a:t>
                      </a:r>
                      <a:r>
                        <a:rPr lang="en-GB" sz="1200" b="1" spc="-10" dirty="0">
                          <a:effectLst/>
                        </a:rPr>
                        <a:t>(7.3-15.7)</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4"/>
                  </a:ext>
                </a:extLst>
              </a:tr>
              <a:tr h="354144">
                <a:tc>
                  <a:txBody>
                    <a:bodyPr/>
                    <a:lstStyle/>
                    <a:p>
                      <a:pPr>
                        <a:spcBef>
                          <a:spcPts val="300"/>
                        </a:spcBef>
                        <a:spcAft>
                          <a:spcPts val="300"/>
                        </a:spcAft>
                      </a:pPr>
                      <a:r>
                        <a:rPr lang="en-GB" sz="1200" b="1" spc="-15">
                          <a:effectLst/>
                        </a:rPr>
                        <a:t>Ch</a:t>
                      </a:r>
                      <a:r>
                        <a:rPr lang="en-GB" sz="1200" b="1" spc="-35">
                          <a:effectLst/>
                        </a:rPr>
                        <a:t>r</a:t>
                      </a:r>
                      <a:r>
                        <a:rPr lang="en-GB" sz="1200" b="1" spc="-10">
                          <a:effectLst/>
                        </a:rPr>
                        <a:t>oni</a:t>
                      </a:r>
                      <a:r>
                        <a:rPr lang="en-GB" sz="1200" b="1">
                          <a:effectLst/>
                        </a:rPr>
                        <a:t>c</a:t>
                      </a:r>
                      <a:r>
                        <a:rPr lang="en-GB" sz="1200" b="1" spc="130">
                          <a:effectLst/>
                        </a:rPr>
                        <a:t> </a:t>
                      </a:r>
                      <a:r>
                        <a:rPr lang="en-GB" sz="1200" b="1" spc="-25">
                          <a:effectLst/>
                        </a:rPr>
                        <a:t>r</a:t>
                      </a:r>
                      <a:r>
                        <a:rPr lang="en-GB" sz="1200" b="1" spc="-10">
                          <a:effectLst/>
                        </a:rPr>
                        <a:t>espiratory </a:t>
                      </a:r>
                      <a:r>
                        <a:rPr lang="en-GB" sz="1200" b="1" spc="-15">
                          <a:effectLst/>
                        </a:rPr>
                        <a:t>disease</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59</a:t>
                      </a:r>
                      <a:r>
                        <a:rPr lang="en-GB" sz="1600" b="1" spc="0" baseline="0" dirty="0">
                          <a:effectLst/>
                        </a:rPr>
                        <a:t> </a:t>
                      </a:r>
                      <a:r>
                        <a:rPr lang="en-GB" sz="1200" b="1" spc="-10" dirty="0">
                          <a:effectLst/>
                        </a:rPr>
                        <a:t>(16.6)</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2.4</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7.4</a:t>
                      </a:r>
                      <a:r>
                        <a:rPr lang="en-GB" sz="1600" b="1" spc="0" baseline="0" dirty="0">
                          <a:effectLst/>
                        </a:rPr>
                        <a:t> </a:t>
                      </a:r>
                      <a:r>
                        <a:rPr lang="en-GB" sz="1200" b="1" spc="-10" dirty="0">
                          <a:effectLst/>
                        </a:rPr>
                        <a:t>(5.5-10.0)</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5"/>
                  </a:ext>
                </a:extLst>
              </a:tr>
              <a:tr h="354144">
                <a:tc>
                  <a:txBody>
                    <a:bodyPr/>
                    <a:lstStyle/>
                    <a:p>
                      <a:pPr>
                        <a:spcBef>
                          <a:spcPts val="300"/>
                        </a:spcBef>
                        <a:spcAft>
                          <a:spcPts val="300"/>
                        </a:spcAft>
                      </a:pPr>
                      <a:r>
                        <a:rPr lang="en-GB" sz="1200" b="1" spc="-15" dirty="0">
                          <a:effectLst/>
                        </a:rPr>
                        <a:t>Ch</a:t>
                      </a:r>
                      <a:r>
                        <a:rPr lang="en-GB" sz="1200" b="1" spc="-35" dirty="0">
                          <a:effectLst/>
                        </a:rPr>
                        <a:t>r</a:t>
                      </a:r>
                      <a:r>
                        <a:rPr lang="en-GB" sz="1200" b="1" spc="-10" dirty="0">
                          <a:effectLst/>
                        </a:rPr>
                        <a:t>oni</a:t>
                      </a:r>
                      <a:r>
                        <a:rPr lang="en-GB" sz="1200" b="1" dirty="0">
                          <a:effectLst/>
                        </a:rPr>
                        <a:t>c</a:t>
                      </a:r>
                      <a:r>
                        <a:rPr lang="en-GB" sz="1200" b="1" spc="30" dirty="0">
                          <a:effectLst/>
                        </a:rPr>
                        <a:t> </a:t>
                      </a:r>
                      <a:r>
                        <a:rPr lang="en-GB" sz="1200" b="1" spc="-10" dirty="0">
                          <a:effectLst/>
                        </a:rPr>
                        <a:t>live</a:t>
                      </a:r>
                      <a:r>
                        <a:rPr lang="en-GB" sz="1200" b="1" dirty="0">
                          <a:effectLst/>
                        </a:rPr>
                        <a:t>r</a:t>
                      </a:r>
                      <a:r>
                        <a:rPr lang="en-GB" sz="1200" b="1" spc="30" dirty="0">
                          <a:effectLst/>
                        </a:rPr>
                        <a:t> </a:t>
                      </a:r>
                      <a:r>
                        <a:rPr lang="en-GB" sz="1200" b="1" spc="-15" dirty="0">
                          <a:effectLst/>
                        </a:rPr>
                        <a:t>disease</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3</a:t>
                      </a:r>
                      <a:r>
                        <a:rPr lang="en-GB" sz="1200" b="1" dirty="0">
                          <a:effectLst/>
                        </a:rPr>
                        <a:t>2</a:t>
                      </a:r>
                      <a:r>
                        <a:rPr lang="en-GB" sz="1200" b="1" spc="5" dirty="0">
                          <a:effectLst/>
                        </a:rPr>
                        <a:t> </a:t>
                      </a:r>
                      <a:r>
                        <a:rPr lang="en-GB" sz="1600" b="1" spc="0" baseline="0" dirty="0">
                          <a:effectLst/>
                        </a:rPr>
                        <a:t> </a:t>
                      </a:r>
                      <a:r>
                        <a:rPr lang="en-GB" sz="1200" b="1" spc="-10" dirty="0">
                          <a:effectLst/>
                        </a:rPr>
                        <a:t>(9.0)</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15.8</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48.2</a:t>
                      </a:r>
                      <a:r>
                        <a:rPr lang="en-GB" sz="1600" b="1" spc="0" baseline="0" dirty="0">
                          <a:effectLst/>
                        </a:rPr>
                        <a:t> </a:t>
                      </a:r>
                      <a:r>
                        <a:rPr lang="en-GB" sz="1200" b="1" spc="-10" dirty="0">
                          <a:effectLst/>
                        </a:rPr>
                        <a:t>(32.8-70.6)</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6"/>
                  </a:ext>
                </a:extLst>
              </a:tr>
              <a:tr h="354144">
                <a:tc>
                  <a:txBody>
                    <a:bodyPr/>
                    <a:lstStyle/>
                    <a:p>
                      <a:pPr>
                        <a:spcBef>
                          <a:spcPts val="300"/>
                        </a:spcBef>
                        <a:spcAft>
                          <a:spcPts val="300"/>
                        </a:spcAft>
                      </a:pPr>
                      <a:r>
                        <a:rPr lang="en-GB" sz="1200" b="1" spc="-15">
                          <a:effectLst/>
                        </a:rPr>
                        <a:t>Diabetes</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2</a:t>
                      </a:r>
                      <a:r>
                        <a:rPr lang="en-GB" sz="1200" b="1" dirty="0">
                          <a:effectLst/>
                        </a:rPr>
                        <a:t>6</a:t>
                      </a:r>
                      <a:r>
                        <a:rPr lang="en-GB" sz="1200" b="1" spc="5" dirty="0">
                          <a:effectLst/>
                        </a:rPr>
                        <a:t> </a:t>
                      </a:r>
                      <a:r>
                        <a:rPr lang="en-GB" sz="1600" b="1" spc="0" baseline="0" dirty="0">
                          <a:effectLst/>
                        </a:rPr>
                        <a:t> </a:t>
                      </a:r>
                      <a:r>
                        <a:rPr lang="en-GB" sz="1200" b="1" spc="-10" dirty="0">
                          <a:effectLst/>
                        </a:rPr>
                        <a:t>(7.3)</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2.2</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5.8</a:t>
                      </a:r>
                      <a:r>
                        <a:rPr lang="en-GB" sz="1600" b="1" spc="0" baseline="0" dirty="0">
                          <a:effectLst/>
                        </a:rPr>
                        <a:t> </a:t>
                      </a:r>
                      <a:r>
                        <a:rPr lang="en-GB" sz="1200" b="1" spc="-10" dirty="0">
                          <a:effectLst/>
                        </a:rPr>
                        <a:t>(3.8-8.9)</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7"/>
                  </a:ext>
                </a:extLst>
              </a:tr>
              <a:tr h="354144">
                <a:tc>
                  <a:txBody>
                    <a:bodyPr/>
                    <a:lstStyle/>
                    <a:p>
                      <a:pPr>
                        <a:spcBef>
                          <a:spcPts val="300"/>
                        </a:spcBef>
                        <a:spcAft>
                          <a:spcPts val="300"/>
                        </a:spcAft>
                      </a:pPr>
                      <a:r>
                        <a:rPr lang="en-GB" sz="1200" b="1" spc="-10">
                          <a:effectLst/>
                        </a:rPr>
                        <a:t>Immunosupp</a:t>
                      </a:r>
                      <a:r>
                        <a:rPr lang="en-GB" sz="1200" b="1" spc="-30">
                          <a:effectLst/>
                        </a:rPr>
                        <a:t>r</a:t>
                      </a:r>
                      <a:r>
                        <a:rPr lang="en-GB" sz="1200" b="1" spc="-15">
                          <a:effectLst/>
                        </a:rPr>
                        <a:t>ession</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71</a:t>
                      </a:r>
                      <a:r>
                        <a:rPr lang="en-GB" sz="1600" b="1" spc="0" baseline="0" dirty="0">
                          <a:effectLst/>
                        </a:rPr>
                        <a:t> </a:t>
                      </a:r>
                      <a:r>
                        <a:rPr lang="en-GB" sz="1200" b="1" spc="-10" dirty="0">
                          <a:effectLst/>
                        </a:rPr>
                        <a:t>(19.9)</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20.0</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47.3</a:t>
                      </a:r>
                      <a:r>
                        <a:rPr lang="en-GB" sz="1600" b="1" spc="0" baseline="0" dirty="0">
                          <a:effectLst/>
                        </a:rPr>
                        <a:t> </a:t>
                      </a:r>
                      <a:r>
                        <a:rPr lang="en-GB" sz="1200" b="1" spc="-10" dirty="0">
                          <a:effectLst/>
                        </a:rPr>
                        <a:t>(35.5-63.1)</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8"/>
                  </a:ext>
                </a:extLst>
              </a:tr>
              <a:tr h="708288">
                <a:tc>
                  <a:txBody>
                    <a:bodyPr/>
                    <a:lstStyle/>
                    <a:p>
                      <a:pPr>
                        <a:spcBef>
                          <a:spcPts val="300"/>
                        </a:spcBef>
                        <a:spcAft>
                          <a:spcPts val="300"/>
                        </a:spcAft>
                      </a:pPr>
                      <a:r>
                        <a:rPr lang="en-GB" sz="1200" b="1" spc="-15">
                          <a:effectLst/>
                        </a:rPr>
                        <a:t>Ch</a:t>
                      </a:r>
                      <a:r>
                        <a:rPr lang="en-GB" sz="1200" b="1" spc="-35">
                          <a:effectLst/>
                        </a:rPr>
                        <a:t>r</a:t>
                      </a:r>
                      <a:r>
                        <a:rPr lang="en-GB" sz="1200" b="1" spc="-10">
                          <a:effectLst/>
                        </a:rPr>
                        <a:t>oni</a:t>
                      </a:r>
                      <a:r>
                        <a:rPr lang="en-GB" sz="1200" b="1">
                          <a:effectLst/>
                        </a:rPr>
                        <a:t>c</a:t>
                      </a:r>
                      <a:r>
                        <a:rPr lang="en-GB" sz="1200" b="1" spc="145">
                          <a:effectLst/>
                        </a:rPr>
                        <a:t> </a:t>
                      </a:r>
                      <a:r>
                        <a:rPr lang="en-GB" sz="1200" b="1" spc="-10">
                          <a:effectLst/>
                        </a:rPr>
                        <a:t>neu</a:t>
                      </a:r>
                      <a:r>
                        <a:rPr lang="en-GB" sz="1200" b="1" spc="-30">
                          <a:effectLst/>
                        </a:rPr>
                        <a:t>r</a:t>
                      </a:r>
                      <a:r>
                        <a:rPr lang="en-GB" sz="1200" b="1" spc="-10">
                          <a:effectLst/>
                        </a:rPr>
                        <a:t>ological </a:t>
                      </a:r>
                      <a:r>
                        <a:rPr lang="en-GB" sz="1200" b="1" spc="-15">
                          <a:effectLst/>
                        </a:rPr>
                        <a:t>diseas</a:t>
                      </a:r>
                      <a:r>
                        <a:rPr lang="en-GB" sz="1200" b="1">
                          <a:effectLst/>
                        </a:rPr>
                        <a:t>e</a:t>
                      </a:r>
                      <a:r>
                        <a:rPr lang="en-GB" sz="1200" b="1" spc="70">
                          <a:effectLst/>
                        </a:rPr>
                        <a:t> </a:t>
                      </a:r>
                      <a:r>
                        <a:rPr lang="en-GB" sz="1200" b="1" spc="-10">
                          <a:effectLst/>
                        </a:rPr>
                        <a:t>(excluding st</a:t>
                      </a:r>
                      <a:r>
                        <a:rPr lang="en-GB" sz="1200" b="1" spc="-30">
                          <a:effectLst/>
                        </a:rPr>
                        <a:t>r</a:t>
                      </a:r>
                      <a:r>
                        <a:rPr lang="en-GB" sz="1200" b="1" spc="-10">
                          <a:effectLst/>
                        </a:rPr>
                        <a:t>oke/transient </a:t>
                      </a:r>
                      <a:r>
                        <a:rPr lang="en-GB" sz="1200" b="1" spc="-15">
                          <a:effectLst/>
                        </a:rPr>
                        <a:t>ischaemi</a:t>
                      </a:r>
                      <a:r>
                        <a:rPr lang="en-GB" sz="1200" b="1">
                          <a:effectLst/>
                        </a:rPr>
                        <a:t>c </a:t>
                      </a:r>
                      <a:r>
                        <a:rPr lang="en-GB" sz="1200" b="1" spc="-10">
                          <a:effectLst/>
                        </a:rPr>
                        <a:t>attack)</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42</a:t>
                      </a:r>
                      <a:r>
                        <a:rPr lang="en-GB" sz="1600" b="1" spc="0" baseline="0" dirty="0">
                          <a:effectLst/>
                        </a:rPr>
                        <a:t> </a:t>
                      </a:r>
                      <a:r>
                        <a:rPr lang="en-GB" sz="1200" b="1" spc="-10" dirty="0">
                          <a:effectLst/>
                        </a:rPr>
                        <a:t>(11.8)</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a:effectLst/>
                        </a:rPr>
                        <a:t>14.7</a:t>
                      </a:r>
                      <a:endParaRPr lang="en-GB" sz="1600" b="1">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40.4</a:t>
                      </a:r>
                      <a:r>
                        <a:rPr lang="en-GB" sz="1600" b="1" spc="0" baseline="0" dirty="0">
                          <a:effectLst/>
                        </a:rPr>
                        <a:t> </a:t>
                      </a:r>
                      <a:r>
                        <a:rPr lang="en-GB" sz="1200" b="1" spc="-10" dirty="0">
                          <a:effectLst/>
                        </a:rPr>
                        <a:t>(28.7-56.8)</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9"/>
                  </a:ext>
                </a:extLst>
              </a:tr>
              <a:tr h="408724">
                <a:tc>
                  <a:txBody>
                    <a:bodyPr/>
                    <a:lstStyle/>
                    <a:p>
                      <a:pPr>
                        <a:spcBef>
                          <a:spcPts val="300"/>
                        </a:spcBef>
                        <a:spcAft>
                          <a:spcPts val="300"/>
                        </a:spcAft>
                      </a:pPr>
                      <a:r>
                        <a:rPr lang="en-GB" sz="1200" b="1" spc="-120" dirty="0">
                          <a:effectLst/>
                        </a:rPr>
                        <a:t>T</a:t>
                      </a:r>
                      <a:r>
                        <a:rPr lang="en-GB" sz="1200" b="1" spc="-10" dirty="0">
                          <a:effectLst/>
                        </a:rPr>
                        <a:t>ota</a:t>
                      </a:r>
                      <a:r>
                        <a:rPr lang="en-GB" sz="1200" b="1" dirty="0">
                          <a:effectLst/>
                        </a:rPr>
                        <a:t>l</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378</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0.8</a:t>
                      </a:r>
                      <a:endParaRPr lang="en-GB" sz="1600" b="1" dirty="0">
                        <a:effectLst/>
                        <a:latin typeface="Calibri"/>
                        <a:ea typeface="Calibri"/>
                        <a:cs typeface="Times New Roman"/>
                      </a:endParaRPr>
                    </a:p>
                  </a:txBody>
                  <a:tcPr marL="64294" marR="64294" marT="0" marB="0"/>
                </a:tc>
                <a:tc>
                  <a:txBody>
                    <a:bodyPr/>
                    <a:lstStyle/>
                    <a:p>
                      <a:pPr>
                        <a:spcAft>
                          <a:spcPts val="0"/>
                        </a:spcAft>
                      </a:pPr>
                      <a:r>
                        <a:rPr lang="en-GB" sz="1200" dirty="0">
                          <a:effectLst/>
                        </a:rPr>
                        <a:t> </a:t>
                      </a:r>
                      <a:endParaRPr lang="en-GB" sz="1600" dirty="0">
                        <a:effectLst/>
                        <a:latin typeface="Calibri"/>
                        <a:ea typeface="Calibri"/>
                        <a:cs typeface="Times New Roman"/>
                      </a:endParaRPr>
                    </a:p>
                  </a:txBody>
                  <a:tcPr marL="64294" marR="64294" marT="0" marB="0"/>
                </a:tc>
                <a:extLst>
                  <a:ext uri="{0D108BD9-81ED-4DB2-BD59-A6C34878D82A}">
                    <a16:rowId xmlns:a16="http://schemas.microsoft.com/office/drawing/2014/main" val="10010"/>
                  </a:ext>
                </a:extLst>
              </a:tr>
            </a:tbl>
          </a:graphicData>
        </a:graphic>
      </p:graphicFrame>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22</a:t>
            </a:fld>
            <a:endParaRPr lang="en-US" dirty="0"/>
          </a:p>
        </p:txBody>
      </p:sp>
      <p:sp>
        <p:nvSpPr>
          <p:cNvPr id="6" name="TextBox 5"/>
          <p:cNvSpPr txBox="1"/>
          <p:nvPr/>
        </p:nvSpPr>
        <p:spPr>
          <a:xfrm>
            <a:off x="467544" y="1124744"/>
            <a:ext cx="8568952" cy="523220"/>
          </a:xfrm>
          <a:prstGeom prst="rect">
            <a:avLst/>
          </a:prstGeom>
          <a:noFill/>
        </p:spPr>
        <p:txBody>
          <a:bodyPr wrap="square" rtlCol="0">
            <a:spAutoFit/>
          </a:bodyPr>
          <a:lstStyle/>
          <a:p>
            <a:r>
              <a:rPr lang="en-GB" sz="1400" dirty="0"/>
              <a:t>Influenza-related population mortality rates and relative risk of death among those aged six months to under 65 years by clinical risk group in England, September 2010 – May 2011</a:t>
            </a:r>
          </a:p>
        </p:txBody>
      </p:sp>
      <p:sp>
        <p:nvSpPr>
          <p:cNvPr id="7" name="Footer Placeholder 4">
            <a:extLst>
              <a:ext uri="{FF2B5EF4-FFF2-40B4-BE49-F238E27FC236}">
                <a16:creationId xmlns:a16="http://schemas.microsoft.com/office/drawing/2014/main" id="{8354358D-AFD1-48FA-8EBD-F55429725A29}"/>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1004945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8028000" cy="648072"/>
          </a:xfrm>
        </p:spPr>
        <p:txBody>
          <a:bodyPr/>
          <a:lstStyle/>
          <a:p>
            <a:r>
              <a:rPr lang="en-GB" dirty="0"/>
              <a:t>Pregnant women</a:t>
            </a:r>
          </a:p>
        </p:txBody>
      </p:sp>
      <p:sp>
        <p:nvSpPr>
          <p:cNvPr id="3" name="Content Placeholder 2"/>
          <p:cNvSpPr>
            <a:spLocks noGrp="1"/>
          </p:cNvSpPr>
          <p:nvPr>
            <p:ph idx="1"/>
          </p:nvPr>
        </p:nvSpPr>
        <p:spPr>
          <a:xfrm>
            <a:off x="539552" y="1484784"/>
            <a:ext cx="7848872" cy="4248472"/>
          </a:xfrm>
        </p:spPr>
        <p:txBody>
          <a:bodyPr/>
          <a:lstStyle/>
          <a:p>
            <a:pPr marL="0" indent="0"/>
            <a:r>
              <a:rPr lang="en-GB" sz="1600" b="1" dirty="0"/>
              <a:t>All pregnant women are recommended to receive the inactivated flu vaccine irrespective of their stage of pregnancy     </a:t>
            </a:r>
          </a:p>
          <a:p>
            <a:pPr>
              <a:buFont typeface="Arial" panose="020B0604020202020204" pitchFamily="34" charset="0"/>
              <a:buChar char="•"/>
            </a:pPr>
            <a:r>
              <a:rPr lang="en-GB" sz="1600" dirty="0"/>
              <a:t>pregnant women are at increased risk from complications if they contract flu</a:t>
            </a:r>
            <a:endParaRPr lang="en-GB" sz="1600" baseline="30000" dirty="0"/>
          </a:p>
          <a:p>
            <a:pPr>
              <a:buFont typeface="Arial" panose="020B0604020202020204" pitchFamily="34" charset="0"/>
              <a:buChar char="•"/>
            </a:pPr>
            <a:r>
              <a:rPr lang="en-GB" sz="1600" dirty="0"/>
              <a:t>having flu during pregnancy may be associated with premature birth and smaller birth size and weight</a:t>
            </a:r>
          </a:p>
          <a:p>
            <a:pPr>
              <a:buFont typeface="Arial" panose="020B0604020202020204" pitchFamily="34" charset="0"/>
              <a:buChar char="•"/>
            </a:pPr>
            <a:r>
              <a:rPr lang="en-GB" sz="1600" dirty="0"/>
              <a:t>flu vaccination during pregnancy provides passive immunity against flu to infants in the first few months of life</a:t>
            </a:r>
          </a:p>
          <a:p>
            <a:pPr>
              <a:buFont typeface="Arial" panose="020B0604020202020204" pitchFamily="34" charset="0"/>
              <a:buChar char="•"/>
            </a:pPr>
            <a:r>
              <a:rPr lang="en-GB" sz="1600" dirty="0"/>
              <a:t>studies on safety of flu vaccine in pregnancy show that inactivated flu vaccine can be safely and effectively administered during any trimester of pregnancy </a:t>
            </a:r>
          </a:p>
          <a:p>
            <a:pPr>
              <a:buFont typeface="Arial" panose="020B0604020202020204" pitchFamily="34" charset="0"/>
              <a:buChar char="•"/>
            </a:pPr>
            <a:r>
              <a:rPr lang="en-GB" sz="1600" dirty="0"/>
              <a:t>no study to date has demonstrated an increased risk of either maternal complications or adverse </a:t>
            </a:r>
            <a:r>
              <a:rPr lang="en-GB" sz="1600" dirty="0" err="1"/>
              <a:t>fetal</a:t>
            </a:r>
            <a:r>
              <a:rPr lang="en-GB" sz="1600" dirty="0"/>
              <a:t> outcomes associated with inactivated flu vaccine</a:t>
            </a:r>
          </a:p>
          <a:p>
            <a:pPr>
              <a:buFont typeface="Arial" panose="020B0604020202020204" pitchFamily="34" charset="0"/>
              <a:buChar char="•"/>
            </a:pPr>
            <a:r>
              <a:rPr lang="en-GB" sz="1600" dirty="0"/>
              <a:t>women should be offered flu vaccine every time they are pregnant</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23</a:t>
            </a:fld>
            <a:r>
              <a:rPr lang="en-US" dirty="0"/>
              <a:t> </a:t>
            </a:r>
          </a:p>
        </p:txBody>
      </p:sp>
      <p:sp>
        <p:nvSpPr>
          <p:cNvPr id="5" name="Footer Placeholder 4">
            <a:extLst>
              <a:ext uri="{FF2B5EF4-FFF2-40B4-BE49-F238E27FC236}">
                <a16:creationId xmlns:a16="http://schemas.microsoft.com/office/drawing/2014/main" id="{34D276C7-48F8-4719-A6A7-28BCF5117D38}"/>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4010125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2DDE-99AD-4758-91C5-762C0469B96D}"/>
              </a:ext>
            </a:extLst>
          </p:cNvPr>
          <p:cNvSpPr>
            <a:spLocks noGrp="1"/>
          </p:cNvSpPr>
          <p:nvPr>
            <p:ph type="title"/>
          </p:nvPr>
        </p:nvSpPr>
        <p:spPr/>
        <p:txBody>
          <a:bodyPr>
            <a:normAutofit fontScale="90000"/>
          </a:bodyPr>
          <a:lstStyle/>
          <a:p>
            <a:r>
              <a:rPr lang="en-GB" dirty="0"/>
              <a:t>Residential care/nursing home residents and staff</a:t>
            </a:r>
          </a:p>
        </p:txBody>
      </p:sp>
      <p:sp>
        <p:nvSpPr>
          <p:cNvPr id="3" name="Content Placeholder 2">
            <a:extLst>
              <a:ext uri="{FF2B5EF4-FFF2-40B4-BE49-F238E27FC236}">
                <a16:creationId xmlns:a16="http://schemas.microsoft.com/office/drawing/2014/main" id="{ACCAB1AB-0930-40C4-B0C3-474F97E2D627}"/>
              </a:ext>
            </a:extLst>
          </p:cNvPr>
          <p:cNvSpPr>
            <a:spLocks noGrp="1"/>
          </p:cNvSpPr>
          <p:nvPr>
            <p:ph idx="1"/>
          </p:nvPr>
        </p:nvSpPr>
        <p:spPr>
          <a:xfrm>
            <a:off x="467544" y="1843683"/>
            <a:ext cx="8028000" cy="4739679"/>
          </a:xfrm>
        </p:spPr>
        <p:txBody>
          <a:bodyPr/>
          <a:lstStyle/>
          <a:p>
            <a:pPr>
              <a:buFont typeface="Arial" panose="020B0604020202020204" pitchFamily="34" charset="0"/>
              <a:buChar char="•"/>
            </a:pPr>
            <a:r>
              <a:rPr lang="en-GB" b="1" dirty="0"/>
              <a:t>those living in long-stay residential care homes or other long-stay care facilities </a:t>
            </a:r>
            <a:r>
              <a:rPr lang="en-GB" dirty="0"/>
              <a:t>where rapid spread is likely to follow introduction of infection and cause high morbidity and mortality should be offered influenza vaccine (this does not include prisons, young offender institutions, university halls of residence, or boarding schools unless of primary school age)</a:t>
            </a:r>
          </a:p>
          <a:p>
            <a:pPr>
              <a:buFont typeface="Arial" panose="020B0604020202020204" pitchFamily="34" charset="0"/>
              <a:buChar char="•"/>
            </a:pPr>
            <a:r>
              <a:rPr lang="en-GB" dirty="0"/>
              <a:t>The community pharmacy seasonal influenza advanced service framework will be amended to enable community pharmacies to vaccinate both residential care/nursing home residents and staff in the home setting in a single visit to increase uptake rates</a:t>
            </a:r>
          </a:p>
          <a:p>
            <a:pPr>
              <a:buFont typeface="Arial" panose="020B0604020202020204" pitchFamily="34" charset="0"/>
              <a:buChar char="•"/>
            </a:pPr>
            <a:r>
              <a:rPr lang="en-GB" dirty="0"/>
              <a:t>GP practices are also able to vaccinate in the residential/care home, residents and staff who are registered with the practice</a:t>
            </a:r>
          </a:p>
        </p:txBody>
      </p:sp>
      <p:sp>
        <p:nvSpPr>
          <p:cNvPr id="4" name="Slide Number Placeholder 3">
            <a:extLst>
              <a:ext uri="{FF2B5EF4-FFF2-40B4-BE49-F238E27FC236}">
                <a16:creationId xmlns:a16="http://schemas.microsoft.com/office/drawing/2014/main" id="{C10C602A-3689-470D-9345-54796E30256B}"/>
              </a:ext>
            </a:extLst>
          </p:cNvPr>
          <p:cNvSpPr>
            <a:spLocks noGrp="1"/>
          </p:cNvSpPr>
          <p:nvPr>
            <p:ph type="sldNum" sz="quarter" idx="10"/>
          </p:nvPr>
        </p:nvSpPr>
        <p:spPr>
          <a:xfrm>
            <a:off x="-11137" y="6312693"/>
            <a:ext cx="9144000" cy="549275"/>
          </a:xfrm>
        </p:spPr>
        <p:txBody>
          <a:bodyPr/>
          <a:lstStyle/>
          <a:p>
            <a:pPr marL="531813">
              <a:defRPr/>
            </a:pPr>
            <a:r>
              <a:rPr lang="en-US"/>
              <a:t>  </a:t>
            </a:r>
            <a:fld id="{2565FA6D-D4C8-4C4C-AC4B-3269734D34D8}" type="slidenum">
              <a:rPr lang="en-US" smtClean="0"/>
              <a:pPr marL="531813">
                <a:defRPr/>
              </a:pPr>
              <a:t>24</a:t>
            </a:fld>
            <a:endParaRPr lang="en-US" dirty="0"/>
          </a:p>
        </p:txBody>
      </p:sp>
      <p:sp>
        <p:nvSpPr>
          <p:cNvPr id="6" name="Footer Placeholder 4">
            <a:extLst>
              <a:ext uri="{FF2B5EF4-FFF2-40B4-BE49-F238E27FC236}">
                <a16:creationId xmlns:a16="http://schemas.microsoft.com/office/drawing/2014/main" id="{F4E7CA22-2EEC-4010-A54A-4391C43D033C}"/>
              </a:ext>
            </a:extLst>
          </p:cNvPr>
          <p:cNvSpPr>
            <a:spLocks noGrp="1"/>
          </p:cNvSpPr>
          <p:nvPr>
            <p:ph type="ftr" sz="quarter" idx="11"/>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4129289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028000" cy="648072"/>
          </a:xfrm>
        </p:spPr>
        <p:txBody>
          <a:bodyPr/>
          <a:lstStyle/>
          <a:p>
            <a:r>
              <a:rPr lang="en-GB" dirty="0"/>
              <a:t>Health and social care workers</a:t>
            </a:r>
          </a:p>
        </p:txBody>
      </p:sp>
      <p:sp>
        <p:nvSpPr>
          <p:cNvPr id="3" name="Content Placeholder 2"/>
          <p:cNvSpPr>
            <a:spLocks noGrp="1"/>
          </p:cNvSpPr>
          <p:nvPr>
            <p:ph idx="1"/>
          </p:nvPr>
        </p:nvSpPr>
        <p:spPr>
          <a:xfrm>
            <a:off x="467544" y="1270425"/>
            <a:ext cx="7791871" cy="4608512"/>
          </a:xfrm>
        </p:spPr>
        <p:txBody>
          <a:bodyPr/>
          <a:lstStyle/>
          <a:p>
            <a:pPr>
              <a:buFont typeface="Arial" panose="020B0604020202020204" pitchFamily="34" charset="0"/>
              <a:buChar char="•"/>
            </a:pPr>
            <a:r>
              <a:rPr lang="en-GB" sz="1600" dirty="0"/>
              <a:t>vaccination of health and social care workers protects them and reduces risk of spreading flu to their patients, service users, colleagues and family members</a:t>
            </a:r>
          </a:p>
          <a:p>
            <a:pPr>
              <a:buFont typeface="Arial" panose="020B0604020202020204" pitchFamily="34" charset="0"/>
              <a:buChar char="•"/>
            </a:pPr>
            <a:r>
              <a:rPr lang="en-GB" sz="1600" dirty="0"/>
              <a:t>evidence that vaccination significantly lowers rates of flu-like illness, hospitalisation and mortality in the elderly in long-term healthcare settings</a:t>
            </a:r>
          </a:p>
          <a:p>
            <a:pPr>
              <a:buFont typeface="Arial" panose="020B0604020202020204" pitchFamily="34" charset="0"/>
              <a:buChar char="•"/>
            </a:pPr>
            <a:r>
              <a:rPr lang="en-GB" sz="1600" dirty="0"/>
              <a:t>reduces transmission of flu to vulnerable patients, some of whom may have impaired immunity and may not respond well to immunisation </a:t>
            </a:r>
          </a:p>
          <a:p>
            <a:pPr>
              <a:buFont typeface="Arial" panose="020B0604020202020204" pitchFamily="34" charset="0"/>
              <a:buChar char="•"/>
            </a:pPr>
            <a:r>
              <a:rPr lang="en-GB" sz="1600" dirty="0"/>
              <a:t>frontline health and social care workers have a duty of care to protect their patients and service users from infection </a:t>
            </a:r>
          </a:p>
          <a:p>
            <a:pPr>
              <a:buFont typeface="Arial" panose="020B0604020202020204" pitchFamily="34" charset="0"/>
              <a:buChar char="•"/>
            </a:pPr>
            <a:r>
              <a:rPr lang="en-GB" sz="1600" dirty="0"/>
              <a:t>vaccination of frontline workers also helps reduce sickness absences and contributes to keeping the NHS and care services running through winter pressures</a:t>
            </a:r>
          </a:p>
          <a:p>
            <a:pPr>
              <a:buFont typeface="Arial" panose="020B0604020202020204" pitchFamily="34" charset="0"/>
              <a:buChar char="•"/>
            </a:pPr>
            <a:r>
              <a:rPr lang="en-GB" sz="1600" dirty="0"/>
              <a:t>NHS and social care bodies have a responsibility to ensure, as far as is reasonably practicable, that health and social care workers are free of, and are protected from exposure to infections that can be caught at work                                </a:t>
            </a:r>
            <a:br>
              <a:rPr lang="en-GB" sz="1600" dirty="0"/>
            </a:br>
            <a:r>
              <a:rPr lang="en-GB" sz="1600" dirty="0"/>
              <a:t>(Health and Social Care Act 2008, Code of Practice on the prevention and control of infections)</a:t>
            </a:r>
          </a:p>
          <a:p>
            <a:pPr marL="0" indent="0"/>
            <a:endParaRPr lang="en-GB" sz="1600" dirty="0"/>
          </a:p>
        </p:txBody>
      </p:sp>
      <p:sp>
        <p:nvSpPr>
          <p:cNvPr id="4" name="Slide Number Placeholder 3"/>
          <p:cNvSpPr>
            <a:spLocks noGrp="1"/>
          </p:cNvSpPr>
          <p:nvPr>
            <p:ph type="sldNum" sz="quarter" idx="10"/>
          </p:nvPr>
        </p:nvSpPr>
        <p:spPr/>
        <p:txBody>
          <a:bodyPr/>
          <a:lstStyle/>
          <a:p>
            <a:pPr>
              <a:defRPr/>
            </a:pPr>
            <a:r>
              <a:rPr lang="en-US" dirty="0"/>
              <a:t>  </a:t>
            </a:r>
          </a:p>
        </p:txBody>
      </p:sp>
      <p:sp>
        <p:nvSpPr>
          <p:cNvPr id="5" name="Footer Placeholder 4">
            <a:extLst>
              <a:ext uri="{FF2B5EF4-FFF2-40B4-BE49-F238E27FC236}">
                <a16:creationId xmlns:a16="http://schemas.microsoft.com/office/drawing/2014/main" id="{BF427FC5-9B84-41CB-8993-E99F61437B49}"/>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714693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028000" cy="648072"/>
          </a:xfrm>
        </p:spPr>
        <p:txBody>
          <a:bodyPr>
            <a:normAutofit fontScale="90000"/>
          </a:bodyPr>
          <a:lstStyle/>
          <a:p>
            <a:r>
              <a:rPr lang="en-GB" dirty="0"/>
              <a:t>Vaccination of those not in a clinical risk group</a:t>
            </a:r>
          </a:p>
        </p:txBody>
      </p:sp>
      <p:sp>
        <p:nvSpPr>
          <p:cNvPr id="3" name="Content Placeholder 2"/>
          <p:cNvSpPr>
            <a:spLocks noGrp="1"/>
          </p:cNvSpPr>
          <p:nvPr>
            <p:ph idx="1"/>
          </p:nvPr>
        </p:nvSpPr>
        <p:spPr>
          <a:xfrm>
            <a:off x="539552" y="2132856"/>
            <a:ext cx="7488832" cy="3816424"/>
          </a:xfrm>
        </p:spPr>
        <p:txBody>
          <a:bodyPr/>
          <a:lstStyle/>
          <a:p>
            <a:pPr>
              <a:buFont typeface="Arial" panose="020B0604020202020204" pitchFamily="34" charset="0"/>
              <a:buChar char="•"/>
            </a:pPr>
            <a:r>
              <a:rPr lang="en-GB" sz="1600" dirty="0"/>
              <a:t>the list of clinical risk groups is not exhaustive, healthcare practitioners should apply clinical judgement to take into account the risk of flu exacerbating any underlying disease as well as the risk of serious illness from flu itself</a:t>
            </a:r>
          </a:p>
          <a:p>
            <a:pPr lvl="1">
              <a:buFont typeface="Arial" panose="020B0604020202020204" pitchFamily="34" charset="0"/>
              <a:buChar char="•"/>
            </a:pPr>
            <a:r>
              <a:rPr lang="en-GB" sz="1600" dirty="0"/>
              <a:t>flu vaccine should be offered to such cases and will be reimbursed, even if the individual is not in the clinical risk groups specified in the risk groups list</a:t>
            </a:r>
          </a:p>
          <a:p>
            <a:pPr marL="0" lvl="0" indent="0"/>
            <a:endParaRPr lang="en-GB" sz="16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26</a:t>
            </a:fld>
            <a:endParaRPr lang="en-US" dirty="0"/>
          </a:p>
        </p:txBody>
      </p:sp>
      <p:sp>
        <p:nvSpPr>
          <p:cNvPr id="5" name="Footer Placeholder 4">
            <a:extLst>
              <a:ext uri="{FF2B5EF4-FFF2-40B4-BE49-F238E27FC236}">
                <a16:creationId xmlns:a16="http://schemas.microsoft.com/office/drawing/2014/main" id="{2D83347B-0538-464D-B2D2-EFA6B053D638}"/>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2943730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07762-DA14-4D07-B6A0-8CA5E899EA70}"/>
              </a:ext>
            </a:extLst>
          </p:cNvPr>
          <p:cNvSpPr>
            <a:spLocks noGrp="1"/>
          </p:cNvSpPr>
          <p:nvPr>
            <p:ph type="title"/>
          </p:nvPr>
        </p:nvSpPr>
        <p:spPr>
          <a:xfrm>
            <a:off x="179512" y="548680"/>
            <a:ext cx="8964488" cy="648072"/>
          </a:xfrm>
        </p:spPr>
        <p:txBody>
          <a:bodyPr>
            <a:normAutofit fontScale="90000"/>
          </a:bodyPr>
          <a:lstStyle/>
          <a:p>
            <a:r>
              <a:rPr lang="en-GB" dirty="0"/>
              <a:t>Flu vaccine uptake in England 2015 to 2021 (%)</a:t>
            </a:r>
          </a:p>
        </p:txBody>
      </p:sp>
      <p:graphicFrame>
        <p:nvGraphicFramePr>
          <p:cNvPr id="6" name="Content Placeholder 5">
            <a:extLst>
              <a:ext uri="{FF2B5EF4-FFF2-40B4-BE49-F238E27FC236}">
                <a16:creationId xmlns:a16="http://schemas.microsoft.com/office/drawing/2014/main" id="{47709201-5BA1-4DE5-AB26-87043B1FB5A9}"/>
              </a:ext>
            </a:extLst>
          </p:cNvPr>
          <p:cNvGraphicFramePr>
            <a:graphicFrameLocks noGrp="1"/>
          </p:cNvGraphicFramePr>
          <p:nvPr>
            <p:ph idx="1"/>
            <p:extLst>
              <p:ext uri="{D42A27DB-BD31-4B8C-83A1-F6EECF244321}">
                <p14:modId xmlns:p14="http://schemas.microsoft.com/office/powerpoint/2010/main" val="3463072348"/>
              </p:ext>
            </p:extLst>
          </p:nvPr>
        </p:nvGraphicFramePr>
        <p:xfrm>
          <a:off x="251519" y="1238799"/>
          <a:ext cx="8640961" cy="4846320"/>
        </p:xfrm>
        <a:graphic>
          <a:graphicData uri="http://schemas.openxmlformats.org/drawingml/2006/table">
            <a:tbl>
              <a:tblPr firstRow="1" bandRow="1">
                <a:tableStyleId>{5C22544A-7EE6-4342-B048-85BDC9FD1C3A}</a:tableStyleId>
              </a:tblPr>
              <a:tblGrid>
                <a:gridCol w="2200494">
                  <a:extLst>
                    <a:ext uri="{9D8B030D-6E8A-4147-A177-3AD203B41FA5}">
                      <a16:colId xmlns:a16="http://schemas.microsoft.com/office/drawing/2014/main" val="2442995142"/>
                    </a:ext>
                  </a:extLst>
                </a:gridCol>
                <a:gridCol w="751835">
                  <a:extLst>
                    <a:ext uri="{9D8B030D-6E8A-4147-A177-3AD203B41FA5}">
                      <a16:colId xmlns:a16="http://schemas.microsoft.com/office/drawing/2014/main" val="2829406762"/>
                    </a:ext>
                  </a:extLst>
                </a:gridCol>
                <a:gridCol w="864096">
                  <a:extLst>
                    <a:ext uri="{9D8B030D-6E8A-4147-A177-3AD203B41FA5}">
                      <a16:colId xmlns:a16="http://schemas.microsoft.com/office/drawing/2014/main" val="392596139"/>
                    </a:ext>
                  </a:extLst>
                </a:gridCol>
                <a:gridCol w="792088">
                  <a:extLst>
                    <a:ext uri="{9D8B030D-6E8A-4147-A177-3AD203B41FA5}">
                      <a16:colId xmlns:a16="http://schemas.microsoft.com/office/drawing/2014/main" val="2414216358"/>
                    </a:ext>
                  </a:extLst>
                </a:gridCol>
                <a:gridCol w="792088">
                  <a:extLst>
                    <a:ext uri="{9D8B030D-6E8A-4147-A177-3AD203B41FA5}">
                      <a16:colId xmlns:a16="http://schemas.microsoft.com/office/drawing/2014/main" val="1413761284"/>
                    </a:ext>
                  </a:extLst>
                </a:gridCol>
                <a:gridCol w="792088">
                  <a:extLst>
                    <a:ext uri="{9D8B030D-6E8A-4147-A177-3AD203B41FA5}">
                      <a16:colId xmlns:a16="http://schemas.microsoft.com/office/drawing/2014/main" val="421027447"/>
                    </a:ext>
                  </a:extLst>
                </a:gridCol>
                <a:gridCol w="1080120">
                  <a:extLst>
                    <a:ext uri="{9D8B030D-6E8A-4147-A177-3AD203B41FA5}">
                      <a16:colId xmlns:a16="http://schemas.microsoft.com/office/drawing/2014/main" val="407611834"/>
                    </a:ext>
                  </a:extLst>
                </a:gridCol>
                <a:gridCol w="1368152">
                  <a:extLst>
                    <a:ext uri="{9D8B030D-6E8A-4147-A177-3AD203B41FA5}">
                      <a16:colId xmlns:a16="http://schemas.microsoft.com/office/drawing/2014/main" val="4223850508"/>
                    </a:ext>
                  </a:extLst>
                </a:gridCol>
              </a:tblGrid>
              <a:tr h="370840">
                <a:tc>
                  <a:txBody>
                    <a:bodyPr/>
                    <a:lstStyle/>
                    <a:p>
                      <a:r>
                        <a:rPr lang="en-GB" sz="1600" dirty="0"/>
                        <a:t>Target Group</a:t>
                      </a:r>
                    </a:p>
                  </a:txBody>
                  <a:tcPr/>
                </a:tc>
                <a:tc>
                  <a:txBody>
                    <a:bodyPr/>
                    <a:lstStyle/>
                    <a:p>
                      <a:r>
                        <a:rPr lang="en-GB" sz="1200" dirty="0"/>
                        <a:t>2020/21</a:t>
                      </a:r>
                    </a:p>
                  </a:txBody>
                  <a:tcPr/>
                </a:tc>
                <a:tc>
                  <a:txBody>
                    <a:bodyPr/>
                    <a:lstStyle/>
                    <a:p>
                      <a:r>
                        <a:rPr lang="en-GB" sz="1200" dirty="0"/>
                        <a:t>2019/20</a:t>
                      </a:r>
                    </a:p>
                  </a:txBody>
                  <a:tcPr/>
                </a:tc>
                <a:tc>
                  <a:txBody>
                    <a:bodyPr/>
                    <a:lstStyle/>
                    <a:p>
                      <a:r>
                        <a:rPr lang="en-GB" sz="1200" dirty="0"/>
                        <a:t>2018/19</a:t>
                      </a:r>
                    </a:p>
                  </a:txBody>
                  <a:tcPr/>
                </a:tc>
                <a:tc>
                  <a:txBody>
                    <a:bodyPr/>
                    <a:lstStyle/>
                    <a:p>
                      <a:r>
                        <a:rPr lang="en-GB" sz="1200" dirty="0"/>
                        <a:t>2017/18</a:t>
                      </a:r>
                    </a:p>
                  </a:txBody>
                  <a:tcPr/>
                </a:tc>
                <a:tc>
                  <a:txBody>
                    <a:bodyPr/>
                    <a:lstStyle/>
                    <a:p>
                      <a:r>
                        <a:rPr lang="en-GB" sz="1200" dirty="0"/>
                        <a:t>2016/17</a:t>
                      </a:r>
                    </a:p>
                  </a:txBody>
                  <a:tcPr/>
                </a:tc>
                <a:tc>
                  <a:txBody>
                    <a:bodyPr/>
                    <a:lstStyle/>
                    <a:p>
                      <a:r>
                        <a:rPr lang="en-GB" sz="1200" dirty="0"/>
                        <a:t>2015/16</a:t>
                      </a:r>
                    </a:p>
                  </a:txBody>
                  <a:tcPr/>
                </a:tc>
                <a:tc>
                  <a:txBody>
                    <a:bodyPr/>
                    <a:lstStyle/>
                    <a:p>
                      <a:r>
                        <a:rPr lang="en-GB" sz="1600" dirty="0"/>
                        <a:t>% Uptake ambition for 2021/22</a:t>
                      </a:r>
                    </a:p>
                  </a:txBody>
                  <a:tcPr/>
                </a:tc>
                <a:extLst>
                  <a:ext uri="{0D108BD9-81ED-4DB2-BD59-A6C34878D82A}">
                    <a16:rowId xmlns:a16="http://schemas.microsoft.com/office/drawing/2014/main" val="19522877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rPr>
                        <a:t>Patients aged 65 years or older</a:t>
                      </a:r>
                      <a:endParaRPr lang="en-GB" sz="1400" b="0" i="0" u="none" strike="noStrike" dirty="0">
                        <a:solidFill>
                          <a:srgbClr val="000000"/>
                        </a:solidFill>
                        <a:effectLst/>
                        <a:latin typeface="Calibri"/>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dirty="0">
                          <a:solidFill>
                            <a:srgbClr val="000000"/>
                          </a:solidFill>
                          <a:effectLst/>
                          <a:latin typeface="Calibri"/>
                        </a:rPr>
                        <a:t>80.9</a:t>
                      </a:r>
                    </a:p>
                  </a:txBody>
                  <a:tcPr/>
                </a:tc>
                <a:tc>
                  <a:txBody>
                    <a:bodyPr/>
                    <a:lstStyle/>
                    <a:p>
                      <a:pPr algn="ctr"/>
                      <a:r>
                        <a:rPr lang="en-GB" sz="1400" dirty="0"/>
                        <a:t>72.4</a:t>
                      </a:r>
                    </a:p>
                  </a:txBody>
                  <a:tcPr/>
                </a:tc>
                <a:tc>
                  <a:txBody>
                    <a:bodyPr/>
                    <a:lstStyle/>
                    <a:p>
                      <a:pPr algn="ctr"/>
                      <a:r>
                        <a:rPr lang="en-GB" sz="1400" dirty="0"/>
                        <a:t>72.0</a:t>
                      </a:r>
                    </a:p>
                  </a:txBody>
                  <a:tcPr/>
                </a:tc>
                <a:tc>
                  <a:txBody>
                    <a:bodyPr/>
                    <a:lstStyle/>
                    <a:p>
                      <a:pPr algn="ctr"/>
                      <a:r>
                        <a:rPr lang="en-GB" sz="1400" dirty="0"/>
                        <a:t>72.6</a:t>
                      </a:r>
                    </a:p>
                  </a:txBody>
                  <a:tcPr/>
                </a:tc>
                <a:tc>
                  <a:txBody>
                    <a:bodyPr/>
                    <a:lstStyle/>
                    <a:p>
                      <a:pPr algn="ctr"/>
                      <a:r>
                        <a:rPr lang="en-GB" sz="1400" dirty="0"/>
                        <a:t>70.5</a:t>
                      </a:r>
                    </a:p>
                  </a:txBody>
                  <a:tcPr/>
                </a:tc>
                <a:tc>
                  <a:txBody>
                    <a:bodyPr/>
                    <a:lstStyle/>
                    <a:p>
                      <a:pPr algn="ctr"/>
                      <a:r>
                        <a:rPr lang="en-GB" sz="1400" dirty="0"/>
                        <a:t>71.0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Calibri"/>
                        </a:rPr>
                        <a:t>85</a:t>
                      </a:r>
                    </a:p>
                  </a:txBody>
                  <a:tcPr/>
                </a:tc>
                <a:extLst>
                  <a:ext uri="{0D108BD9-81ED-4DB2-BD59-A6C34878D82A}">
                    <a16:rowId xmlns:a16="http://schemas.microsoft.com/office/drawing/2014/main" val="3115244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rPr>
                        <a:t>Patients aged six months to under 65 years in risk groups</a:t>
                      </a:r>
                      <a:r>
                        <a:rPr lang="en-GB" sz="1400" dirty="0"/>
                        <a:t>*</a:t>
                      </a:r>
                      <a:endParaRPr lang="en-GB" sz="1400" b="0" i="0" u="none" strike="noStrike" dirty="0">
                        <a:solidFill>
                          <a:srgbClr val="000000"/>
                        </a:solidFill>
                        <a:effectLst/>
                        <a:latin typeface="Calibri"/>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dirty="0">
                          <a:solidFill>
                            <a:srgbClr val="000000"/>
                          </a:solidFill>
                          <a:effectLst/>
                          <a:latin typeface="Calibri"/>
                        </a:rPr>
                        <a:t>53.0</a:t>
                      </a:r>
                    </a:p>
                  </a:txBody>
                  <a:tcPr>
                    <a:solidFill>
                      <a:schemeClr val="accent6">
                        <a:lumMod val="20000"/>
                        <a:lumOff val="80000"/>
                      </a:schemeClr>
                    </a:solidFill>
                  </a:tcPr>
                </a:tc>
                <a:tc>
                  <a:txBody>
                    <a:bodyPr/>
                    <a:lstStyle/>
                    <a:p>
                      <a:pPr algn="ctr"/>
                      <a:r>
                        <a:rPr lang="en-GB" sz="1400" dirty="0"/>
                        <a:t>44.9</a:t>
                      </a:r>
                    </a:p>
                  </a:txBody>
                  <a:tcPr>
                    <a:solidFill>
                      <a:schemeClr val="accent6">
                        <a:lumMod val="20000"/>
                        <a:lumOff val="80000"/>
                      </a:schemeClr>
                    </a:solidFill>
                  </a:tcPr>
                </a:tc>
                <a:tc>
                  <a:txBody>
                    <a:bodyPr/>
                    <a:lstStyle/>
                    <a:p>
                      <a:pPr algn="ctr"/>
                      <a:r>
                        <a:rPr lang="en-GB" sz="1400" dirty="0"/>
                        <a:t>48.0</a:t>
                      </a:r>
                    </a:p>
                  </a:txBody>
                  <a:tcPr>
                    <a:solidFill>
                      <a:schemeClr val="accent6">
                        <a:lumMod val="20000"/>
                        <a:lumOff val="80000"/>
                      </a:schemeClr>
                    </a:solidFill>
                  </a:tcPr>
                </a:tc>
                <a:tc>
                  <a:txBody>
                    <a:bodyPr/>
                    <a:lstStyle/>
                    <a:p>
                      <a:pPr algn="ctr"/>
                      <a:r>
                        <a:rPr lang="en-GB" sz="1400" dirty="0"/>
                        <a:t>48.9</a:t>
                      </a:r>
                    </a:p>
                  </a:txBody>
                  <a:tcPr>
                    <a:solidFill>
                      <a:schemeClr val="accent6">
                        <a:lumMod val="20000"/>
                        <a:lumOff val="80000"/>
                      </a:schemeClr>
                    </a:solidFill>
                  </a:tcPr>
                </a:tc>
                <a:tc>
                  <a:txBody>
                    <a:bodyPr/>
                    <a:lstStyle/>
                    <a:p>
                      <a:pPr algn="ctr"/>
                      <a:r>
                        <a:rPr lang="en-GB" sz="1400" dirty="0"/>
                        <a:t>48.6</a:t>
                      </a:r>
                    </a:p>
                  </a:txBody>
                  <a:tcPr>
                    <a:solidFill>
                      <a:schemeClr val="accent6">
                        <a:lumMod val="20000"/>
                        <a:lumOff val="80000"/>
                      </a:schemeClr>
                    </a:solidFill>
                  </a:tcPr>
                </a:tc>
                <a:tc>
                  <a:txBody>
                    <a:bodyPr/>
                    <a:lstStyle/>
                    <a:p>
                      <a:pPr algn="ctr"/>
                      <a:r>
                        <a:rPr lang="en-GB" sz="1400" dirty="0"/>
                        <a:t>45.1</a:t>
                      </a:r>
                    </a:p>
                  </a:txBody>
                  <a:tcPr>
                    <a:solidFill>
                      <a:schemeClr val="accent6">
                        <a:lumMod val="20000"/>
                        <a:lumOff val="80000"/>
                      </a:schemeClr>
                    </a:solidFill>
                  </a:tcPr>
                </a:tc>
                <a:tc>
                  <a:txBody>
                    <a:bodyPr/>
                    <a:lstStyle/>
                    <a:p>
                      <a:pPr algn="ctr"/>
                      <a:r>
                        <a:rPr lang="en-GB" sz="1400" dirty="0"/>
                        <a:t>75 </a:t>
                      </a:r>
                    </a:p>
                    <a:p>
                      <a:pPr algn="ctr"/>
                      <a:r>
                        <a:rPr lang="en-GB" sz="1100" dirty="0"/>
                        <a:t>(maintain higher rates where this has already been achieved)</a:t>
                      </a:r>
                    </a:p>
                  </a:txBody>
                  <a:tcPr>
                    <a:solidFill>
                      <a:schemeClr val="accent6">
                        <a:lumMod val="20000"/>
                        <a:lumOff val="80000"/>
                      </a:schemeClr>
                    </a:solidFill>
                  </a:tcPr>
                </a:tc>
                <a:extLst>
                  <a:ext uri="{0D108BD9-81ED-4DB2-BD59-A6C34878D82A}">
                    <a16:rowId xmlns:a16="http://schemas.microsoft.com/office/drawing/2014/main" val="35112866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rPr>
                        <a:t>Pregnant women in risk group</a:t>
                      </a:r>
                      <a:endParaRPr lang="en-GB" sz="1400" b="0" i="0" u="none" strike="noStrike" dirty="0">
                        <a:solidFill>
                          <a:srgbClr val="000000"/>
                        </a:solidFill>
                        <a:effectLst/>
                        <a:latin typeface="Calibri"/>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dirty="0">
                          <a:solidFill>
                            <a:srgbClr val="000000"/>
                          </a:solidFill>
                          <a:effectLst/>
                          <a:latin typeface="Calibri"/>
                        </a:rPr>
                        <a:t>57.7</a:t>
                      </a:r>
                    </a:p>
                  </a:txBody>
                  <a:tcPr/>
                </a:tc>
                <a:tc>
                  <a:txBody>
                    <a:bodyPr/>
                    <a:lstStyle/>
                    <a:p>
                      <a:pPr algn="ctr"/>
                      <a:r>
                        <a:rPr lang="en-GB" sz="1400" dirty="0"/>
                        <a:t>56.9</a:t>
                      </a:r>
                    </a:p>
                  </a:txBody>
                  <a:tcP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60.2</a:t>
                      </a:r>
                    </a:p>
                    <a:p>
                      <a:pPr algn="ctr"/>
                      <a:endParaRPr lang="en-GB" sz="1400" dirty="0"/>
                    </a:p>
                  </a:txBody>
                  <a:tcPr/>
                </a:tc>
                <a:tc>
                  <a:txBody>
                    <a:bodyPr/>
                    <a:lstStyle/>
                    <a:p>
                      <a:pPr algn="ctr"/>
                      <a:r>
                        <a:rPr lang="en-GB" sz="1400" dirty="0"/>
                        <a:t>62.1</a:t>
                      </a:r>
                    </a:p>
                  </a:txBody>
                  <a:tcPr/>
                </a:tc>
                <a:tc>
                  <a:txBody>
                    <a:bodyPr/>
                    <a:lstStyle/>
                    <a:p>
                      <a:pPr algn="ctr"/>
                      <a:r>
                        <a:rPr lang="en-GB" sz="1400" dirty="0"/>
                        <a:t>58.7</a:t>
                      </a:r>
                    </a:p>
                  </a:txBody>
                  <a:tcPr/>
                </a:tc>
                <a:tc>
                  <a:txBody>
                    <a:bodyPr/>
                    <a:lstStyle/>
                    <a:p>
                      <a:pPr algn="ctr"/>
                      <a:r>
                        <a:rPr lang="en-GB" sz="1400" dirty="0"/>
                        <a:t>40.6</a:t>
                      </a:r>
                    </a:p>
                  </a:txBody>
                  <a:tcPr/>
                </a:tc>
                <a:tc>
                  <a:txBody>
                    <a:bodyPr/>
                    <a:lstStyle/>
                    <a:p>
                      <a:pPr algn="ctr"/>
                      <a:r>
                        <a:rPr lang="en-GB" sz="1400" dirty="0"/>
                        <a:t>75</a:t>
                      </a:r>
                    </a:p>
                  </a:txBody>
                  <a:tcPr/>
                </a:tc>
                <a:extLst>
                  <a:ext uri="{0D108BD9-81ED-4DB2-BD59-A6C34878D82A}">
                    <a16:rowId xmlns:a16="http://schemas.microsoft.com/office/drawing/2014/main" val="5990031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rPr>
                        <a:t>Pregnant women NOT in risk group</a:t>
                      </a:r>
                      <a:endParaRPr lang="en-GB" sz="1400" b="0" i="0" u="none" strike="noStrike" dirty="0">
                        <a:solidFill>
                          <a:srgbClr val="000000"/>
                        </a:solidFill>
                        <a:effectLst/>
                        <a:latin typeface="Calibri"/>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dirty="0">
                          <a:solidFill>
                            <a:srgbClr val="000000"/>
                          </a:solidFill>
                          <a:effectLst/>
                          <a:latin typeface="Calibri"/>
                        </a:rPr>
                        <a:t>41.5</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42.1</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43.7</a:t>
                      </a:r>
                    </a:p>
                  </a:txBody>
                  <a:tcPr>
                    <a:solidFill>
                      <a:schemeClr val="accent6">
                        <a:lumMod val="20000"/>
                        <a:lumOff val="80000"/>
                      </a:schemeClr>
                    </a:solidFill>
                  </a:tcPr>
                </a:tc>
                <a:tc>
                  <a:txBody>
                    <a:bodyPr/>
                    <a:lstStyle/>
                    <a:p>
                      <a:pPr algn="ctr"/>
                      <a:r>
                        <a:rPr lang="en-GB" sz="1400" dirty="0"/>
                        <a:t>45.7</a:t>
                      </a:r>
                    </a:p>
                  </a:txBody>
                  <a:tcPr>
                    <a:solidFill>
                      <a:schemeClr val="accent6">
                        <a:lumMod val="20000"/>
                        <a:lumOff val="80000"/>
                      </a:schemeClr>
                    </a:solidFill>
                  </a:tcPr>
                </a:tc>
                <a:tc>
                  <a:txBody>
                    <a:bodyPr/>
                    <a:lstStyle/>
                    <a:p>
                      <a:pPr algn="ctr"/>
                      <a:r>
                        <a:rPr lang="en-GB" sz="1400" dirty="0"/>
                        <a:t>43.3</a:t>
                      </a:r>
                    </a:p>
                  </a:txBody>
                  <a:tcPr>
                    <a:solidFill>
                      <a:schemeClr val="accent6">
                        <a:lumMod val="20000"/>
                        <a:lumOff val="80000"/>
                      </a:schemeClr>
                    </a:solidFill>
                  </a:tcPr>
                </a:tc>
                <a:tc>
                  <a:txBody>
                    <a:bodyPr/>
                    <a:lstStyle/>
                    <a:p>
                      <a:pPr algn="ctr"/>
                      <a:r>
                        <a:rPr lang="en-GB" sz="1400" dirty="0"/>
                        <a:t>55.9</a:t>
                      </a:r>
                    </a:p>
                  </a:txBody>
                  <a:tcPr>
                    <a:solidFill>
                      <a:schemeClr val="accent6">
                        <a:lumMod val="20000"/>
                        <a:lumOff val="80000"/>
                      </a:schemeClr>
                    </a:solidFill>
                  </a:tcPr>
                </a:tc>
                <a:tc>
                  <a:txBody>
                    <a:bodyPr/>
                    <a:lstStyle/>
                    <a:p>
                      <a:pPr algn="ctr"/>
                      <a:r>
                        <a:rPr lang="en-GB" sz="1400" dirty="0"/>
                        <a:t>75</a:t>
                      </a:r>
                    </a:p>
                  </a:txBody>
                  <a:tcPr>
                    <a:solidFill>
                      <a:schemeClr val="accent6">
                        <a:lumMod val="20000"/>
                        <a:lumOff val="80000"/>
                      </a:schemeClr>
                    </a:solidFill>
                  </a:tcPr>
                </a:tc>
                <a:extLst>
                  <a:ext uri="{0D108BD9-81ED-4DB2-BD59-A6C34878D82A}">
                    <a16:rowId xmlns:a16="http://schemas.microsoft.com/office/drawing/2014/main" val="61547497"/>
                  </a:ext>
                </a:extLst>
              </a:tr>
              <a:tr h="370840">
                <a:tc>
                  <a:txBody>
                    <a:bodyPr/>
                    <a:lstStyle/>
                    <a:p>
                      <a:r>
                        <a:rPr lang="en-GB" sz="1400" dirty="0"/>
                        <a:t>All pregnant women</a:t>
                      </a:r>
                    </a:p>
                  </a:txBody>
                  <a:tcPr/>
                </a:tc>
                <a:tc>
                  <a:txBody>
                    <a:bodyPr/>
                    <a:lstStyle/>
                    <a:p>
                      <a:r>
                        <a:rPr lang="en-GB" sz="1400" dirty="0"/>
                        <a:t>43.6</a:t>
                      </a:r>
                    </a:p>
                  </a:txBody>
                  <a:tcPr/>
                </a:tc>
                <a:tc>
                  <a:txBody>
                    <a:bodyPr/>
                    <a:lstStyle/>
                    <a:p>
                      <a:pPr algn="ctr"/>
                      <a:r>
                        <a:rPr lang="en-GB" sz="1400" dirty="0"/>
                        <a:t>43.7</a:t>
                      </a:r>
                    </a:p>
                  </a:txBody>
                  <a:tcPr/>
                </a:tc>
                <a:tc>
                  <a:txBody>
                    <a:bodyPr/>
                    <a:lstStyle/>
                    <a:p>
                      <a:pPr algn="ctr"/>
                      <a:r>
                        <a:rPr lang="en-GB" sz="1400" dirty="0"/>
                        <a:t>45.2</a:t>
                      </a:r>
                    </a:p>
                  </a:txBody>
                  <a:tcPr/>
                </a:tc>
                <a:tc>
                  <a:txBody>
                    <a:bodyPr/>
                    <a:lstStyle/>
                    <a:p>
                      <a:pPr algn="ctr"/>
                      <a:r>
                        <a:rPr lang="en-GB" sz="1400" dirty="0"/>
                        <a:t>47.2</a:t>
                      </a:r>
                    </a:p>
                  </a:txBody>
                  <a:tcPr/>
                </a:tc>
                <a:tc>
                  <a:txBody>
                    <a:bodyPr/>
                    <a:lstStyle/>
                    <a:p>
                      <a:pPr algn="ctr"/>
                      <a:r>
                        <a:rPr lang="en-GB" sz="1400" dirty="0"/>
                        <a:t>44.9</a:t>
                      </a:r>
                    </a:p>
                  </a:txBody>
                  <a:tcPr/>
                </a:tc>
                <a:tc>
                  <a:txBody>
                    <a:bodyPr/>
                    <a:lstStyle/>
                    <a:p>
                      <a:pPr algn="ctr"/>
                      <a:r>
                        <a:rPr lang="en-GB" sz="1400" dirty="0"/>
                        <a:t>42.3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75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(maintain higher rates where this has already been achieved)</a:t>
                      </a:r>
                    </a:p>
                  </a:txBody>
                  <a:tcPr/>
                </a:tc>
                <a:extLst>
                  <a:ext uri="{0D108BD9-81ED-4DB2-BD59-A6C34878D82A}">
                    <a16:rowId xmlns:a16="http://schemas.microsoft.com/office/drawing/2014/main" val="7570999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rPr>
                        <a:t>Health and social care workers</a:t>
                      </a:r>
                      <a:endParaRPr lang="en-GB" sz="1400" b="0" i="0" u="none" strike="noStrike" dirty="0">
                        <a:solidFill>
                          <a:srgbClr val="000000"/>
                        </a:solidFill>
                        <a:effectLst/>
                        <a:latin typeface="Calibri"/>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mn-lt"/>
                          <a:ea typeface="+mn-ea"/>
                          <a:cs typeface="+mn-cs"/>
                        </a:rPr>
                        <a:t>76.8</a:t>
                      </a:r>
                    </a:p>
                  </a:txBody>
                  <a:tcPr>
                    <a:solidFill>
                      <a:schemeClr val="accent6">
                        <a:lumMod val="20000"/>
                        <a:lumOff val="80000"/>
                      </a:schemeClr>
                    </a:solidFill>
                  </a:tcPr>
                </a:tc>
                <a:tc>
                  <a:txBody>
                    <a:bodyPr/>
                    <a:lstStyle/>
                    <a:p>
                      <a:pPr algn="ctr"/>
                      <a:r>
                        <a:rPr lang="en-GB" sz="1400" dirty="0"/>
                        <a:t>74.3</a:t>
                      </a:r>
                    </a:p>
                  </a:txBody>
                  <a:tcPr>
                    <a:solidFill>
                      <a:schemeClr val="accent6">
                        <a:lumMod val="20000"/>
                        <a:lumOff val="80000"/>
                      </a:schemeClr>
                    </a:solidFill>
                  </a:tcPr>
                </a:tc>
                <a:tc>
                  <a:txBody>
                    <a:bodyPr/>
                    <a:lstStyle/>
                    <a:p>
                      <a:pPr algn="ctr"/>
                      <a:r>
                        <a:rPr lang="en-GB" sz="1400" dirty="0"/>
                        <a:t>70.3</a:t>
                      </a:r>
                    </a:p>
                  </a:txBody>
                  <a:tcPr>
                    <a:solidFill>
                      <a:schemeClr val="accent6">
                        <a:lumMod val="20000"/>
                        <a:lumOff val="80000"/>
                      </a:schemeClr>
                    </a:solidFill>
                  </a:tcPr>
                </a:tc>
                <a:tc>
                  <a:txBody>
                    <a:bodyPr/>
                    <a:lstStyle/>
                    <a:p>
                      <a:pPr algn="ctr"/>
                      <a:r>
                        <a:rPr lang="en-GB" sz="1400" dirty="0"/>
                        <a:t>68.7</a:t>
                      </a:r>
                    </a:p>
                  </a:txBody>
                  <a:tcPr>
                    <a:solidFill>
                      <a:schemeClr val="accent6">
                        <a:lumMod val="20000"/>
                        <a:lumOff val="80000"/>
                      </a:schemeClr>
                    </a:solidFill>
                  </a:tcPr>
                </a:tc>
                <a:tc>
                  <a:txBody>
                    <a:bodyPr/>
                    <a:lstStyle/>
                    <a:p>
                      <a:pPr algn="ctr"/>
                      <a:r>
                        <a:rPr lang="en-GB" sz="1400" dirty="0"/>
                        <a:t>63.2</a:t>
                      </a:r>
                    </a:p>
                  </a:txBody>
                  <a:tcPr>
                    <a:solidFill>
                      <a:schemeClr val="accent6">
                        <a:lumMod val="20000"/>
                        <a:lumOff val="80000"/>
                      </a:schemeClr>
                    </a:solidFill>
                  </a:tcPr>
                </a:tc>
                <a:tc>
                  <a:txBody>
                    <a:bodyPr/>
                    <a:lstStyle/>
                    <a:p>
                      <a:pPr algn="ctr"/>
                      <a:r>
                        <a:rPr lang="en-GB" sz="1400" dirty="0"/>
                        <a:t>50.6</a:t>
                      </a:r>
                    </a:p>
                  </a:txBody>
                  <a:tcPr>
                    <a:solidFill>
                      <a:schemeClr val="accent6">
                        <a:lumMod val="20000"/>
                        <a:lumOff val="80000"/>
                      </a:schemeClr>
                    </a:solidFill>
                  </a:tcPr>
                </a:tc>
                <a:tc>
                  <a:txBody>
                    <a:bodyPr/>
                    <a:lstStyle/>
                    <a:p>
                      <a:pPr algn="ctr"/>
                      <a:r>
                        <a:rPr lang="en-GB" sz="1400" dirty="0"/>
                        <a:t>100% offer</a:t>
                      </a:r>
                    </a:p>
                  </a:txBody>
                  <a:tcPr>
                    <a:solidFill>
                      <a:schemeClr val="accent6">
                        <a:lumMod val="20000"/>
                        <a:lumOff val="80000"/>
                      </a:schemeClr>
                    </a:solidFill>
                  </a:tcPr>
                </a:tc>
                <a:extLst>
                  <a:ext uri="{0D108BD9-81ED-4DB2-BD59-A6C34878D82A}">
                    <a16:rowId xmlns:a16="http://schemas.microsoft.com/office/drawing/2014/main" val="3407097057"/>
                  </a:ext>
                </a:extLst>
              </a:tr>
            </a:tbl>
          </a:graphicData>
        </a:graphic>
      </p:graphicFrame>
      <p:sp>
        <p:nvSpPr>
          <p:cNvPr id="4" name="Slide Number Placeholder 3">
            <a:extLst>
              <a:ext uri="{FF2B5EF4-FFF2-40B4-BE49-F238E27FC236}">
                <a16:creationId xmlns:a16="http://schemas.microsoft.com/office/drawing/2014/main" id="{CC6217A3-8997-4ED7-B0AF-2531108C022E}"/>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27</a:t>
            </a:fld>
            <a:endParaRPr lang="en-US" dirty="0"/>
          </a:p>
        </p:txBody>
      </p:sp>
      <p:sp>
        <p:nvSpPr>
          <p:cNvPr id="7" name="TextBox 6">
            <a:extLst>
              <a:ext uri="{FF2B5EF4-FFF2-40B4-BE49-F238E27FC236}">
                <a16:creationId xmlns:a16="http://schemas.microsoft.com/office/drawing/2014/main" id="{63CED855-6A8C-4100-B185-6E411516F775}"/>
              </a:ext>
            </a:extLst>
          </p:cNvPr>
          <p:cNvSpPr txBox="1"/>
          <p:nvPr/>
        </p:nvSpPr>
        <p:spPr>
          <a:xfrm>
            <a:off x="323529" y="6019941"/>
            <a:ext cx="8640960" cy="246221"/>
          </a:xfrm>
          <a:prstGeom prst="rect">
            <a:avLst/>
          </a:prstGeom>
          <a:noFill/>
        </p:spPr>
        <p:txBody>
          <a:bodyPr wrap="square" rtlCol="0">
            <a:spAutoFit/>
          </a:bodyPr>
          <a:lstStyle/>
          <a:p>
            <a:r>
              <a:rPr lang="en-GB" sz="1000" dirty="0"/>
              <a:t>*</a:t>
            </a:r>
            <a:r>
              <a:rPr lang="en-GB" sz="1000" dirty="0">
                <a:solidFill>
                  <a:srgbClr val="000000"/>
                </a:solidFill>
              </a:rPr>
              <a:t>The pregnant women and healthcare workers who are also in one or more clinical risk groups may also be included in the &lt;65 years at risk category </a:t>
            </a:r>
          </a:p>
        </p:txBody>
      </p:sp>
      <p:sp>
        <p:nvSpPr>
          <p:cNvPr id="8" name="Footer Placeholder 4">
            <a:extLst>
              <a:ext uri="{FF2B5EF4-FFF2-40B4-BE49-F238E27FC236}">
                <a16:creationId xmlns:a16="http://schemas.microsoft.com/office/drawing/2014/main" id="{C18596EF-8E72-47B7-99DB-128FB1D83FBC}"/>
              </a:ext>
            </a:extLst>
          </p:cNvPr>
          <p:cNvSpPr>
            <a:spLocks noGrp="1"/>
          </p:cNvSpPr>
          <p:nvPr>
            <p:ph type="ftr" sz="quarter" idx="11"/>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680553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496944" cy="864096"/>
          </a:xfrm>
        </p:spPr>
        <p:txBody>
          <a:bodyPr>
            <a:noAutofit/>
          </a:bodyPr>
          <a:lstStyle/>
          <a:p>
            <a:r>
              <a:rPr lang="en-GB" sz="3200" dirty="0"/>
              <a:t>Flu vaccine uptake by individual clinical risk group in 2020 to 2021 (%)  </a:t>
            </a:r>
            <a:r>
              <a:rPr lang="en-GB" sz="2000" dirty="0"/>
              <a:t>GP registered patients aged 6 months to under 65 years</a:t>
            </a:r>
            <a:br>
              <a:rPr lang="en-GB" sz="3200" dirty="0">
                <a:highlight>
                  <a:srgbClr val="FFFF00"/>
                </a:highlight>
              </a:rPr>
            </a:br>
            <a:endParaRPr lang="en-GB" sz="3200" dirty="0">
              <a:highlight>
                <a:srgbClr val="FFFF00"/>
              </a:highlight>
            </a:endParaRP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28</a:t>
            </a:fld>
            <a:endParaRPr lang="en-US" dirty="0"/>
          </a:p>
        </p:txBody>
      </p:sp>
      <p:sp>
        <p:nvSpPr>
          <p:cNvPr id="6"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solidFill>
                <a:prstClr val="white"/>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5517232"/>
            <a:ext cx="70866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6012160" y="2256258"/>
            <a:ext cx="0" cy="3260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89699" y="2256258"/>
            <a:ext cx="0" cy="3260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17736" y="2256258"/>
            <a:ext cx="0" cy="3260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9">
            <a:extLst>
              <a:ext uri="{FF2B5EF4-FFF2-40B4-BE49-F238E27FC236}">
                <a16:creationId xmlns:a16="http://schemas.microsoft.com/office/drawing/2014/main" id="{22922527-B658-4585-A3D7-55E20D136680}"/>
              </a:ext>
            </a:extLst>
          </p:cNvPr>
          <p:cNvGraphicFramePr>
            <a:graphicFrameLocks noGrp="1"/>
          </p:cNvGraphicFramePr>
          <p:nvPr>
            <p:ph idx="1"/>
            <p:extLst>
              <p:ext uri="{D42A27DB-BD31-4B8C-83A1-F6EECF244321}">
                <p14:modId xmlns:p14="http://schemas.microsoft.com/office/powerpoint/2010/main" val="229869897"/>
              </p:ext>
            </p:extLst>
          </p:nvPr>
        </p:nvGraphicFramePr>
        <p:xfrm>
          <a:off x="467544" y="1412875"/>
          <a:ext cx="7992887" cy="4833714"/>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3388238660"/>
                    </a:ext>
                  </a:extLst>
                </a:gridCol>
                <a:gridCol w="1008112">
                  <a:extLst>
                    <a:ext uri="{9D8B030D-6E8A-4147-A177-3AD203B41FA5}">
                      <a16:colId xmlns:a16="http://schemas.microsoft.com/office/drawing/2014/main" val="578695182"/>
                    </a:ext>
                  </a:extLst>
                </a:gridCol>
                <a:gridCol w="1080120">
                  <a:extLst>
                    <a:ext uri="{9D8B030D-6E8A-4147-A177-3AD203B41FA5}">
                      <a16:colId xmlns:a16="http://schemas.microsoft.com/office/drawing/2014/main" val="553306484"/>
                    </a:ext>
                  </a:extLst>
                </a:gridCol>
                <a:gridCol w="1224136">
                  <a:extLst>
                    <a:ext uri="{9D8B030D-6E8A-4147-A177-3AD203B41FA5}">
                      <a16:colId xmlns:a16="http://schemas.microsoft.com/office/drawing/2014/main" val="536599735"/>
                    </a:ext>
                  </a:extLst>
                </a:gridCol>
                <a:gridCol w="1203076">
                  <a:extLst>
                    <a:ext uri="{9D8B030D-6E8A-4147-A177-3AD203B41FA5}">
                      <a16:colId xmlns:a16="http://schemas.microsoft.com/office/drawing/2014/main" val="154452998"/>
                    </a:ext>
                  </a:extLst>
                </a:gridCol>
                <a:gridCol w="1317203">
                  <a:extLst>
                    <a:ext uri="{9D8B030D-6E8A-4147-A177-3AD203B41FA5}">
                      <a16:colId xmlns:a16="http://schemas.microsoft.com/office/drawing/2014/main" val="4068439511"/>
                    </a:ext>
                  </a:extLst>
                </a:gridCol>
              </a:tblGrid>
              <a:tr h="314618">
                <a:tc>
                  <a:txBody>
                    <a:bodyPr/>
                    <a:lstStyle/>
                    <a:p>
                      <a:r>
                        <a:rPr lang="en-GB" sz="1200" dirty="0"/>
                        <a:t>Risk group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lt1"/>
                          </a:solidFill>
                          <a:latin typeface="+mn-lt"/>
                          <a:ea typeface="+mn-ea"/>
                          <a:cs typeface="+mn-cs"/>
                        </a:rPr>
                        <a:t>6 months to under 2 years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lt1"/>
                          </a:solidFill>
                          <a:latin typeface="+mn-lt"/>
                          <a:ea typeface="+mn-ea"/>
                          <a:cs typeface="+mn-cs"/>
                        </a:rPr>
                        <a:t>2 years to under 5 years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lt1"/>
                          </a:solidFill>
                          <a:latin typeface="+mn-lt"/>
                          <a:ea typeface="+mn-ea"/>
                          <a:cs typeface="+mn-cs"/>
                        </a:rPr>
                        <a:t>5 years to under 16 years</a:t>
                      </a:r>
                      <a:r>
                        <a:rPr lang="en-GB" sz="1200" b="0" i="0" u="none" strike="noStrike" kern="1200" baseline="0" dirty="0">
                          <a:solidFill>
                            <a:schemeClr val="lt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lt1"/>
                          </a:solidFill>
                          <a:latin typeface="+mn-lt"/>
                          <a:ea typeface="+mn-ea"/>
                          <a:cs typeface="+mn-cs"/>
                        </a:rPr>
                        <a:t>16 years to under 65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lt1"/>
                          </a:solidFill>
                          <a:latin typeface="+mn-lt"/>
                          <a:ea typeface="+mn-ea"/>
                          <a:cs typeface="+mn-cs"/>
                        </a:rPr>
                        <a:t>Total under 65 years </a:t>
                      </a:r>
                    </a:p>
                  </a:txBody>
                  <a:tcPr/>
                </a:tc>
                <a:extLst>
                  <a:ext uri="{0D108BD9-81ED-4DB2-BD59-A6C34878D82A}">
                    <a16:rowId xmlns:a16="http://schemas.microsoft.com/office/drawing/2014/main" val="4159596747"/>
                  </a:ext>
                </a:extLst>
              </a:tr>
              <a:tr h="370840">
                <a:tc>
                  <a:txBody>
                    <a:bodyPr/>
                    <a:lstStyle/>
                    <a:p>
                      <a:r>
                        <a:rPr lang="en-GB" sz="1100" dirty="0"/>
                        <a:t>Patients with Diabetes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17.3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57.8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58.5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68.0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67.9</a:t>
                      </a:r>
                    </a:p>
                  </a:txBody>
                  <a:tcPr/>
                </a:tc>
                <a:extLst>
                  <a:ext uri="{0D108BD9-81ED-4DB2-BD59-A6C34878D82A}">
                    <a16:rowId xmlns:a16="http://schemas.microsoft.com/office/drawing/2014/main" val="3924948484"/>
                  </a:ext>
                </a:extLst>
              </a:tr>
              <a:tr h="370840">
                <a:tc>
                  <a:txBody>
                    <a:bodyPr/>
                    <a:lstStyle/>
                    <a:p>
                      <a:r>
                        <a:rPr lang="en-GB" sz="1100" dirty="0"/>
                        <a:t>Patients with Chronic Kidney Disease</a:t>
                      </a:r>
                    </a:p>
                  </a:txBody>
                  <a:tcPr/>
                </a:tc>
                <a:tc>
                  <a:txBody>
                    <a:bodyPr/>
                    <a:lstStyle/>
                    <a:p>
                      <a:pPr algn="ctr"/>
                      <a:r>
                        <a:rPr lang="en-GB" sz="1200" dirty="0">
                          <a:solidFill>
                            <a:schemeClr val="tx1"/>
                          </a:solidFill>
                        </a:rPr>
                        <a:t>28.6</a:t>
                      </a:r>
                    </a:p>
                  </a:txBody>
                  <a:tcPr/>
                </a:tc>
                <a:tc>
                  <a:txBody>
                    <a:bodyPr/>
                    <a:lstStyle/>
                    <a:p>
                      <a:pPr algn="ctr"/>
                      <a:r>
                        <a:rPr lang="en-GB" sz="1200" dirty="0">
                          <a:solidFill>
                            <a:schemeClr val="tx1"/>
                          </a:solidFill>
                        </a:rPr>
                        <a:t>55.7</a:t>
                      </a:r>
                    </a:p>
                  </a:txBody>
                  <a:tcPr/>
                </a:tc>
                <a:tc>
                  <a:txBody>
                    <a:bodyPr/>
                    <a:lstStyle/>
                    <a:p>
                      <a:pPr algn="ctr"/>
                      <a:r>
                        <a:rPr lang="en-GB" sz="1200" dirty="0">
                          <a:solidFill>
                            <a:schemeClr val="tx1"/>
                          </a:solidFill>
                        </a:rPr>
                        <a:t>44.5</a:t>
                      </a:r>
                    </a:p>
                  </a:txBody>
                  <a:tcPr/>
                </a:tc>
                <a:tc>
                  <a:txBody>
                    <a:bodyPr/>
                    <a:lstStyle/>
                    <a:p>
                      <a:pPr algn="ctr"/>
                      <a:r>
                        <a:rPr lang="en-GB" sz="1200" dirty="0">
                          <a:solidFill>
                            <a:schemeClr val="tx1"/>
                          </a:solidFill>
                        </a:rPr>
                        <a:t>61.8</a:t>
                      </a:r>
                    </a:p>
                  </a:txBody>
                  <a:tcPr/>
                </a:tc>
                <a:tc>
                  <a:txBody>
                    <a:bodyPr/>
                    <a:lstStyle/>
                    <a:p>
                      <a:pPr algn="ctr"/>
                      <a:r>
                        <a:rPr lang="en-GB" sz="1200" dirty="0">
                          <a:solidFill>
                            <a:schemeClr val="tx1"/>
                          </a:solidFill>
                        </a:rPr>
                        <a:t>61.4</a:t>
                      </a:r>
                    </a:p>
                  </a:txBody>
                  <a:tcPr/>
                </a:tc>
                <a:extLst>
                  <a:ext uri="{0D108BD9-81ED-4DB2-BD59-A6C34878D82A}">
                    <a16:rowId xmlns:a16="http://schemas.microsoft.com/office/drawing/2014/main" val="773518258"/>
                  </a:ext>
                </a:extLst>
              </a:tr>
              <a:tr h="370840">
                <a:tc>
                  <a:txBody>
                    <a:bodyPr/>
                    <a:lstStyle/>
                    <a:p>
                      <a:r>
                        <a:rPr lang="en-GB" sz="1100" dirty="0"/>
                        <a:t>Patients with immunosuppression</a:t>
                      </a:r>
                    </a:p>
                  </a:txBody>
                  <a:tcPr/>
                </a:tc>
                <a:tc>
                  <a:txBody>
                    <a:bodyPr/>
                    <a:lstStyle/>
                    <a:p>
                      <a:pPr algn="ctr"/>
                      <a:r>
                        <a:rPr lang="en-GB" sz="1200" dirty="0">
                          <a:solidFill>
                            <a:schemeClr val="tx1"/>
                          </a:solidFill>
                        </a:rPr>
                        <a:t>22.8</a:t>
                      </a:r>
                    </a:p>
                  </a:txBody>
                  <a:tcPr/>
                </a:tc>
                <a:tc>
                  <a:txBody>
                    <a:bodyPr/>
                    <a:lstStyle/>
                    <a:p>
                      <a:pPr algn="ctr"/>
                      <a:r>
                        <a:rPr lang="en-GB" sz="1200" dirty="0">
                          <a:solidFill>
                            <a:schemeClr val="tx1"/>
                          </a:solidFill>
                        </a:rPr>
                        <a:t>56.7</a:t>
                      </a:r>
                    </a:p>
                  </a:txBody>
                  <a:tcPr/>
                </a:tc>
                <a:tc>
                  <a:txBody>
                    <a:bodyPr/>
                    <a:lstStyle/>
                    <a:p>
                      <a:pPr algn="ctr"/>
                      <a:r>
                        <a:rPr lang="en-GB" sz="1200" dirty="0">
                          <a:solidFill>
                            <a:schemeClr val="tx1"/>
                          </a:solidFill>
                        </a:rPr>
                        <a:t>50.9</a:t>
                      </a:r>
                    </a:p>
                  </a:txBody>
                  <a:tcPr/>
                </a:tc>
                <a:tc>
                  <a:txBody>
                    <a:bodyPr/>
                    <a:lstStyle/>
                    <a:p>
                      <a:pPr algn="ctr"/>
                      <a:r>
                        <a:rPr lang="en-GB" sz="1200" dirty="0">
                          <a:solidFill>
                            <a:schemeClr val="tx1"/>
                          </a:solidFill>
                        </a:rPr>
                        <a:t>60.9</a:t>
                      </a:r>
                    </a:p>
                  </a:txBody>
                  <a:tcPr/>
                </a:tc>
                <a:tc>
                  <a:txBody>
                    <a:bodyPr/>
                    <a:lstStyle/>
                    <a:p>
                      <a:pPr algn="ctr"/>
                      <a:r>
                        <a:rPr lang="en-GB" sz="1200" dirty="0">
                          <a:solidFill>
                            <a:schemeClr val="tx1"/>
                          </a:solidFill>
                        </a:rPr>
                        <a:t>60.4</a:t>
                      </a:r>
                    </a:p>
                  </a:txBody>
                  <a:tcPr/>
                </a:tc>
                <a:extLst>
                  <a:ext uri="{0D108BD9-81ED-4DB2-BD59-A6C34878D82A}">
                    <a16:rowId xmlns:a16="http://schemas.microsoft.com/office/drawing/2014/main" val="1469723686"/>
                  </a:ext>
                </a:extLst>
              </a:tr>
              <a:tr h="657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Patients with </a:t>
                      </a:r>
                      <a:r>
                        <a:rPr lang="en-GB" sz="1100" b="0" i="0" u="none" strike="noStrike" kern="1200" baseline="0" dirty="0">
                          <a:solidFill>
                            <a:schemeClr val="dk1"/>
                          </a:solidFill>
                          <a:latin typeface="+mn-lt"/>
                          <a:ea typeface="+mn-ea"/>
                          <a:cs typeface="+mn-cs"/>
                        </a:rPr>
                        <a:t>Chronic Neurological Disease (including Stroke/TIA, Cerebral Palsy or MS) </a:t>
                      </a:r>
                    </a:p>
                  </a:txBody>
                  <a:tcPr/>
                </a:tc>
                <a:tc>
                  <a:txBody>
                    <a:bodyPr/>
                    <a:lstStyle/>
                    <a:p>
                      <a:pPr algn="ctr"/>
                      <a:r>
                        <a:rPr lang="en-GB" sz="1200" dirty="0">
                          <a:solidFill>
                            <a:schemeClr val="tx1"/>
                          </a:solidFill>
                        </a:rPr>
                        <a:t>19.6</a:t>
                      </a:r>
                    </a:p>
                  </a:txBody>
                  <a:tcPr/>
                </a:tc>
                <a:tc>
                  <a:txBody>
                    <a:bodyPr/>
                    <a:lstStyle/>
                    <a:p>
                      <a:pPr algn="ctr"/>
                      <a:r>
                        <a:rPr lang="en-GB" sz="1200" dirty="0">
                          <a:solidFill>
                            <a:schemeClr val="tx1"/>
                          </a:solidFill>
                        </a:rPr>
                        <a:t>53.8</a:t>
                      </a:r>
                    </a:p>
                  </a:txBody>
                  <a:tcPr/>
                </a:tc>
                <a:tc>
                  <a:txBody>
                    <a:bodyPr/>
                    <a:lstStyle/>
                    <a:p>
                      <a:pPr algn="ctr"/>
                      <a:r>
                        <a:rPr lang="en-GB" sz="1200" dirty="0">
                          <a:solidFill>
                            <a:schemeClr val="tx1"/>
                          </a:solidFill>
                        </a:rPr>
                        <a:t>43.9</a:t>
                      </a:r>
                    </a:p>
                  </a:txBody>
                  <a:tcPr/>
                </a:tc>
                <a:tc>
                  <a:txBody>
                    <a:bodyPr/>
                    <a:lstStyle/>
                    <a:p>
                      <a:pPr algn="ctr"/>
                      <a:r>
                        <a:rPr lang="en-GB" sz="1200" dirty="0">
                          <a:solidFill>
                            <a:schemeClr val="tx1"/>
                          </a:solidFill>
                        </a:rPr>
                        <a:t>54.7</a:t>
                      </a:r>
                    </a:p>
                  </a:txBody>
                  <a:tcPr/>
                </a:tc>
                <a:tc>
                  <a:txBody>
                    <a:bodyPr/>
                    <a:lstStyle/>
                    <a:p>
                      <a:pPr algn="ctr"/>
                      <a:r>
                        <a:rPr lang="en-GB" sz="1200" dirty="0">
                          <a:solidFill>
                            <a:schemeClr val="tx1"/>
                          </a:solidFill>
                        </a:rPr>
                        <a:t>53.7</a:t>
                      </a:r>
                    </a:p>
                  </a:txBody>
                  <a:tcPr/>
                </a:tc>
                <a:extLst>
                  <a:ext uri="{0D108BD9-81ED-4DB2-BD59-A6C34878D82A}">
                    <a16:rowId xmlns:a16="http://schemas.microsoft.com/office/drawing/2014/main" val="2616128605"/>
                  </a:ext>
                </a:extLst>
              </a:tr>
              <a:tr h="500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dk1"/>
                          </a:solidFill>
                          <a:latin typeface="+mn-lt"/>
                          <a:ea typeface="+mn-ea"/>
                          <a:cs typeface="+mn-cs"/>
                        </a:rPr>
                        <a:t>Patients with Chronic Respiratory Disease 	</a:t>
                      </a:r>
                    </a:p>
                  </a:txBody>
                  <a:tcPr/>
                </a:tc>
                <a:tc>
                  <a:txBody>
                    <a:bodyPr/>
                    <a:lstStyle/>
                    <a:p>
                      <a:pPr algn="ctr"/>
                      <a:r>
                        <a:rPr lang="en-GB" sz="1200" dirty="0">
                          <a:solidFill>
                            <a:schemeClr val="tx1"/>
                          </a:solidFill>
                        </a:rPr>
                        <a:t>37.0</a:t>
                      </a:r>
                    </a:p>
                  </a:txBody>
                  <a:tcPr/>
                </a:tc>
                <a:tc>
                  <a:txBody>
                    <a:bodyPr/>
                    <a:lstStyle/>
                    <a:p>
                      <a:pPr algn="ctr"/>
                      <a:r>
                        <a:rPr lang="en-GB" sz="1200" dirty="0">
                          <a:solidFill>
                            <a:schemeClr val="tx1"/>
                          </a:solidFill>
                        </a:rPr>
                        <a:t>62.4</a:t>
                      </a:r>
                    </a:p>
                  </a:txBody>
                  <a:tcPr/>
                </a:tc>
                <a:tc>
                  <a:txBody>
                    <a:bodyPr/>
                    <a:lstStyle/>
                    <a:p>
                      <a:pPr algn="ctr"/>
                      <a:r>
                        <a:rPr lang="en-GB" sz="1200" dirty="0">
                          <a:solidFill>
                            <a:schemeClr val="tx1"/>
                          </a:solidFill>
                        </a:rPr>
                        <a:t>53.0</a:t>
                      </a:r>
                    </a:p>
                  </a:txBody>
                  <a:tcPr/>
                </a:tc>
                <a:tc>
                  <a:txBody>
                    <a:bodyPr/>
                    <a:lstStyle/>
                    <a:p>
                      <a:pPr algn="ctr"/>
                      <a:r>
                        <a:rPr lang="en-GB" sz="1200" dirty="0">
                          <a:solidFill>
                            <a:schemeClr val="tx1"/>
                          </a:solidFill>
                        </a:rPr>
                        <a:t>58.5</a:t>
                      </a:r>
                    </a:p>
                  </a:txBody>
                  <a:tcPr/>
                </a:tc>
                <a:tc>
                  <a:txBody>
                    <a:bodyPr/>
                    <a:lstStyle/>
                    <a:p>
                      <a:pPr algn="ctr"/>
                      <a:r>
                        <a:rPr lang="en-GB" sz="1200" dirty="0">
                          <a:solidFill>
                            <a:schemeClr val="tx1"/>
                          </a:solidFill>
                        </a:rPr>
                        <a:t>57.9</a:t>
                      </a:r>
                    </a:p>
                  </a:txBody>
                  <a:tcPr/>
                </a:tc>
                <a:extLst>
                  <a:ext uri="{0D108BD9-81ED-4DB2-BD59-A6C34878D82A}">
                    <a16:rowId xmlns:a16="http://schemas.microsoft.com/office/drawing/2014/main" val="40983646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dk1"/>
                          </a:solidFill>
                          <a:latin typeface="+mn-lt"/>
                          <a:ea typeface="+mn-ea"/>
                          <a:cs typeface="+mn-cs"/>
                        </a:rPr>
                        <a:t>Patients with Chronic Heart Disease 	</a:t>
                      </a:r>
                    </a:p>
                  </a:txBody>
                  <a:tcPr/>
                </a:tc>
                <a:tc>
                  <a:txBody>
                    <a:bodyPr/>
                    <a:lstStyle/>
                    <a:p>
                      <a:pPr algn="ctr"/>
                      <a:r>
                        <a:rPr lang="en-GB" sz="1200" dirty="0">
                          <a:solidFill>
                            <a:schemeClr val="tx1"/>
                          </a:solidFill>
                        </a:rPr>
                        <a:t>25.4</a:t>
                      </a:r>
                    </a:p>
                  </a:txBody>
                  <a:tcPr/>
                </a:tc>
                <a:tc>
                  <a:txBody>
                    <a:bodyPr/>
                    <a:lstStyle/>
                    <a:p>
                      <a:pPr algn="ctr"/>
                      <a:r>
                        <a:rPr lang="en-GB" sz="1200" dirty="0">
                          <a:solidFill>
                            <a:schemeClr val="tx1"/>
                          </a:solidFill>
                        </a:rPr>
                        <a:t>55.8</a:t>
                      </a:r>
                    </a:p>
                  </a:txBody>
                  <a:tcPr/>
                </a:tc>
                <a:tc>
                  <a:txBody>
                    <a:bodyPr/>
                    <a:lstStyle/>
                    <a:p>
                      <a:pPr algn="ctr"/>
                      <a:r>
                        <a:rPr lang="en-GB" sz="1200" dirty="0">
                          <a:solidFill>
                            <a:schemeClr val="tx1"/>
                          </a:solidFill>
                        </a:rPr>
                        <a:t>45.0</a:t>
                      </a:r>
                    </a:p>
                  </a:txBody>
                  <a:tcPr/>
                </a:tc>
                <a:tc>
                  <a:txBody>
                    <a:bodyPr/>
                    <a:lstStyle/>
                    <a:p>
                      <a:pPr algn="ctr"/>
                      <a:r>
                        <a:rPr lang="en-GB" sz="1200" dirty="0">
                          <a:solidFill>
                            <a:schemeClr val="tx1"/>
                          </a:solidFill>
                        </a:rPr>
                        <a:t>56.8</a:t>
                      </a:r>
                    </a:p>
                  </a:txBody>
                  <a:tcPr/>
                </a:tc>
                <a:tc>
                  <a:txBody>
                    <a:bodyPr/>
                    <a:lstStyle/>
                    <a:p>
                      <a:pPr algn="ctr"/>
                      <a:r>
                        <a:rPr lang="en-GB" sz="1200" dirty="0">
                          <a:solidFill>
                            <a:schemeClr val="tx1"/>
                          </a:solidFill>
                        </a:rPr>
                        <a:t>55.8</a:t>
                      </a:r>
                    </a:p>
                  </a:txBody>
                  <a:tcPr/>
                </a:tc>
                <a:extLst>
                  <a:ext uri="{0D108BD9-81ED-4DB2-BD59-A6C34878D82A}">
                    <a16:rowId xmlns:a16="http://schemas.microsoft.com/office/drawing/2014/main" val="4954108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dk1"/>
                          </a:solidFill>
                          <a:latin typeface="+mn-lt"/>
                          <a:ea typeface="+mn-ea"/>
                          <a:cs typeface="+mn-cs"/>
                        </a:rPr>
                        <a:t>Patients with Chronic Liver Disease 	</a:t>
                      </a:r>
                    </a:p>
                  </a:txBody>
                  <a:tcPr/>
                </a:tc>
                <a:tc>
                  <a:txBody>
                    <a:bodyPr/>
                    <a:lstStyle/>
                    <a:p>
                      <a:pPr algn="ctr"/>
                      <a:r>
                        <a:rPr lang="en-GB" sz="1200" dirty="0">
                          <a:solidFill>
                            <a:schemeClr val="tx1"/>
                          </a:solidFill>
                        </a:rPr>
                        <a:t>23.6</a:t>
                      </a:r>
                    </a:p>
                  </a:txBody>
                  <a:tcPr/>
                </a:tc>
                <a:tc>
                  <a:txBody>
                    <a:bodyPr/>
                    <a:lstStyle/>
                    <a:p>
                      <a:pPr algn="ctr"/>
                      <a:r>
                        <a:rPr lang="en-GB" sz="1200" dirty="0">
                          <a:solidFill>
                            <a:schemeClr val="tx1"/>
                          </a:solidFill>
                        </a:rPr>
                        <a:t>53.9</a:t>
                      </a:r>
                    </a:p>
                  </a:txBody>
                  <a:tcPr/>
                </a:tc>
                <a:tc>
                  <a:txBody>
                    <a:bodyPr/>
                    <a:lstStyle/>
                    <a:p>
                      <a:pPr algn="ctr"/>
                      <a:r>
                        <a:rPr lang="en-GB" sz="1200" dirty="0">
                          <a:solidFill>
                            <a:schemeClr val="tx1"/>
                          </a:solidFill>
                        </a:rPr>
                        <a:t>41.9</a:t>
                      </a:r>
                    </a:p>
                  </a:txBody>
                  <a:tcPr/>
                </a:tc>
                <a:tc>
                  <a:txBody>
                    <a:bodyPr/>
                    <a:lstStyle/>
                    <a:p>
                      <a:pPr algn="ctr"/>
                      <a:r>
                        <a:rPr lang="en-GB" sz="1200" dirty="0">
                          <a:solidFill>
                            <a:schemeClr val="tx1"/>
                          </a:solidFill>
                        </a:rPr>
                        <a:t>47.6</a:t>
                      </a:r>
                    </a:p>
                  </a:txBody>
                  <a:tcPr/>
                </a:tc>
                <a:tc>
                  <a:txBody>
                    <a:bodyPr/>
                    <a:lstStyle/>
                    <a:p>
                      <a:pPr algn="ctr"/>
                      <a:r>
                        <a:rPr lang="en-GB" sz="1200" dirty="0">
                          <a:solidFill>
                            <a:schemeClr val="tx1"/>
                          </a:solidFill>
                        </a:rPr>
                        <a:t>47.5</a:t>
                      </a:r>
                    </a:p>
                  </a:txBody>
                  <a:tcPr/>
                </a:tc>
                <a:extLst>
                  <a:ext uri="{0D108BD9-81ED-4DB2-BD59-A6C34878D82A}">
                    <a16:rowId xmlns:a16="http://schemas.microsoft.com/office/drawing/2014/main" val="24095817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dk1"/>
                          </a:solidFill>
                          <a:latin typeface="+mn-lt"/>
                          <a:ea typeface="+mn-ea"/>
                          <a:cs typeface="+mn-cs"/>
                        </a:rPr>
                        <a:t>Patients with Asplenia or dysfunction of the spleen </a:t>
                      </a:r>
                    </a:p>
                  </a:txBody>
                  <a:tcPr/>
                </a:tc>
                <a:tc>
                  <a:txBody>
                    <a:bodyPr/>
                    <a:lstStyle/>
                    <a:p>
                      <a:pPr algn="ctr"/>
                      <a:r>
                        <a:rPr lang="en-GB" sz="1200" dirty="0">
                          <a:solidFill>
                            <a:schemeClr val="tx1"/>
                          </a:solidFill>
                        </a:rPr>
                        <a:t>24.4</a:t>
                      </a:r>
                    </a:p>
                  </a:txBody>
                  <a:tcPr/>
                </a:tc>
                <a:tc>
                  <a:txBody>
                    <a:bodyPr/>
                    <a:lstStyle/>
                    <a:p>
                      <a:pPr algn="ctr"/>
                      <a:r>
                        <a:rPr lang="en-GB" sz="1200" dirty="0">
                          <a:solidFill>
                            <a:schemeClr val="tx1"/>
                          </a:solidFill>
                        </a:rPr>
                        <a:t>56.7</a:t>
                      </a:r>
                    </a:p>
                  </a:txBody>
                  <a:tcPr/>
                </a:tc>
                <a:tc>
                  <a:txBody>
                    <a:bodyPr/>
                    <a:lstStyle/>
                    <a:p>
                      <a:pPr algn="ctr"/>
                      <a:r>
                        <a:rPr lang="en-GB" sz="1200" dirty="0">
                          <a:solidFill>
                            <a:schemeClr val="tx1"/>
                          </a:solidFill>
                        </a:rPr>
                        <a:t>42.3</a:t>
                      </a:r>
                    </a:p>
                  </a:txBody>
                  <a:tcPr/>
                </a:tc>
                <a:tc>
                  <a:txBody>
                    <a:bodyPr/>
                    <a:lstStyle/>
                    <a:p>
                      <a:pPr algn="ctr"/>
                      <a:r>
                        <a:rPr lang="en-GB" sz="1200" dirty="0">
                          <a:solidFill>
                            <a:schemeClr val="tx1"/>
                          </a:solidFill>
                        </a:rPr>
                        <a:t>44.2</a:t>
                      </a:r>
                    </a:p>
                  </a:txBody>
                  <a:tcPr/>
                </a:tc>
                <a:tc>
                  <a:txBody>
                    <a:bodyPr/>
                    <a:lstStyle/>
                    <a:p>
                      <a:pPr algn="ctr"/>
                      <a:r>
                        <a:rPr lang="en-GB" sz="1200" dirty="0">
                          <a:solidFill>
                            <a:schemeClr val="tx1"/>
                          </a:solidFill>
                        </a:rPr>
                        <a:t>44.1</a:t>
                      </a:r>
                    </a:p>
                  </a:txBody>
                  <a:tcPr/>
                </a:tc>
                <a:extLst>
                  <a:ext uri="{0D108BD9-81ED-4DB2-BD59-A6C34878D82A}">
                    <a16:rowId xmlns:a16="http://schemas.microsoft.com/office/drawing/2014/main" val="22724891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a:solidFill>
                            <a:schemeClr val="dk1"/>
                          </a:solidFill>
                          <a:latin typeface="+mn-lt"/>
                          <a:ea typeface="+mn-ea"/>
                          <a:cs typeface="+mn-cs"/>
                        </a:rPr>
                        <a:t>Patients with morbid obesity (BMI&gt;=40) (no other risk factor)</a:t>
                      </a:r>
                    </a:p>
                  </a:txBody>
                  <a:tcPr/>
                </a:tc>
                <a:tc>
                  <a:txBody>
                    <a:bodyPr/>
                    <a:lstStyle/>
                    <a:p>
                      <a:pPr algn="ctr"/>
                      <a:r>
                        <a:rPr lang="en-GB" sz="1200" dirty="0">
                          <a:solidFill>
                            <a:schemeClr val="tx1"/>
                          </a:solidFill>
                        </a:rPr>
                        <a:t>0</a:t>
                      </a:r>
                    </a:p>
                  </a:txBody>
                  <a:tcPr/>
                </a:tc>
                <a:tc>
                  <a:txBody>
                    <a:bodyPr/>
                    <a:lstStyle/>
                    <a:p>
                      <a:pPr algn="ctr"/>
                      <a:r>
                        <a:rPr lang="en-GB" sz="1200" dirty="0">
                          <a:solidFill>
                            <a:schemeClr val="tx1"/>
                          </a:solidFill>
                        </a:rPr>
                        <a:t>52.5</a:t>
                      </a:r>
                    </a:p>
                  </a:txBody>
                  <a:tcPr/>
                </a:tc>
                <a:tc>
                  <a:txBody>
                    <a:bodyPr/>
                    <a:lstStyle/>
                    <a:p>
                      <a:pPr algn="ctr"/>
                      <a:r>
                        <a:rPr lang="en-GB" sz="1200" dirty="0">
                          <a:solidFill>
                            <a:schemeClr val="tx1"/>
                          </a:solidFill>
                        </a:rPr>
                        <a:t>37.0</a:t>
                      </a:r>
                    </a:p>
                  </a:txBody>
                  <a:tcPr/>
                </a:tc>
                <a:tc>
                  <a:txBody>
                    <a:bodyPr/>
                    <a:lstStyle/>
                    <a:p>
                      <a:pPr algn="ctr"/>
                      <a:r>
                        <a:rPr lang="en-GB" sz="1200" dirty="0">
                          <a:solidFill>
                            <a:schemeClr val="tx1"/>
                          </a:solidFill>
                        </a:rPr>
                        <a:t>32.5</a:t>
                      </a:r>
                    </a:p>
                  </a:txBody>
                  <a:tcPr/>
                </a:tc>
                <a:tc>
                  <a:txBody>
                    <a:bodyPr/>
                    <a:lstStyle/>
                    <a:p>
                      <a:pPr algn="ctr"/>
                      <a:r>
                        <a:rPr lang="en-GB" sz="1200" dirty="0">
                          <a:solidFill>
                            <a:schemeClr val="tx1"/>
                          </a:solidFill>
                        </a:rPr>
                        <a:t>32.5</a:t>
                      </a:r>
                    </a:p>
                  </a:txBody>
                  <a:tcPr/>
                </a:tc>
                <a:extLst>
                  <a:ext uri="{0D108BD9-81ED-4DB2-BD59-A6C34878D82A}">
                    <a16:rowId xmlns:a16="http://schemas.microsoft.com/office/drawing/2014/main" val="1674023098"/>
                  </a:ext>
                </a:extLst>
              </a:tr>
            </a:tbl>
          </a:graphicData>
        </a:graphic>
      </p:graphicFrame>
      <p:sp>
        <p:nvSpPr>
          <p:cNvPr id="11" name="Footer Placeholder 4">
            <a:extLst>
              <a:ext uri="{FF2B5EF4-FFF2-40B4-BE49-F238E27FC236}">
                <a16:creationId xmlns:a16="http://schemas.microsoft.com/office/drawing/2014/main" id="{8EFFCCEC-1E22-4956-B58C-ED708C048699}"/>
              </a:ext>
            </a:extLst>
          </p:cNvPr>
          <p:cNvSpPr txBox="1">
            <a:spLocks/>
          </p:cNvSpPr>
          <p:nvPr/>
        </p:nvSpPr>
        <p:spPr>
          <a:xfrm>
            <a:off x="1079625" y="6308724"/>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1064651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190464" cy="648072"/>
          </a:xfrm>
        </p:spPr>
        <p:txBody>
          <a:bodyPr>
            <a:normAutofit/>
          </a:bodyPr>
          <a:lstStyle/>
          <a:p>
            <a:r>
              <a:rPr lang="en-GB" dirty="0"/>
              <a:t>2020 to 2021 childhood flu uptake</a:t>
            </a:r>
          </a:p>
        </p:txBody>
      </p:sp>
      <p:sp>
        <p:nvSpPr>
          <p:cNvPr id="3" name="Content Placeholder 2"/>
          <p:cNvSpPr>
            <a:spLocks noGrp="1"/>
          </p:cNvSpPr>
          <p:nvPr>
            <p:ph idx="1"/>
          </p:nvPr>
        </p:nvSpPr>
        <p:spPr>
          <a:xfrm>
            <a:off x="467544" y="1484784"/>
            <a:ext cx="7992888" cy="4319885"/>
          </a:xfrm>
        </p:spPr>
        <p:txBody>
          <a:bodyPr/>
          <a:lstStyle/>
          <a:p>
            <a:pPr>
              <a:buFont typeface="Arial" panose="020B0604020202020204" pitchFamily="34" charset="0"/>
              <a:buChar char="•"/>
            </a:pPr>
            <a:r>
              <a:rPr lang="en-GB" sz="1600" dirty="0"/>
              <a:t>All 2 and 3 year olds were offered vaccination through GP surgeries. Combined uptake was 56.7% compared to 43.8% in 2019 to 2020.</a:t>
            </a:r>
          </a:p>
          <a:p>
            <a:pPr marL="0" indent="0"/>
            <a:endParaRPr lang="en-GB" sz="1600" dirty="0"/>
          </a:p>
          <a:p>
            <a:pPr marL="895350" lvl="4" indent="0">
              <a:buNone/>
            </a:pPr>
            <a:endParaRPr lang="en-GB" sz="16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29</a:t>
            </a:fld>
            <a:endParaRPr lang="en-US" dirty="0"/>
          </a:p>
        </p:txBody>
      </p:sp>
      <p:pic>
        <p:nvPicPr>
          <p:cNvPr id="8" name="Picture 7" descr="Table&#10;&#10;Description automatically generated">
            <a:extLst>
              <a:ext uri="{FF2B5EF4-FFF2-40B4-BE49-F238E27FC236}">
                <a16:creationId xmlns:a16="http://schemas.microsoft.com/office/drawing/2014/main" id="{D4B31577-A898-4432-ABC6-9D3312336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77" y="2293109"/>
            <a:ext cx="7678222" cy="2991267"/>
          </a:xfrm>
          <a:prstGeom prst="rect">
            <a:avLst/>
          </a:prstGeom>
        </p:spPr>
      </p:pic>
      <p:sp>
        <p:nvSpPr>
          <p:cNvPr id="6" name="Footer Placeholder 4">
            <a:extLst>
              <a:ext uri="{FF2B5EF4-FFF2-40B4-BE49-F238E27FC236}">
                <a16:creationId xmlns:a16="http://schemas.microsoft.com/office/drawing/2014/main" id="{AD262C00-71FF-4FBA-877E-418F16C10741}"/>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2953638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999F7-0E5F-45C5-B235-A938C8CAB173}"/>
              </a:ext>
            </a:extLst>
          </p:cNvPr>
          <p:cNvSpPr>
            <a:spLocks noGrp="1"/>
          </p:cNvSpPr>
          <p:nvPr>
            <p:ph type="title"/>
          </p:nvPr>
        </p:nvSpPr>
        <p:spPr/>
        <p:txBody>
          <a:bodyPr/>
          <a:lstStyle/>
          <a:p>
            <a:r>
              <a:rPr lang="en-GB" dirty="0"/>
              <a:t>Essential further reading</a:t>
            </a:r>
          </a:p>
        </p:txBody>
      </p:sp>
      <p:sp>
        <p:nvSpPr>
          <p:cNvPr id="3" name="Content Placeholder 2">
            <a:extLst>
              <a:ext uri="{FF2B5EF4-FFF2-40B4-BE49-F238E27FC236}">
                <a16:creationId xmlns:a16="http://schemas.microsoft.com/office/drawing/2014/main" id="{85435C21-DA39-41AB-B8B1-B9B24261DF77}"/>
              </a:ext>
            </a:extLst>
          </p:cNvPr>
          <p:cNvSpPr>
            <a:spLocks noGrp="1"/>
          </p:cNvSpPr>
          <p:nvPr>
            <p:ph idx="1"/>
          </p:nvPr>
        </p:nvSpPr>
        <p:spPr>
          <a:xfrm>
            <a:off x="558000" y="1412776"/>
            <a:ext cx="4158016" cy="4739679"/>
          </a:xfrm>
        </p:spPr>
        <p:txBody>
          <a:bodyPr/>
          <a:lstStyle/>
          <a:p>
            <a:pPr>
              <a:buFont typeface="Arial" panose="020B0604020202020204" pitchFamily="34" charset="0"/>
              <a:buChar char="•"/>
            </a:pPr>
            <a:r>
              <a:rPr lang="en-GB" dirty="0"/>
              <a:t>Please ensure that you </a:t>
            </a:r>
            <a:r>
              <a:rPr lang="en-GB" u="sng" dirty="0"/>
              <a:t>read the </a:t>
            </a:r>
            <a:r>
              <a:rPr lang="en-GB" u="sng" dirty="0">
                <a:hlinkClick r:id="rId2"/>
              </a:rPr>
              <a:t>national flu immunisation programme 2021 to 202</a:t>
            </a:r>
            <a:r>
              <a:rPr lang="en-GB" u="sng" dirty="0"/>
              <a:t>2</a:t>
            </a:r>
            <a:r>
              <a:rPr lang="en-GB" dirty="0"/>
              <a:t> letters available on the PHE Annual flu programme webpage </a:t>
            </a:r>
          </a:p>
          <a:p>
            <a:pPr>
              <a:buFont typeface="Arial" panose="020B0604020202020204" pitchFamily="34" charset="0"/>
              <a:buChar char="•"/>
            </a:pPr>
            <a:r>
              <a:rPr lang="en-GB" dirty="0"/>
              <a:t>In addition to providing key information about this year’s flu programme. It is recommended that you regularly check this webpage during the flu vaccination period as any further information that becomes available about the flu vaccine programme will be published there.</a:t>
            </a:r>
          </a:p>
          <a:p>
            <a:endParaRPr lang="en-GB" dirty="0"/>
          </a:p>
        </p:txBody>
      </p:sp>
      <p:sp>
        <p:nvSpPr>
          <p:cNvPr id="4" name="Slide Number Placeholder 3">
            <a:extLst>
              <a:ext uri="{FF2B5EF4-FFF2-40B4-BE49-F238E27FC236}">
                <a16:creationId xmlns:a16="http://schemas.microsoft.com/office/drawing/2014/main" id="{BF745E04-6F34-4C91-8CEA-B85EA560B448}"/>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a:t>
            </a:fld>
            <a:endParaRPr lang="en-US" dirty="0"/>
          </a:p>
        </p:txBody>
      </p:sp>
      <p:sp>
        <p:nvSpPr>
          <p:cNvPr id="6" name="Footer Placeholder 4">
            <a:extLst>
              <a:ext uri="{FF2B5EF4-FFF2-40B4-BE49-F238E27FC236}">
                <a16:creationId xmlns:a16="http://schemas.microsoft.com/office/drawing/2014/main" id="{C3273FF2-A10C-47A0-A107-CA1CABAA8312}"/>
              </a:ext>
            </a:extLst>
          </p:cNvPr>
          <p:cNvSpPr>
            <a:spLocks noGrp="1"/>
          </p:cNvSpPr>
          <p:nvPr>
            <p:ph type="ftr" sz="quarter" idx="11"/>
          </p:nvPr>
        </p:nvSpPr>
        <p:spPr/>
        <p:txBody>
          <a:bodyPr/>
          <a:lstStyle/>
          <a:p>
            <a:pPr>
              <a:defRPr/>
            </a:pPr>
            <a:r>
              <a:rPr lang="en-GB" dirty="0">
                <a:solidFill>
                  <a:prstClr val="white"/>
                </a:solidFill>
              </a:rPr>
              <a:t>The national flu immunisation programme 2021 to 2022</a:t>
            </a:r>
            <a:endParaRPr lang="en-US" dirty="0">
              <a:solidFill>
                <a:prstClr val="white"/>
              </a:solidFill>
            </a:endParaRPr>
          </a:p>
        </p:txBody>
      </p:sp>
      <p:pic>
        <p:nvPicPr>
          <p:cNvPr id="10" name="Picture 9" descr="Text&#10;&#10;Description automatically generated">
            <a:extLst>
              <a:ext uri="{FF2B5EF4-FFF2-40B4-BE49-F238E27FC236}">
                <a16:creationId xmlns:a16="http://schemas.microsoft.com/office/drawing/2014/main" id="{3DE85519-55A9-4D6F-8779-39BD8C978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178448"/>
            <a:ext cx="3384376" cy="4910185"/>
          </a:xfrm>
          <a:prstGeom prst="rect">
            <a:avLst/>
          </a:prstGeom>
        </p:spPr>
      </p:pic>
    </p:spTree>
    <p:extLst>
      <p:ext uri="{BB962C8B-B14F-4D97-AF65-F5344CB8AC3E}">
        <p14:creationId xmlns:p14="http://schemas.microsoft.com/office/powerpoint/2010/main" val="1173402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609" y="548680"/>
            <a:ext cx="8334480" cy="864096"/>
          </a:xfrm>
        </p:spPr>
        <p:txBody>
          <a:bodyPr>
            <a:normAutofit fontScale="90000"/>
          </a:bodyPr>
          <a:lstStyle/>
          <a:p>
            <a:r>
              <a:rPr lang="en-GB" sz="3200" dirty="0"/>
              <a:t>Vaccine uptake for children in a clinical risk group      (2020 to 2021)</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83412315"/>
              </p:ext>
            </p:extLst>
          </p:nvPr>
        </p:nvGraphicFramePr>
        <p:xfrm>
          <a:off x="642609" y="1575810"/>
          <a:ext cx="7848872" cy="1656184"/>
        </p:xfrm>
        <a:graphic>
          <a:graphicData uri="http://schemas.openxmlformats.org/drawingml/2006/table">
            <a:tbl>
              <a:tblPr firstRow="1" bandRow="1">
                <a:tableStyleId>{5C22544A-7EE6-4342-B048-85BDC9FD1C3A}</a:tableStyleId>
              </a:tblPr>
              <a:tblGrid>
                <a:gridCol w="5472608">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tblGrid>
              <a:tr h="608944">
                <a:tc>
                  <a:txBody>
                    <a:bodyPr/>
                    <a:lstStyle/>
                    <a:p>
                      <a:r>
                        <a:rPr lang="en-GB" sz="1700" b="0" i="0" u="none" strike="noStrike" kern="1200" baseline="0" dirty="0">
                          <a:solidFill>
                            <a:schemeClr val="lt1"/>
                          </a:solidFill>
                          <a:latin typeface="+mn-lt"/>
                          <a:ea typeface="+mn-ea"/>
                          <a:cs typeface="+mn-cs"/>
                        </a:rPr>
                        <a:t>Target groups for vaccination 	</a:t>
                      </a:r>
                    </a:p>
                  </a:txBody>
                  <a:tcPr marL="85299" marR="85299" marT="42649" marB="426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b="0" i="0" u="none" strike="noStrike" kern="1200" baseline="0" dirty="0">
                          <a:solidFill>
                            <a:schemeClr val="lt1"/>
                          </a:solidFill>
                          <a:latin typeface="+mn-lt"/>
                          <a:ea typeface="+mn-ea"/>
                          <a:cs typeface="+mn-cs"/>
                        </a:rPr>
                        <a:t>% vaccine uptake 	</a:t>
                      </a:r>
                    </a:p>
                  </a:txBody>
                  <a:tcPr marL="85299" marR="85299" marT="42649" marB="42649"/>
                </a:tc>
                <a:extLst>
                  <a:ext uri="{0D108BD9-81ED-4DB2-BD59-A6C34878D82A}">
                    <a16:rowId xmlns:a16="http://schemas.microsoft.com/office/drawing/2014/main" val="10000"/>
                  </a:ext>
                </a:extLst>
              </a:tr>
              <a:tr h="349080">
                <a:tc>
                  <a:txBody>
                    <a:bodyPr/>
                    <a:lstStyle/>
                    <a:p>
                      <a:r>
                        <a:rPr lang="en-GB" sz="1700" b="0" i="0" u="none" strike="noStrike" kern="1200" baseline="0" dirty="0">
                          <a:solidFill>
                            <a:schemeClr val="dk1"/>
                          </a:solidFill>
                          <a:latin typeface="+mn-lt"/>
                          <a:ea typeface="+mn-ea"/>
                          <a:cs typeface="+mn-cs"/>
                        </a:rPr>
                        <a:t>Six months to under two years in a clinical risk group</a:t>
                      </a:r>
                    </a:p>
                  </a:txBody>
                  <a:tcPr marL="85299" marR="85299" marT="42649" marB="42649"/>
                </a:tc>
                <a:tc>
                  <a:txBody>
                    <a:bodyPr/>
                    <a:lstStyle/>
                    <a:p>
                      <a:pPr algn="ctr"/>
                      <a:r>
                        <a:rPr lang="en-GB" sz="1700" dirty="0"/>
                        <a:t>21.7</a:t>
                      </a:r>
                    </a:p>
                  </a:txBody>
                  <a:tcPr marL="85299" marR="85299" marT="42649" marB="42649"/>
                </a:tc>
                <a:extLst>
                  <a:ext uri="{0D108BD9-81ED-4DB2-BD59-A6C34878D82A}">
                    <a16:rowId xmlns:a16="http://schemas.microsoft.com/office/drawing/2014/main" val="10001"/>
                  </a:ext>
                </a:extLst>
              </a:tr>
              <a:tr h="349080">
                <a:tc>
                  <a:txBody>
                    <a:bodyPr/>
                    <a:lstStyle/>
                    <a:p>
                      <a:r>
                        <a:rPr lang="en-GB" sz="1700" b="0" i="0" u="none" strike="noStrike" kern="1200" baseline="0" dirty="0">
                          <a:solidFill>
                            <a:schemeClr val="dk1"/>
                          </a:solidFill>
                          <a:latin typeface="+mn-lt"/>
                          <a:ea typeface="+mn-ea"/>
                          <a:cs typeface="+mn-cs"/>
                        </a:rPr>
                        <a:t>Two years to under 5 years in a clinical risk group</a:t>
                      </a:r>
                    </a:p>
                  </a:txBody>
                  <a:tcPr marL="85299" marR="85299" marT="42649" marB="42649"/>
                </a:tc>
                <a:tc>
                  <a:txBody>
                    <a:bodyPr/>
                    <a:lstStyle/>
                    <a:p>
                      <a:pPr algn="ctr"/>
                      <a:r>
                        <a:rPr lang="en-GB" sz="1700" dirty="0"/>
                        <a:t>55.9</a:t>
                      </a:r>
                    </a:p>
                  </a:txBody>
                  <a:tcPr marL="85299" marR="85299" marT="42649" marB="42649"/>
                </a:tc>
                <a:extLst>
                  <a:ext uri="{0D108BD9-81ED-4DB2-BD59-A6C34878D82A}">
                    <a16:rowId xmlns:a16="http://schemas.microsoft.com/office/drawing/2014/main" val="10002"/>
                  </a:ext>
                </a:extLst>
              </a:tr>
              <a:tr h="349080">
                <a:tc>
                  <a:txBody>
                    <a:bodyPr/>
                    <a:lstStyle/>
                    <a:p>
                      <a:r>
                        <a:rPr lang="en-GB" sz="1700" b="0" i="0" u="none" strike="noStrike" kern="1200" baseline="0" dirty="0">
                          <a:solidFill>
                            <a:schemeClr val="dk1"/>
                          </a:solidFill>
                          <a:latin typeface="+mn-lt"/>
                          <a:ea typeface="+mn-ea"/>
                          <a:cs typeface="+mn-cs"/>
                        </a:rPr>
                        <a:t>5 years to under 16 years in a clinical risk group </a:t>
                      </a:r>
                    </a:p>
                  </a:txBody>
                  <a:tcPr marL="85299" marR="85299" marT="42649" marB="42649"/>
                </a:tc>
                <a:tc>
                  <a:txBody>
                    <a:bodyPr/>
                    <a:lstStyle/>
                    <a:p>
                      <a:pPr algn="ctr"/>
                      <a:r>
                        <a:rPr lang="en-GB" sz="1700" dirty="0"/>
                        <a:t>48.6</a:t>
                      </a:r>
                    </a:p>
                  </a:txBody>
                  <a:tcPr marL="85299" marR="85299" marT="42649" marB="42649"/>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0"/>
          </p:nvPr>
        </p:nvSpPr>
        <p:spPr/>
        <p:txBody>
          <a:bodyPr/>
          <a:lstStyle/>
          <a:p>
            <a:pPr>
              <a:defRPr/>
            </a:pPr>
            <a:r>
              <a:rPr lang="en-US" dirty="0">
                <a:solidFill>
                  <a:prstClr val="white"/>
                </a:solidFill>
              </a:rPr>
              <a:t>  </a:t>
            </a:r>
            <a:fld id="{2565FA6D-D4C8-4C4C-AC4B-3269734D34D8}" type="slidenum">
              <a:rPr lang="en-US" smtClean="0">
                <a:solidFill>
                  <a:prstClr val="white"/>
                </a:solidFill>
              </a:rPr>
              <a:pPr>
                <a:defRPr/>
              </a:pPr>
              <a:t>30</a:t>
            </a:fld>
            <a:r>
              <a:rPr lang="en-US" dirty="0">
                <a:solidFill>
                  <a:prstClr val="white"/>
                </a:solidFill>
              </a:rPr>
              <a:t> </a:t>
            </a:r>
          </a:p>
        </p:txBody>
      </p:sp>
      <p:sp>
        <p:nvSpPr>
          <p:cNvPr id="7" name="TextBox 6"/>
          <p:cNvSpPr txBox="1"/>
          <p:nvPr/>
        </p:nvSpPr>
        <p:spPr>
          <a:xfrm>
            <a:off x="355918" y="3505596"/>
            <a:ext cx="3028458" cy="2646878"/>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Vaccine uptake figures show that uptake in children in clinical risk groups is higher in the age group where all children (healthy and clinical risk group) have been offered flu vaccination</a:t>
            </a:r>
          </a:p>
          <a:p>
            <a:pPr fontAlgn="base">
              <a:spcBef>
                <a:spcPct val="0"/>
              </a:spcBef>
              <a:spcAft>
                <a:spcPct val="0"/>
              </a:spcAft>
            </a:pPr>
            <a:endParaRPr lang="en-GB" sz="1200" dirty="0">
              <a:solidFill>
                <a:prstClr val="black"/>
              </a:solidFill>
            </a:endParaRPr>
          </a:p>
          <a:p>
            <a:pPr marL="285750" indent="-285750">
              <a:buFont typeface="Arial" panose="020B0604020202020204" pitchFamily="34" charset="0"/>
              <a:buChar char="•"/>
            </a:pPr>
            <a:r>
              <a:rPr lang="en-GB" sz="1400" dirty="0"/>
              <a:t>Vaccine uptake in those aged 6 months to under 2 years remains the lowest in uptake by age band </a:t>
            </a:r>
            <a:endParaRPr lang="en-GB" sz="1050" dirty="0">
              <a:solidFill>
                <a:prstClr val="black"/>
              </a:solidFill>
            </a:endParaRPr>
          </a:p>
        </p:txBody>
      </p:sp>
      <p:sp>
        <p:nvSpPr>
          <p:cNvPr id="6" name="TextBox 5">
            <a:extLst>
              <a:ext uri="{FF2B5EF4-FFF2-40B4-BE49-F238E27FC236}">
                <a16:creationId xmlns:a16="http://schemas.microsoft.com/office/drawing/2014/main" id="{CE960E0C-59FC-42F9-BF29-644E40A20B82}"/>
              </a:ext>
            </a:extLst>
          </p:cNvPr>
          <p:cNvSpPr txBox="1"/>
          <p:nvPr/>
        </p:nvSpPr>
        <p:spPr>
          <a:xfrm>
            <a:off x="3576489" y="3515717"/>
            <a:ext cx="5400600" cy="307777"/>
          </a:xfrm>
          <a:prstGeom prst="rect">
            <a:avLst/>
          </a:prstGeom>
          <a:noFill/>
        </p:spPr>
        <p:txBody>
          <a:bodyPr wrap="square" rtlCol="0">
            <a:spAutoFit/>
          </a:bodyPr>
          <a:lstStyle/>
          <a:p>
            <a:r>
              <a:rPr lang="en-GB" sz="1400" b="1" dirty="0"/>
              <a:t>Vaccine uptake in the under 65 at-risk by age group</a:t>
            </a:r>
            <a:endParaRPr lang="en-GB" sz="1400" dirty="0"/>
          </a:p>
        </p:txBody>
      </p:sp>
      <p:pic>
        <p:nvPicPr>
          <p:cNvPr id="11" name="Picture 10" descr="Chart, bar chart&#10;&#10;Description automatically generated">
            <a:extLst>
              <a:ext uri="{FF2B5EF4-FFF2-40B4-BE49-F238E27FC236}">
                <a16:creationId xmlns:a16="http://schemas.microsoft.com/office/drawing/2014/main" id="{A89D41B9-9D07-497F-8227-656A2BF98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4547" y="3823494"/>
            <a:ext cx="5258162" cy="2359760"/>
          </a:xfrm>
          <a:prstGeom prst="rect">
            <a:avLst/>
          </a:prstGeom>
        </p:spPr>
      </p:pic>
      <p:sp>
        <p:nvSpPr>
          <p:cNvPr id="8" name="Footer Placeholder 4">
            <a:extLst>
              <a:ext uri="{FF2B5EF4-FFF2-40B4-BE49-F238E27FC236}">
                <a16:creationId xmlns:a16="http://schemas.microsoft.com/office/drawing/2014/main" id="{78795D60-FCA1-47F4-9AE7-FAA44A5D2EEF}"/>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4179220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028000" cy="648072"/>
          </a:xfrm>
        </p:spPr>
        <p:txBody>
          <a:bodyPr>
            <a:normAutofit fontScale="90000"/>
          </a:bodyPr>
          <a:lstStyle/>
          <a:p>
            <a:r>
              <a:rPr lang="en-GB" dirty="0"/>
              <a:t>Vaccine uptake for Health and social care workers</a:t>
            </a:r>
          </a:p>
        </p:txBody>
      </p:sp>
      <p:sp>
        <p:nvSpPr>
          <p:cNvPr id="3" name="Content Placeholder 2"/>
          <p:cNvSpPr>
            <a:spLocks noGrp="1"/>
          </p:cNvSpPr>
          <p:nvPr>
            <p:ph idx="1"/>
          </p:nvPr>
        </p:nvSpPr>
        <p:spPr>
          <a:xfrm>
            <a:off x="323528" y="1628800"/>
            <a:ext cx="8064375" cy="4823941"/>
          </a:xfrm>
        </p:spPr>
        <p:txBody>
          <a:bodyPr/>
          <a:lstStyle/>
          <a:p>
            <a:pPr>
              <a:buFont typeface="Arial" panose="020B0604020202020204" pitchFamily="34" charset="0"/>
              <a:buChar char="•"/>
            </a:pPr>
            <a:r>
              <a:rPr lang="en-GB" sz="1600" dirty="0"/>
              <a:t>During 2020 to 2021, 76.7% of HSCWs were vaccinated (874028 doses given) which is a slight increase from 2019/20 (74.3%)</a:t>
            </a:r>
          </a:p>
          <a:p>
            <a:pPr lvl="1">
              <a:buFont typeface="Arial" panose="020B0604020202020204" pitchFamily="34" charset="0"/>
              <a:buChar char="•"/>
            </a:pPr>
            <a:r>
              <a:rPr lang="en-GB" sz="1600" dirty="0"/>
              <a:t>All doctors 77.3% (76%)   </a:t>
            </a:r>
          </a:p>
          <a:p>
            <a:pPr lvl="1">
              <a:buFont typeface="Arial" panose="020B0604020202020204" pitchFamily="34" charset="0"/>
              <a:buChar char="•"/>
            </a:pPr>
            <a:r>
              <a:rPr lang="en-GB" sz="1600" dirty="0"/>
              <a:t>GPs 83.1% (67.2%)</a:t>
            </a:r>
          </a:p>
          <a:p>
            <a:pPr lvl="1">
              <a:buFont typeface="Arial" panose="020B0604020202020204" pitchFamily="34" charset="0"/>
              <a:buChar char="•"/>
            </a:pPr>
            <a:r>
              <a:rPr lang="en-GB" sz="1600" dirty="0"/>
              <a:t>Total qualified nurses 76.6% (73.2%)</a:t>
            </a:r>
          </a:p>
          <a:p>
            <a:pPr lvl="1">
              <a:buFont typeface="Arial" panose="020B0604020202020204" pitchFamily="34" charset="0"/>
              <a:buChar char="•"/>
            </a:pPr>
            <a:r>
              <a:rPr lang="en-GB" sz="1600" dirty="0"/>
              <a:t>Practice nurses 84.8% (71.7%)</a:t>
            </a:r>
          </a:p>
          <a:p>
            <a:pPr>
              <a:buFont typeface="Arial" panose="020B0604020202020204" pitchFamily="34" charset="0"/>
              <a:buChar char="•"/>
            </a:pPr>
            <a:r>
              <a:rPr lang="en-GB" sz="1600" dirty="0"/>
              <a:t>trusts/employers must ensure that 100% of health and social care staff directly involved in delivering care are offered flu vaccine and encouraged to be immunised </a:t>
            </a:r>
          </a:p>
          <a:p>
            <a:pPr>
              <a:buFont typeface="Arial" panose="020B0604020202020204" pitchFamily="34" charset="0"/>
              <a:buChar char="•"/>
            </a:pPr>
            <a:r>
              <a:rPr lang="en-GB" sz="1600" dirty="0"/>
              <a:t>in 2021 to 2022, NHS England will continue to support vaccination of social care and hospice workers. Eligible groups will remain the same as in 2020/21 and vaccination will be available through community pharmacy or their registered general practice. This scheme is intended to complement, not replace, any established occupational health schemes that employers have in place to offer flu vaccination to their workforce</a:t>
            </a:r>
          </a:p>
          <a:p>
            <a:pPr>
              <a:buFont typeface="Arial" panose="020B0604020202020204" pitchFamily="34" charset="0"/>
              <a:buChar char="•"/>
            </a:pPr>
            <a:r>
              <a:rPr lang="en-GB" sz="1600" dirty="0"/>
              <a:t>see Public Health England's </a:t>
            </a:r>
            <a:r>
              <a:rPr lang="en-GB" sz="1600" dirty="0">
                <a:hlinkClick r:id="rId3"/>
              </a:rPr>
              <a:t>Campaign Resource Centre</a:t>
            </a:r>
            <a:r>
              <a:rPr lang="en-GB" sz="1600" dirty="0"/>
              <a:t> for further information and resources for health and social care worker vaccination</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31</a:t>
            </a:fld>
            <a:r>
              <a:rPr lang="en-US" dirty="0"/>
              <a:t> </a:t>
            </a:r>
          </a:p>
        </p:txBody>
      </p:sp>
      <p:sp>
        <p:nvSpPr>
          <p:cNvPr id="5" name="Footer Placeholder 4">
            <a:extLst>
              <a:ext uri="{FF2B5EF4-FFF2-40B4-BE49-F238E27FC236}">
                <a16:creationId xmlns:a16="http://schemas.microsoft.com/office/drawing/2014/main" id="{6A17A6C4-52F3-4B92-8D5E-8ECEFD5B2653}"/>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96950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3568" y="548680"/>
            <a:ext cx="8280275" cy="648072"/>
          </a:xfrm>
        </p:spPr>
        <p:txBody>
          <a:bodyPr wrap="square" numCol="1" compatLnSpc="1">
            <a:prstTxWarp prst="textNoShape">
              <a:avLst/>
            </a:prstTxWarp>
            <a:normAutofit/>
          </a:bodyPr>
          <a:lstStyle/>
          <a:p>
            <a:r>
              <a:rPr lang="en-GB" sz="3600" dirty="0">
                <a:latin typeface="Arial" charset="0"/>
                <a:ea typeface="ヒラギノ角ゴ Pro W3" charset="-128"/>
                <a:cs typeface="ヒラギノ角ゴ Pro W3" charset="-128"/>
              </a:rPr>
              <a:t>Influenza vaccines and their components</a:t>
            </a:r>
          </a:p>
        </p:txBody>
      </p:sp>
      <p:sp>
        <p:nvSpPr>
          <p:cNvPr id="37891" name="Rectangle 3"/>
          <p:cNvSpPr>
            <a:spLocks noGrp="1" noChangeArrowheads="1"/>
          </p:cNvSpPr>
          <p:nvPr>
            <p:ph idx="1"/>
          </p:nvPr>
        </p:nvSpPr>
        <p:spPr>
          <a:xfrm>
            <a:off x="660668" y="1268462"/>
            <a:ext cx="8208267" cy="4968552"/>
          </a:xfrm>
        </p:spPr>
        <p:txBody>
          <a:bodyPr/>
          <a:lstStyle/>
          <a:p>
            <a:pPr marL="0" indent="0">
              <a:spcBef>
                <a:spcPts val="0"/>
              </a:spcBef>
              <a:spcAft>
                <a:spcPts val="600"/>
              </a:spcAft>
            </a:pPr>
            <a:r>
              <a:rPr lang="en-GB" sz="1400" b="1" dirty="0">
                <a:latin typeface="Arial" charset="0"/>
                <a:ea typeface="ヒラギノ角ゴ Pro W3" charset="-128"/>
                <a:cs typeface="ヒラギノ角ゴ Pro W3" charset="-128"/>
              </a:rPr>
              <a:t>Two main types of vaccine available:</a:t>
            </a:r>
          </a:p>
          <a:p>
            <a:pPr marL="0" indent="0">
              <a:spcBef>
                <a:spcPts val="0"/>
              </a:spcBef>
              <a:spcAft>
                <a:spcPts val="600"/>
              </a:spcAft>
            </a:pPr>
            <a:endParaRPr lang="en-GB" sz="1400" dirty="0">
              <a:latin typeface="Arial" charset="0"/>
              <a:ea typeface="ヒラギノ角ゴ Pro W3" charset="-128"/>
              <a:cs typeface="ヒラギノ角ゴ Pro W3" charset="-128"/>
            </a:endParaRPr>
          </a:p>
          <a:p>
            <a:pPr marL="447675" lvl="1" indent="-269875">
              <a:lnSpc>
                <a:spcPct val="90000"/>
              </a:lnSpc>
              <a:spcBef>
                <a:spcPts val="0"/>
              </a:spcBef>
              <a:spcAft>
                <a:spcPts val="600"/>
              </a:spcAft>
              <a:buFont typeface="Arial" charset="0"/>
              <a:buChar char="•"/>
            </a:pPr>
            <a:r>
              <a:rPr lang="en-GB" sz="1400" dirty="0">
                <a:latin typeface="Arial" charset="0"/>
              </a:rPr>
              <a:t>inactivated – given by injection </a:t>
            </a:r>
          </a:p>
          <a:p>
            <a:pPr marL="447675" lvl="1" indent="-269875">
              <a:lnSpc>
                <a:spcPct val="90000"/>
              </a:lnSpc>
              <a:spcBef>
                <a:spcPts val="0"/>
              </a:spcBef>
              <a:spcAft>
                <a:spcPts val="600"/>
              </a:spcAft>
              <a:buFont typeface="Arial" charset="0"/>
              <a:buChar char="•"/>
            </a:pPr>
            <a:r>
              <a:rPr lang="en-GB" sz="1400" dirty="0">
                <a:latin typeface="Arial" charset="0"/>
              </a:rPr>
              <a:t>live attenuated – given by nasal application</a:t>
            </a:r>
          </a:p>
          <a:p>
            <a:pPr>
              <a:spcBef>
                <a:spcPts val="0"/>
              </a:spcBef>
              <a:spcAft>
                <a:spcPts val="600"/>
              </a:spcAft>
            </a:pPr>
            <a:endParaRPr lang="en-GB" sz="1400" b="1" dirty="0"/>
          </a:p>
          <a:p>
            <a:pPr>
              <a:spcBef>
                <a:spcPts val="0"/>
              </a:spcBef>
              <a:spcAft>
                <a:spcPts val="600"/>
              </a:spcAft>
            </a:pPr>
            <a:r>
              <a:rPr lang="en-GB" sz="1400" b="1" dirty="0"/>
              <a:t>None of the flu vaccines can cause clinical influenza in those that can be vaccinated</a:t>
            </a:r>
          </a:p>
          <a:p>
            <a:pPr>
              <a:spcBef>
                <a:spcPts val="0"/>
              </a:spcBef>
              <a:spcAft>
                <a:spcPts val="600"/>
              </a:spcAft>
            </a:pPr>
            <a:endParaRPr lang="en-GB" sz="1400" b="1" dirty="0"/>
          </a:p>
          <a:p>
            <a:pPr lvl="0">
              <a:spcBef>
                <a:spcPts val="0"/>
              </a:spcBef>
              <a:spcAft>
                <a:spcPts val="600"/>
              </a:spcAft>
              <a:buFont typeface="Wingdings" panose="05000000000000000000" pitchFamily="2" charset="2"/>
              <a:buChar char="Ø"/>
            </a:pPr>
            <a:r>
              <a:rPr lang="en-GB" sz="1400" dirty="0"/>
              <a:t>both the live and inactivated flu vaccines are quadrivalent vaccines – they contain two subtypes of Influenza A and both B virus types</a:t>
            </a:r>
            <a:r>
              <a:rPr lang="en-GB" sz="1400" dirty="0">
                <a:solidFill>
                  <a:prstClr val="black"/>
                </a:solidFill>
                <a:latin typeface="Arial" charset="0"/>
                <a:ea typeface="ヒラギノ角ゴ Pro W3" charset="-128"/>
                <a:cs typeface="ヒラギノ角ゴ Pro W3" charset="-128"/>
              </a:rPr>
              <a:t> and may provide better protection against the circulating B strain(s)</a:t>
            </a:r>
            <a:r>
              <a:rPr lang="en-GB" sz="1400" dirty="0"/>
              <a:t>   </a:t>
            </a:r>
          </a:p>
          <a:p>
            <a:pPr marL="285750" lvl="0" indent="-285750">
              <a:buFont typeface="Arial" panose="020B0604020202020204" pitchFamily="34" charset="0"/>
              <a:buChar char="•"/>
            </a:pPr>
            <a:r>
              <a:rPr lang="en-GB" sz="1400" dirty="0">
                <a:solidFill>
                  <a:prstClr val="black"/>
                </a:solidFill>
                <a:latin typeface="Arial" charset="0"/>
                <a:ea typeface="ヒラギノ角ゴ Pro W3" charset="-128"/>
                <a:cs typeface="ヒラギノ角ゴ Pro W3" charset="-128"/>
              </a:rPr>
              <a:t>the inactivated vaccine is recommended for children who cannot receive live attenuated vaccine                                                                               </a:t>
            </a:r>
          </a:p>
          <a:p>
            <a:pPr marL="0" lvl="0" indent="0">
              <a:spcBef>
                <a:spcPts val="0"/>
              </a:spcBef>
              <a:spcAft>
                <a:spcPts val="600"/>
              </a:spcAft>
            </a:pPr>
            <a:r>
              <a:rPr lang="en-GB" sz="1400" dirty="0"/>
              <a:t>  </a:t>
            </a:r>
          </a:p>
          <a:p>
            <a:pPr marL="0" lvl="2" indent="0">
              <a:spcBef>
                <a:spcPts val="0"/>
              </a:spcBef>
              <a:spcAft>
                <a:spcPts val="600"/>
              </a:spcAft>
              <a:buNone/>
            </a:pPr>
            <a:endParaRPr lang="en-GB" sz="1400" dirty="0">
              <a:solidFill>
                <a:prstClr val="black"/>
              </a:solidFill>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a:xfrm>
            <a:off x="0" y="6308725"/>
            <a:ext cx="9144000" cy="549275"/>
          </a:xfrm>
        </p:spPr>
        <p:txBody>
          <a:bodyPr/>
          <a:lstStyle/>
          <a:p>
            <a:pPr>
              <a:defRPr/>
            </a:pPr>
            <a:r>
              <a:rPr lang="en-US" dirty="0"/>
              <a:t>  </a:t>
            </a:r>
            <a:fld id="{2565FA6D-D4C8-4C4C-AC4B-3269734D34D8}" type="slidenum">
              <a:rPr lang="en-US" smtClean="0"/>
              <a:pPr>
                <a:defRPr/>
              </a:pPr>
              <a:t>32</a:t>
            </a:fld>
            <a:endParaRPr lang="en-US" dirty="0"/>
          </a:p>
        </p:txBody>
      </p:sp>
      <p:sp>
        <p:nvSpPr>
          <p:cNvPr id="6" name="Footer Placeholder 4">
            <a:extLst>
              <a:ext uri="{FF2B5EF4-FFF2-40B4-BE49-F238E27FC236}">
                <a16:creationId xmlns:a16="http://schemas.microsoft.com/office/drawing/2014/main" id="{BCBEC88C-21DD-4ABD-B090-68ABC81B1CE0}"/>
              </a:ext>
            </a:extLst>
          </p:cNvPr>
          <p:cNvSpPr>
            <a:spLocks noGrp="1"/>
          </p:cNvSpPr>
          <p:nvPr>
            <p:ph type="ftr" sz="quarter" idx="4294967295"/>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3950090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F1C26-7446-4F03-95C4-2BAA2D3C221B}"/>
              </a:ext>
            </a:extLst>
          </p:cNvPr>
          <p:cNvSpPr>
            <a:spLocks noGrp="1"/>
          </p:cNvSpPr>
          <p:nvPr>
            <p:ph type="title"/>
          </p:nvPr>
        </p:nvSpPr>
        <p:spPr>
          <a:xfrm>
            <a:off x="251520" y="264459"/>
            <a:ext cx="8640960" cy="648072"/>
          </a:xfrm>
        </p:spPr>
        <p:txBody>
          <a:bodyPr>
            <a:normAutofit fontScale="90000"/>
          </a:bodyPr>
          <a:lstStyle/>
          <a:p>
            <a:r>
              <a:rPr lang="en-GB" dirty="0"/>
              <a:t>Influenza vaccines available for 2021 to 2022</a:t>
            </a:r>
          </a:p>
        </p:txBody>
      </p:sp>
      <p:sp>
        <p:nvSpPr>
          <p:cNvPr id="4" name="Slide Number Placeholder 3">
            <a:extLst>
              <a:ext uri="{FF2B5EF4-FFF2-40B4-BE49-F238E27FC236}">
                <a16:creationId xmlns:a16="http://schemas.microsoft.com/office/drawing/2014/main" id="{1471BCB1-1CFA-4CDB-A318-C4F38AB3DC37}"/>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33</a:t>
            </a:fld>
            <a:endParaRPr lang="en-US" dirty="0"/>
          </a:p>
        </p:txBody>
      </p:sp>
      <p:pic>
        <p:nvPicPr>
          <p:cNvPr id="9" name="Content Placeholder 8" descr="Table&#10;&#10;Description automatically generated">
            <a:extLst>
              <a:ext uri="{FF2B5EF4-FFF2-40B4-BE49-F238E27FC236}">
                <a16:creationId xmlns:a16="http://schemas.microsoft.com/office/drawing/2014/main" id="{497DE7CD-0F44-4E11-B61E-7C734C3D0B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9369" y="1052755"/>
            <a:ext cx="4542871" cy="5216750"/>
          </a:xfrm>
        </p:spPr>
      </p:pic>
      <p:sp>
        <p:nvSpPr>
          <p:cNvPr id="6" name="Footer Placeholder 4">
            <a:extLst>
              <a:ext uri="{FF2B5EF4-FFF2-40B4-BE49-F238E27FC236}">
                <a16:creationId xmlns:a16="http://schemas.microsoft.com/office/drawing/2014/main" id="{BF845400-EBA3-4694-BB2E-6A6F93C241F9}"/>
              </a:ext>
            </a:extLst>
          </p:cNvPr>
          <p:cNvSpPr>
            <a:spLocks noGrp="1"/>
          </p:cNvSpPr>
          <p:nvPr>
            <p:ph type="ftr" sz="quarter" idx="11"/>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1865447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79741" y="548680"/>
            <a:ext cx="8281292" cy="762000"/>
          </a:xfrm>
        </p:spPr>
        <p:txBody>
          <a:bodyPr wrap="square" numCol="1" compatLnSpc="1">
            <a:prstTxWarp prst="textNoShape">
              <a:avLst/>
            </a:prstTxWarp>
            <a:normAutofit/>
          </a:bodyPr>
          <a:lstStyle/>
          <a:p>
            <a:r>
              <a:rPr lang="en-GB" sz="3600" dirty="0">
                <a:latin typeface="Arial" charset="0"/>
                <a:ea typeface="ヒラギノ角ゴ Pro W3" charset="-128"/>
                <a:cs typeface="ヒラギノ角ゴ Pro W3" charset="-128"/>
              </a:rPr>
              <a:t>Flu vaccine presentation and dosage</a:t>
            </a:r>
          </a:p>
        </p:txBody>
      </p:sp>
      <p:sp>
        <p:nvSpPr>
          <p:cNvPr id="5"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34</a:t>
            </a:fld>
            <a:endParaRPr lang="en-US" dirty="0"/>
          </a:p>
        </p:txBody>
      </p:sp>
      <p:sp>
        <p:nvSpPr>
          <p:cNvPr id="41987" name="Rectangle 3"/>
          <p:cNvSpPr>
            <a:spLocks noGrp="1" noChangeArrowheads="1"/>
          </p:cNvSpPr>
          <p:nvPr>
            <p:ph idx="1"/>
          </p:nvPr>
        </p:nvSpPr>
        <p:spPr>
          <a:xfrm>
            <a:off x="683568" y="1484784"/>
            <a:ext cx="7056784" cy="4104456"/>
          </a:xfrm>
        </p:spPr>
        <p:txBody>
          <a:bodyPr/>
          <a:lstStyle/>
          <a:p>
            <a:pPr>
              <a:buFont typeface="Arial" panose="020B0604020202020204" pitchFamily="34" charset="0"/>
              <a:buChar char="•"/>
            </a:pPr>
            <a:r>
              <a:rPr lang="en-GB" dirty="0"/>
              <a:t>inactivated influenza vaccines are for intramuscular (IM) administration and are supplied as suspensions in pre-filled syringes containing a 0.5ml dose</a:t>
            </a:r>
          </a:p>
          <a:p>
            <a:pPr>
              <a:buFont typeface="Arial" panose="020B0604020202020204" pitchFamily="34" charset="0"/>
              <a:buChar char="•"/>
            </a:pPr>
            <a:r>
              <a:rPr lang="en-GB" dirty="0"/>
              <a:t>if the SmPC for IM inactivated flu vaccine states young children can be given either a 0.25ml or a 0.5ml dose, JCVI have advised that 0.5ml dose should be given</a:t>
            </a:r>
          </a:p>
          <a:p>
            <a:pPr>
              <a:buFont typeface="Arial" panose="020B0604020202020204" pitchFamily="34" charset="0"/>
              <a:buChar char="•"/>
            </a:pPr>
            <a:r>
              <a:rPr lang="en-GB" dirty="0"/>
              <a:t>the live intranasal flu vaccine is supplied as a nasal spray suspension in a single use, pre-filled, nasal applicator with a divider clip. </a:t>
            </a:r>
            <a:r>
              <a:rPr lang="en-GB" dirty="0">
                <a:latin typeface="Arial" charset="0"/>
              </a:rPr>
              <a:t>N</a:t>
            </a:r>
            <a:r>
              <a:rPr lang="en-GB" dirty="0"/>
              <a:t>o reconstitution or dilution is required. </a:t>
            </a:r>
            <a:r>
              <a:rPr lang="en-GB" dirty="0">
                <a:latin typeface="Arial" charset="0"/>
              </a:rPr>
              <a:t>Each vaccine contains 0.2ml </a:t>
            </a:r>
            <a:r>
              <a:rPr lang="en-GB" dirty="0"/>
              <a:t>(administered as 0.1 ml per nostril)</a:t>
            </a:r>
            <a:endParaRPr lang="en-GB" dirty="0">
              <a:latin typeface="Arial" charset="0"/>
            </a:endParaRPr>
          </a:p>
          <a:p>
            <a:pPr>
              <a:buFont typeface="Arial" panose="020B0604020202020204" pitchFamily="34" charset="0"/>
              <a:buChar char="•"/>
            </a:pPr>
            <a:r>
              <a:rPr lang="en-GB" dirty="0"/>
              <a:t>some flu vaccines are restricted for use in particular age groups</a:t>
            </a:r>
          </a:p>
          <a:p>
            <a:pPr>
              <a:buFont typeface="Arial" panose="020B0604020202020204" pitchFamily="34" charset="0"/>
              <a:buChar char="•"/>
            </a:pPr>
            <a:r>
              <a:rPr lang="en-GB" dirty="0"/>
              <a:t>the SmPC for individual products should always be referred to when ordering vaccines for particular patients  </a:t>
            </a:r>
          </a:p>
          <a:p>
            <a:endParaRPr lang="en-GB" sz="1600" dirty="0">
              <a:latin typeface="Arial" charset="0"/>
              <a:ea typeface="ヒラギノ角ゴ Pro W3" charset="-128"/>
              <a:cs typeface="ヒラギノ角ゴ Pro W3" charset="-128"/>
            </a:endParaRPr>
          </a:p>
        </p:txBody>
      </p:sp>
      <p:sp>
        <p:nvSpPr>
          <p:cNvPr id="6" name="Footer Placeholder 4">
            <a:extLst>
              <a:ext uri="{FF2B5EF4-FFF2-40B4-BE49-F238E27FC236}">
                <a16:creationId xmlns:a16="http://schemas.microsoft.com/office/drawing/2014/main" id="{F2E19D63-6430-4377-848D-5EBA82043E64}"/>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724268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44ACC-5C5F-4A53-93B4-0B4BF3508801}"/>
              </a:ext>
            </a:extLst>
          </p:cNvPr>
          <p:cNvSpPr>
            <a:spLocks noGrp="1"/>
          </p:cNvSpPr>
          <p:nvPr>
            <p:ph type="title"/>
          </p:nvPr>
        </p:nvSpPr>
        <p:spPr/>
        <p:txBody>
          <a:bodyPr/>
          <a:lstStyle/>
          <a:p>
            <a:r>
              <a:rPr lang="en-GB" dirty="0"/>
              <a:t>Inactivated influenza vaccine</a:t>
            </a:r>
          </a:p>
        </p:txBody>
      </p:sp>
      <p:sp>
        <p:nvSpPr>
          <p:cNvPr id="3" name="Content Placeholder 2">
            <a:extLst>
              <a:ext uri="{FF2B5EF4-FFF2-40B4-BE49-F238E27FC236}">
                <a16:creationId xmlns:a16="http://schemas.microsoft.com/office/drawing/2014/main" id="{FD6BB08E-0870-4170-8062-0D135C605846}"/>
              </a:ext>
            </a:extLst>
          </p:cNvPr>
          <p:cNvSpPr>
            <a:spLocks noGrp="1"/>
          </p:cNvSpPr>
          <p:nvPr>
            <p:ph idx="1"/>
          </p:nvPr>
        </p:nvSpPr>
        <p:spPr/>
        <p:txBody>
          <a:bodyPr/>
          <a:lstStyle/>
          <a:p>
            <a:r>
              <a:rPr lang="en-GB" sz="1400" dirty="0"/>
              <a:t>For the 2021/22 flu season (northern hemisphere winter) it is recommended that quadrivalent vaccines contain the following:</a:t>
            </a:r>
          </a:p>
          <a:p>
            <a:r>
              <a:rPr lang="en-GB" sz="1400" b="1" dirty="0"/>
              <a:t>Egg-based Vaccines</a:t>
            </a:r>
            <a:endParaRPr lang="en-GB" sz="1400" dirty="0"/>
          </a:p>
          <a:p>
            <a:pPr lvl="0"/>
            <a:r>
              <a:rPr lang="en-GB" sz="1400" dirty="0"/>
              <a:t>an A/Victoria/2570/2019 (H1N1)pdm09-like virus;</a:t>
            </a:r>
          </a:p>
          <a:p>
            <a:pPr lvl="0"/>
            <a:r>
              <a:rPr lang="en-GB" sz="1400" dirty="0"/>
              <a:t>an A/Cambodia/e0826360/2020 (H3N2)-like virus;</a:t>
            </a:r>
          </a:p>
          <a:p>
            <a:pPr lvl="0"/>
            <a:r>
              <a:rPr lang="en-GB" sz="1400" dirty="0"/>
              <a:t>a B/Washington/02/2019 (B/Victoria lineage)-like virus; and</a:t>
            </a:r>
          </a:p>
          <a:p>
            <a:pPr lvl="0"/>
            <a:r>
              <a:rPr lang="en-GB" sz="1400" dirty="0"/>
              <a:t>a B/Phuket/3073/2013 (B/Yamagata lineage)-like virus.</a:t>
            </a:r>
          </a:p>
          <a:p>
            <a:r>
              <a:rPr lang="en-GB" sz="1400" b="1" dirty="0"/>
              <a:t>Cell- or recombinant-based Vaccines</a:t>
            </a:r>
            <a:endParaRPr lang="en-GB" sz="1400" dirty="0"/>
          </a:p>
          <a:p>
            <a:pPr lvl="0"/>
            <a:r>
              <a:rPr lang="en-GB" sz="1400" dirty="0"/>
              <a:t>an A/Wisconsin/588/2019 (H1N1)pdm09-like virus;</a:t>
            </a:r>
          </a:p>
          <a:p>
            <a:pPr lvl="0"/>
            <a:r>
              <a:rPr lang="en-GB" sz="1400" dirty="0"/>
              <a:t>an A/Cambodia/e0826360/2020 (H3N2)-like virus;</a:t>
            </a:r>
          </a:p>
          <a:p>
            <a:pPr lvl="0"/>
            <a:r>
              <a:rPr lang="en-GB" sz="1400" dirty="0"/>
              <a:t>a B/Washington/02/2019 (B/Victoria lineage)-like virus; and</a:t>
            </a:r>
          </a:p>
          <a:p>
            <a:pPr lvl="0"/>
            <a:r>
              <a:rPr lang="en-GB" sz="1400" dirty="0"/>
              <a:t>a B/Phuket/3073/2013 (B/Yamagata lineage)-like virus.</a:t>
            </a:r>
          </a:p>
          <a:p>
            <a:r>
              <a:rPr lang="en-GB" sz="1400" dirty="0"/>
              <a:t>This vaccine composition differs from the 2020/21 vaccine composition</a:t>
            </a:r>
          </a:p>
          <a:p>
            <a:endParaRPr lang="en-GB" dirty="0"/>
          </a:p>
        </p:txBody>
      </p:sp>
      <p:sp>
        <p:nvSpPr>
          <p:cNvPr id="4" name="Slide Number Placeholder 3">
            <a:extLst>
              <a:ext uri="{FF2B5EF4-FFF2-40B4-BE49-F238E27FC236}">
                <a16:creationId xmlns:a16="http://schemas.microsoft.com/office/drawing/2014/main" id="{5AF4B8F2-91F9-47FC-A864-151AEA804DC9}"/>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35</a:t>
            </a:fld>
            <a:endParaRPr lang="en-US" dirty="0"/>
          </a:p>
        </p:txBody>
      </p:sp>
      <p:sp>
        <p:nvSpPr>
          <p:cNvPr id="6" name="Footer Placeholder 4">
            <a:extLst>
              <a:ext uri="{FF2B5EF4-FFF2-40B4-BE49-F238E27FC236}">
                <a16:creationId xmlns:a16="http://schemas.microsoft.com/office/drawing/2014/main" id="{7A875A98-7FF6-4D19-BD1F-681A6795C960}"/>
              </a:ext>
            </a:extLst>
          </p:cNvPr>
          <p:cNvSpPr>
            <a:spLocks noGrp="1"/>
          </p:cNvSpPr>
          <p:nvPr>
            <p:ph type="ftr" sz="quarter" idx="11"/>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172314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028000" cy="648072"/>
          </a:xfrm>
        </p:spPr>
        <p:txBody>
          <a:bodyPr>
            <a:normAutofit/>
          </a:bodyPr>
          <a:lstStyle/>
          <a:p>
            <a:r>
              <a:rPr lang="en-GB" sz="3200" dirty="0"/>
              <a:t>Adjuvanted influenza vaccine (aQIV)</a:t>
            </a:r>
          </a:p>
        </p:txBody>
      </p:sp>
      <p:sp>
        <p:nvSpPr>
          <p:cNvPr id="3" name="Content Placeholder 2"/>
          <p:cNvSpPr>
            <a:spLocks noGrp="1"/>
          </p:cNvSpPr>
          <p:nvPr>
            <p:ph idx="1"/>
          </p:nvPr>
        </p:nvSpPr>
        <p:spPr>
          <a:xfrm>
            <a:off x="611560" y="1219198"/>
            <a:ext cx="8245679" cy="4874098"/>
          </a:xfrm>
        </p:spPr>
        <p:txBody>
          <a:bodyPr/>
          <a:lstStyle/>
          <a:p>
            <a:pPr>
              <a:buFont typeface="Arial" panose="020B0604020202020204" pitchFamily="34" charset="0"/>
              <a:buChar char="•"/>
            </a:pPr>
            <a:r>
              <a:rPr lang="en-GB" sz="1600" dirty="0"/>
              <a:t>Adjuvanted trivalent influenza vaccine (aTIV) was used in the UK in the 2018 to 2019 and 2019 to 2020 flu seasons in 65y and over age group and was used widely elsewhere. It has been used for 20 years and over 93 million doses have been distributed worldwide and it has an excellent safety record</a:t>
            </a:r>
          </a:p>
          <a:p>
            <a:pPr>
              <a:buFont typeface="Arial" panose="020B0604020202020204" pitchFamily="34" charset="0"/>
              <a:buChar char="•"/>
            </a:pPr>
            <a:r>
              <a:rPr lang="en-GB" sz="1600" dirty="0"/>
              <a:t>Adjuvanted vaccines have higher immunogenicity and effectiveness than non-adjuvanted, normal dose vaccines in older people</a:t>
            </a:r>
          </a:p>
          <a:p>
            <a:pPr>
              <a:buFont typeface="Arial" panose="020B0604020202020204" pitchFamily="34" charset="0"/>
              <a:buChar char="•"/>
            </a:pPr>
            <a:r>
              <a:rPr lang="en-GB" sz="1600" dirty="0"/>
              <a:t>An adjuvanted quadrivalent vaccine (aQIV) has replaced aTIV for 2021 to 2022. This vaccine contains two subtypes of Influenza A (H3N2 and H1N1pdm09) and two type B virus</a:t>
            </a:r>
          </a:p>
          <a:p>
            <a:pPr>
              <a:buFont typeface="Arial" panose="020B0604020202020204" pitchFamily="34" charset="0"/>
              <a:buChar char="•"/>
            </a:pPr>
            <a:r>
              <a:rPr lang="en-GB" sz="1600" dirty="0"/>
              <a:t>an adjuvant (MF59) has been added to the vaccine to enhance the immune response to counter the effect of </a:t>
            </a:r>
            <a:r>
              <a:rPr lang="en-GB" sz="1600" b="1" dirty="0"/>
              <a:t>immunosenescence</a:t>
            </a:r>
            <a:r>
              <a:rPr lang="en-GB" sz="1600" dirty="0"/>
              <a:t> (age related reduction in immune response)</a:t>
            </a:r>
            <a:endParaRPr lang="en-GB" sz="1600" b="1" dirty="0"/>
          </a:p>
          <a:p>
            <a:pPr>
              <a:buFont typeface="Arial" panose="020B0604020202020204" pitchFamily="34" charset="0"/>
              <a:buChar char="•"/>
            </a:pPr>
            <a:r>
              <a:rPr lang="en-GB" sz="1600" dirty="0"/>
              <a:t>MF59 adjuvant is an oil-in-water emulsion of squalene oil which is a naturally occurring substance found in humans, animals and plants. In humans, it is made in the liver and circulates in the bloodstream</a:t>
            </a:r>
          </a:p>
          <a:p>
            <a:pPr>
              <a:buFont typeface="Arial" panose="020B0604020202020204" pitchFamily="34" charset="0"/>
              <a:buChar char="•"/>
            </a:pPr>
            <a:r>
              <a:rPr lang="en-GB" sz="1600" dirty="0"/>
              <a:t>aQIV is made using an egg-based manufacturing process</a:t>
            </a:r>
          </a:p>
          <a:p>
            <a:pPr>
              <a:buFont typeface="Arial" panose="020B0604020202020204" pitchFamily="34" charset="0"/>
              <a:buChar char="•"/>
            </a:pPr>
            <a:endParaRPr lang="en-GB" dirty="0"/>
          </a:p>
          <a:p>
            <a:pPr>
              <a:buFont typeface="Arial" panose="020B0604020202020204" pitchFamily="34" charset="0"/>
              <a:buChar char="•"/>
            </a:pPr>
            <a:endParaRPr lang="en-GB" dirty="0"/>
          </a:p>
          <a:p>
            <a:pPr marL="0" indent="0"/>
            <a:endParaRPr lang="en-GB" dirty="0"/>
          </a:p>
        </p:txBody>
      </p:sp>
      <p:sp>
        <p:nvSpPr>
          <p:cNvPr id="4" name="Slide Number Placeholder 3"/>
          <p:cNvSpPr>
            <a:spLocks noGrp="1"/>
          </p:cNvSpPr>
          <p:nvPr>
            <p:ph type="sldNum" sz="quarter" idx="10"/>
          </p:nvPr>
        </p:nvSpPr>
        <p:spPr>
          <a:xfrm>
            <a:off x="20960" y="6308725"/>
            <a:ext cx="9144000" cy="549275"/>
          </a:xfrm>
        </p:spPr>
        <p:txBody>
          <a:bodyPr/>
          <a:lstStyle/>
          <a:p>
            <a:pPr marL="531813">
              <a:defRPr/>
            </a:pPr>
            <a:r>
              <a:rPr lang="en-US" dirty="0"/>
              <a:t>  </a:t>
            </a:r>
            <a:fld id="{2565FA6D-D4C8-4C4C-AC4B-3269734D34D8}" type="slidenum">
              <a:rPr lang="en-US" smtClean="0"/>
              <a:pPr marL="531813">
                <a:defRPr/>
              </a:pPr>
              <a:t>36</a:t>
            </a:fld>
            <a:r>
              <a:rPr lang="en-US" dirty="0"/>
              <a:t>	</a:t>
            </a:r>
            <a:endParaRPr lang="en-US" dirty="0">
              <a:solidFill>
                <a:prstClr val="white"/>
              </a:solidFill>
            </a:endParaRPr>
          </a:p>
        </p:txBody>
      </p:sp>
      <p:sp>
        <p:nvSpPr>
          <p:cNvPr id="7"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solidFill>
                <a:prstClr val="white"/>
              </a:solidFill>
            </a:endParaRPr>
          </a:p>
        </p:txBody>
      </p:sp>
      <p:sp>
        <p:nvSpPr>
          <p:cNvPr id="6" name="Footer Placeholder 4">
            <a:extLst>
              <a:ext uri="{FF2B5EF4-FFF2-40B4-BE49-F238E27FC236}">
                <a16:creationId xmlns:a16="http://schemas.microsoft.com/office/drawing/2014/main" id="{794DBDAA-CE56-402C-BAC2-E702247349EF}"/>
              </a:ext>
            </a:extLst>
          </p:cNvPr>
          <p:cNvSpPr txBox="1">
            <a:spLocks/>
          </p:cNvSpPr>
          <p:nvPr/>
        </p:nvSpPr>
        <p:spPr>
          <a:xfrm>
            <a:off x="1058665"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2100591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028000" cy="648072"/>
          </a:xfrm>
        </p:spPr>
        <p:txBody>
          <a:bodyPr>
            <a:normAutofit/>
          </a:bodyPr>
          <a:lstStyle/>
          <a:p>
            <a:r>
              <a:rPr lang="it-IT" sz="3200" dirty="0"/>
              <a:t>Quadrivalent influenza cell culture vaccine (QIVc) </a:t>
            </a:r>
          </a:p>
        </p:txBody>
      </p:sp>
      <p:sp>
        <p:nvSpPr>
          <p:cNvPr id="3" name="Content Placeholder 2"/>
          <p:cNvSpPr>
            <a:spLocks noGrp="1"/>
          </p:cNvSpPr>
          <p:nvPr>
            <p:ph idx="1"/>
          </p:nvPr>
        </p:nvSpPr>
        <p:spPr>
          <a:xfrm>
            <a:off x="323528" y="1268760"/>
            <a:ext cx="8496944" cy="5039965"/>
          </a:xfrm>
        </p:spPr>
        <p:txBody>
          <a:bodyPr/>
          <a:lstStyle/>
          <a:p>
            <a:pPr lvl="0">
              <a:buFont typeface="Arial" panose="020B0604020202020204" pitchFamily="34" charset="0"/>
              <a:buChar char="•"/>
            </a:pPr>
            <a:r>
              <a:rPr lang="en-GB" sz="1600" dirty="0"/>
              <a:t>QIVc  (Flucelvax TETRA) was first licenced in the US in 2016 and was licensed in the UK in December 2018</a:t>
            </a:r>
          </a:p>
          <a:p>
            <a:pPr lvl="0">
              <a:buFont typeface="Arial" panose="020B0604020202020204" pitchFamily="34" charset="0"/>
              <a:buChar char="•"/>
            </a:pPr>
            <a:r>
              <a:rPr lang="en-GB" sz="1600" dirty="0" err="1"/>
              <a:t>Flucelvax</a:t>
            </a:r>
            <a:r>
              <a:rPr lang="en-GB" sz="1600" dirty="0"/>
              <a:t> TETRA is a quadrivalent vaccine containing two subtypes of Influenza A (H3N2 and H1N1pdm00) and both B virus lineages.  As the vaccine contains both lineages of B viruses it may provide better protection against circulating flu B strain(s) than trivalent flu vaccines</a:t>
            </a:r>
          </a:p>
          <a:p>
            <a:pPr>
              <a:buFont typeface="Arial" panose="020B0604020202020204" pitchFamily="34" charset="0"/>
              <a:buChar char="•"/>
            </a:pPr>
            <a:r>
              <a:rPr lang="en-GB" sz="1600" dirty="0"/>
              <a:t>QIVc has a similar safety profile to other flu vaccines (similar rate and type of adverse reactions reported). More than 100 million doses of cell-based vaccine have been distributed worldwide with no serious safety concerns</a:t>
            </a:r>
          </a:p>
          <a:p>
            <a:pPr>
              <a:buFont typeface="Arial" panose="020B0604020202020204" pitchFamily="34" charset="0"/>
              <a:buChar char="•"/>
            </a:pPr>
            <a:r>
              <a:rPr lang="en-GB" sz="1600" dirty="0"/>
              <a:t>the cell-based vaccine manufacturing process uses an animal cell line (</a:t>
            </a:r>
            <a:r>
              <a:rPr lang="en-GB" sz="1600" dirty="0" err="1"/>
              <a:t>Madin</a:t>
            </a:r>
            <a:r>
              <a:rPr lang="en-GB" sz="1600" dirty="0"/>
              <a:t>-Darby Canine Kidney, or MDCK) to grow the influenza virus rather than the traditional egg based manufacturing methods </a:t>
            </a:r>
          </a:p>
          <a:p>
            <a:pPr>
              <a:buFont typeface="Arial" panose="020B0604020202020204" pitchFamily="34" charset="0"/>
              <a:buChar char="•"/>
            </a:pPr>
            <a:r>
              <a:rPr lang="en-GB" sz="1600" dirty="0"/>
              <a:t>this manufacturing process eliminates the risk of egg-adaptation and may result in the vaccine containing virus that is a closer match to wild-type circulating flu viruses </a:t>
            </a:r>
            <a:endParaRPr lang="en-GB" dirty="0">
              <a:solidFill>
                <a:srgbClr val="FF0000"/>
              </a:solidFill>
            </a:endParaRPr>
          </a:p>
          <a:p>
            <a:pPr marL="285750" indent="-285750">
              <a:buFont typeface="Arial" panose="020B0604020202020204" pitchFamily="34" charset="0"/>
              <a:buChar char="•"/>
            </a:pPr>
            <a:r>
              <a:rPr lang="en-GB" sz="1600" dirty="0"/>
              <a:t>Flucelvax tetra is licenced for use in those aged 2 years and over and is egg free</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37</a:t>
            </a:fld>
            <a:r>
              <a:rPr lang="en-US" dirty="0"/>
              <a:t>	</a:t>
            </a:r>
            <a:endParaRPr lang="en-US" dirty="0">
              <a:solidFill>
                <a:prstClr val="white"/>
              </a:solidFill>
            </a:endParaRPr>
          </a:p>
        </p:txBody>
      </p:sp>
      <p:sp>
        <p:nvSpPr>
          <p:cNvPr id="7"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solidFill>
                <a:prstClr val="white"/>
              </a:solidFill>
            </a:endParaRPr>
          </a:p>
        </p:txBody>
      </p:sp>
      <p:sp>
        <p:nvSpPr>
          <p:cNvPr id="6" name="Footer Placeholder 4">
            <a:extLst>
              <a:ext uri="{FF2B5EF4-FFF2-40B4-BE49-F238E27FC236}">
                <a16:creationId xmlns:a16="http://schemas.microsoft.com/office/drawing/2014/main" id="{63F70D34-97BD-4837-9245-F285BEF6E50A}"/>
              </a:ext>
            </a:extLst>
          </p:cNvPr>
          <p:cNvSpPr txBox="1">
            <a:spLocks/>
          </p:cNvSpPr>
          <p:nvPr/>
        </p:nvSpPr>
        <p:spPr>
          <a:xfrm>
            <a:off x="1079625" y="6308724"/>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2077791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9DA61-0AD8-4710-810B-28879F7E398E}"/>
              </a:ext>
            </a:extLst>
          </p:cNvPr>
          <p:cNvSpPr>
            <a:spLocks noGrp="1"/>
          </p:cNvSpPr>
          <p:nvPr>
            <p:ph type="title"/>
          </p:nvPr>
        </p:nvSpPr>
        <p:spPr/>
        <p:txBody>
          <a:bodyPr/>
          <a:lstStyle/>
          <a:p>
            <a:r>
              <a:rPr lang="en-GB" dirty="0"/>
              <a:t>QIVr</a:t>
            </a:r>
          </a:p>
        </p:txBody>
      </p:sp>
      <p:sp>
        <p:nvSpPr>
          <p:cNvPr id="3" name="Content Placeholder 2">
            <a:extLst>
              <a:ext uri="{FF2B5EF4-FFF2-40B4-BE49-F238E27FC236}">
                <a16:creationId xmlns:a16="http://schemas.microsoft.com/office/drawing/2014/main" id="{4171322C-0954-4D28-BBF9-82C4BE832197}"/>
              </a:ext>
            </a:extLst>
          </p:cNvPr>
          <p:cNvSpPr>
            <a:spLocks noGrp="1"/>
          </p:cNvSpPr>
          <p:nvPr>
            <p:ph idx="1"/>
          </p:nvPr>
        </p:nvSpPr>
        <p:spPr>
          <a:xfrm>
            <a:off x="553298" y="1191320"/>
            <a:ext cx="8028000" cy="4739679"/>
          </a:xfrm>
        </p:spPr>
        <p:txBody>
          <a:bodyPr/>
          <a:lstStyle/>
          <a:p>
            <a:pPr>
              <a:buFont typeface="Arial" panose="020B0604020202020204" pitchFamily="34" charset="0"/>
              <a:buChar char="•"/>
            </a:pPr>
            <a:r>
              <a:rPr lang="en-GB" dirty="0"/>
              <a:t>Supemtek (QIVr) is a quadrivalent flu vaccine made using recombinant DNA technology </a:t>
            </a:r>
          </a:p>
          <a:p>
            <a:pPr>
              <a:buFont typeface="Arial" panose="020B0604020202020204" pitchFamily="34" charset="0"/>
              <a:buChar char="•"/>
            </a:pPr>
            <a:r>
              <a:rPr lang="en-GB" dirty="0"/>
              <a:t>it does not require the use of, or growth of flu virus during the manufacturing process which means that the antigen in the vaccine cannot adapt or mutate and should therefore be an exact match to the flu A and B strains contained in the vaccine </a:t>
            </a:r>
          </a:p>
          <a:p>
            <a:pPr>
              <a:buFont typeface="Arial" panose="020B0604020202020204" pitchFamily="34" charset="0"/>
              <a:buChar char="•"/>
            </a:pPr>
            <a:r>
              <a:rPr lang="en-GB" dirty="0"/>
              <a:t>it also contains 3 times the amount of flu virus antigen contained in the other flu vaccines currently used in the UK in order to enhance the immune response made to it</a:t>
            </a:r>
          </a:p>
          <a:p>
            <a:pPr>
              <a:buFont typeface="Arial" panose="020B0604020202020204" pitchFamily="34" charset="0"/>
              <a:buChar char="•"/>
            </a:pPr>
            <a:r>
              <a:rPr lang="en-GB" dirty="0"/>
              <a:t>the type and rates of local and systemic reactions following vaccination with Supemtek are similar to those seen following vaccination with other flu vaccines (injection site tenderness, headache, fatigue, muscle ache and joint pain) </a:t>
            </a:r>
          </a:p>
          <a:p>
            <a:pPr>
              <a:buFont typeface="Arial" panose="020B0604020202020204" pitchFamily="34" charset="0"/>
              <a:buChar char="•"/>
            </a:pPr>
            <a:r>
              <a:rPr lang="en-GB" dirty="0"/>
              <a:t>since eggs are not required to grow the flu virus, cell-based flu vaccines contain no egg and they also do not contain any live virus, antibiotics or gelatine </a:t>
            </a:r>
          </a:p>
          <a:p>
            <a:pPr>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4E84AD9D-67D8-495E-9EC0-466BDD40427E}"/>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38</a:t>
            </a:fld>
            <a:endParaRPr lang="en-US" dirty="0"/>
          </a:p>
        </p:txBody>
      </p:sp>
      <p:sp>
        <p:nvSpPr>
          <p:cNvPr id="6" name="Footer Placeholder 4">
            <a:extLst>
              <a:ext uri="{FF2B5EF4-FFF2-40B4-BE49-F238E27FC236}">
                <a16:creationId xmlns:a16="http://schemas.microsoft.com/office/drawing/2014/main" id="{AEC3FC8B-D62C-470C-AC0E-BDE248ECC3BF}"/>
              </a:ext>
            </a:extLst>
          </p:cNvPr>
          <p:cNvSpPr>
            <a:spLocks noGrp="1"/>
          </p:cNvSpPr>
          <p:nvPr>
            <p:ph type="ftr" sz="quarter" idx="11"/>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3927046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63144-1E4C-4867-AF52-66356D8CA897}"/>
              </a:ext>
            </a:extLst>
          </p:cNvPr>
          <p:cNvSpPr>
            <a:spLocks noGrp="1"/>
          </p:cNvSpPr>
          <p:nvPr>
            <p:ph type="title"/>
          </p:nvPr>
        </p:nvSpPr>
        <p:spPr/>
        <p:txBody>
          <a:bodyPr/>
          <a:lstStyle/>
          <a:p>
            <a:r>
              <a:rPr lang="en-GB" dirty="0"/>
              <a:t>QIVe</a:t>
            </a:r>
          </a:p>
        </p:txBody>
      </p:sp>
      <p:sp>
        <p:nvSpPr>
          <p:cNvPr id="3" name="Content Placeholder 2">
            <a:extLst>
              <a:ext uri="{FF2B5EF4-FFF2-40B4-BE49-F238E27FC236}">
                <a16:creationId xmlns:a16="http://schemas.microsoft.com/office/drawing/2014/main" id="{723678D1-3BD7-4B6A-8A1D-09C92F51F514}"/>
              </a:ext>
            </a:extLst>
          </p:cNvPr>
          <p:cNvSpPr>
            <a:spLocks noGrp="1"/>
          </p:cNvSpPr>
          <p:nvPr>
            <p:ph idx="1"/>
          </p:nvPr>
        </p:nvSpPr>
        <p:spPr/>
        <p:txBody>
          <a:bodyPr/>
          <a:lstStyle/>
          <a:p>
            <a:pPr>
              <a:buFont typeface="Arial" panose="020B0604020202020204" pitchFamily="34" charset="0"/>
              <a:buChar char="•"/>
            </a:pPr>
            <a:r>
              <a:rPr lang="en-GB" dirty="0"/>
              <a:t>the egg-grown quadrivalent influenza vaccine (QIVe)</a:t>
            </a:r>
            <a:r>
              <a:rPr lang="en-GB" b="1" dirty="0"/>
              <a:t> </a:t>
            </a:r>
            <a:r>
              <a:rPr lang="en-GB" dirty="0"/>
              <a:t>protects against 4 strains of flu: 2 A types and both B types </a:t>
            </a:r>
          </a:p>
          <a:p>
            <a:pPr>
              <a:buFont typeface="Arial" panose="020B0604020202020204" pitchFamily="34" charset="0"/>
              <a:buChar char="•"/>
            </a:pPr>
            <a:r>
              <a:rPr lang="en-GB" dirty="0"/>
              <a:t>this vaccine can be considered for use in at risk adults and pregnant women aged less than 65 years if the recommended vaccines are not available. Any impact of egg adaptation is likely to be limited to influenza seasons dominated by well-matched H3N2 strains </a:t>
            </a:r>
          </a:p>
          <a:p>
            <a:pPr>
              <a:buFont typeface="Arial" panose="020B0604020202020204" pitchFamily="34" charset="0"/>
              <a:buChar char="•"/>
            </a:pPr>
            <a:r>
              <a:rPr lang="en-GB" dirty="0"/>
              <a:t>JCVI supports a preference for QIVc and QIVr over </a:t>
            </a:r>
            <a:r>
              <a:rPr lang="en-GB" dirty="0" err="1"/>
              <a:t>QIVe</a:t>
            </a:r>
            <a:endParaRPr lang="en-GB" dirty="0"/>
          </a:p>
          <a:p>
            <a:pPr marL="0" indent="0"/>
            <a:endParaRPr lang="en-GB" dirty="0"/>
          </a:p>
          <a:p>
            <a:endParaRPr lang="en-GB" dirty="0"/>
          </a:p>
        </p:txBody>
      </p:sp>
      <p:sp>
        <p:nvSpPr>
          <p:cNvPr id="4" name="Slide Number Placeholder 3">
            <a:extLst>
              <a:ext uri="{FF2B5EF4-FFF2-40B4-BE49-F238E27FC236}">
                <a16:creationId xmlns:a16="http://schemas.microsoft.com/office/drawing/2014/main" id="{A235B7C5-64E9-46B5-B374-9A40E219BFEB}"/>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39</a:t>
            </a:fld>
            <a:endParaRPr lang="en-US" dirty="0"/>
          </a:p>
        </p:txBody>
      </p:sp>
      <p:sp>
        <p:nvSpPr>
          <p:cNvPr id="6" name="Footer Placeholder 4">
            <a:extLst>
              <a:ext uri="{FF2B5EF4-FFF2-40B4-BE49-F238E27FC236}">
                <a16:creationId xmlns:a16="http://schemas.microsoft.com/office/drawing/2014/main" id="{B586C338-E2B1-4040-8C73-DB1672C32238}"/>
              </a:ext>
            </a:extLst>
          </p:cNvPr>
          <p:cNvSpPr>
            <a:spLocks noGrp="1"/>
          </p:cNvSpPr>
          <p:nvPr>
            <p:ph type="ftr" sz="quarter" idx="11"/>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3511043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6624736" cy="576064"/>
          </a:xfrm>
        </p:spPr>
        <p:txBody>
          <a:bodyPr>
            <a:normAutofit/>
          </a:bodyPr>
          <a:lstStyle/>
          <a:p>
            <a:r>
              <a:rPr lang="en-GB" sz="3600" dirty="0">
                <a:ea typeface="ヒラギノ角ゴ Pro W3" charset="-128"/>
                <a:cs typeface="ヒラギノ角ゴ Pro W3" charset="-128"/>
              </a:rPr>
              <a:t>Key messages</a:t>
            </a:r>
            <a:endParaRPr lang="en-US" sz="3600" dirty="0"/>
          </a:p>
        </p:txBody>
      </p:sp>
      <p:sp>
        <p:nvSpPr>
          <p:cNvPr id="3" name="Content Placeholder 2"/>
          <p:cNvSpPr>
            <a:spLocks noGrp="1"/>
          </p:cNvSpPr>
          <p:nvPr>
            <p:ph idx="1"/>
          </p:nvPr>
        </p:nvSpPr>
        <p:spPr>
          <a:xfrm>
            <a:off x="539552" y="1196752"/>
            <a:ext cx="7776864" cy="4968552"/>
          </a:xfrm>
        </p:spPr>
        <p:txBody>
          <a:bodyPr/>
          <a:lstStyle/>
          <a:p>
            <a:pPr marL="266700" indent="-266700">
              <a:spcBef>
                <a:spcPts val="0"/>
              </a:spcBef>
              <a:spcAft>
                <a:spcPts val="0"/>
              </a:spcAft>
              <a:buFont typeface="Arial" panose="020B0604020202020204" pitchFamily="34" charset="0"/>
              <a:buChar char="•"/>
            </a:pPr>
            <a:r>
              <a:rPr lang="en-GB" sz="1400" dirty="0">
                <a:latin typeface="Arial" charset="0"/>
                <a:ea typeface="ヒラギノ角ゴ Pro W3" charset="-128"/>
                <a:cs typeface="ヒラギノ角ゴ Pro W3" charset="-128"/>
              </a:rPr>
              <a:t>flu immunisation is one of the most effective interventions we can provide to reduce harm from flu and pressures on health and social care services during the winter</a:t>
            </a:r>
          </a:p>
          <a:p>
            <a:pPr marL="0" indent="0">
              <a:spcBef>
                <a:spcPts val="0"/>
              </a:spcBef>
              <a:spcAft>
                <a:spcPts val="0"/>
              </a:spcAft>
            </a:pPr>
            <a:endParaRPr lang="en-GB" sz="1400" dirty="0">
              <a:latin typeface="Arial" charset="0"/>
              <a:ea typeface="ヒラギノ角ゴ Pro W3" charset="-128"/>
              <a:cs typeface="ヒラギノ角ゴ Pro W3" charset="-128"/>
            </a:endParaRPr>
          </a:p>
          <a:p>
            <a:pPr marL="266700" indent="-266700">
              <a:spcBef>
                <a:spcPts val="0"/>
              </a:spcBef>
              <a:spcAft>
                <a:spcPts val="0"/>
              </a:spcAft>
              <a:buFont typeface="Arial" panose="020B0604020202020204" pitchFamily="34" charset="0"/>
              <a:buChar char="•"/>
            </a:pPr>
            <a:r>
              <a:rPr lang="en-GB" sz="1400" dirty="0"/>
              <a:t>it is important to increase flu vaccine uptake in clinical risk groups because of  increased risk of death and serious illness if people in these groups catch flu </a:t>
            </a:r>
          </a:p>
          <a:p>
            <a:pPr marL="0" indent="0">
              <a:spcBef>
                <a:spcPts val="0"/>
              </a:spcBef>
              <a:spcAft>
                <a:spcPts val="0"/>
              </a:spcAft>
            </a:pPr>
            <a:endParaRPr lang="en-GB" sz="1400" dirty="0"/>
          </a:p>
          <a:p>
            <a:pPr marL="266700" indent="-266700">
              <a:spcBef>
                <a:spcPts val="0"/>
              </a:spcBef>
              <a:spcAft>
                <a:spcPts val="0"/>
              </a:spcAft>
              <a:buFont typeface="Arial" panose="020B0604020202020204" pitchFamily="34" charset="0"/>
              <a:buChar char="•"/>
            </a:pPr>
            <a:r>
              <a:rPr lang="en-GB" sz="1400" dirty="0"/>
              <a:t>influenza during pregnancy may be associated with perinatal mortality, prematurity, smaller neonatal size, lower birth weight and increased risk of complications for mother</a:t>
            </a:r>
          </a:p>
          <a:p>
            <a:pPr marL="266700" indent="-266700">
              <a:spcBef>
                <a:spcPts val="0"/>
              </a:spcBef>
              <a:spcAft>
                <a:spcPts val="0"/>
              </a:spcAft>
              <a:buFont typeface="Arial" panose="020B0604020202020204" pitchFamily="34" charset="0"/>
              <a:buChar char="•"/>
            </a:pPr>
            <a:endParaRPr lang="en-GB" sz="1400" dirty="0"/>
          </a:p>
          <a:p>
            <a:pPr marL="266700" indent="-266700">
              <a:spcBef>
                <a:spcPts val="0"/>
              </a:spcBef>
              <a:spcAft>
                <a:spcPts val="0"/>
              </a:spcAft>
              <a:buFont typeface="Arial" panose="020B0604020202020204" pitchFamily="34" charset="0"/>
              <a:buChar char="•"/>
            </a:pPr>
            <a:r>
              <a:rPr lang="en-GB" sz="1400" dirty="0"/>
              <a:t>vaccination of health and social care workers protects them and reduces risk of spreading flu to their patients, service users, colleagues and family members</a:t>
            </a:r>
          </a:p>
          <a:p>
            <a:pPr marL="266700" indent="-266700">
              <a:spcBef>
                <a:spcPts val="0"/>
              </a:spcBef>
              <a:spcAft>
                <a:spcPts val="0"/>
              </a:spcAft>
              <a:buFont typeface="Arial" panose="020B0604020202020204" pitchFamily="34" charset="0"/>
              <a:buChar char="•"/>
            </a:pPr>
            <a:endParaRPr lang="en-GB" sz="1400" dirty="0"/>
          </a:p>
          <a:p>
            <a:pPr marL="266700" indent="-266700">
              <a:spcBef>
                <a:spcPts val="0"/>
              </a:spcBef>
              <a:spcAft>
                <a:spcPts val="0"/>
              </a:spcAft>
              <a:buFont typeface="Arial" panose="020B0604020202020204" pitchFamily="34" charset="0"/>
              <a:buChar char="•"/>
            </a:pPr>
            <a:r>
              <a:rPr lang="en-GB" sz="1400" dirty="0"/>
              <a:t>by preventing flu infection through vaccination, secondary bacterial infections such as pneumonia are prevented. This reduces the need for antibiotics and helps prevent antibiotic resistance</a:t>
            </a:r>
          </a:p>
          <a:p>
            <a:pPr marL="266700" indent="-266700">
              <a:spcBef>
                <a:spcPts val="0"/>
              </a:spcBef>
              <a:spcAft>
                <a:spcPts val="0"/>
              </a:spcAft>
              <a:buFont typeface="Arial" panose="020B0604020202020204" pitchFamily="34" charset="0"/>
              <a:buChar char="•"/>
            </a:pPr>
            <a:endParaRPr lang="en-GB" sz="1400" dirty="0"/>
          </a:p>
          <a:p>
            <a:pPr marL="266700" indent="-266700">
              <a:spcBef>
                <a:spcPts val="0"/>
              </a:spcBef>
              <a:spcAft>
                <a:spcPts val="0"/>
              </a:spcAft>
              <a:buFont typeface="Arial" panose="020B0604020202020204" pitchFamily="34" charset="0"/>
              <a:buChar char="•"/>
            </a:pPr>
            <a:r>
              <a:rPr lang="en-GB" sz="1400" dirty="0"/>
              <a:t>for a number of years, only around half of patients aged six months to under 65 years in clinical risk groups have been vaccinated</a:t>
            </a:r>
          </a:p>
          <a:p>
            <a:pPr marL="0" indent="0">
              <a:spcBef>
                <a:spcPts val="0"/>
              </a:spcBef>
              <a:spcAft>
                <a:spcPts val="0"/>
              </a:spcAft>
            </a:pPr>
            <a:endParaRPr lang="en-GB" sz="1400" dirty="0"/>
          </a:p>
          <a:p>
            <a:pPr marL="285750" indent="-285750">
              <a:spcBef>
                <a:spcPct val="0"/>
              </a:spcBef>
              <a:buFont typeface="Arial" panose="020B0604020202020204" pitchFamily="34" charset="0"/>
              <a:buChar char="•"/>
            </a:pPr>
            <a:r>
              <a:rPr lang="en-GB" sz="1400" dirty="0">
                <a:latin typeface="Arial" charset="0"/>
                <a:ea typeface="ヒラギノ角ゴ Pro W3" charset="-128"/>
                <a:cs typeface="ヒラギノ角ゴ Pro W3" charset="-128"/>
              </a:rPr>
              <a:t>the childhood flu programme should reduce the impact of seasonal flu on children and reduce transmission of flu within the community</a:t>
            </a:r>
          </a:p>
          <a:p>
            <a:pPr marL="0" indent="0">
              <a:spcBef>
                <a:spcPct val="0"/>
              </a:spcBef>
            </a:pPr>
            <a:endParaRPr lang="en-GB" sz="1400" dirty="0">
              <a:latin typeface="Arial" charset="0"/>
              <a:ea typeface="ヒラギノ角ゴ Pro W3" charset="-128"/>
              <a:cs typeface="ヒラギノ角ゴ Pro W3" charset="-128"/>
            </a:endParaRPr>
          </a:p>
          <a:p>
            <a:pPr marL="285750" indent="-285750">
              <a:spcBef>
                <a:spcPct val="0"/>
              </a:spcBef>
              <a:buFont typeface="Arial" panose="020B0604020202020204" pitchFamily="34" charset="0"/>
              <a:buChar char="•"/>
            </a:pPr>
            <a:r>
              <a:rPr lang="en-GB" sz="1400" dirty="0">
                <a:latin typeface="Arial" charset="0"/>
                <a:ea typeface="ヒラギノ角ゴ Pro W3" charset="-128"/>
                <a:cs typeface="ヒラギノ角ゴ Pro W3" charset="-128"/>
              </a:rPr>
              <a:t>by reducing transmission of flu, it should also avert many cases of severe flu and flu-related deaths in older adults and people in clinical risk groups</a:t>
            </a:r>
          </a:p>
          <a:p>
            <a:pPr marL="266700" indent="-266700">
              <a:spcBef>
                <a:spcPts val="0"/>
              </a:spcBef>
              <a:spcAft>
                <a:spcPts val="0"/>
              </a:spcAft>
              <a:buFont typeface="Arial" panose="020B0604020202020204" pitchFamily="34" charset="0"/>
              <a:buChar char="•"/>
            </a:pPr>
            <a:endParaRPr lang="en-GB" sz="1600" dirty="0"/>
          </a:p>
          <a:p>
            <a:pPr marL="266700" indent="-266700">
              <a:spcBef>
                <a:spcPts val="0"/>
              </a:spcBef>
              <a:spcAft>
                <a:spcPts val="0"/>
              </a:spcAft>
              <a:buFont typeface="Arial" panose="020B0604020202020204" pitchFamily="34" charset="0"/>
              <a:buChar char="•"/>
            </a:pPr>
            <a:endParaRPr lang="en-GB" sz="1600" dirty="0"/>
          </a:p>
          <a:p>
            <a:pPr marL="266700" indent="-266700">
              <a:spcBef>
                <a:spcPts val="0"/>
              </a:spcBef>
              <a:spcAft>
                <a:spcPts val="0"/>
              </a:spcAft>
            </a:pPr>
            <a:endParaRPr lang="en-US" sz="1600" dirty="0"/>
          </a:p>
        </p:txBody>
      </p:sp>
      <p:sp>
        <p:nvSpPr>
          <p:cNvPr id="4" name="Slide Number Placeholder 3"/>
          <p:cNvSpPr>
            <a:spLocks noGrp="1"/>
          </p:cNvSpPr>
          <p:nvPr>
            <p:ph type="sldNum" sz="quarter" idx="10"/>
          </p:nvPr>
        </p:nvSpPr>
        <p:spPr/>
        <p:txBody>
          <a:bodyPr/>
          <a:lstStyle/>
          <a:p>
            <a:r>
              <a:rPr lang="en-US">
                <a:solidFill>
                  <a:prstClr val="white"/>
                </a:solidFill>
              </a:rPr>
              <a:t>  </a:t>
            </a:r>
            <a:fld id="{D086175D-E13E-1842-AC80-2FFB0B6DADD1}" type="slidenum">
              <a:rPr lang="en-US" smtClean="0">
                <a:solidFill>
                  <a:prstClr val="white"/>
                </a:solidFill>
              </a:rPr>
              <a:pPr/>
              <a:t>4</a:t>
            </a:fld>
            <a:endParaRPr lang="en-US">
              <a:solidFill>
                <a:prstClr val="white"/>
              </a:solidFill>
            </a:endParaRPr>
          </a:p>
        </p:txBody>
      </p:sp>
      <p:sp>
        <p:nvSpPr>
          <p:cNvPr id="6" name="Footer Placeholder 4"/>
          <p:cNvSpPr>
            <a:spLocks noGrp="1"/>
          </p:cNvSpPr>
          <p:nvPr>
            <p:ph type="ftr" sz="quarter" idx="4294967295"/>
          </p:nvPr>
        </p:nvSpPr>
        <p:spPr>
          <a:xfrm>
            <a:off x="900113" y="6453336"/>
            <a:ext cx="8064500" cy="404664"/>
          </a:xfrm>
        </p:spPr>
        <p:txBody>
          <a:bodyPr/>
          <a:lstStyle/>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solidFill>
                <a:prstClr val="white"/>
              </a:solidFill>
            </a:endParaRPr>
          </a:p>
        </p:txBody>
      </p:sp>
    </p:spTree>
    <p:extLst>
      <p:ext uri="{BB962C8B-B14F-4D97-AF65-F5344CB8AC3E}">
        <p14:creationId xmlns:p14="http://schemas.microsoft.com/office/powerpoint/2010/main" val="1570855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High dose trivalent influenza vaccine (TIV-HD)</a:t>
            </a:r>
          </a:p>
        </p:txBody>
      </p:sp>
      <p:sp>
        <p:nvSpPr>
          <p:cNvPr id="3" name="Content Placeholder 2"/>
          <p:cNvSpPr>
            <a:spLocks noGrp="1"/>
          </p:cNvSpPr>
          <p:nvPr>
            <p:ph idx="1"/>
          </p:nvPr>
        </p:nvSpPr>
        <p:spPr>
          <a:xfrm>
            <a:off x="395536" y="1376772"/>
            <a:ext cx="8028000" cy="4644516"/>
          </a:xfrm>
        </p:spPr>
        <p:txBody>
          <a:bodyPr/>
          <a:lstStyle/>
          <a:p>
            <a:pPr marL="0" indent="0" algn="ctr"/>
            <a:r>
              <a:rPr lang="en-GB" b="1" dirty="0"/>
              <a:t>High dose trivalent influenza vaccine is not available in the UK market  during 2021 to 2022</a:t>
            </a:r>
          </a:p>
          <a:p>
            <a:pPr lvl="0">
              <a:buFont typeface="Arial" panose="020B0604020202020204" pitchFamily="34" charset="0"/>
              <a:buChar char="•"/>
            </a:pPr>
            <a:r>
              <a:rPr lang="en-GB" dirty="0"/>
              <a:t>Trivalent Influenza Vaccine High Dose (TIV-HD) was first licenced in the US in 2009 and was licensed in the UK in January 2019 </a:t>
            </a:r>
          </a:p>
          <a:p>
            <a:pPr>
              <a:buFont typeface="Arial" panose="020B0604020202020204" pitchFamily="34" charset="0"/>
              <a:buChar char="•"/>
            </a:pPr>
            <a:r>
              <a:rPr lang="en-GB" dirty="0"/>
              <a:t>TIV-HD is a trivalent inactivated flu vaccine containing 2 subtypes of Influenza A and one type B virus</a:t>
            </a:r>
          </a:p>
          <a:p>
            <a:pPr>
              <a:buFont typeface="Arial" panose="020B0604020202020204" pitchFamily="34" charset="0"/>
              <a:buChar char="•"/>
            </a:pPr>
            <a:r>
              <a:rPr lang="en-GB" dirty="0"/>
              <a:t>TIV-HD contains four times the amount of antigen contained in standard-dose inactivated influenza vaccines. The additional antigen content is intended to enhance the immune response to counter the effect of </a:t>
            </a:r>
            <a:r>
              <a:rPr lang="en-GB" b="1" dirty="0"/>
              <a:t>immunosenescence </a:t>
            </a:r>
            <a:r>
              <a:rPr lang="en-GB" dirty="0"/>
              <a:t>in those aged 65 and over</a:t>
            </a:r>
          </a:p>
          <a:p>
            <a:pPr>
              <a:buFont typeface="Arial" panose="020B0604020202020204" pitchFamily="34" charset="0"/>
              <a:buChar char="•"/>
            </a:pPr>
            <a:r>
              <a:rPr lang="en-GB" dirty="0"/>
              <a:t>TIV-HD has been proven to be safe and effective</a:t>
            </a:r>
          </a:p>
          <a:p>
            <a:pPr>
              <a:buFont typeface="Arial" panose="020B0604020202020204" pitchFamily="34" charset="0"/>
              <a:buChar char="•"/>
            </a:pPr>
            <a:r>
              <a:rPr lang="en-GB" dirty="0"/>
              <a:t>TIV-HD is made using an egg-based manufacturing process</a:t>
            </a:r>
          </a:p>
          <a:p>
            <a:pPr marL="0" indent="0"/>
            <a:endParaRPr lang="en-GB" sz="1200" dirty="0"/>
          </a:p>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a:p>
            <a:pPr marL="0" indent="0"/>
            <a:endParaRPr lang="en-GB"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40</a:t>
            </a:fld>
            <a:r>
              <a:rPr lang="en-US" dirty="0"/>
              <a:t>	</a:t>
            </a:r>
            <a:endParaRPr lang="en-US" dirty="0">
              <a:solidFill>
                <a:prstClr val="white"/>
              </a:solidFill>
            </a:endParaRPr>
          </a:p>
        </p:txBody>
      </p:sp>
      <p:sp>
        <p:nvSpPr>
          <p:cNvPr id="7"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solidFill>
                <a:prstClr val="white"/>
              </a:solidFill>
            </a:endParaRPr>
          </a:p>
        </p:txBody>
      </p:sp>
      <p:sp>
        <p:nvSpPr>
          <p:cNvPr id="6" name="Footer Placeholder 4">
            <a:extLst>
              <a:ext uri="{FF2B5EF4-FFF2-40B4-BE49-F238E27FC236}">
                <a16:creationId xmlns:a16="http://schemas.microsoft.com/office/drawing/2014/main" id="{A1D67228-1386-4417-8270-3DEBC9342DFC}"/>
              </a:ext>
            </a:extLst>
          </p:cNvPr>
          <p:cNvSpPr txBox="1">
            <a:spLocks/>
          </p:cNvSpPr>
          <p:nvPr/>
        </p:nvSpPr>
        <p:spPr>
          <a:xfrm>
            <a:off x="1079625" y="6327394"/>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512746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383484"/>
            <a:ext cx="8028000" cy="1052888"/>
          </a:xfrm>
        </p:spPr>
        <p:txBody>
          <a:bodyPr>
            <a:normAutofit fontScale="90000"/>
          </a:bodyPr>
          <a:lstStyle/>
          <a:p>
            <a:r>
              <a:rPr lang="en-GB" sz="3600" dirty="0"/>
              <a:t>Inactivated influenza vaccine for children contraindicated to receive LAIV</a:t>
            </a:r>
            <a:br>
              <a:rPr lang="en-GB" dirty="0"/>
            </a:br>
            <a:endParaRPr lang="en-GB" dirty="0"/>
          </a:p>
        </p:txBody>
      </p:sp>
      <p:sp>
        <p:nvSpPr>
          <p:cNvPr id="3" name="Content Placeholder 2"/>
          <p:cNvSpPr>
            <a:spLocks noGrp="1"/>
          </p:cNvSpPr>
          <p:nvPr>
            <p:ph idx="1"/>
          </p:nvPr>
        </p:nvSpPr>
        <p:spPr>
          <a:xfrm>
            <a:off x="395536" y="1668335"/>
            <a:ext cx="8028000" cy="4176464"/>
          </a:xfrm>
        </p:spPr>
        <p:txBody>
          <a:bodyPr/>
          <a:lstStyle/>
          <a:p>
            <a:pPr marL="285750" indent="-285750">
              <a:buFont typeface="Arial" panose="020B0604020202020204" pitchFamily="34" charset="0"/>
              <a:buChar char="•"/>
            </a:pPr>
            <a:r>
              <a:rPr lang="en-GB" sz="1600" dirty="0"/>
              <a:t>children for whom LAIV is medically contraindicated should be offered a suitable alternative inactivated flu vaccine</a:t>
            </a:r>
          </a:p>
          <a:p>
            <a:pPr marL="285750" indent="-285750">
              <a:buFont typeface="Arial" panose="020B0604020202020204" pitchFamily="34" charset="0"/>
              <a:buChar char="•"/>
            </a:pPr>
            <a:r>
              <a:rPr lang="en-GB" sz="1600" dirty="0"/>
              <a:t>for children in clinical risk groups under 18 years of age where LAIV is contraindicated or otherwise unsuitable:</a:t>
            </a:r>
          </a:p>
          <a:p>
            <a:pPr marL="568325" lvl="3" indent="-285750">
              <a:buFont typeface="Wingdings" panose="05000000000000000000" pitchFamily="2" charset="2"/>
              <a:buChar char="Ø"/>
            </a:pPr>
            <a:r>
              <a:rPr lang="en-GB" b="1" dirty="0"/>
              <a:t>QIVe</a:t>
            </a:r>
            <a:r>
              <a:rPr lang="en-GB" dirty="0"/>
              <a:t> should be offered to children less than 2 years of age </a:t>
            </a:r>
          </a:p>
          <a:p>
            <a:pPr marL="568325" lvl="3" indent="-285750">
              <a:buFont typeface="Wingdings" panose="05000000000000000000" pitchFamily="2" charset="2"/>
              <a:buChar char="Ø"/>
            </a:pPr>
            <a:r>
              <a:rPr lang="en-GB" b="1" dirty="0"/>
              <a:t>QIVc</a:t>
            </a:r>
            <a:r>
              <a:rPr lang="en-GB" dirty="0"/>
              <a:t> should ideally be offered to children aged 2 years and over who access the vaccine through general practice. Where QIVc vaccine is unavailable, GPs should offer QIVe unless contraindicated</a:t>
            </a:r>
          </a:p>
          <a:p>
            <a:pPr marL="282575" lvl="3" indent="0">
              <a:buNone/>
            </a:pPr>
            <a:endParaRPr lang="en-GB" sz="1100" dirty="0"/>
          </a:p>
          <a:p>
            <a:pPr>
              <a:buFont typeface="Arial" panose="020B0604020202020204" pitchFamily="34" charset="0"/>
              <a:buChar char="•"/>
            </a:pPr>
            <a:r>
              <a:rPr lang="en-GB" sz="1600" dirty="0"/>
              <a:t>if the inactivated vaccine supplied by PHE is not used, please be aware that not all inactivated flu vaccines are licensed for children and some contain too much ovalbumin for egg allergic children</a:t>
            </a:r>
          </a:p>
          <a:p>
            <a:pPr marL="285750" indent="-285750">
              <a:buFont typeface="Arial" panose="020B0604020202020204" pitchFamily="34" charset="0"/>
              <a:buChar char="•"/>
            </a:pPr>
            <a:r>
              <a:rPr lang="en-GB" sz="1600" dirty="0"/>
              <a:t>always check SmPC for vaccine suitability before administration</a:t>
            </a:r>
          </a:p>
          <a:p>
            <a:pPr marL="0" lvl="3" indent="0">
              <a:buNone/>
            </a:pPr>
            <a:endParaRPr lang="en-GB"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41</a:t>
            </a:fld>
            <a:endParaRPr lang="en-US" dirty="0"/>
          </a:p>
        </p:txBody>
      </p:sp>
      <p:sp>
        <p:nvSpPr>
          <p:cNvPr id="7"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p>
        </p:txBody>
      </p:sp>
      <p:sp>
        <p:nvSpPr>
          <p:cNvPr id="6" name="Footer Placeholder 4">
            <a:extLst>
              <a:ext uri="{FF2B5EF4-FFF2-40B4-BE49-F238E27FC236}">
                <a16:creationId xmlns:a16="http://schemas.microsoft.com/office/drawing/2014/main" id="{106724D0-BE51-4155-9459-BF7C0A37DA16}"/>
              </a:ext>
            </a:extLst>
          </p:cNvPr>
          <p:cNvSpPr txBox="1">
            <a:spLocks/>
          </p:cNvSpPr>
          <p:nvPr/>
        </p:nvSpPr>
        <p:spPr>
          <a:xfrm>
            <a:off x="989869"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2087534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028000" cy="648072"/>
          </a:xfrm>
        </p:spPr>
        <p:txBody>
          <a:bodyPr>
            <a:normAutofit fontScale="90000"/>
          </a:bodyPr>
          <a:lstStyle/>
          <a:p>
            <a:pPr lvl="0"/>
            <a:r>
              <a:rPr lang="en-GB" dirty="0"/>
              <a:t>Live attenuated influenza vaccine (LAIV)</a:t>
            </a:r>
            <a:br>
              <a:rPr lang="en-GB" dirty="0"/>
            </a:br>
            <a:endParaRPr lang="en-GB" dirty="0"/>
          </a:p>
        </p:txBody>
      </p:sp>
      <p:sp>
        <p:nvSpPr>
          <p:cNvPr id="3" name="Content Placeholder 2"/>
          <p:cNvSpPr>
            <a:spLocks noGrp="1"/>
          </p:cNvSpPr>
          <p:nvPr>
            <p:ph idx="1"/>
          </p:nvPr>
        </p:nvSpPr>
        <p:spPr>
          <a:xfrm>
            <a:off x="611560" y="1484784"/>
            <a:ext cx="7992888" cy="4496503"/>
          </a:xfrm>
        </p:spPr>
        <p:txBody>
          <a:bodyPr/>
          <a:lstStyle/>
          <a:p>
            <a:pPr>
              <a:buFont typeface="Arial" pitchFamily="34" charset="0"/>
              <a:buChar char="•"/>
            </a:pPr>
            <a:r>
              <a:rPr lang="en-US" sz="1600" dirty="0"/>
              <a:t>a live attenuated intranasal spray is the recommended vaccine for the childhood flu programme</a:t>
            </a:r>
          </a:p>
          <a:p>
            <a:pPr>
              <a:buFont typeface="Arial" pitchFamily="34" charset="0"/>
              <a:buChar char="•"/>
            </a:pPr>
            <a:r>
              <a:rPr lang="en-US" sz="1600" dirty="0"/>
              <a:t>the live attenuated </a:t>
            </a:r>
            <a:r>
              <a:rPr lang="en-GB" sz="1600" dirty="0"/>
              <a:t>(weakened)</a:t>
            </a:r>
            <a:r>
              <a:rPr lang="en-US" sz="1600" dirty="0"/>
              <a:t> influenza vaccine (LAIV) has been shown to be more effective in children compared with inactivated influenza vaccines</a:t>
            </a:r>
          </a:p>
          <a:p>
            <a:pPr>
              <a:buFont typeface="Arial" pitchFamily="34" charset="0"/>
              <a:buChar char="•"/>
            </a:pPr>
            <a:r>
              <a:rPr lang="en-US" sz="1600" dirty="0"/>
              <a:t>it may offer some protection against strains not contained in the vaccine as well as to those that are </a:t>
            </a:r>
            <a:r>
              <a:rPr lang="en-US" sz="1600" dirty="0">
                <a:solidFill>
                  <a:srgbClr val="000000"/>
                </a:solidFill>
              </a:rPr>
              <a:t>and has the </a:t>
            </a:r>
            <a:r>
              <a:rPr lang="en-GB" sz="1600" dirty="0">
                <a:solidFill>
                  <a:srgbClr val="000000"/>
                </a:solidFill>
              </a:rPr>
              <a:t>potential to offer better protection against virus strains that have undergone antigenic drift</a:t>
            </a:r>
            <a:endParaRPr lang="en-US" sz="1600" dirty="0"/>
          </a:p>
          <a:p>
            <a:pPr>
              <a:buFont typeface="Arial" pitchFamily="34" charset="0"/>
              <a:buChar char="•"/>
            </a:pPr>
            <a:r>
              <a:rPr lang="en-US" sz="1600" dirty="0"/>
              <a:t>since this vaccine is comprised of weakened whole live virus, it replicates natural infection which induces better immune memory (thereby offering better long-term protection to children than from the inactivated vaccines)</a:t>
            </a:r>
          </a:p>
          <a:p>
            <a:pPr>
              <a:buFont typeface="Arial" pitchFamily="34" charset="0"/>
              <a:buChar char="•"/>
            </a:pPr>
            <a:r>
              <a:rPr lang="en-GB" sz="1600" dirty="0"/>
              <a:t>in addition to being attenuated, the live viruses in LAIV have been adapted to cold so that they cannot replicate efficiently at body temperature</a:t>
            </a:r>
            <a:endParaRPr lang="en-US" sz="1600" dirty="0"/>
          </a:p>
          <a:p>
            <a:pPr>
              <a:buFont typeface="Arial" pitchFamily="34" charset="0"/>
              <a:buChar char="•"/>
            </a:pPr>
            <a:r>
              <a:rPr lang="en-US" sz="1600" dirty="0"/>
              <a:t>LAIV has a good safety profile in children aged two years and older</a:t>
            </a:r>
            <a:endParaRPr lang="en-GB" sz="1600" dirty="0"/>
          </a:p>
          <a:p>
            <a:endParaRPr lang="en-US" sz="1600" dirty="0"/>
          </a:p>
          <a:p>
            <a:endParaRPr lang="en-US" sz="1600" dirty="0"/>
          </a:p>
          <a:p>
            <a:endParaRPr lang="en-US" sz="1600" dirty="0"/>
          </a:p>
          <a:p>
            <a:endParaRPr lang="en-GB" sz="16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42</a:t>
            </a:fld>
            <a:endParaRPr lang="en-US" dirty="0"/>
          </a:p>
        </p:txBody>
      </p:sp>
      <p:sp>
        <p:nvSpPr>
          <p:cNvPr id="6" name="Footer Placeholder 4"/>
          <p:cNvSpPr txBox="1">
            <a:spLocks/>
          </p:cNvSpPr>
          <p:nvPr/>
        </p:nvSpPr>
        <p:spPr>
          <a:xfrm>
            <a:off x="827584"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solidFill>
                <a:prstClr val="white"/>
              </a:solidFill>
            </a:endParaRPr>
          </a:p>
        </p:txBody>
      </p:sp>
      <p:sp>
        <p:nvSpPr>
          <p:cNvPr id="7" name="Footer Placeholder 4">
            <a:extLst>
              <a:ext uri="{FF2B5EF4-FFF2-40B4-BE49-F238E27FC236}">
                <a16:creationId xmlns:a16="http://schemas.microsoft.com/office/drawing/2014/main" id="{B432F5A6-FECC-430B-96E3-8650E0A59112}"/>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4224181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11560" y="548680"/>
            <a:ext cx="8208267" cy="762000"/>
          </a:xfrm>
        </p:spPr>
        <p:txBody>
          <a:bodyPr wrap="square" numCol="1" compatLnSpc="1">
            <a:prstTxWarp prst="textNoShape">
              <a:avLst/>
            </a:prstTxWarp>
            <a:normAutofit/>
          </a:bodyPr>
          <a:lstStyle/>
          <a:p>
            <a:r>
              <a:rPr lang="en-GB" sz="3600" dirty="0">
                <a:latin typeface="Arial" charset="0"/>
                <a:ea typeface="ヒラギノ角ゴ Pro W3" charset="-128"/>
                <a:cs typeface="ヒラギノ角ゴ Pro W3" charset="-128"/>
              </a:rPr>
              <a:t>The LAIV used in the UK is Fluenz Tetra</a:t>
            </a:r>
          </a:p>
        </p:txBody>
      </p:sp>
      <p:sp>
        <p:nvSpPr>
          <p:cNvPr id="39939" name="Rectangle 3"/>
          <p:cNvSpPr>
            <a:spLocks noGrp="1" noChangeArrowheads="1"/>
          </p:cNvSpPr>
          <p:nvPr>
            <p:ph idx="1"/>
          </p:nvPr>
        </p:nvSpPr>
        <p:spPr>
          <a:xfrm>
            <a:off x="611560" y="1484784"/>
            <a:ext cx="7920806" cy="3828926"/>
          </a:xfrm>
        </p:spPr>
        <p:txBody>
          <a:bodyPr/>
          <a:lstStyle/>
          <a:p>
            <a:pPr marL="447675" lvl="1" indent="-269875">
              <a:lnSpc>
                <a:spcPct val="90000"/>
              </a:lnSpc>
              <a:spcBef>
                <a:spcPct val="0"/>
              </a:spcBef>
              <a:buFont typeface="Arial" charset="0"/>
              <a:buChar char="•"/>
            </a:pPr>
            <a:r>
              <a:rPr lang="en-GB" sz="1600" dirty="0">
                <a:latin typeface="Arial" charset="0"/>
              </a:rPr>
              <a:t>generic name: influenza vaccine (live attenuated, nasal)</a:t>
            </a:r>
          </a:p>
          <a:p>
            <a:pPr marL="447675" lvl="1" indent="-269875">
              <a:lnSpc>
                <a:spcPct val="90000"/>
              </a:lnSpc>
              <a:spcBef>
                <a:spcPct val="0"/>
              </a:spcBef>
              <a:buFont typeface="Arial" charset="0"/>
              <a:buChar char="•"/>
            </a:pPr>
            <a:endParaRPr lang="en-GB" sz="1600" dirty="0">
              <a:latin typeface="Arial" charset="0"/>
            </a:endParaRPr>
          </a:p>
          <a:p>
            <a:pPr marL="447675" lvl="1" indent="-269875">
              <a:lnSpc>
                <a:spcPct val="90000"/>
              </a:lnSpc>
              <a:spcBef>
                <a:spcPct val="0"/>
              </a:spcBef>
              <a:buFont typeface="Arial" charset="0"/>
              <a:buChar char="•"/>
            </a:pPr>
            <a:r>
              <a:rPr lang="en-GB" sz="1600" dirty="0">
                <a:latin typeface="Arial" charset="0"/>
              </a:rPr>
              <a:t>Licensed from 24 months to less than 18 years of age</a:t>
            </a:r>
          </a:p>
          <a:p>
            <a:pPr marL="447675" lvl="1" indent="-269875">
              <a:lnSpc>
                <a:spcPct val="90000"/>
              </a:lnSpc>
              <a:spcBef>
                <a:spcPct val="0"/>
              </a:spcBef>
              <a:buFont typeface="Arial" charset="0"/>
              <a:buChar char="•"/>
            </a:pPr>
            <a:endParaRPr lang="en-GB" sz="1600" dirty="0">
              <a:latin typeface="Arial" charset="0"/>
            </a:endParaRPr>
          </a:p>
          <a:p>
            <a:pPr marL="447675" lvl="1" indent="-269875">
              <a:lnSpc>
                <a:spcPct val="90000"/>
              </a:lnSpc>
              <a:spcBef>
                <a:spcPct val="0"/>
              </a:spcBef>
              <a:buFont typeface="Arial" charset="0"/>
              <a:buChar char="•"/>
            </a:pPr>
            <a:r>
              <a:rPr lang="en-GB" sz="1600" dirty="0">
                <a:latin typeface="Arial" charset="0"/>
              </a:rPr>
              <a:t>nasal spray (suspension) in a prefilled nasal applicator</a:t>
            </a:r>
          </a:p>
          <a:p>
            <a:pPr marL="177800" lvl="1" indent="0">
              <a:lnSpc>
                <a:spcPct val="90000"/>
              </a:lnSpc>
              <a:spcBef>
                <a:spcPct val="0"/>
              </a:spcBef>
            </a:pPr>
            <a:endParaRPr lang="en-GB" sz="1600" dirty="0">
              <a:latin typeface="Arial" charset="0"/>
            </a:endParaRPr>
          </a:p>
          <a:p>
            <a:pPr marL="719137" lvl="3" indent="-269875">
              <a:lnSpc>
                <a:spcPct val="90000"/>
              </a:lnSpc>
              <a:spcBef>
                <a:spcPct val="0"/>
              </a:spcBef>
              <a:buFont typeface="Arial" charset="0"/>
              <a:buChar char="•"/>
            </a:pPr>
            <a:r>
              <a:rPr lang="en-GB" sz="1400" dirty="0"/>
              <a:t>the suspension is colourless to pale yellow, clear to opalescent. Small white particles may be present</a:t>
            </a:r>
            <a:endParaRPr lang="en-GB" sz="1400" dirty="0">
              <a:latin typeface="Arial" charset="0"/>
            </a:endParaRPr>
          </a:p>
          <a:p>
            <a:pPr marL="309562" lvl="2" indent="-269875">
              <a:lnSpc>
                <a:spcPct val="90000"/>
              </a:lnSpc>
              <a:spcBef>
                <a:spcPct val="0"/>
              </a:spcBef>
              <a:buFont typeface="Arial" charset="0"/>
              <a:buChar char="•"/>
            </a:pPr>
            <a:endParaRPr lang="en-GB" sz="1600" dirty="0">
              <a:latin typeface="Arial" charset="0"/>
            </a:endParaRPr>
          </a:p>
          <a:p>
            <a:pPr marL="342900" lvl="1">
              <a:spcBef>
                <a:spcPct val="0"/>
              </a:spcBef>
              <a:buFont typeface="Arial" charset="0"/>
              <a:buChar char="•"/>
            </a:pPr>
            <a:r>
              <a:rPr lang="en-GB" sz="1600" dirty="0">
                <a:latin typeface="Arial" charset="0"/>
              </a:rPr>
              <a:t>supplied as pack containing 10 doses (single use prefilled nasal applicators)</a:t>
            </a:r>
          </a:p>
          <a:p>
            <a:pPr marL="342900" lvl="1">
              <a:spcBef>
                <a:spcPct val="0"/>
              </a:spcBef>
            </a:pPr>
            <a:endParaRPr lang="en-GB" sz="1600" dirty="0">
              <a:latin typeface="Arial" charset="0"/>
            </a:endParaRPr>
          </a:p>
          <a:p>
            <a:pPr marL="342900" lvl="1">
              <a:spcBef>
                <a:spcPct val="0"/>
              </a:spcBef>
              <a:buFont typeface="Arial" charset="0"/>
              <a:buChar char="•"/>
            </a:pPr>
            <a:r>
              <a:rPr lang="en-GB" sz="1600" dirty="0">
                <a:latin typeface="Arial" charset="0"/>
              </a:rPr>
              <a:t>ready to use (n</a:t>
            </a:r>
            <a:r>
              <a:rPr lang="en-GB" sz="1600" dirty="0"/>
              <a:t>o reconstitution or dilution required)</a:t>
            </a:r>
            <a:endParaRPr lang="en-GB" sz="1600" dirty="0">
              <a:latin typeface="Arial" charset="0"/>
            </a:endParaRPr>
          </a:p>
          <a:p>
            <a:pPr marL="342900" lvl="1">
              <a:spcBef>
                <a:spcPct val="0"/>
              </a:spcBef>
            </a:pPr>
            <a:endParaRPr lang="en-GB" sz="1600" dirty="0">
              <a:latin typeface="Arial" charset="0"/>
            </a:endParaRPr>
          </a:p>
          <a:p>
            <a:pPr marL="342900" lvl="1">
              <a:spcBef>
                <a:spcPct val="0"/>
              </a:spcBef>
              <a:buFont typeface="Arial" charset="0"/>
              <a:buChar char="•"/>
            </a:pPr>
            <a:r>
              <a:rPr lang="en-GB" sz="1600" dirty="0">
                <a:latin typeface="Arial" charset="0"/>
              </a:rPr>
              <a:t>each applicator contains 0.2ml </a:t>
            </a:r>
            <a:r>
              <a:rPr lang="en-GB" sz="1600" dirty="0"/>
              <a:t>(administered as 0.1ml per nostril)</a:t>
            </a:r>
            <a:endParaRPr lang="en-GB" sz="1600" dirty="0">
              <a:latin typeface="Arial" charset="0"/>
            </a:endParaRPr>
          </a:p>
          <a:p>
            <a:pPr marL="447675" lvl="1" indent="-269875">
              <a:lnSpc>
                <a:spcPct val="90000"/>
              </a:lnSpc>
              <a:spcBef>
                <a:spcPct val="0"/>
              </a:spcBef>
              <a:buFont typeface="Arial" charset="0"/>
              <a:buChar char="•"/>
            </a:pPr>
            <a:endParaRPr lang="en-GB" sz="1600" dirty="0">
              <a:latin typeface="Arial" charset="0"/>
            </a:endParaRPr>
          </a:p>
          <a:p>
            <a:pPr marL="447675" lvl="1" indent="-269875">
              <a:lnSpc>
                <a:spcPct val="90000"/>
              </a:lnSpc>
              <a:spcBef>
                <a:spcPct val="0"/>
              </a:spcBef>
              <a:buFont typeface="Arial" charset="0"/>
              <a:buChar char="•"/>
            </a:pPr>
            <a:endParaRPr lang="en-GB" sz="1600" dirty="0">
              <a:latin typeface="Arial" charset="0"/>
            </a:endParaRP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43</a:t>
            </a:fld>
            <a:endParaRPr lang="en-US" dirty="0"/>
          </a:p>
        </p:txBody>
      </p:sp>
      <p:sp>
        <p:nvSpPr>
          <p:cNvPr id="2" name="TextBox 1"/>
          <p:cNvSpPr txBox="1"/>
          <p:nvPr/>
        </p:nvSpPr>
        <p:spPr>
          <a:xfrm>
            <a:off x="6012160" y="5849372"/>
            <a:ext cx="1619354" cy="215444"/>
          </a:xfrm>
          <a:prstGeom prst="rect">
            <a:avLst/>
          </a:prstGeom>
          <a:noFill/>
        </p:spPr>
        <p:txBody>
          <a:bodyPr wrap="none" rtlCol="0">
            <a:spAutoFit/>
          </a:bodyPr>
          <a:lstStyle/>
          <a:p>
            <a:r>
              <a:rPr lang="en-GB" sz="800" dirty="0"/>
              <a:t>Image courtesy of AstraZeneca</a:t>
            </a:r>
          </a:p>
        </p:txBody>
      </p:sp>
      <p:pic>
        <p:nvPicPr>
          <p:cNvPr id="8" name="Picture 7">
            <a:extLst>
              <a:ext uri="{FF2B5EF4-FFF2-40B4-BE49-F238E27FC236}">
                <a16:creationId xmlns:a16="http://schemas.microsoft.com/office/drawing/2014/main" id="{A577C146-C435-4482-BA1E-AD966EC062A2}"/>
              </a:ext>
            </a:extLst>
          </p:cNvPr>
          <p:cNvPicPr>
            <a:picLocks noChangeAspect="1"/>
          </p:cNvPicPr>
          <p:nvPr/>
        </p:nvPicPr>
        <p:blipFill>
          <a:blip r:embed="rId3"/>
          <a:stretch>
            <a:fillRect/>
          </a:stretch>
        </p:blipFill>
        <p:spPr>
          <a:xfrm>
            <a:off x="1259632" y="5230741"/>
            <a:ext cx="2447751" cy="466467"/>
          </a:xfrm>
          <a:prstGeom prst="rect">
            <a:avLst/>
          </a:prstGeom>
        </p:spPr>
      </p:pic>
      <p:pic>
        <p:nvPicPr>
          <p:cNvPr id="9" name="Picture 2">
            <a:extLst>
              <a:ext uri="{FF2B5EF4-FFF2-40B4-BE49-F238E27FC236}">
                <a16:creationId xmlns:a16="http://schemas.microsoft.com/office/drawing/2014/main" id="{9A75DF48-F96F-42A0-89B0-2C65629031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0750" y="4732983"/>
            <a:ext cx="3672406" cy="1161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4">
            <a:extLst>
              <a:ext uri="{FF2B5EF4-FFF2-40B4-BE49-F238E27FC236}">
                <a16:creationId xmlns:a16="http://schemas.microsoft.com/office/drawing/2014/main" id="{CAF25048-546B-403D-A5C4-9B596BBFD56A}"/>
              </a:ext>
            </a:extLst>
          </p:cNvPr>
          <p:cNvSpPr>
            <a:spLocks noGrp="1"/>
          </p:cNvSpPr>
          <p:nvPr>
            <p:ph type="ftr" sz="quarter" idx="4294967295"/>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9274746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028000" cy="648072"/>
          </a:xfrm>
        </p:spPr>
        <p:txBody>
          <a:bodyPr/>
          <a:lstStyle/>
          <a:p>
            <a:r>
              <a:rPr lang="en-GB" dirty="0"/>
              <a:t>Porcine gelatine</a:t>
            </a:r>
          </a:p>
        </p:txBody>
      </p:sp>
      <p:sp>
        <p:nvSpPr>
          <p:cNvPr id="3" name="Content Placeholder 2"/>
          <p:cNvSpPr>
            <a:spLocks noGrp="1"/>
          </p:cNvSpPr>
          <p:nvPr>
            <p:ph idx="1"/>
          </p:nvPr>
        </p:nvSpPr>
        <p:spPr>
          <a:xfrm>
            <a:off x="467544" y="1520490"/>
            <a:ext cx="8466880" cy="4536504"/>
          </a:xfrm>
        </p:spPr>
        <p:txBody>
          <a:bodyPr/>
          <a:lstStyle/>
          <a:p>
            <a:pPr>
              <a:buFont typeface="Arial" panose="020B0604020202020204" pitchFamily="34" charset="0"/>
              <a:buChar char="•"/>
            </a:pPr>
            <a:r>
              <a:rPr lang="en-GB" sz="1600" dirty="0"/>
              <a:t>the LAIV contains a highly purified form of gelatine derived from pigs</a:t>
            </a:r>
          </a:p>
          <a:p>
            <a:pPr>
              <a:buFont typeface="Arial" panose="020B0604020202020204" pitchFamily="34" charset="0"/>
              <a:buChar char="•"/>
            </a:pPr>
            <a:r>
              <a:rPr lang="en-GB" sz="1600" dirty="0"/>
              <a:t>gelatine is used in LAIV as a stabiliser - it protects the live viruses from the effects of temperature</a:t>
            </a:r>
          </a:p>
          <a:p>
            <a:pPr>
              <a:buFont typeface="Arial" panose="020B0604020202020204" pitchFamily="34" charset="0"/>
              <a:buChar char="•"/>
            </a:pPr>
            <a:r>
              <a:rPr lang="en-GB" sz="1600" dirty="0"/>
              <a:t>gelatine is commonly used in a range of pharmaceutical products, including many capsules and some vaccines</a:t>
            </a:r>
          </a:p>
          <a:p>
            <a:pPr>
              <a:buFont typeface="Arial" panose="020B0604020202020204" pitchFamily="34" charset="0"/>
              <a:buChar char="•"/>
            </a:pPr>
            <a:r>
              <a:rPr lang="en-GB" sz="1600" dirty="0"/>
              <a:t>there is no other live attenuated flu vaccine available that does not contain porcine gelatine. The manufacturer of LAIV (Fluenz</a:t>
            </a:r>
            <a:r>
              <a:rPr lang="en-GB" sz="1600" dirty="0">
                <a:solidFill>
                  <a:prstClr val="black"/>
                </a:solidFill>
              </a:rPr>
              <a:t> Tetra</a:t>
            </a:r>
            <a:r>
              <a:rPr lang="en-GB" sz="1600" dirty="0"/>
              <a:t>) tested 40 potential stabilisers – gelatine was chosen because without it, stability was significantly reduced  </a:t>
            </a:r>
          </a:p>
          <a:p>
            <a:pPr>
              <a:buFont typeface="Arial" panose="020B0604020202020204" pitchFamily="34" charset="0"/>
              <a:buChar char="•"/>
            </a:pPr>
            <a:r>
              <a:rPr lang="en-GB" sz="1600" dirty="0"/>
              <a:t>in order to prevent localised outbreaks in the 2021 to 2022 flu season, an inactivated flu vaccine may be offered to those children whose parents refuse the live attenuated influenza vaccine (LAIV) due to the porcine gelatine content</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44</a:t>
            </a:fld>
            <a:endParaRPr lang="en-US" dirty="0"/>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p>
        </p:txBody>
      </p:sp>
      <p:sp>
        <p:nvSpPr>
          <p:cNvPr id="6" name="Footer Placeholder 4">
            <a:extLst>
              <a:ext uri="{FF2B5EF4-FFF2-40B4-BE49-F238E27FC236}">
                <a16:creationId xmlns:a16="http://schemas.microsoft.com/office/drawing/2014/main" id="{5ABBEABC-D1FB-44AC-837C-FF92EC24144C}"/>
              </a:ext>
            </a:extLst>
          </p:cNvPr>
          <p:cNvSpPr txBox="1">
            <a:spLocks/>
          </p:cNvSpPr>
          <p:nvPr/>
        </p:nvSpPr>
        <p:spPr>
          <a:xfrm>
            <a:off x="1051450"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806149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028000" cy="648072"/>
          </a:xfrm>
        </p:spPr>
        <p:txBody>
          <a:bodyPr>
            <a:normAutofit fontScale="90000"/>
          </a:bodyPr>
          <a:lstStyle/>
          <a:p>
            <a:r>
              <a:rPr lang="en-GB" dirty="0"/>
              <a:t>Acute and severe asthma</a:t>
            </a:r>
            <a:br>
              <a:rPr lang="en-GB" b="1" dirty="0"/>
            </a:br>
            <a:endParaRPr lang="en-GB" dirty="0"/>
          </a:p>
        </p:txBody>
      </p:sp>
      <p:sp>
        <p:nvSpPr>
          <p:cNvPr id="3" name="Content Placeholder 2"/>
          <p:cNvSpPr>
            <a:spLocks noGrp="1"/>
          </p:cNvSpPr>
          <p:nvPr>
            <p:ph idx="1"/>
          </p:nvPr>
        </p:nvSpPr>
        <p:spPr>
          <a:xfrm>
            <a:off x="557108" y="1376772"/>
            <a:ext cx="7848872" cy="4823941"/>
          </a:xfrm>
        </p:spPr>
        <p:txBody>
          <a:bodyPr/>
          <a:lstStyle/>
          <a:p>
            <a:pPr>
              <a:buFont typeface="Arial" panose="020B0604020202020204" pitchFamily="34" charset="0"/>
              <a:buChar char="•"/>
            </a:pPr>
            <a:r>
              <a:rPr lang="en-GB" sz="1600" dirty="0"/>
              <a:t>in 2019, JCVI advised that children with asthma on </a:t>
            </a:r>
            <a:r>
              <a:rPr lang="en-GB" sz="1600" u="sng" dirty="0"/>
              <a:t>inhaled</a:t>
            </a:r>
            <a:r>
              <a:rPr lang="en-GB" sz="1600" dirty="0"/>
              <a:t> corticosteroids may safely be given LAIV irrespective of the dose prescribed</a:t>
            </a:r>
            <a:endParaRPr lang="en-GB" sz="1400" b="1" dirty="0"/>
          </a:p>
          <a:p>
            <a:pPr marL="285750" indent="-285750">
              <a:buFont typeface="Arial" panose="020B0604020202020204" pitchFamily="34" charset="0"/>
              <a:buChar char="•"/>
            </a:pPr>
            <a:r>
              <a:rPr lang="en-GB" sz="1600" dirty="0"/>
              <a:t>LAIV is not recommended for children and adolescents </a:t>
            </a:r>
            <a:r>
              <a:rPr lang="en-GB" sz="1600" u="sng" dirty="0"/>
              <a:t>currently experiencing an acute exacerbation of symptoms </a:t>
            </a:r>
            <a:r>
              <a:rPr lang="en-GB" sz="1600" dirty="0"/>
              <a:t>including                                                            	- those who have had increased wheezing and/or                                      	- needed additional bronchodilator treatment in the previous 72 hours</a:t>
            </a:r>
          </a:p>
          <a:p>
            <a:pPr marL="0" indent="0"/>
            <a:r>
              <a:rPr lang="en-GB" sz="1600" dirty="0"/>
              <a:t>      Such children should be offered a suitable inactivated influenza vaccine to            	avoid a delay in protection</a:t>
            </a:r>
          </a:p>
          <a:p>
            <a:pPr>
              <a:buFont typeface="Arial" panose="020B0604020202020204" pitchFamily="34" charset="0"/>
              <a:buChar char="•"/>
            </a:pPr>
            <a:r>
              <a:rPr lang="en-GB" sz="1600" dirty="0"/>
              <a:t>children who require </a:t>
            </a:r>
            <a:r>
              <a:rPr lang="en-GB" sz="1600" u="sng" dirty="0"/>
              <a:t>regular oral steroids for maintenance of asthma control</a:t>
            </a:r>
            <a:r>
              <a:rPr lang="en-GB" sz="1600" dirty="0"/>
              <a:t>, or </a:t>
            </a:r>
            <a:r>
              <a:rPr lang="en-GB" sz="1600" u="sng" dirty="0"/>
              <a:t>have previously required intensive care for asthma exacerbation </a:t>
            </a:r>
            <a:r>
              <a:rPr lang="en-GB" sz="1600" dirty="0"/>
              <a:t>should only be given LAIV on the advice of their specialist          </a:t>
            </a:r>
          </a:p>
          <a:p>
            <a:pPr marL="0" indent="0"/>
            <a:r>
              <a:rPr lang="en-GB" sz="1600" dirty="0"/>
              <a:t>       As these children may be at higher risk from influenza infection, those who         	cannot receive LAIV should receive a suitable inactivated influenza vaccine</a:t>
            </a:r>
          </a:p>
          <a:p>
            <a:endParaRPr lang="en-GB" sz="100" dirty="0"/>
          </a:p>
          <a:p>
            <a:pPr>
              <a:buFont typeface="Arial" panose="020B0604020202020204" pitchFamily="34" charset="0"/>
              <a:buChar char="•"/>
            </a:pPr>
            <a:r>
              <a:rPr lang="en-GB" sz="1600" dirty="0"/>
              <a:t>Children with significant asthma and aged under nine years who have not been previously vaccinated against influenza will require a second dose (of either LAIV or inactivated vaccine as appropriate).</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45</a:t>
            </a:fld>
            <a:endParaRPr lang="en-US" dirty="0"/>
          </a:p>
        </p:txBody>
      </p:sp>
      <p:sp>
        <p:nvSpPr>
          <p:cNvPr id="6"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p>
        </p:txBody>
      </p:sp>
      <p:sp>
        <p:nvSpPr>
          <p:cNvPr id="7" name="Footer Placeholder 4">
            <a:extLst>
              <a:ext uri="{FF2B5EF4-FFF2-40B4-BE49-F238E27FC236}">
                <a16:creationId xmlns:a16="http://schemas.microsoft.com/office/drawing/2014/main" id="{59C5F707-A1B0-4B47-A430-811D7E3EFF73}"/>
              </a:ext>
            </a:extLst>
          </p:cNvPr>
          <p:cNvSpPr txBox="1">
            <a:spLocks/>
          </p:cNvSpPr>
          <p:nvPr/>
        </p:nvSpPr>
        <p:spPr>
          <a:xfrm>
            <a:off x="1053316" y="6327394"/>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3392249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028000" cy="648072"/>
          </a:xfrm>
        </p:spPr>
        <p:txBody>
          <a:bodyPr>
            <a:normAutofit fontScale="90000"/>
          </a:bodyPr>
          <a:lstStyle/>
          <a:p>
            <a:r>
              <a:rPr lang="en-US" dirty="0"/>
              <a:t>Inadvertent administration of LAIV</a:t>
            </a:r>
            <a:br>
              <a:rPr lang="en-GB" b="1" dirty="0"/>
            </a:br>
            <a:endParaRPr lang="en-GB" dirty="0"/>
          </a:p>
        </p:txBody>
      </p:sp>
      <p:sp>
        <p:nvSpPr>
          <p:cNvPr id="3" name="Content Placeholder 2"/>
          <p:cNvSpPr>
            <a:spLocks noGrp="1"/>
          </p:cNvSpPr>
          <p:nvPr>
            <p:ph idx="1"/>
          </p:nvPr>
        </p:nvSpPr>
        <p:spPr>
          <a:xfrm>
            <a:off x="611560" y="1484784"/>
            <a:ext cx="8028000" cy="4739679"/>
          </a:xfrm>
        </p:spPr>
        <p:txBody>
          <a:bodyPr/>
          <a:lstStyle/>
          <a:p>
            <a:pPr>
              <a:buFont typeface="Arial" panose="020B0604020202020204" pitchFamily="34" charset="0"/>
              <a:buChar char="•"/>
            </a:pPr>
            <a:r>
              <a:rPr lang="en-US" sz="1600" dirty="0"/>
              <a:t>if an immunocompromised individual receives LAIV,  the degree of immunosuppression should be assessed</a:t>
            </a:r>
          </a:p>
          <a:p>
            <a:pPr>
              <a:buFont typeface="Arial" panose="020B0604020202020204" pitchFamily="34" charset="0"/>
              <a:buChar char="•"/>
            </a:pPr>
            <a:r>
              <a:rPr lang="en-US" sz="1600" dirty="0"/>
              <a:t>if patient is severely immunocompromised, antiviral prophylaxis should be considered</a:t>
            </a:r>
          </a:p>
          <a:p>
            <a:pPr>
              <a:buFont typeface="Arial" panose="020B0604020202020204" pitchFamily="34" charset="0"/>
              <a:buChar char="•"/>
            </a:pPr>
            <a:r>
              <a:rPr lang="en-US" sz="1600" dirty="0"/>
              <a:t>otherwise they should be advised to seek medical advice if they develop flu-like symptoms in the four days following administration of the vaccine</a:t>
            </a:r>
          </a:p>
          <a:p>
            <a:pPr>
              <a:buFont typeface="Arial" panose="020B0604020202020204" pitchFamily="34" charset="0"/>
              <a:buChar char="•"/>
            </a:pPr>
            <a:r>
              <a:rPr lang="en-US" sz="1600" dirty="0"/>
              <a:t>if antivirals are used for prophylaxis or treatment, the patient should also be offered inactivated flu vaccine in order to maximise their protection in the forthcoming flu season (this can be given straight away)</a:t>
            </a:r>
            <a:endParaRPr lang="en-GB" sz="1600" dirty="0"/>
          </a:p>
          <a:p>
            <a:endParaRPr lang="en-GB" sz="1600" dirty="0"/>
          </a:p>
        </p:txBody>
      </p:sp>
      <p:sp>
        <p:nvSpPr>
          <p:cNvPr id="4" name="Slide Number Placeholder 3"/>
          <p:cNvSpPr>
            <a:spLocks noGrp="1"/>
          </p:cNvSpPr>
          <p:nvPr>
            <p:ph type="sldNum" sz="quarter" idx="10"/>
          </p:nvPr>
        </p:nvSpPr>
        <p:spPr>
          <a:xfrm>
            <a:off x="0" y="6340177"/>
            <a:ext cx="9144000" cy="549275"/>
          </a:xfrm>
        </p:spPr>
        <p:txBody>
          <a:bodyPr/>
          <a:lstStyle/>
          <a:p>
            <a:pPr>
              <a:defRPr/>
            </a:pPr>
            <a:r>
              <a:rPr lang="en-US" dirty="0"/>
              <a:t>  </a:t>
            </a:r>
            <a:fld id="{2565FA6D-D4C8-4C4C-AC4B-3269734D34D8}" type="slidenum">
              <a:rPr lang="en-US" smtClean="0"/>
              <a:pPr>
                <a:defRPr/>
              </a:pPr>
              <a:t>46</a:t>
            </a:fld>
            <a:r>
              <a:rPr lang="en-US" dirty="0"/>
              <a:t> </a:t>
            </a:r>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solidFill>
                <a:prstClr val="white"/>
              </a:solidFill>
            </a:endParaRPr>
          </a:p>
        </p:txBody>
      </p:sp>
      <p:sp>
        <p:nvSpPr>
          <p:cNvPr id="6" name="Footer Placeholder 4">
            <a:extLst>
              <a:ext uri="{FF2B5EF4-FFF2-40B4-BE49-F238E27FC236}">
                <a16:creationId xmlns:a16="http://schemas.microsoft.com/office/drawing/2014/main" id="{792AA506-7F92-408E-98C5-0F32799D9500}"/>
              </a:ext>
            </a:extLst>
          </p:cNvPr>
          <p:cNvSpPr txBox="1">
            <a:spLocks/>
          </p:cNvSpPr>
          <p:nvPr/>
        </p:nvSpPr>
        <p:spPr>
          <a:xfrm>
            <a:off x="989869" y="6356432"/>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452167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028000" cy="648072"/>
          </a:xfrm>
        </p:spPr>
        <p:txBody>
          <a:bodyPr/>
          <a:lstStyle/>
          <a:p>
            <a:r>
              <a:rPr lang="en-GB" dirty="0"/>
              <a:t>LAIV and ‘viral shedding’</a:t>
            </a:r>
          </a:p>
        </p:txBody>
      </p:sp>
      <p:sp>
        <p:nvSpPr>
          <p:cNvPr id="3" name="Content Placeholder 2"/>
          <p:cNvSpPr>
            <a:spLocks noGrp="1"/>
          </p:cNvSpPr>
          <p:nvPr>
            <p:ph idx="1"/>
          </p:nvPr>
        </p:nvSpPr>
        <p:spPr>
          <a:xfrm>
            <a:off x="539552" y="1124744"/>
            <a:ext cx="8280920" cy="5184576"/>
          </a:xfrm>
        </p:spPr>
        <p:txBody>
          <a:bodyPr/>
          <a:lstStyle/>
          <a:p>
            <a:pPr lvl="0">
              <a:spcBef>
                <a:spcPts val="0"/>
              </a:spcBef>
            </a:pPr>
            <a:endParaRPr lang="en-GB" dirty="0"/>
          </a:p>
          <a:p>
            <a:pPr lvl="2">
              <a:spcBef>
                <a:spcPts val="0"/>
              </a:spcBef>
            </a:pPr>
            <a:r>
              <a:rPr lang="en-GB" dirty="0"/>
              <a:t>LAIV does not create an external mist of vaccine virus in the air when children are being vaccinated and others in the room should not be at risk of ‘catching’ the vaccine virus</a:t>
            </a:r>
          </a:p>
          <a:p>
            <a:pPr lvl="2">
              <a:spcBef>
                <a:spcPts val="0"/>
              </a:spcBef>
            </a:pPr>
            <a:endParaRPr lang="en-GB" dirty="0"/>
          </a:p>
          <a:p>
            <a:pPr lvl="2">
              <a:spcBef>
                <a:spcPts val="0"/>
              </a:spcBef>
            </a:pPr>
            <a:r>
              <a:rPr lang="en-GB" dirty="0"/>
              <a:t>administration of the intranasal vaccine delivers just 0.1ml of fluid straight into each nostril and almost all the fluid is immediately absorbed into the child’s nose</a:t>
            </a:r>
          </a:p>
          <a:p>
            <a:pPr lvl="2">
              <a:spcBef>
                <a:spcPts val="0"/>
              </a:spcBef>
            </a:pPr>
            <a:endParaRPr lang="en-GB" dirty="0"/>
          </a:p>
          <a:p>
            <a:pPr lvl="2">
              <a:spcBef>
                <a:spcPts val="0"/>
              </a:spcBef>
            </a:pPr>
            <a:r>
              <a:rPr lang="en-GB" dirty="0"/>
              <a:t>although vaccinated children are known to shed virus a few days after vaccination, the vaccine virus that is shed is less able to spread from person to person than natural flu infection </a:t>
            </a:r>
          </a:p>
          <a:p>
            <a:pPr lvl="2">
              <a:spcBef>
                <a:spcPts val="0"/>
              </a:spcBef>
            </a:pPr>
            <a:endParaRPr lang="en-GB" dirty="0"/>
          </a:p>
          <a:p>
            <a:pPr lvl="2">
              <a:spcBef>
                <a:spcPts val="0"/>
              </a:spcBef>
            </a:pPr>
            <a:r>
              <a:rPr lang="en-GB" dirty="0"/>
              <a:t>the amount of virus shed is normally below the levels needed to pass on infection to others and the virus does not survive for long outside of the body. This is in contrast to natural flu infection, which spreads easily during the flu season </a:t>
            </a:r>
          </a:p>
          <a:p>
            <a:pPr marL="0" lvl="2" indent="0" algn="ctr">
              <a:spcBef>
                <a:spcPts val="0"/>
              </a:spcBef>
              <a:buNone/>
            </a:pPr>
            <a:endParaRPr lang="en-GB" sz="1600" dirty="0"/>
          </a:p>
          <a:p>
            <a:pPr marL="0" lvl="2" indent="0">
              <a:spcBef>
                <a:spcPts val="0"/>
              </a:spcBef>
              <a:buNone/>
            </a:pPr>
            <a:endParaRPr lang="en-GB" sz="16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47</a:t>
            </a:fld>
            <a:endParaRPr lang="en-US" dirty="0"/>
          </a:p>
        </p:txBody>
      </p:sp>
      <p:sp>
        <p:nvSpPr>
          <p:cNvPr id="7" name="Footer Placeholder 4">
            <a:extLst>
              <a:ext uri="{FF2B5EF4-FFF2-40B4-BE49-F238E27FC236}">
                <a16:creationId xmlns:a16="http://schemas.microsoft.com/office/drawing/2014/main" id="{F4CCC8A8-69BD-417A-A129-5F89038DDC18}"/>
              </a:ext>
            </a:extLst>
          </p:cNvPr>
          <p:cNvSpPr>
            <a:spLocks noGrp="1"/>
          </p:cNvSpPr>
          <p:nvPr>
            <p:ph type="ftr" sz="quarter" idx="4294967295"/>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3990543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680476" y="1484784"/>
            <a:ext cx="7131884" cy="4044702"/>
          </a:xfrm>
        </p:spPr>
        <p:txBody>
          <a:bodyPr/>
          <a:lstStyle/>
          <a:p>
            <a:pPr>
              <a:lnSpc>
                <a:spcPct val="90000"/>
              </a:lnSpc>
              <a:spcBef>
                <a:spcPct val="0"/>
              </a:spcBef>
              <a:buFont typeface="Arial" pitchFamily="34" charset="0"/>
              <a:buChar char="•"/>
            </a:pPr>
            <a:r>
              <a:rPr lang="en-GB" dirty="0">
                <a:latin typeface="Arial" charset="0"/>
                <a:ea typeface="ヒラギノ角ゴ Pro W3" charset="-128"/>
                <a:cs typeface="ヒラギノ角ゴ Pro W3" charset="-128"/>
              </a:rPr>
              <a:t>there is a theoretical potential for transmission of live attenuated flu virus to immunocompromised contacts</a:t>
            </a:r>
          </a:p>
          <a:p>
            <a:pPr>
              <a:lnSpc>
                <a:spcPct val="90000"/>
              </a:lnSpc>
              <a:spcBef>
                <a:spcPct val="0"/>
              </a:spcBef>
              <a:buFont typeface="Arial" pitchFamily="34" charset="0"/>
              <a:buChar char="•"/>
            </a:pPr>
            <a:endParaRPr lang="en-GB" dirty="0">
              <a:latin typeface="Arial" charset="0"/>
              <a:ea typeface="ヒラギノ角ゴ Pro W3" charset="-128"/>
              <a:cs typeface="ヒラギノ角ゴ Pro W3" charset="-128"/>
            </a:endParaRPr>
          </a:p>
          <a:p>
            <a:pPr>
              <a:lnSpc>
                <a:spcPct val="90000"/>
              </a:lnSpc>
              <a:spcBef>
                <a:spcPct val="0"/>
              </a:spcBef>
              <a:buFont typeface="Arial" pitchFamily="34" charset="0"/>
              <a:buChar char="•"/>
            </a:pPr>
            <a:r>
              <a:rPr lang="en-GB" dirty="0">
                <a:latin typeface="Arial" charset="0"/>
                <a:ea typeface="ヒラギノ角ゴ Pro W3" charset="-128"/>
                <a:cs typeface="ヒラギノ角ゴ Pro W3" charset="-128"/>
              </a:rPr>
              <a:t>transmission risk is for one to two weeks following vaccination</a:t>
            </a:r>
          </a:p>
          <a:p>
            <a:pPr>
              <a:lnSpc>
                <a:spcPct val="90000"/>
              </a:lnSpc>
              <a:spcBef>
                <a:spcPct val="0"/>
              </a:spcBef>
              <a:buFont typeface="Arial" pitchFamily="34" charset="0"/>
              <a:buChar char="•"/>
            </a:pPr>
            <a:endParaRPr lang="en-GB" dirty="0">
              <a:latin typeface="Arial" charset="0"/>
              <a:ea typeface="ヒラギノ角ゴ Pro W3" charset="-128"/>
              <a:cs typeface="ヒラギノ角ゴ Pro W3" charset="-128"/>
            </a:endParaRPr>
          </a:p>
          <a:p>
            <a:pPr>
              <a:lnSpc>
                <a:spcPct val="90000"/>
              </a:lnSpc>
              <a:spcBef>
                <a:spcPct val="0"/>
              </a:spcBef>
              <a:buFont typeface="Arial" pitchFamily="34" charset="0"/>
              <a:buChar char="•"/>
            </a:pPr>
            <a:r>
              <a:rPr lang="en-GB" dirty="0"/>
              <a:t>following extensive use of the live attenuated influenza vaccine in US, there have been no reported instances of illness or infections from the vaccine virus among immunocompromised patients inadvertently exposed to vaccinated children</a:t>
            </a:r>
          </a:p>
          <a:p>
            <a:pPr>
              <a:lnSpc>
                <a:spcPct val="90000"/>
              </a:lnSpc>
              <a:spcBef>
                <a:spcPct val="0"/>
              </a:spcBef>
              <a:buFont typeface="Arial" pitchFamily="34" charset="0"/>
              <a:buChar char="•"/>
            </a:pPr>
            <a:endParaRPr lang="en-GB" dirty="0">
              <a:latin typeface="Arial" charset="0"/>
              <a:ea typeface="ヒラギノ角ゴ Pro W3" charset="-128"/>
              <a:cs typeface="ヒラギノ角ゴ Pro W3" charset="-128"/>
            </a:endParaRPr>
          </a:p>
          <a:p>
            <a:pPr>
              <a:lnSpc>
                <a:spcPct val="90000"/>
              </a:lnSpc>
              <a:spcBef>
                <a:spcPct val="0"/>
              </a:spcBef>
              <a:buFont typeface="Arial" pitchFamily="34" charset="0"/>
              <a:buChar char="•"/>
            </a:pPr>
            <a:r>
              <a:rPr lang="en-GB" dirty="0">
                <a:latin typeface="Arial" charset="0"/>
                <a:ea typeface="ヒラギノ角ゴ Pro W3" charset="-128"/>
                <a:cs typeface="ヒラギノ角ゴ Pro W3" charset="-128"/>
              </a:rPr>
              <a:t>however, if close contact with very severely immunocompromised patients (such as bone marrow transplant patients requiring isolation) is likely or unavoidable (for example other household members) consider an appropriate inactivated flu vaccine instead</a:t>
            </a:r>
          </a:p>
          <a:p>
            <a:pPr>
              <a:lnSpc>
                <a:spcPct val="90000"/>
              </a:lnSpc>
              <a:spcBef>
                <a:spcPct val="0"/>
              </a:spcBef>
            </a:pPr>
            <a:endParaRPr lang="en-GB" sz="1600" dirty="0">
              <a:latin typeface="Arial" charset="0"/>
              <a:ea typeface="ヒラギノ角ゴ Pro W3" charset="-128"/>
              <a:cs typeface="ヒラギノ角ゴ Pro W3" charset="-128"/>
            </a:endParaRPr>
          </a:p>
          <a:p>
            <a:pPr>
              <a:lnSpc>
                <a:spcPct val="90000"/>
              </a:lnSpc>
              <a:spcBef>
                <a:spcPct val="0"/>
              </a:spcBef>
            </a:pPr>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48</a:t>
            </a:fld>
            <a:endParaRPr lang="en-US" dirty="0"/>
          </a:p>
        </p:txBody>
      </p:sp>
      <p:sp>
        <p:nvSpPr>
          <p:cNvPr id="6" name="Rectangle 2"/>
          <p:cNvSpPr txBox="1">
            <a:spLocks noChangeArrowheads="1"/>
          </p:cNvSpPr>
          <p:nvPr/>
        </p:nvSpPr>
        <p:spPr>
          <a:xfrm>
            <a:off x="683568" y="533861"/>
            <a:ext cx="8278688" cy="762000"/>
          </a:xfrm>
          <a:prstGeom prst="rect">
            <a:avLst/>
          </a:prstGeom>
        </p:spPr>
        <p:txBody>
          <a:bodyPr vert="horz" wrap="square" lIns="0" tIns="0" rIns="0" bIns="0" numCol="1" rtlCol="0" anchor="t" anchorCtr="0" compatLnSpc="1">
            <a:prstTxWarp prst="textNoShape">
              <a:avLst/>
            </a:prstTxWarp>
            <a:noAutofit/>
          </a:bodyPr>
          <a:lstStyle/>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en-GB" sz="3600" b="0" i="0" u="none" strike="noStrike" kern="1200" cap="none" spc="-150" normalizeH="0" baseline="0" noProof="0" dirty="0">
                <a:ln>
                  <a:noFill/>
                </a:ln>
                <a:solidFill>
                  <a:srgbClr val="00AE9E"/>
                </a:solidFill>
                <a:effectLst/>
                <a:uLnTx/>
                <a:uFillTx/>
                <a:latin typeface="Arial" charset="0"/>
                <a:ea typeface="ヒラギノ角ゴ Pro W3" charset="-128"/>
                <a:cs typeface="ヒラギノ角ゴ Pro W3" charset="-128"/>
              </a:rPr>
              <a:t>Risk</a:t>
            </a:r>
            <a:r>
              <a:rPr kumimoji="0" lang="en-GB" sz="3600" b="0" i="0" u="none" strike="noStrike" kern="1200" cap="none" spc="-150" normalizeH="0" noProof="0" dirty="0">
                <a:ln>
                  <a:noFill/>
                </a:ln>
                <a:solidFill>
                  <a:srgbClr val="00AE9E"/>
                </a:solidFill>
                <a:effectLst/>
                <a:uLnTx/>
                <a:uFillTx/>
                <a:latin typeface="Arial" charset="0"/>
                <a:ea typeface="ヒラギノ角ゴ Pro W3" charset="-128"/>
                <a:cs typeface="ヒラギノ角ゴ Pro W3" charset="-128"/>
              </a:rPr>
              <a:t> of transmission </a:t>
            </a:r>
            <a:r>
              <a:rPr kumimoji="0" lang="en-GB" sz="3600" b="0" i="0" u="none" strike="noStrike" kern="1200" cap="none" spc="-150" normalizeH="0" baseline="0" noProof="0" dirty="0">
                <a:ln>
                  <a:noFill/>
                </a:ln>
                <a:solidFill>
                  <a:srgbClr val="00AE9E"/>
                </a:solidFill>
                <a:effectLst/>
                <a:uLnTx/>
                <a:uFillTx/>
                <a:latin typeface="Arial" charset="0"/>
                <a:ea typeface="ヒラギノ角ゴ Pro W3" charset="-128"/>
                <a:cs typeface="ヒラギノ角ゴ Pro W3" charset="-128"/>
              </a:rPr>
              <a:t>of live vaccine </a:t>
            </a:r>
            <a:r>
              <a:rPr lang="en-GB" sz="3600" spc="-150" dirty="0">
                <a:solidFill>
                  <a:srgbClr val="00AE9E"/>
                </a:solidFill>
                <a:latin typeface="Arial" charset="0"/>
                <a:ea typeface="ヒラギノ角ゴ Pro W3" charset="-128"/>
                <a:cs typeface="ヒラギノ角ゴ Pro W3" charset="-128"/>
              </a:rPr>
              <a:t>virus </a:t>
            </a:r>
            <a:endParaRPr kumimoji="0" lang="en-GB" sz="3200" b="0" i="0" u="none" strike="noStrike" kern="1200" cap="none" spc="-150" normalizeH="0" baseline="0" noProof="0" dirty="0">
              <a:ln>
                <a:noFill/>
              </a:ln>
              <a:solidFill>
                <a:srgbClr val="00AE9E"/>
              </a:solidFill>
              <a:effectLst/>
              <a:uLnTx/>
              <a:uFillTx/>
              <a:latin typeface="Arial" charset="0"/>
              <a:ea typeface="ヒラギノ角ゴ Pro W3" charset="-128"/>
              <a:cs typeface="ヒラギノ角ゴ Pro W3" charset="-128"/>
            </a:endParaRPr>
          </a:p>
        </p:txBody>
      </p:sp>
      <p:sp>
        <p:nvSpPr>
          <p:cNvPr id="7" name="Footer Placeholder 4">
            <a:extLst>
              <a:ext uri="{FF2B5EF4-FFF2-40B4-BE49-F238E27FC236}">
                <a16:creationId xmlns:a16="http://schemas.microsoft.com/office/drawing/2014/main" id="{BF0000E1-473C-4BCF-A41E-6FE7EDA201EC}"/>
              </a:ext>
            </a:extLst>
          </p:cNvPr>
          <p:cNvSpPr>
            <a:spLocks noGrp="1"/>
          </p:cNvSpPr>
          <p:nvPr>
            <p:ph type="ftr" sz="quarter" idx="4294967295"/>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23976915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352928" cy="1008112"/>
          </a:xfrm>
        </p:spPr>
        <p:txBody>
          <a:bodyPr>
            <a:normAutofit fontScale="90000"/>
          </a:bodyPr>
          <a:lstStyle/>
          <a:p>
            <a:r>
              <a:rPr lang="en-GB" sz="3600" dirty="0"/>
              <a:t>Exposure of healthcare professionals to live attenuated influenza vaccine viruses</a:t>
            </a:r>
            <a:br>
              <a:rPr lang="en-GB" dirty="0"/>
            </a:br>
            <a:endParaRPr lang="en-GB" dirty="0"/>
          </a:p>
        </p:txBody>
      </p:sp>
      <p:sp>
        <p:nvSpPr>
          <p:cNvPr id="3" name="Content Placeholder 2"/>
          <p:cNvSpPr>
            <a:spLocks noGrp="1"/>
          </p:cNvSpPr>
          <p:nvPr>
            <p:ph idx="1"/>
          </p:nvPr>
        </p:nvSpPr>
        <p:spPr>
          <a:xfrm>
            <a:off x="467544" y="1700808"/>
            <a:ext cx="7920880" cy="4464496"/>
          </a:xfrm>
        </p:spPr>
        <p:txBody>
          <a:bodyPr/>
          <a:lstStyle/>
          <a:p>
            <a:pPr>
              <a:buFont typeface="Arial" pitchFamily="34" charset="0"/>
              <a:buChar char="•"/>
            </a:pPr>
            <a:r>
              <a:rPr lang="en-GB" sz="1600" dirty="0"/>
              <a:t>theoretically there may be some low level exposure to the vaccine viruses for those administering LAIV and/or from recently vaccinated patients</a:t>
            </a:r>
          </a:p>
          <a:p>
            <a:pPr>
              <a:buFont typeface="Arial" pitchFamily="34" charset="0"/>
              <a:buChar char="•"/>
            </a:pPr>
            <a:r>
              <a:rPr lang="en-GB" sz="1600" dirty="0"/>
              <a:t>in the US, where there has been extensive use of LAIV, there have not been any reported instances of illness or infections from the vaccine virus among healthcare professionals inadvertently exposed  </a:t>
            </a:r>
          </a:p>
          <a:p>
            <a:pPr>
              <a:buFont typeface="Arial" pitchFamily="34" charset="0"/>
              <a:buChar char="•"/>
            </a:pPr>
            <a:r>
              <a:rPr lang="en-GB" sz="1600" dirty="0"/>
              <a:t>risk of acquiring vaccine viruses from the environment is unknown but probably low  </a:t>
            </a:r>
          </a:p>
          <a:p>
            <a:pPr>
              <a:buFont typeface="Arial" pitchFamily="34" charset="0"/>
              <a:buChar char="•"/>
            </a:pPr>
            <a:r>
              <a:rPr lang="en-GB" sz="1600" dirty="0"/>
              <a:t>the vaccine viruses are cold-adapted and attenuated and therefore unlikely to cause symptomatic flu </a:t>
            </a:r>
          </a:p>
          <a:p>
            <a:pPr>
              <a:buFont typeface="Arial" pitchFamily="34" charset="0"/>
              <a:buChar char="•"/>
            </a:pPr>
            <a:r>
              <a:rPr lang="en-GB" sz="1600" dirty="0"/>
              <a:t>as a precaution, </a:t>
            </a:r>
            <a:r>
              <a:rPr lang="en-GB" sz="1600" b="1" dirty="0"/>
              <a:t>very severely immunosuppressed individuals should not administer LAIV</a:t>
            </a:r>
          </a:p>
          <a:p>
            <a:pPr>
              <a:buFont typeface="Arial" pitchFamily="34" charset="0"/>
              <a:buChar char="•"/>
            </a:pPr>
            <a:r>
              <a:rPr lang="en-GB" sz="1600" dirty="0"/>
              <a:t>other healthcare workers who have less severe immunosuppression or are pregnant, should follow normal clinical practice to avoid inhaling the vaccine and ensure that they themselves are appropriately vaccinated</a:t>
            </a:r>
            <a:endParaRPr lang="en-GB" sz="1600" b="1"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49</a:t>
            </a:fld>
            <a:endParaRPr lang="en-US" dirty="0"/>
          </a:p>
        </p:txBody>
      </p:sp>
      <p:sp>
        <p:nvSpPr>
          <p:cNvPr id="5" name="Footer Placeholder 4">
            <a:extLst>
              <a:ext uri="{FF2B5EF4-FFF2-40B4-BE49-F238E27FC236}">
                <a16:creationId xmlns:a16="http://schemas.microsoft.com/office/drawing/2014/main" id="{DC872D49-8EEC-4053-9BC2-46A2AEC7B7C1}"/>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3191394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Aims of resource</a:t>
            </a:r>
          </a:p>
        </p:txBody>
      </p:sp>
      <p:sp>
        <p:nvSpPr>
          <p:cNvPr id="3" name="Content Placeholder 2"/>
          <p:cNvSpPr>
            <a:spLocks noGrp="1"/>
          </p:cNvSpPr>
          <p:nvPr>
            <p:ph idx="1"/>
          </p:nvPr>
        </p:nvSpPr>
        <p:spPr>
          <a:xfrm>
            <a:off x="467544" y="1628800"/>
            <a:ext cx="8028000" cy="3128351"/>
          </a:xfrm>
        </p:spPr>
        <p:txBody>
          <a:bodyPr/>
          <a:lstStyle/>
          <a:p>
            <a:pPr>
              <a:lnSpc>
                <a:spcPct val="90000"/>
              </a:lnSpc>
            </a:pPr>
            <a:r>
              <a:rPr lang="en-GB" sz="1600" b="1" dirty="0">
                <a:latin typeface="Arial" charset="0"/>
                <a:ea typeface="ヒラギノ角ゴ Pro W3" charset="-128"/>
                <a:cs typeface="ヒラギノ角ゴ Pro W3" charset="-128"/>
              </a:rPr>
              <a:t>The purpose of this training resource is to:</a:t>
            </a:r>
          </a:p>
          <a:p>
            <a:pPr>
              <a:lnSpc>
                <a:spcPct val="90000"/>
              </a:lnSpc>
            </a:pPr>
            <a:endParaRPr lang="en-GB" sz="16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1600" dirty="0">
                <a:latin typeface="Arial" charset="0"/>
                <a:ea typeface="ヒラギノ角ゴ Pro W3" charset="-128"/>
                <a:cs typeface="ヒラギノ角ゴ Pro W3" charset="-128"/>
              </a:rPr>
              <a:t>develop the knowledge base of healthcare practitioners regarding the 2021 to 2022 seasonal flu vaccination programme </a:t>
            </a:r>
          </a:p>
          <a:p>
            <a:pPr>
              <a:lnSpc>
                <a:spcPct val="90000"/>
              </a:lnSpc>
              <a:spcBef>
                <a:spcPct val="0"/>
              </a:spcBef>
              <a:buFont typeface="Arial"/>
              <a:buChar char="•"/>
            </a:pPr>
            <a:endParaRPr lang="en-GB" sz="16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1600" dirty="0">
                <a:latin typeface="Arial" charset="0"/>
                <a:ea typeface="ヒラギノ角ゴ Pro W3" charset="-128"/>
                <a:cs typeface="ヒラギノ角ゴ Pro W3" charset="-128"/>
              </a:rPr>
              <a:t>support healthcare practitioners involved in discussing flu vaccination with those eligible by providing evidence based information </a:t>
            </a:r>
          </a:p>
          <a:p>
            <a:pPr>
              <a:lnSpc>
                <a:spcPct val="90000"/>
              </a:lnSpc>
              <a:spcBef>
                <a:spcPct val="0"/>
              </a:spcBef>
              <a:buFont typeface="Arial"/>
              <a:buChar char="•"/>
            </a:pPr>
            <a:endParaRPr lang="en-GB" sz="16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1600" dirty="0">
                <a:latin typeface="Arial" charset="0"/>
                <a:ea typeface="ヒラギノ角ゴ Pro W3" charset="-128"/>
                <a:cs typeface="ヒラギノ角ゴ Pro W3" charset="-128"/>
              </a:rPr>
              <a:t>promote high uptake of flu vaccination in all eligible groups by increasing the knowledge of those involved in delivering the vaccination programme</a:t>
            </a:r>
          </a:p>
          <a:p>
            <a:pPr>
              <a:lnSpc>
                <a:spcPct val="90000"/>
              </a:lnSpc>
              <a:spcBef>
                <a:spcPct val="0"/>
              </a:spcBef>
              <a:buFont typeface="Arial"/>
              <a:buChar char="•"/>
            </a:pPr>
            <a:endParaRPr lang="en-GB" sz="16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1600" dirty="0">
                <a:latin typeface="Arial" charset="0"/>
                <a:ea typeface="ヒラギノ角ゴ Pro W3" charset="-128"/>
                <a:cs typeface="ヒラギノ角ゴ Pro W3" charset="-128"/>
              </a:rPr>
              <a:t>provide information on the administration of flu vaccines</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5</a:t>
            </a:fld>
            <a:endParaRPr lang="en-US" dirty="0"/>
          </a:p>
        </p:txBody>
      </p:sp>
      <p:sp>
        <p:nvSpPr>
          <p:cNvPr id="6" name="Footer Placeholder 4"/>
          <p:cNvSpPr>
            <a:spLocks noGrp="1"/>
          </p:cNvSpPr>
          <p:nvPr>
            <p:ph type="ftr" sz="quarter" idx="4294967295"/>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solidFill>
                <a:prstClr val="white"/>
              </a:solidFill>
            </a:endParaRPr>
          </a:p>
        </p:txBody>
      </p:sp>
    </p:spTree>
    <p:extLst>
      <p:ext uri="{BB962C8B-B14F-4D97-AF65-F5344CB8AC3E}">
        <p14:creationId xmlns:p14="http://schemas.microsoft.com/office/powerpoint/2010/main" val="19361953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04338" y="332656"/>
            <a:ext cx="8424936" cy="1152128"/>
          </a:xfrm>
        </p:spPr>
        <p:txBody>
          <a:bodyPr wrap="square" numCol="1" compatLnSpc="1">
            <a:prstTxWarp prst="textNoShape">
              <a:avLst/>
            </a:prstTxWarp>
            <a:normAutofit/>
          </a:bodyPr>
          <a:lstStyle/>
          <a:p>
            <a:r>
              <a:rPr lang="en-GB" sz="3200" dirty="0">
                <a:latin typeface="Arial" charset="0"/>
                <a:ea typeface="ヒラギノ角ゴ Pro W3" charset="-128"/>
                <a:cs typeface="ヒラギノ角ゴ Pro W3" charset="-128"/>
              </a:rPr>
              <a:t>2021 to 2022 flu vaccine recommendations for those aged </a:t>
            </a:r>
            <a:r>
              <a:rPr lang="en-GB" sz="3200" u="sng" dirty="0">
                <a:latin typeface="Arial" charset="0"/>
                <a:ea typeface="ヒラギノ角ゴ Pro W3" charset="-128"/>
                <a:cs typeface="ヒラギノ角ゴ Pro W3" charset="-128"/>
              </a:rPr>
              <a:t>65 years and over</a:t>
            </a:r>
          </a:p>
        </p:txBody>
      </p:sp>
      <p:sp>
        <p:nvSpPr>
          <p:cNvPr id="22531" name="Content Placeholder 2"/>
          <p:cNvSpPr>
            <a:spLocks noGrp="1"/>
          </p:cNvSpPr>
          <p:nvPr>
            <p:ph idx="1"/>
          </p:nvPr>
        </p:nvSpPr>
        <p:spPr>
          <a:xfrm>
            <a:off x="616221" y="1772816"/>
            <a:ext cx="7911558" cy="4104456"/>
          </a:xfrm>
        </p:spPr>
        <p:txBody>
          <a:bodyPr/>
          <a:lstStyle/>
          <a:p>
            <a:pPr>
              <a:buFont typeface="Arial" panose="020B0604020202020204" pitchFamily="34" charset="0"/>
              <a:buChar char="•"/>
            </a:pPr>
            <a:r>
              <a:rPr lang="en-GB" b="1" dirty="0"/>
              <a:t>aQIV </a:t>
            </a:r>
            <a:r>
              <a:rPr lang="en-GB" sz="1600" dirty="0">
                <a:latin typeface="Arial" charset="0"/>
                <a:ea typeface="ヒラギノ角ゴ Pro W3" charset="-128"/>
              </a:rPr>
              <a:t>should be offered as it is considered to be more effective than standard dose non-adjuvanted trivalent and egg-based quadrivalent influenza vaccines</a:t>
            </a:r>
          </a:p>
          <a:p>
            <a:r>
              <a:rPr lang="en-GB" dirty="0"/>
              <a:t>•    </a:t>
            </a:r>
            <a:r>
              <a:rPr lang="en-GB" b="1" dirty="0"/>
              <a:t>QIVc or QIVr </a:t>
            </a:r>
            <a:r>
              <a:rPr lang="en-GB" dirty="0"/>
              <a:t>are</a:t>
            </a:r>
            <a:r>
              <a:rPr lang="en-GB" sz="1600" dirty="0">
                <a:latin typeface="Arial" charset="0"/>
                <a:ea typeface="ヒラギノ角ゴ Pro W3" charset="-128"/>
              </a:rPr>
              <a:t> suitable for use in this age group if aQIV is not available.</a:t>
            </a:r>
          </a:p>
          <a:p>
            <a:r>
              <a:rPr lang="en-GB" sz="1600" dirty="0">
                <a:latin typeface="Arial" charset="0"/>
                <a:ea typeface="ヒラギノ角ゴ Pro W3" charset="-128"/>
              </a:rPr>
              <a:t>*    it is recommended that those who become 65 before 31 March 2021 are vaccinated as above</a:t>
            </a:r>
          </a:p>
          <a:p>
            <a:pPr marL="285750" indent="-285750">
              <a:buFont typeface="Arial" panose="020B0604020202020204" pitchFamily="34" charset="0"/>
              <a:buChar char="•"/>
            </a:pPr>
            <a:r>
              <a:rPr lang="en-GB" sz="1600" dirty="0">
                <a:latin typeface="Arial" charset="0"/>
                <a:ea typeface="ヒラギノ角ゴ Pro W3" charset="-128"/>
                <a:cs typeface="ヒラギノ角ゴ Pro W3" charset="-128"/>
              </a:rPr>
              <a:t>evidence suggests that these vaccines are superior to standard egg-based inactivated trivalent and quadrivalent vaccines (TIVe/QIVe) in terms of effectiveness for those aged 65 years and over</a:t>
            </a: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50</a:t>
            </a:fld>
            <a:r>
              <a:rPr lang="en-US" dirty="0"/>
              <a:t>	</a:t>
            </a:r>
          </a:p>
        </p:txBody>
      </p:sp>
      <p:sp>
        <p:nvSpPr>
          <p:cNvPr id="6" name="Footer Placeholder 4">
            <a:extLst>
              <a:ext uri="{FF2B5EF4-FFF2-40B4-BE49-F238E27FC236}">
                <a16:creationId xmlns:a16="http://schemas.microsoft.com/office/drawing/2014/main" id="{C8B91656-7589-4FA6-992E-FBD522737B38}"/>
              </a:ext>
            </a:extLst>
          </p:cNvPr>
          <p:cNvSpPr>
            <a:spLocks noGrp="1"/>
          </p:cNvSpPr>
          <p:nvPr>
            <p:ph type="ftr" sz="quarter" idx="4294967295"/>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10327654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028000" cy="1152128"/>
          </a:xfrm>
        </p:spPr>
        <p:txBody>
          <a:bodyPr>
            <a:noAutofit/>
          </a:bodyPr>
          <a:lstStyle/>
          <a:p>
            <a:pPr algn="just"/>
            <a:r>
              <a:rPr lang="en-GB" sz="3200" dirty="0"/>
              <a:t>Flu vaccine for adults aged 18 to under 65 year olds in clinical risk groups </a:t>
            </a:r>
          </a:p>
        </p:txBody>
      </p:sp>
      <p:sp>
        <p:nvSpPr>
          <p:cNvPr id="3" name="Content Placeholder 2"/>
          <p:cNvSpPr>
            <a:spLocks noGrp="1"/>
          </p:cNvSpPr>
          <p:nvPr>
            <p:ph idx="1"/>
          </p:nvPr>
        </p:nvSpPr>
        <p:spPr>
          <a:xfrm>
            <a:off x="323528" y="1628800"/>
            <a:ext cx="8496944" cy="4392488"/>
          </a:xfrm>
        </p:spPr>
        <p:txBody>
          <a:bodyPr/>
          <a:lstStyle/>
          <a:p>
            <a:pPr marL="285750" indent="-285750">
              <a:buFont typeface="Arial" panose="020B0604020202020204" pitchFamily="34" charset="0"/>
              <a:buChar char="•"/>
            </a:pPr>
            <a:r>
              <a:rPr lang="en-GB" dirty="0"/>
              <a:t>three vaccines will be available for the 2021 to 2022 flu season for this patient group:</a:t>
            </a:r>
          </a:p>
          <a:p>
            <a:pPr marL="0" indent="0"/>
            <a:endParaRPr lang="en-GB" sz="1800" dirty="0"/>
          </a:p>
          <a:p>
            <a:pPr lvl="3">
              <a:buFont typeface="+mj-lt"/>
              <a:buAutoNum type="arabicPeriod"/>
            </a:pPr>
            <a:r>
              <a:rPr lang="en-GB" sz="1800" dirty="0"/>
              <a:t> The cell cultured quadrivalent influenza cell culture vaccine (</a:t>
            </a:r>
            <a:r>
              <a:rPr lang="en-GB" sz="1800" b="1" dirty="0"/>
              <a:t>QIVc</a:t>
            </a:r>
            <a:r>
              <a:rPr lang="en-GB" sz="1800" dirty="0"/>
              <a:t>) or the recombinant quadrivalent influenza vaccine (</a:t>
            </a:r>
            <a:r>
              <a:rPr lang="en-GB" sz="1800" b="1" dirty="0"/>
              <a:t>QIVr</a:t>
            </a:r>
            <a:r>
              <a:rPr lang="en-GB" sz="1800" dirty="0"/>
              <a:t>)</a:t>
            </a:r>
          </a:p>
          <a:p>
            <a:pPr lvl="3">
              <a:buFont typeface="+mj-lt"/>
              <a:buAutoNum type="arabicPeriod"/>
            </a:pPr>
            <a:r>
              <a:rPr lang="en-GB" sz="1800" dirty="0"/>
              <a:t> The egg grown quadrivalent inactivated influenza vaccine (</a:t>
            </a:r>
            <a:r>
              <a:rPr lang="en-GB" sz="1800" b="1" dirty="0"/>
              <a:t>QIVe</a:t>
            </a:r>
            <a:r>
              <a:rPr lang="en-GB" sz="1800" dirty="0"/>
              <a:t>) as an alternative if QIVc or QIVr are not available</a:t>
            </a:r>
          </a:p>
          <a:p>
            <a:pPr marL="0" indent="0"/>
            <a:endParaRPr lang="en-GB" sz="200" dirty="0"/>
          </a:p>
          <a:p>
            <a:pPr marL="285750" indent="-285750">
              <a:buFont typeface="Arial" panose="020B0604020202020204" pitchFamily="34" charset="0"/>
              <a:buChar char="•"/>
            </a:pPr>
            <a:r>
              <a:rPr lang="en-GB" dirty="0"/>
              <a:t>quadrivalent vaccines are recommended as these may provide better protection against the circulating flu B strain(s) which are more likely to affect this younger patient group than</a:t>
            </a:r>
            <a:r>
              <a:rPr lang="en-GB" dirty="0">
                <a:solidFill>
                  <a:srgbClr val="FF0000"/>
                </a:solidFill>
              </a:rPr>
              <a:t> </a:t>
            </a:r>
            <a:r>
              <a:rPr lang="en-GB" dirty="0"/>
              <a:t>older people</a:t>
            </a:r>
            <a:endParaRPr lang="en-GB" dirty="0">
              <a:solidFill>
                <a:srgbClr val="FF0000"/>
              </a:solidFill>
            </a:endParaRPr>
          </a:p>
          <a:p>
            <a:pPr marL="285750" indent="-285750">
              <a:buFont typeface="Arial" panose="020B0604020202020204" pitchFamily="34" charset="0"/>
              <a:buChar char="•"/>
            </a:pPr>
            <a:r>
              <a:rPr lang="en-GB" dirty="0"/>
              <a:t>evidence to date suggests that QIVc is as effective in this patient group as QIVe.  However there may be a potential advantage to the use of QIVc as there is no risk of egg adaptation causing a reduction in vaccine effectiveness</a:t>
            </a:r>
          </a:p>
          <a:p>
            <a:endParaRPr lang="en-GB" dirty="0"/>
          </a:p>
          <a:p>
            <a:endParaRPr lang="en-GB"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51</a:t>
            </a:fld>
            <a:endParaRPr lang="en-US" dirty="0"/>
          </a:p>
        </p:txBody>
      </p:sp>
      <p:sp>
        <p:nvSpPr>
          <p:cNvPr id="6" name="Footer Placeholder 4">
            <a:extLst>
              <a:ext uri="{FF2B5EF4-FFF2-40B4-BE49-F238E27FC236}">
                <a16:creationId xmlns:a16="http://schemas.microsoft.com/office/drawing/2014/main" id="{2EE7DDDF-C270-4FD2-9768-F6DA9548217B}"/>
              </a:ext>
            </a:extLst>
          </p:cNvPr>
          <p:cNvSpPr>
            <a:spLocks noGrp="1"/>
          </p:cNvSpPr>
          <p:nvPr>
            <p:ph type="ftr" sz="quarter" idx="11"/>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24590094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548680"/>
            <a:ext cx="8028000" cy="881526"/>
          </a:xfrm>
        </p:spPr>
        <p:txBody>
          <a:bodyPr>
            <a:normAutofit/>
          </a:bodyPr>
          <a:lstStyle/>
          <a:p>
            <a:r>
              <a:rPr lang="en-GB" sz="3200" dirty="0">
                <a:ea typeface="ヒラギノ角ゴ Pro W3" charset="-128"/>
                <a:cs typeface="ヒラギノ角ゴ Pro W3" charset="-128"/>
              </a:rPr>
              <a:t>Flu vaccine for children</a:t>
            </a:r>
            <a:endParaRPr lang="en-US" sz="3200" dirty="0"/>
          </a:p>
        </p:txBody>
      </p:sp>
      <p:sp>
        <p:nvSpPr>
          <p:cNvPr id="3" name="Content Placeholder 2"/>
          <p:cNvSpPr>
            <a:spLocks noGrp="1"/>
          </p:cNvSpPr>
          <p:nvPr>
            <p:ph idx="1"/>
          </p:nvPr>
        </p:nvSpPr>
        <p:spPr>
          <a:xfrm>
            <a:off x="558000" y="1628800"/>
            <a:ext cx="8028000" cy="4739679"/>
          </a:xfrm>
        </p:spPr>
        <p:txBody>
          <a:bodyPr/>
          <a:lstStyle/>
          <a:p>
            <a:pPr lvl="0">
              <a:buFont typeface="Arial" panose="020B0604020202020204" pitchFamily="34" charset="0"/>
              <a:buChar char="•"/>
            </a:pPr>
            <a:r>
              <a:rPr lang="en-GB" dirty="0"/>
              <a:t>at risk children aged 6 months to 2 years offer </a:t>
            </a:r>
            <a:r>
              <a:rPr lang="en-GB" b="1" dirty="0"/>
              <a:t>QIVe</a:t>
            </a:r>
          </a:p>
          <a:p>
            <a:pPr lvl="0">
              <a:buFont typeface="Arial" panose="020B0604020202020204" pitchFamily="34" charset="0"/>
              <a:buChar char="•"/>
            </a:pPr>
            <a:r>
              <a:rPr lang="en-GB" dirty="0"/>
              <a:t>at risk children aged 2 years up to 18</a:t>
            </a:r>
            <a:r>
              <a:rPr lang="en-GB" baseline="30000" dirty="0"/>
              <a:t>th</a:t>
            </a:r>
            <a:r>
              <a:rPr lang="en-GB" dirty="0"/>
              <a:t> birthday, offer live attenuated influenza vaccine (</a:t>
            </a:r>
            <a:r>
              <a:rPr lang="en-GB" b="1" dirty="0"/>
              <a:t>LAIV</a:t>
            </a:r>
            <a:r>
              <a:rPr lang="en-GB" dirty="0"/>
              <a:t>) unless contraindicated or otherwise unsuitable*</a:t>
            </a:r>
          </a:p>
          <a:p>
            <a:pPr lvl="0">
              <a:buFont typeface="Arial" panose="020B0604020202020204" pitchFamily="34" charset="0"/>
              <a:buChar char="•"/>
            </a:pPr>
            <a:r>
              <a:rPr lang="en-GB" dirty="0"/>
              <a:t>aged 2 and 3 years on 31 August 2021, all primary school aged children and those in year 7 to 11 in secondary school (ages 4 to 15 on 31 August 2021) offer </a:t>
            </a:r>
            <a:r>
              <a:rPr lang="en-GB" b="1" dirty="0"/>
              <a:t>LAIV</a:t>
            </a:r>
            <a:r>
              <a:rPr lang="en-GB" dirty="0"/>
              <a:t> unless contraindicated </a:t>
            </a:r>
          </a:p>
          <a:p>
            <a:pPr marL="0" indent="0"/>
            <a:r>
              <a:rPr lang="en-GB" sz="1800" dirty="0"/>
              <a:t>*If LAIV is contraindicated or otherwise unsuitable, offer QIVc</a:t>
            </a:r>
          </a:p>
        </p:txBody>
      </p:sp>
      <p:sp>
        <p:nvSpPr>
          <p:cNvPr id="4" name="Slide Number Placeholder 3"/>
          <p:cNvSpPr>
            <a:spLocks noGrp="1"/>
          </p:cNvSpPr>
          <p:nvPr>
            <p:ph type="sldNum" sz="quarter" idx="10"/>
          </p:nvPr>
        </p:nvSpPr>
        <p:spPr/>
        <p:txBody>
          <a:bodyPr/>
          <a:lstStyle/>
          <a:p>
            <a:r>
              <a:rPr lang="en-US"/>
              <a:t>  </a:t>
            </a:r>
            <a:fld id="{2565FA6D-D4C8-4C4C-AC4B-3269734D34D8}" type="slidenum">
              <a:rPr lang="en-US" smtClean="0"/>
              <a:pPr/>
              <a:t>52</a:t>
            </a:fld>
            <a:endParaRPr lang="en-US" dirty="0"/>
          </a:p>
        </p:txBody>
      </p:sp>
      <p:sp>
        <p:nvSpPr>
          <p:cNvPr id="7" name="Footer Placeholder 4">
            <a:extLst>
              <a:ext uri="{FF2B5EF4-FFF2-40B4-BE49-F238E27FC236}">
                <a16:creationId xmlns:a16="http://schemas.microsoft.com/office/drawing/2014/main" id="{32DB2D90-AC05-47F6-AB3B-5A65323CE362}"/>
              </a:ext>
            </a:extLst>
          </p:cNvPr>
          <p:cNvSpPr>
            <a:spLocks noGrp="1"/>
          </p:cNvSpPr>
          <p:nvPr>
            <p:ph type="ftr" sz="quarter" idx="11"/>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1544202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028000" cy="648072"/>
          </a:xfrm>
        </p:spPr>
        <p:txBody>
          <a:bodyPr/>
          <a:lstStyle/>
          <a:p>
            <a:r>
              <a:rPr lang="en-GB" dirty="0"/>
              <a:t>Number of doses</a:t>
            </a:r>
          </a:p>
        </p:txBody>
      </p:sp>
      <p:sp>
        <p:nvSpPr>
          <p:cNvPr id="3" name="Content Placeholder 2"/>
          <p:cNvSpPr>
            <a:spLocks noGrp="1"/>
          </p:cNvSpPr>
          <p:nvPr>
            <p:ph idx="1"/>
          </p:nvPr>
        </p:nvSpPr>
        <p:spPr>
          <a:xfrm>
            <a:off x="611560" y="1484784"/>
            <a:ext cx="7488832" cy="4136463"/>
          </a:xfrm>
        </p:spPr>
        <p:txBody>
          <a:bodyPr/>
          <a:lstStyle/>
          <a:p>
            <a:pPr>
              <a:buFont typeface="Arial" panose="020B0604020202020204" pitchFamily="34" charset="0"/>
              <a:buChar char="•"/>
            </a:pPr>
            <a:r>
              <a:rPr lang="en-GB" dirty="0"/>
              <a:t>2 doses of the </a:t>
            </a:r>
            <a:r>
              <a:rPr lang="en-GB" b="1" dirty="0"/>
              <a:t>inactivated</a:t>
            </a:r>
            <a:r>
              <a:rPr lang="en-GB" dirty="0"/>
              <a:t> flu vaccines are required to achieve adequate antibody levels in younger children </a:t>
            </a:r>
          </a:p>
          <a:p>
            <a:pPr>
              <a:buFont typeface="Arial" panose="020B0604020202020204" pitchFamily="34" charset="0"/>
              <a:buChar char="•"/>
            </a:pPr>
            <a:r>
              <a:rPr lang="en-GB" dirty="0"/>
              <a:t>however, a </a:t>
            </a:r>
            <a:r>
              <a:rPr lang="en-GB" b="1" dirty="0"/>
              <a:t>single dose of LAIV </a:t>
            </a:r>
            <a:r>
              <a:rPr lang="en-GB" dirty="0"/>
              <a:t>should provide protection to previously unvaccinated healthy children </a:t>
            </a:r>
          </a:p>
          <a:p>
            <a:pPr>
              <a:buFont typeface="Arial" panose="020B0604020202020204" pitchFamily="34" charset="0"/>
              <a:buChar char="•"/>
            </a:pPr>
            <a:r>
              <a:rPr lang="en-GB" dirty="0"/>
              <a:t>only modest additional protection provided by a second dose of LAIV</a:t>
            </a:r>
          </a:p>
          <a:p>
            <a:pPr>
              <a:buFont typeface="Arial" panose="020B0604020202020204" pitchFamily="34" charset="0"/>
              <a:buChar char="•"/>
            </a:pPr>
            <a:r>
              <a:rPr lang="en-GB" dirty="0"/>
              <a:t>only children who are in clinical risk groups aged 6 months to less than 9 years who have not received flu vaccine previously should be offered a second dose of LAIV, given at least 4 weeks apart (if no contraindications – otherwise offer inactivated vaccine)</a:t>
            </a:r>
          </a:p>
          <a:p>
            <a:endParaRPr lang="en-GB" sz="16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53</a:t>
            </a:fld>
            <a:endParaRPr lang="en-US" dirty="0"/>
          </a:p>
        </p:txBody>
      </p:sp>
      <p:sp>
        <p:nvSpPr>
          <p:cNvPr id="6" name="Footer Placeholder 4"/>
          <p:cNvSpPr txBox="1">
            <a:spLocks/>
          </p:cNvSpPr>
          <p:nvPr/>
        </p:nvSpPr>
        <p:spPr>
          <a:xfrm>
            <a:off x="827584"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solidFill>
                <a:prstClr val="white"/>
              </a:solidFill>
            </a:endParaRPr>
          </a:p>
        </p:txBody>
      </p:sp>
      <p:sp>
        <p:nvSpPr>
          <p:cNvPr id="7" name="Footer Placeholder 4">
            <a:extLst>
              <a:ext uri="{FF2B5EF4-FFF2-40B4-BE49-F238E27FC236}">
                <a16:creationId xmlns:a16="http://schemas.microsoft.com/office/drawing/2014/main" id="{1748F112-80DA-4B00-9BBB-D871F7E4239C}"/>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32446775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58" y="548680"/>
            <a:ext cx="8250642" cy="1008112"/>
          </a:xfrm>
        </p:spPr>
        <p:txBody>
          <a:bodyPr>
            <a:noAutofit/>
          </a:bodyPr>
          <a:lstStyle/>
          <a:p>
            <a:r>
              <a:rPr lang="en-GB" sz="3600" dirty="0"/>
              <a:t>Summary table of which flu vaccines to  offer children and adults</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54</a:t>
            </a:fld>
            <a:endParaRPr lang="en-US" dirty="0"/>
          </a:p>
        </p:txBody>
      </p:sp>
      <p:sp>
        <p:nvSpPr>
          <p:cNvPr id="8" name="Rectangle 1"/>
          <p:cNvSpPr>
            <a:spLocks noChangeArrowheads="1"/>
          </p:cNvSpPr>
          <p:nvPr/>
        </p:nvSpPr>
        <p:spPr bwMode="auto">
          <a:xfrm>
            <a:off x="2493963" y="2093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solidFill>
                <a:prstClr val="white"/>
              </a:solidFill>
            </a:endParaRPr>
          </a:p>
        </p:txBody>
      </p:sp>
      <p:pic>
        <p:nvPicPr>
          <p:cNvPr id="11" name="Content Placeholder 10" descr="Table&#10;&#10;Description automatically generated">
            <a:extLst>
              <a:ext uri="{FF2B5EF4-FFF2-40B4-BE49-F238E27FC236}">
                <a16:creationId xmlns:a16="http://schemas.microsoft.com/office/drawing/2014/main" id="{F4B0BE93-6B06-405C-90B7-1610FECF9F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55160" y="1668381"/>
            <a:ext cx="4810803" cy="4586203"/>
          </a:xfrm>
        </p:spPr>
      </p:pic>
      <p:sp>
        <p:nvSpPr>
          <p:cNvPr id="7" name="Footer Placeholder 4">
            <a:extLst>
              <a:ext uri="{FF2B5EF4-FFF2-40B4-BE49-F238E27FC236}">
                <a16:creationId xmlns:a16="http://schemas.microsoft.com/office/drawing/2014/main" id="{E1E9A8F8-D348-4D96-8DA4-EFA039EBED8B}"/>
              </a:ext>
            </a:extLst>
          </p:cNvPr>
          <p:cNvSpPr txBox="1">
            <a:spLocks/>
          </p:cNvSpPr>
          <p:nvPr/>
        </p:nvSpPr>
        <p:spPr>
          <a:xfrm>
            <a:off x="989869" y="6304817"/>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14429702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618257" y="1340768"/>
            <a:ext cx="7986191" cy="4824536"/>
          </a:xfrm>
        </p:spPr>
        <p:txBody>
          <a:bodyPr/>
          <a:lstStyle/>
          <a:p>
            <a:pPr marL="0" indent="0">
              <a:spcBef>
                <a:spcPts val="600"/>
              </a:spcBef>
            </a:pPr>
            <a:r>
              <a:rPr lang="en-GB" sz="1400" dirty="0"/>
              <a:t>There are very few individuals who cannot receive any flu vaccine </a:t>
            </a:r>
            <a:r>
              <a:rPr lang="en-GB" sz="1400" b="1" dirty="0"/>
              <a:t>Where live attenuated flu vaccine cannot be given to a child, it is likely that inactivated vaccine could be given instead</a:t>
            </a:r>
          </a:p>
          <a:p>
            <a:pPr marL="0" indent="0">
              <a:spcBef>
                <a:spcPts val="600"/>
              </a:spcBef>
            </a:pPr>
            <a:r>
              <a:rPr lang="en-GB" sz="1400" dirty="0"/>
              <a:t>Where there is doubt, expert advice should be sought promptly so that the period the individual is left unvaccinated is minimised</a:t>
            </a:r>
          </a:p>
          <a:p>
            <a:pPr marL="0" indent="0">
              <a:spcBef>
                <a:spcPts val="600"/>
              </a:spcBef>
            </a:pPr>
            <a:r>
              <a:rPr lang="en-GB" sz="1400" b="1" dirty="0"/>
              <a:t>Contraindications for all flu vaccines:</a:t>
            </a:r>
          </a:p>
          <a:p>
            <a:pPr marL="285750" indent="-285750">
              <a:spcBef>
                <a:spcPts val="600"/>
              </a:spcBef>
              <a:buFont typeface="Arial" pitchFamily="34" charset="0"/>
              <a:buChar char="•"/>
            </a:pPr>
            <a:r>
              <a:rPr lang="en-GB" sz="1400" dirty="0">
                <a:latin typeface="Arial" charset="0"/>
                <a:ea typeface="ヒラギノ角ゴ Pro W3" charset="-128"/>
                <a:cs typeface="ヒラギノ角ゴ Pro W3" charset="-128"/>
              </a:rPr>
              <a:t>confirmed anaphylactic reaction to a previous dose of flu vaccine</a:t>
            </a:r>
          </a:p>
          <a:p>
            <a:pPr marL="285750" indent="-285750">
              <a:spcBef>
                <a:spcPts val="600"/>
              </a:spcBef>
              <a:buFont typeface="Arial" pitchFamily="34" charset="0"/>
              <a:buChar char="•"/>
            </a:pPr>
            <a:r>
              <a:rPr lang="en-GB" sz="1400" dirty="0">
                <a:latin typeface="Arial" charset="0"/>
                <a:ea typeface="ヒラギノ角ゴ Pro W3" charset="-128"/>
                <a:cs typeface="ヒラギノ角ゴ Pro W3" charset="-128"/>
              </a:rPr>
              <a:t>confirmed anaphylactic reaction </a:t>
            </a:r>
            <a:r>
              <a:rPr lang="en-GB" sz="1400" dirty="0"/>
              <a:t>to a component of flu vaccine (for example to gelatine in LAIV) or residue from the manufacturing process (gentamicin), except egg proteins (see slide on egg allergy) </a:t>
            </a:r>
            <a:endParaRPr lang="en-GB" sz="1400" dirty="0">
              <a:latin typeface="Arial" charset="0"/>
              <a:ea typeface="ヒラギノ角ゴ Pro W3" charset="-128"/>
              <a:cs typeface="ヒラギノ角ゴ Pro W3" charset="-128"/>
            </a:endParaRPr>
          </a:p>
          <a:p>
            <a:pPr marL="0" indent="0">
              <a:spcBef>
                <a:spcPts val="600"/>
              </a:spcBef>
            </a:pPr>
            <a:r>
              <a:rPr lang="en-GB" sz="1400" b="1" dirty="0">
                <a:latin typeface="Arial" charset="0"/>
                <a:ea typeface="ヒラギノ角ゴ Pro W3" charset="-128"/>
                <a:cs typeface="ヒラギノ角ゴ Pro W3" charset="-128"/>
              </a:rPr>
              <a:t>Additional contraindications for LAIV :</a:t>
            </a:r>
          </a:p>
          <a:p>
            <a:pPr lvl="4">
              <a:lnSpc>
                <a:spcPct val="90000"/>
              </a:lnSpc>
              <a:buFont typeface="Arial"/>
              <a:buChar char="•"/>
            </a:pPr>
            <a:r>
              <a:rPr lang="en-GB" sz="1400" dirty="0">
                <a:latin typeface="Arial" charset="0"/>
              </a:rPr>
              <a:t>clinically severely immunocompromised due to a condition or immunosuppressive therapy such as:</a:t>
            </a:r>
          </a:p>
          <a:p>
            <a:pPr lvl="4">
              <a:lnSpc>
                <a:spcPct val="90000"/>
              </a:lnSpc>
              <a:buFont typeface="Arial"/>
              <a:buChar char="•"/>
            </a:pPr>
            <a:r>
              <a:rPr lang="en-GB" sz="1400" dirty="0">
                <a:latin typeface="Arial" charset="0"/>
              </a:rPr>
              <a:t>acute and chronic leukaemias</a:t>
            </a:r>
          </a:p>
          <a:p>
            <a:pPr lvl="4">
              <a:lnSpc>
                <a:spcPct val="90000"/>
              </a:lnSpc>
              <a:buFont typeface="Arial"/>
              <a:buChar char="•"/>
            </a:pPr>
            <a:r>
              <a:rPr lang="en-GB" sz="1400" dirty="0">
                <a:latin typeface="Arial" charset="0"/>
              </a:rPr>
              <a:t>lymphoma</a:t>
            </a:r>
          </a:p>
          <a:p>
            <a:pPr lvl="4">
              <a:lnSpc>
                <a:spcPct val="90000"/>
              </a:lnSpc>
              <a:buFont typeface="Arial"/>
              <a:buChar char="•"/>
            </a:pPr>
            <a:r>
              <a:rPr lang="en-GB" sz="1400" dirty="0">
                <a:latin typeface="Arial" charset="0"/>
              </a:rPr>
              <a:t>HIV infection not on highly active antiretroviral therapy (HAART)</a:t>
            </a:r>
          </a:p>
          <a:p>
            <a:pPr lvl="4">
              <a:lnSpc>
                <a:spcPct val="90000"/>
              </a:lnSpc>
              <a:buFont typeface="Arial"/>
              <a:buChar char="•"/>
            </a:pPr>
            <a:r>
              <a:rPr lang="en-GB" sz="1400" dirty="0">
                <a:latin typeface="Arial" charset="0"/>
              </a:rPr>
              <a:t>cellular immune deficiencies</a:t>
            </a:r>
          </a:p>
          <a:p>
            <a:pPr lvl="4">
              <a:lnSpc>
                <a:spcPct val="90000"/>
              </a:lnSpc>
              <a:buFont typeface="Arial"/>
              <a:buChar char="•"/>
            </a:pPr>
            <a:r>
              <a:rPr lang="en-GB" sz="1400" dirty="0">
                <a:latin typeface="Arial" charset="0"/>
              </a:rPr>
              <a:t>high dose corticosteroids</a:t>
            </a:r>
          </a:p>
          <a:p>
            <a:pPr lvl="4">
              <a:lnSpc>
                <a:spcPct val="90000"/>
              </a:lnSpc>
              <a:buFont typeface="Arial"/>
              <a:buChar char="•"/>
            </a:pPr>
            <a:r>
              <a:rPr lang="en-GB" sz="1400" dirty="0">
                <a:latin typeface="Arial" charset="0"/>
              </a:rPr>
              <a:t>receiving salicylate therapy </a:t>
            </a:r>
          </a:p>
          <a:p>
            <a:pPr lvl="4">
              <a:lnSpc>
                <a:spcPct val="90000"/>
              </a:lnSpc>
              <a:buFont typeface="Arial"/>
              <a:buChar char="•"/>
            </a:pPr>
            <a:r>
              <a:rPr lang="en-GB" sz="1400" dirty="0">
                <a:latin typeface="Arial" charset="0"/>
              </a:rPr>
              <a:t>known to be pregnant</a:t>
            </a:r>
            <a:endParaRPr lang="en-GB" sz="1400" dirty="0">
              <a:latin typeface="Arial" charset="0"/>
              <a:ea typeface="ヒラギノ角ゴ Pro W3" charset="-128"/>
              <a:cs typeface="ヒラギノ角ゴ Pro W3" charset="-128"/>
            </a:endParaRPr>
          </a:p>
          <a:p>
            <a:pPr marL="0" indent="0">
              <a:lnSpc>
                <a:spcPct val="90000"/>
              </a:lnSpc>
              <a:spcBef>
                <a:spcPts val="600"/>
              </a:spcBef>
            </a:pPr>
            <a:r>
              <a:rPr lang="en-GB" sz="1400" dirty="0">
                <a:latin typeface="Arial" charset="0"/>
                <a:ea typeface="ヒラギノ角ゴ Pro W3" charset="-128"/>
                <a:cs typeface="ヒラギノ角ゴ Pro W3" charset="-128"/>
              </a:rPr>
              <a:t>Also contraindications for children with acute and </a:t>
            </a:r>
            <a:r>
              <a:rPr lang="en-GB" sz="1400" dirty="0"/>
              <a:t>severe asthma - see specific slide</a:t>
            </a:r>
            <a:endParaRPr lang="en-GB" sz="1400" dirty="0">
              <a:latin typeface="Arial" charset="0"/>
              <a:ea typeface="ヒラギノ角ゴ Pro W3" charset="-128"/>
              <a:cs typeface="ヒラギノ角ゴ Pro W3" charset="-128"/>
            </a:endParaRPr>
          </a:p>
          <a:p>
            <a:pPr>
              <a:lnSpc>
                <a:spcPct val="90000"/>
              </a:lnSpc>
              <a:spcBef>
                <a:spcPts val="600"/>
              </a:spcBef>
              <a:buFont typeface="Arial"/>
              <a:buChar char="•"/>
            </a:pPr>
            <a:endParaRPr lang="en-GB" sz="1600" dirty="0">
              <a:latin typeface="Arial" charset="0"/>
              <a:ea typeface="ヒラギノ角ゴ Pro W3" charset="-128"/>
              <a:cs typeface="ヒラギノ角ゴ Pro W3" charset="-128"/>
            </a:endParaRPr>
          </a:p>
        </p:txBody>
      </p:sp>
      <p:sp>
        <p:nvSpPr>
          <p:cNvPr id="4" name="Footer Placeholder 4"/>
          <p:cNvSpPr>
            <a:spLocks noGrp="1"/>
          </p:cNvSpPr>
          <p:nvPr>
            <p:ph type="ftr" sz="quarter" idx="4294967295"/>
          </p:nvPr>
        </p:nvSpPr>
        <p:spPr>
          <a:xfrm>
            <a:off x="900113" y="6308725"/>
            <a:ext cx="8064375" cy="549275"/>
          </a:xfrm>
        </p:spPr>
        <p:txBody>
          <a:bodyPr/>
          <a:lstStyle/>
          <a:p>
            <a:pPr>
              <a:defRPr/>
            </a:pPr>
            <a:endParaRPr lang="en-US" dirty="0"/>
          </a:p>
        </p:txBody>
      </p:sp>
      <p:sp>
        <p:nvSpPr>
          <p:cNvPr id="5" name="Rectangle 2"/>
          <p:cNvSpPr txBox="1">
            <a:spLocks noChangeArrowheads="1"/>
          </p:cNvSpPr>
          <p:nvPr/>
        </p:nvSpPr>
        <p:spPr>
          <a:xfrm>
            <a:off x="618257" y="515566"/>
            <a:ext cx="8278688" cy="648072"/>
          </a:xfrm>
          <a:prstGeom prst="rect">
            <a:avLst/>
          </a:prstGeom>
        </p:spPr>
        <p:txBody>
          <a:bodyPr vert="horz" wrap="square" lIns="0" tIns="0" rIns="0" bIns="0" numCol="1" rtlCol="0" anchor="t" anchorCtr="0" compatLnSpc="1">
            <a:prstTxWarp prst="textNoShape">
              <a:avLst/>
            </a:prstTxWarp>
            <a:noAutofit/>
          </a:bodyPr>
          <a:lstStyle/>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en-GB" sz="3600" b="0" i="0" u="none" strike="noStrike" kern="1200" cap="none" spc="-150" normalizeH="0" baseline="0" noProof="0" dirty="0">
                <a:ln>
                  <a:noFill/>
                </a:ln>
                <a:solidFill>
                  <a:srgbClr val="00AE9E"/>
                </a:solidFill>
                <a:effectLst/>
                <a:uLnTx/>
                <a:uFillTx/>
                <a:latin typeface="Arial" charset="0"/>
                <a:ea typeface="ヒラギノ角ゴ Pro W3" charset="-128"/>
                <a:cs typeface="ヒラギノ角ゴ Pro W3" charset="-128"/>
              </a:rPr>
              <a:t>Contraindications</a:t>
            </a:r>
            <a:r>
              <a:rPr kumimoji="0" lang="en-GB" sz="3600" b="0" i="0" u="none" strike="noStrike" kern="1200" cap="none" spc="-150" normalizeH="0" noProof="0" dirty="0">
                <a:ln>
                  <a:noFill/>
                </a:ln>
                <a:solidFill>
                  <a:srgbClr val="00AE9E"/>
                </a:solidFill>
                <a:effectLst/>
                <a:uLnTx/>
                <a:uFillTx/>
                <a:latin typeface="Arial" charset="0"/>
                <a:ea typeface="ヒラギノ角ゴ Pro W3" charset="-128"/>
                <a:cs typeface="ヒラギノ角ゴ Pro W3" charset="-128"/>
              </a:rPr>
              <a:t> to LAIV</a:t>
            </a:r>
            <a:endParaRPr kumimoji="0" lang="en-GB" sz="3200" b="0" i="0" u="none" strike="noStrike" kern="1200" cap="none" spc="-150" normalizeH="0" baseline="0" noProof="0" dirty="0">
              <a:ln>
                <a:noFill/>
              </a:ln>
              <a:solidFill>
                <a:srgbClr val="00AE9E"/>
              </a:solidFill>
              <a:effectLst/>
              <a:uLnTx/>
              <a:uFillTx/>
              <a:latin typeface="Arial" charset="0"/>
              <a:ea typeface="ヒラギノ角ゴ Pro W3" charset="-128"/>
              <a:cs typeface="ヒラギノ角ゴ Pro W3" charset="-128"/>
            </a:endParaRPr>
          </a:p>
        </p:txBody>
      </p:sp>
      <p:sp>
        <p:nvSpPr>
          <p:cNvPr id="7"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55</a:t>
            </a:fld>
            <a:endParaRPr lang="en-US" dirty="0"/>
          </a:p>
        </p:txBody>
      </p:sp>
      <p:sp>
        <p:nvSpPr>
          <p:cNvPr id="9" name="Footer Placeholder 4"/>
          <p:cNvSpPr txBox="1">
            <a:spLocks/>
          </p:cNvSpPr>
          <p:nvPr/>
        </p:nvSpPr>
        <p:spPr>
          <a:xfrm>
            <a:off x="899592" y="6308725"/>
            <a:ext cx="8064375" cy="549275"/>
          </a:xfrm>
          <a:prstGeom prst="rect">
            <a:avLst/>
          </a:prstGeom>
        </p:spPr>
        <p:txBody>
          <a:bodyPr vert="horz"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Arial" pitchFamily="34" charset="0"/>
              <a:ea typeface="+mn-ea"/>
              <a:cs typeface="+mn-cs"/>
            </a:endParaRPr>
          </a:p>
        </p:txBody>
      </p:sp>
      <p:sp>
        <p:nvSpPr>
          <p:cNvPr id="8" name="Footer Placeholder 4">
            <a:extLst>
              <a:ext uri="{FF2B5EF4-FFF2-40B4-BE49-F238E27FC236}">
                <a16:creationId xmlns:a16="http://schemas.microsoft.com/office/drawing/2014/main" id="{323D3C70-EBED-464E-86B9-5862485C28A5}"/>
              </a:ext>
            </a:extLst>
          </p:cNvPr>
          <p:cNvSpPr txBox="1">
            <a:spLocks/>
          </p:cNvSpPr>
          <p:nvPr/>
        </p:nvSpPr>
        <p:spPr>
          <a:xfrm>
            <a:off x="988340" y="6342434"/>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41098046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683568" y="1484784"/>
            <a:ext cx="7632848" cy="4320480"/>
          </a:xfrm>
        </p:spPr>
        <p:txBody>
          <a:bodyPr/>
          <a:lstStyle/>
          <a:p>
            <a:pPr>
              <a:lnSpc>
                <a:spcPct val="90000"/>
              </a:lnSpc>
              <a:spcBef>
                <a:spcPct val="0"/>
              </a:spcBef>
            </a:pPr>
            <a:r>
              <a:rPr lang="en-GB" dirty="0">
                <a:latin typeface="Arial" charset="0"/>
                <a:ea typeface="ヒラギノ角ゴ Pro W3" charset="-128"/>
                <a:cs typeface="ヒラギノ角ゴ Pro W3" charset="-128"/>
              </a:rPr>
              <a:t>Acutely unwell/severe febrile illness:</a:t>
            </a:r>
          </a:p>
          <a:p>
            <a:pPr marL="463550" lvl="1" indent="-285750">
              <a:lnSpc>
                <a:spcPct val="90000"/>
              </a:lnSpc>
              <a:spcBef>
                <a:spcPct val="0"/>
              </a:spcBef>
              <a:buSzPct val="60000"/>
              <a:buFont typeface="Arial" panose="020B0604020202020204" pitchFamily="34" charset="0"/>
              <a:buChar char="•"/>
            </a:pPr>
            <a:r>
              <a:rPr lang="en-GB" dirty="0">
                <a:latin typeface="Arial" charset="0"/>
              </a:rPr>
              <a:t>defer until recovered</a:t>
            </a:r>
          </a:p>
          <a:p>
            <a:pPr lvl="1">
              <a:lnSpc>
                <a:spcPct val="90000"/>
              </a:lnSpc>
              <a:spcBef>
                <a:spcPct val="0"/>
              </a:spcBef>
              <a:buSzPct val="60000"/>
              <a:buFont typeface="Courier New" charset="0"/>
              <a:buNone/>
            </a:pPr>
            <a:endParaRPr lang="en-GB" dirty="0">
              <a:latin typeface="Arial" charset="0"/>
            </a:endParaRPr>
          </a:p>
          <a:p>
            <a:pPr>
              <a:lnSpc>
                <a:spcPct val="90000"/>
              </a:lnSpc>
              <a:spcBef>
                <a:spcPct val="0"/>
              </a:spcBef>
            </a:pPr>
            <a:r>
              <a:rPr lang="en-GB" dirty="0">
                <a:latin typeface="Arial" charset="0"/>
                <a:ea typeface="ヒラギノ角ゴ Pro W3" charset="-128"/>
                <a:cs typeface="ヒラギノ角ゴ Pro W3" charset="-128"/>
              </a:rPr>
              <a:t>Heavy nasal congestion:</a:t>
            </a:r>
          </a:p>
          <a:p>
            <a:pPr marL="463550" lvl="1" indent="-285750">
              <a:lnSpc>
                <a:spcPct val="90000"/>
              </a:lnSpc>
              <a:spcBef>
                <a:spcPct val="0"/>
              </a:spcBef>
              <a:buSzPct val="60000"/>
              <a:buFont typeface="Arial" panose="020B0604020202020204" pitchFamily="34" charset="0"/>
              <a:buChar char="•"/>
            </a:pPr>
            <a:r>
              <a:rPr lang="en-GB" dirty="0">
                <a:latin typeface="Arial" charset="0"/>
              </a:rPr>
              <a:t>defer live intranasal vaccine until resolved or, if the child is in a risk group, consider inactivated flu vaccine to provide protection without delay</a:t>
            </a:r>
          </a:p>
          <a:p>
            <a:pPr lvl="1">
              <a:lnSpc>
                <a:spcPct val="90000"/>
              </a:lnSpc>
              <a:spcBef>
                <a:spcPct val="0"/>
              </a:spcBef>
              <a:buSzPct val="60000"/>
            </a:pPr>
            <a:endParaRPr lang="en-GB" dirty="0">
              <a:latin typeface="Arial" charset="0"/>
            </a:endParaRPr>
          </a:p>
          <a:p>
            <a:pPr>
              <a:lnSpc>
                <a:spcPct val="90000"/>
              </a:lnSpc>
              <a:spcBef>
                <a:spcPct val="0"/>
              </a:spcBef>
            </a:pPr>
            <a:r>
              <a:rPr lang="en-GB" dirty="0">
                <a:latin typeface="Arial" charset="0"/>
                <a:ea typeface="ヒラギノ角ゴ Pro W3" charset="-128"/>
                <a:cs typeface="ヒラギノ角ゴ Pro W3" charset="-128"/>
              </a:rPr>
              <a:t>Use with antiviral agents against flu:</a:t>
            </a:r>
          </a:p>
          <a:p>
            <a:pPr>
              <a:lnSpc>
                <a:spcPct val="90000"/>
              </a:lnSpc>
              <a:spcBef>
                <a:spcPct val="0"/>
              </a:spcBef>
            </a:pPr>
            <a:endParaRPr lang="en-GB" dirty="0">
              <a:latin typeface="Arial" charset="0"/>
              <a:ea typeface="ヒラギノ角ゴ Pro W3" charset="-128"/>
              <a:cs typeface="ヒラギノ角ゴ Pro W3" charset="-128"/>
            </a:endParaRPr>
          </a:p>
          <a:p>
            <a:pPr marL="285750" indent="-285750">
              <a:lnSpc>
                <a:spcPct val="90000"/>
              </a:lnSpc>
              <a:spcBef>
                <a:spcPct val="0"/>
              </a:spcBef>
              <a:buFont typeface="Arial" panose="020B0604020202020204" pitchFamily="34" charset="0"/>
              <a:buChar char="•"/>
            </a:pPr>
            <a:r>
              <a:rPr lang="en-GB" dirty="0">
                <a:latin typeface="Arial" charset="0"/>
                <a:ea typeface="ヒラギノ角ゴ Pro W3" charset="-128"/>
                <a:cs typeface="ヒラギノ角ゴ Pro W3" charset="-128"/>
              </a:rPr>
              <a:t>live flu vaccine (LAIV) should not be administered at the same time or within 48 hours of cessation of treatment with flu antiviral agents</a:t>
            </a:r>
          </a:p>
          <a:p>
            <a:pPr marL="0" indent="0">
              <a:lnSpc>
                <a:spcPct val="90000"/>
              </a:lnSpc>
              <a:spcBef>
                <a:spcPct val="0"/>
              </a:spcBef>
            </a:pPr>
            <a:endParaRPr lang="en-GB" dirty="0">
              <a:latin typeface="Arial" charset="0"/>
              <a:ea typeface="ヒラギノ角ゴ Pro W3" charset="-128"/>
              <a:cs typeface="ヒラギノ角ゴ Pro W3" charset="-128"/>
            </a:endParaRPr>
          </a:p>
          <a:p>
            <a:pPr marL="285750" indent="-285750">
              <a:lnSpc>
                <a:spcPct val="90000"/>
              </a:lnSpc>
              <a:spcBef>
                <a:spcPct val="0"/>
              </a:spcBef>
              <a:buFont typeface="Arial" panose="020B0604020202020204" pitchFamily="34" charset="0"/>
              <a:buChar char="•"/>
            </a:pPr>
            <a:r>
              <a:rPr lang="en-GB" dirty="0">
                <a:latin typeface="Arial" charset="0"/>
                <a:ea typeface="ヒラギノ角ゴ Pro W3" charset="-128"/>
                <a:cs typeface="ヒラギノ角ゴ Pro W3" charset="-128"/>
              </a:rPr>
              <a:t>administration of flu antiviral agents within two weeks of administration of LAIV may adversely affect the effectiveness of the vaccine </a:t>
            </a:r>
          </a:p>
          <a:p>
            <a:endParaRPr lang="en-GB" sz="1600" b="1" u="sng" dirty="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56</a:t>
            </a:fld>
            <a:endParaRPr lang="en-US" dirty="0"/>
          </a:p>
        </p:txBody>
      </p:sp>
      <p:sp>
        <p:nvSpPr>
          <p:cNvPr id="6" name="Rectangle 2"/>
          <p:cNvSpPr>
            <a:spLocks noGrp="1" noChangeArrowheads="1"/>
          </p:cNvSpPr>
          <p:nvPr>
            <p:ph type="title"/>
          </p:nvPr>
        </p:nvSpPr>
        <p:spPr>
          <a:xfrm>
            <a:off x="683568" y="620688"/>
            <a:ext cx="8278688" cy="623664"/>
          </a:xfrm>
        </p:spPr>
        <p:txBody>
          <a:bodyPr wrap="square" numCol="1" compatLnSpc="1">
            <a:prstTxWarp prst="textNoShape">
              <a:avLst/>
            </a:prstTxWarp>
            <a:noAutofit/>
          </a:bodyPr>
          <a:lstStyle/>
          <a:p>
            <a:pPr>
              <a:spcBef>
                <a:spcPts val="600"/>
              </a:spcBef>
              <a:spcAft>
                <a:spcPts val="600"/>
              </a:spcAft>
            </a:pPr>
            <a:r>
              <a:rPr lang="en-GB" sz="3600" dirty="0">
                <a:latin typeface="Arial" charset="0"/>
                <a:ea typeface="ヒラギノ角ゴ Pro W3" charset="-128"/>
                <a:cs typeface="ヒラギノ角ゴ Pro W3" charset="-128"/>
              </a:rPr>
              <a:t>Precautions to flu vaccines</a:t>
            </a:r>
          </a:p>
        </p:txBody>
      </p:sp>
      <p:sp>
        <p:nvSpPr>
          <p:cNvPr id="7" name="Footer Placeholder 4">
            <a:extLst>
              <a:ext uri="{FF2B5EF4-FFF2-40B4-BE49-F238E27FC236}">
                <a16:creationId xmlns:a16="http://schemas.microsoft.com/office/drawing/2014/main" id="{B47F9213-1D60-43AF-A5BC-C0714C90F082}"/>
              </a:ext>
            </a:extLst>
          </p:cNvPr>
          <p:cNvSpPr>
            <a:spLocks noGrp="1"/>
          </p:cNvSpPr>
          <p:nvPr>
            <p:ph type="ftr" sz="quarter" idx="4294967295"/>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21120693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Egg allergy in adults</a:t>
            </a:r>
          </a:p>
        </p:txBody>
      </p:sp>
      <p:sp>
        <p:nvSpPr>
          <p:cNvPr id="3" name="Content Placeholder 2"/>
          <p:cNvSpPr>
            <a:spLocks noGrp="1"/>
          </p:cNvSpPr>
          <p:nvPr>
            <p:ph idx="1"/>
          </p:nvPr>
        </p:nvSpPr>
        <p:spPr>
          <a:xfrm>
            <a:off x="576022" y="1178620"/>
            <a:ext cx="6966328" cy="4739679"/>
          </a:xfrm>
        </p:spPr>
        <p:txBody>
          <a:bodyPr/>
          <a:lstStyle/>
          <a:p>
            <a:pPr>
              <a:spcAft>
                <a:spcPts val="0"/>
              </a:spcAft>
              <a:buFont typeface="Arial" pitchFamily="34" charset="0"/>
              <a:buChar char="•"/>
            </a:pPr>
            <a:r>
              <a:rPr lang="en-GB" sz="1600" dirty="0"/>
              <a:t>In previous years, most flu vaccines were prepared from flu viruses grown in embryonated hens’ eggs and the final vaccine product contained varying amounts of egg protein as ovalbumin. ovalbumin content for the 2021 to 2022 flu vaccines is published on the GOV.UK Annual flu programme webpage</a:t>
            </a:r>
          </a:p>
          <a:p>
            <a:pPr>
              <a:spcAft>
                <a:spcPts val="0"/>
              </a:spcAft>
              <a:buFont typeface="Arial" pitchFamily="34" charset="0"/>
              <a:buChar char="•"/>
            </a:pPr>
            <a:r>
              <a:rPr lang="en-GB" sz="1600" dirty="0">
                <a:solidFill>
                  <a:srgbClr val="000000"/>
                </a:solidFill>
                <a:ea typeface="Times New Roman"/>
                <a:cs typeface="Frutiger 45 Light"/>
              </a:rPr>
              <a:t>For the 2021 to 2022 season, those aged 18 years and over are recommended to receive either QIVc or QIVr, both of which are egg free.</a:t>
            </a:r>
            <a:endParaRPr lang="en-GB" sz="1600" b="1" dirty="0">
              <a:latin typeface="+mn-lt"/>
            </a:endParaRPr>
          </a:p>
          <a:p>
            <a:pPr>
              <a:spcAft>
                <a:spcPts val="0"/>
              </a:spcAft>
              <a:buFont typeface="Arial" pitchFamily="34" charset="0"/>
              <a:buChar char="•"/>
            </a:pPr>
            <a:r>
              <a:rPr lang="en-GB" sz="1600" dirty="0"/>
              <a:t>Adults with egg allergy can be immunised in any setting using:</a:t>
            </a:r>
          </a:p>
          <a:p>
            <a:pPr lvl="1">
              <a:spcAft>
                <a:spcPts val="0"/>
              </a:spcAft>
              <a:buFont typeface="Arial" pitchFamily="34" charset="0"/>
              <a:buChar char="•"/>
            </a:pPr>
            <a:r>
              <a:rPr lang="en-GB" sz="1600" dirty="0"/>
              <a:t>The cell-based quadrivalent inactivated egg-free vaccine, Flucelvax Tetra (QIVc) or the recombinant quadrivalent inactivated egg-free vaccine, Supemtek (QIVr) or</a:t>
            </a:r>
          </a:p>
          <a:p>
            <a:pPr lvl="1">
              <a:spcAft>
                <a:spcPts val="0"/>
              </a:spcAft>
              <a:buFont typeface="Arial" pitchFamily="34" charset="0"/>
              <a:buChar char="•"/>
            </a:pPr>
            <a:r>
              <a:rPr lang="en-GB" sz="1600" dirty="0"/>
              <a:t>An inactivated flu vaccine with an ovalbumin content less than 0.12 micrograms/ml (equivalent to &lt;0.06 micrograms for 0.5ml dose)</a:t>
            </a:r>
          </a:p>
          <a:p>
            <a:pPr>
              <a:spcAft>
                <a:spcPts val="0"/>
              </a:spcAft>
              <a:buFont typeface="Arial" pitchFamily="34" charset="0"/>
              <a:buChar char="•"/>
            </a:pPr>
            <a:r>
              <a:rPr lang="en-GB" sz="1600" dirty="0"/>
              <a:t>Adults with severe anaphylaxis to egg which has previously required intensive care should be offered an egg-free vaccine or referred to a specialist for assessment with regard to receiving immunisation in hospital if this is not possible.</a:t>
            </a:r>
          </a:p>
          <a:p>
            <a:pPr>
              <a:spcAft>
                <a:spcPts val="0"/>
              </a:spcAft>
              <a:buFont typeface="Arial" pitchFamily="34" charset="0"/>
              <a:buChar char="•"/>
            </a:pPr>
            <a:endParaRPr lang="en-GB" sz="1600" dirty="0"/>
          </a:p>
        </p:txBody>
      </p:sp>
      <p:sp>
        <p:nvSpPr>
          <p:cNvPr id="4" name="Slide Number Placeholder 3"/>
          <p:cNvSpPr>
            <a:spLocks noGrp="1"/>
          </p:cNvSpPr>
          <p:nvPr>
            <p:ph type="sldNum" sz="quarter" idx="10"/>
          </p:nvPr>
        </p:nvSpPr>
        <p:spPr>
          <a:xfrm>
            <a:off x="0" y="6308725"/>
            <a:ext cx="9144000" cy="549275"/>
          </a:xfrm>
        </p:spPr>
        <p:txBody>
          <a:bodyPr/>
          <a:lstStyle/>
          <a:p>
            <a:pPr>
              <a:defRPr/>
            </a:pPr>
            <a:r>
              <a:rPr lang="en-US" dirty="0"/>
              <a:t>  </a:t>
            </a:r>
            <a:fld id="{2565FA6D-D4C8-4C4C-AC4B-3269734D34D8}" type="slidenum">
              <a:rPr lang="en-US" smtClean="0"/>
              <a:pPr>
                <a:defRPr/>
              </a:pPr>
              <a:t>57</a:t>
            </a:fld>
            <a:endParaRPr lang="en-US" dirty="0"/>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solidFill>
                <a:prstClr val="white"/>
              </a:solidFill>
            </a:endParaRPr>
          </a:p>
        </p:txBody>
      </p:sp>
      <p:sp>
        <p:nvSpPr>
          <p:cNvPr id="6" name="Footer Placeholder 4">
            <a:extLst>
              <a:ext uri="{FF2B5EF4-FFF2-40B4-BE49-F238E27FC236}">
                <a16:creationId xmlns:a16="http://schemas.microsoft.com/office/drawing/2014/main" id="{55963EBC-BF07-4AF5-A4F8-E87FD1C8FD79}"/>
              </a:ext>
            </a:extLst>
          </p:cNvPr>
          <p:cNvSpPr txBox="1">
            <a:spLocks/>
          </p:cNvSpPr>
          <p:nvPr/>
        </p:nvSpPr>
        <p:spPr>
          <a:xfrm>
            <a:off x="989869"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24876922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Egg allergy in children</a:t>
            </a:r>
          </a:p>
        </p:txBody>
      </p:sp>
      <p:sp>
        <p:nvSpPr>
          <p:cNvPr id="3" name="Content Placeholder 2"/>
          <p:cNvSpPr>
            <a:spLocks noGrp="1"/>
          </p:cNvSpPr>
          <p:nvPr>
            <p:ph idx="1"/>
          </p:nvPr>
        </p:nvSpPr>
        <p:spPr>
          <a:xfrm>
            <a:off x="611560" y="1484784"/>
            <a:ext cx="8028000" cy="4752528"/>
          </a:xfrm>
        </p:spPr>
        <p:txBody>
          <a:bodyPr/>
          <a:lstStyle/>
          <a:p>
            <a:pPr>
              <a:buFont typeface="Arial" panose="020B0604020202020204" pitchFamily="34" charset="0"/>
              <a:buChar char="•"/>
            </a:pPr>
            <a:r>
              <a:rPr lang="en-US" sz="1600" dirty="0"/>
              <a:t>children with an egg allergy (</a:t>
            </a:r>
            <a:r>
              <a:rPr lang="en-GB" sz="1600" dirty="0"/>
              <a:t>including those with previous anaphylaxis to egg) </a:t>
            </a:r>
            <a:r>
              <a:rPr lang="en-US" sz="1600" dirty="0"/>
              <a:t>can be safely vaccinated with LAIV in any setting (including primary care and schools)</a:t>
            </a:r>
          </a:p>
          <a:p>
            <a:pPr>
              <a:buFont typeface="Arial" panose="020B0604020202020204" pitchFamily="34" charset="0"/>
              <a:buChar char="•"/>
            </a:pPr>
            <a:r>
              <a:rPr lang="en-GB" sz="1600" dirty="0"/>
              <a:t>children who have required </a:t>
            </a:r>
            <a:r>
              <a:rPr lang="en-GB" sz="1600" b="1" dirty="0"/>
              <a:t>admission to intensive care for a previous severe anaphylaxis to egg </a:t>
            </a:r>
            <a:r>
              <a:rPr lang="en-GB" sz="1600" dirty="0"/>
              <a:t>should be given LAIV in the hospital setting</a:t>
            </a:r>
            <a:endParaRPr lang="en-US" sz="1600" dirty="0"/>
          </a:p>
          <a:p>
            <a:pPr>
              <a:buFont typeface="Arial" panose="020B0604020202020204" pitchFamily="34" charset="0"/>
              <a:buChar char="•"/>
            </a:pPr>
            <a:r>
              <a:rPr lang="en-US" sz="1600" dirty="0"/>
              <a:t>children with both egg allergy and a clinical risk factor that contraindicate LAIV (eg immunosuppression) should be offered an* inactivated flu vaccine with a very low ovalbumin content (less than 0.12micrograms/ml)</a:t>
            </a:r>
          </a:p>
          <a:p>
            <a:pPr>
              <a:buFont typeface="Arial" panose="020B0604020202020204" pitchFamily="34" charset="0"/>
              <a:buChar char="•"/>
            </a:pPr>
            <a:r>
              <a:rPr lang="en-GB" sz="1600" dirty="0"/>
              <a:t>children over age two years with egg allergy can also be given the quadrivalent inactivated egg-free vaccine, Flucelvax Tetra (QIVc)</a:t>
            </a:r>
          </a:p>
          <a:p>
            <a:pPr>
              <a:buFont typeface="Arial" panose="020B0604020202020204" pitchFamily="34" charset="0"/>
              <a:buChar char="•"/>
            </a:pPr>
            <a:r>
              <a:rPr lang="en-GB" sz="1600" dirty="0"/>
              <a:t>egg-allergic children with asthma can receive LAIV if their asthma is well-controlled (see previous slide on severe asthma)</a:t>
            </a:r>
          </a:p>
          <a:p>
            <a:pPr>
              <a:buFont typeface="Arial" panose="020B0604020202020204" pitchFamily="34" charset="0"/>
              <a:buChar char="•"/>
            </a:pPr>
            <a:endParaRPr lang="en-GB" sz="800" dirty="0">
              <a:solidFill>
                <a:srgbClr val="000000"/>
              </a:solidFill>
              <a:ea typeface="Times New Roman"/>
              <a:cs typeface="Frutiger 45 Light"/>
            </a:endParaRPr>
          </a:p>
          <a:p>
            <a:pPr marL="0" indent="0"/>
            <a:r>
              <a:rPr lang="en-US" sz="1400" dirty="0"/>
              <a:t>*Children in a clinical risk group and aged 6 months to under nine years who have not been previously vaccinated against influenza will require a second dose whether given LAIV or inactivated vaccine </a:t>
            </a:r>
            <a:endParaRPr lang="en-GB" sz="1400" dirty="0"/>
          </a:p>
          <a:p>
            <a:endParaRPr lang="en-GB" sz="16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58</a:t>
            </a:fld>
            <a:endParaRPr lang="en-US" dirty="0"/>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p>
        </p:txBody>
      </p:sp>
      <p:sp>
        <p:nvSpPr>
          <p:cNvPr id="6" name="Footer Placeholder 4">
            <a:extLst>
              <a:ext uri="{FF2B5EF4-FFF2-40B4-BE49-F238E27FC236}">
                <a16:creationId xmlns:a16="http://schemas.microsoft.com/office/drawing/2014/main" id="{7A2905AF-DC61-4903-9F30-8AB050DA59E1}"/>
              </a:ext>
            </a:extLst>
          </p:cNvPr>
          <p:cNvSpPr txBox="1">
            <a:spLocks/>
          </p:cNvSpPr>
          <p:nvPr/>
        </p:nvSpPr>
        <p:spPr>
          <a:xfrm>
            <a:off x="989869"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23398852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D0584-9F34-4828-8017-3728F784DA98}"/>
              </a:ext>
            </a:extLst>
          </p:cNvPr>
          <p:cNvSpPr>
            <a:spLocks noGrp="1"/>
          </p:cNvSpPr>
          <p:nvPr>
            <p:ph type="title"/>
          </p:nvPr>
        </p:nvSpPr>
        <p:spPr>
          <a:xfrm>
            <a:off x="670135" y="548680"/>
            <a:ext cx="2389698" cy="3744416"/>
          </a:xfrm>
        </p:spPr>
        <p:txBody>
          <a:bodyPr>
            <a:normAutofit/>
          </a:bodyPr>
          <a:lstStyle/>
          <a:p>
            <a:r>
              <a:rPr lang="en-GB" dirty="0"/>
              <a:t>Ovalbumin content</a:t>
            </a:r>
            <a:br>
              <a:rPr lang="en-GB" dirty="0"/>
            </a:br>
            <a:r>
              <a:rPr lang="en-GB" dirty="0"/>
              <a:t>of vaccines available for 2021 to 2022</a:t>
            </a:r>
          </a:p>
        </p:txBody>
      </p:sp>
      <p:sp>
        <p:nvSpPr>
          <p:cNvPr id="4" name="Slide Number Placeholder 3">
            <a:extLst>
              <a:ext uri="{FF2B5EF4-FFF2-40B4-BE49-F238E27FC236}">
                <a16:creationId xmlns:a16="http://schemas.microsoft.com/office/drawing/2014/main" id="{FF641977-3ED7-4073-A8E4-D4BE8E6A6BC1}"/>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59</a:t>
            </a:fld>
            <a:endParaRPr lang="en-US" dirty="0"/>
          </a:p>
        </p:txBody>
      </p:sp>
      <p:pic>
        <p:nvPicPr>
          <p:cNvPr id="8" name="Content Placeholder 7" descr="Table&#10;&#10;Description automatically generated">
            <a:extLst>
              <a:ext uri="{FF2B5EF4-FFF2-40B4-BE49-F238E27FC236}">
                <a16:creationId xmlns:a16="http://schemas.microsoft.com/office/drawing/2014/main" id="{C4815502-6DF0-49C5-8DD8-9CFE88FEDD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7099" y="342833"/>
            <a:ext cx="5256767" cy="5965892"/>
          </a:xfrm>
        </p:spPr>
      </p:pic>
      <p:sp>
        <p:nvSpPr>
          <p:cNvPr id="6" name="Footer Placeholder 4">
            <a:extLst>
              <a:ext uri="{FF2B5EF4-FFF2-40B4-BE49-F238E27FC236}">
                <a16:creationId xmlns:a16="http://schemas.microsoft.com/office/drawing/2014/main" id="{5FF01F9B-F26D-42E9-9AF4-B874FF772DEC}"/>
              </a:ext>
            </a:extLst>
          </p:cNvPr>
          <p:cNvSpPr>
            <a:spLocks noGrp="1"/>
          </p:cNvSpPr>
          <p:nvPr>
            <p:ph type="ftr" sz="quarter" idx="11"/>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2607810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9552" y="692696"/>
            <a:ext cx="7775575" cy="720725"/>
          </a:xfrm>
        </p:spPr>
        <p:txBody>
          <a:bodyPr>
            <a:normAutofit/>
          </a:bodyPr>
          <a:lstStyle/>
          <a:p>
            <a:pPr>
              <a:defRPr/>
            </a:pPr>
            <a:r>
              <a:rPr lang="en-GB" sz="3600" dirty="0"/>
              <a:t>Learning outcomes</a:t>
            </a:r>
          </a:p>
        </p:txBody>
      </p:sp>
      <p:sp>
        <p:nvSpPr>
          <p:cNvPr id="18435" name="Content Placeholder 2"/>
          <p:cNvSpPr>
            <a:spLocks noGrp="1"/>
          </p:cNvSpPr>
          <p:nvPr>
            <p:ph idx="1"/>
          </p:nvPr>
        </p:nvSpPr>
        <p:spPr>
          <a:xfrm>
            <a:off x="539552" y="1772816"/>
            <a:ext cx="8280920" cy="4464496"/>
          </a:xfrm>
        </p:spPr>
        <p:txBody>
          <a:bodyPr/>
          <a:lstStyle/>
          <a:p>
            <a:pPr marL="0" indent="0">
              <a:lnSpc>
                <a:spcPct val="90000"/>
              </a:lnSpc>
            </a:pPr>
            <a:r>
              <a:rPr lang="en-GB" sz="1600" b="1" dirty="0">
                <a:solidFill>
                  <a:srgbClr val="000000"/>
                </a:solidFill>
                <a:latin typeface="Arial" charset="0"/>
                <a:ea typeface="ヒラギノ角ゴ Pro W3" charset="-128"/>
                <a:cs typeface="ヒラギノ角ゴ Pro W3" charset="-128"/>
              </a:rPr>
              <a:t>On completion of this resource, healthcare practitioners will be able to:</a:t>
            </a:r>
          </a:p>
          <a:p>
            <a:pPr marL="266700" indent="-266700">
              <a:lnSpc>
                <a:spcPct val="90000"/>
              </a:lnSpc>
              <a:spcBef>
                <a:spcPts val="1000"/>
              </a:spcBef>
              <a:buFont typeface="Arial" pitchFamily="34" charset="0"/>
              <a:buChar char="•"/>
            </a:pPr>
            <a:r>
              <a:rPr lang="en-GB" sz="1600" dirty="0">
                <a:latin typeface="Arial" charset="0"/>
                <a:ea typeface="ヒラギノ角ゴ Pro W3" charset="-128"/>
                <a:cs typeface="ヒラギノ角ゴ Pro W3" charset="-128"/>
              </a:rPr>
              <a:t>describe the cause of flu</a:t>
            </a:r>
          </a:p>
          <a:p>
            <a:pPr marL="266700" indent="-266700">
              <a:lnSpc>
                <a:spcPct val="90000"/>
              </a:lnSpc>
              <a:spcBef>
                <a:spcPts val="1000"/>
              </a:spcBef>
              <a:buFont typeface="Arial" pitchFamily="34" charset="0"/>
              <a:buChar char="•"/>
            </a:pPr>
            <a:r>
              <a:rPr lang="en-GB" sz="1600" dirty="0">
                <a:latin typeface="Arial" charset="0"/>
                <a:ea typeface="ヒラギノ角ゴ Pro W3" charset="-128"/>
                <a:cs typeface="ヒラギノ角ゴ Pro W3" charset="-128"/>
              </a:rPr>
              <a:t>understand how flu is transmitted and the possible effects of flu</a:t>
            </a:r>
          </a:p>
          <a:p>
            <a:pPr marL="266700" indent="-266700">
              <a:lnSpc>
                <a:spcPct val="90000"/>
              </a:lnSpc>
              <a:spcBef>
                <a:spcPts val="1000"/>
              </a:spcBef>
              <a:buFont typeface="Arial" pitchFamily="34" charset="0"/>
              <a:buChar char="•"/>
            </a:pPr>
            <a:r>
              <a:rPr lang="en-GB" sz="1600" dirty="0">
                <a:latin typeface="Arial" charset="0"/>
                <a:ea typeface="ヒラギノ角ゴ Pro W3" charset="-128"/>
                <a:cs typeface="ヒラギノ角ゴ Pro W3" charset="-128"/>
              </a:rPr>
              <a:t>understand the evidence base for the administration of flu vaccination to children, those aged 50 years and over and those in clinical risk groups</a:t>
            </a:r>
          </a:p>
          <a:p>
            <a:pPr marL="266700" indent="-266700">
              <a:lnSpc>
                <a:spcPct val="90000"/>
              </a:lnSpc>
              <a:spcBef>
                <a:spcPts val="1000"/>
              </a:spcBef>
              <a:buFont typeface="Arial" pitchFamily="34" charset="0"/>
              <a:buChar char="•"/>
            </a:pPr>
            <a:r>
              <a:rPr lang="en-GB" sz="1600" dirty="0">
                <a:latin typeface="Arial" charset="0"/>
                <a:ea typeface="ヒラギノ角ゴ Pro W3" charset="-128"/>
                <a:cs typeface="ヒラギノ角ゴ Pro W3" charset="-128"/>
              </a:rPr>
              <a:t>explain which vaccines will be used and the precautions and contraindications to the administration of flu vaccines</a:t>
            </a:r>
          </a:p>
          <a:p>
            <a:pPr marL="266700" indent="-266700">
              <a:lnSpc>
                <a:spcPct val="90000"/>
              </a:lnSpc>
              <a:spcBef>
                <a:spcPts val="1000"/>
              </a:spcBef>
              <a:buFont typeface="Arial" pitchFamily="34" charset="0"/>
              <a:buChar char="•"/>
            </a:pPr>
            <a:r>
              <a:rPr lang="en-GB" sz="1600" dirty="0">
                <a:latin typeface="Arial" charset="0"/>
                <a:ea typeface="ヒラギノ角ゴ Pro W3" charset="-128"/>
                <a:cs typeface="ヒラギノ角ゴ Pro W3" charset="-128"/>
              </a:rPr>
              <a:t>explain the sequence of steps in flu vaccine administration</a:t>
            </a:r>
          </a:p>
          <a:p>
            <a:pPr marL="266700" indent="-266700">
              <a:lnSpc>
                <a:spcPct val="90000"/>
              </a:lnSpc>
              <a:spcBef>
                <a:spcPts val="1000"/>
              </a:spcBef>
              <a:buFont typeface="Arial" pitchFamily="34" charset="0"/>
              <a:buChar char="•"/>
            </a:pPr>
            <a:r>
              <a:rPr lang="en-GB" sz="1600" dirty="0">
                <a:latin typeface="Arial" charset="0"/>
                <a:ea typeface="ヒラギノ角ゴ Pro W3" charset="-128"/>
                <a:cs typeface="ヒラギノ角ゴ Pro W3" charset="-128"/>
              </a:rPr>
              <a:t>explain the possible side effects from flu vaccines</a:t>
            </a:r>
          </a:p>
          <a:p>
            <a:pPr marL="266700" indent="-266700">
              <a:lnSpc>
                <a:spcPct val="90000"/>
              </a:lnSpc>
              <a:spcBef>
                <a:spcPts val="1000"/>
              </a:spcBef>
              <a:buFont typeface="Arial" pitchFamily="34" charset="0"/>
              <a:buChar char="•"/>
            </a:pPr>
            <a:r>
              <a:rPr lang="en-GB" sz="1600" dirty="0">
                <a:latin typeface="Arial" charset="0"/>
                <a:ea typeface="ヒラギノ角ゴ Pro W3" charset="-128"/>
                <a:cs typeface="ヒラギノ角ゴ Pro W3" charset="-128"/>
              </a:rPr>
              <a:t>understand the importance of their role in promoting and providing evidence based information about flu vaccination to patients</a:t>
            </a:r>
          </a:p>
          <a:p>
            <a:pPr marL="266700" indent="-266700">
              <a:lnSpc>
                <a:spcPct val="90000"/>
              </a:lnSpc>
              <a:spcBef>
                <a:spcPts val="1000"/>
              </a:spcBef>
              <a:buFont typeface="Arial" pitchFamily="34" charset="0"/>
              <a:buChar char="•"/>
            </a:pPr>
            <a:r>
              <a:rPr lang="en-GB" sz="1600" dirty="0">
                <a:latin typeface="Arial" charset="0"/>
                <a:ea typeface="ヒラギノ角ゴ Pro W3" charset="-128"/>
                <a:cs typeface="ヒラギノ角ゴ Pro W3" charset="-128"/>
              </a:rPr>
              <a:t>identify sources of additional information</a:t>
            </a:r>
          </a:p>
        </p:txBody>
      </p:sp>
      <p:sp>
        <p:nvSpPr>
          <p:cNvPr id="5" name="Slide Number Placeholder 5"/>
          <p:cNvSpPr>
            <a:spLocks noGrp="1"/>
          </p:cNvSpPr>
          <p:nvPr>
            <p:ph type="sldNum" sz="quarter" idx="4294967295"/>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6</a:t>
            </a:fld>
            <a:r>
              <a:rPr lang="en-US" dirty="0"/>
              <a:t> </a:t>
            </a:r>
          </a:p>
        </p:txBody>
      </p:sp>
      <p:sp>
        <p:nvSpPr>
          <p:cNvPr id="6" name="Footer Placeholder 4"/>
          <p:cNvSpPr>
            <a:spLocks noGrp="1"/>
          </p:cNvSpPr>
          <p:nvPr>
            <p:ph type="ftr" sz="quarter" idx="4294967295"/>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solidFill>
                <a:prstClr val="white"/>
              </a:solidFill>
            </a:endParaRPr>
          </a:p>
        </p:txBody>
      </p:sp>
    </p:spTree>
    <p:extLst>
      <p:ext uri="{BB962C8B-B14F-4D97-AF65-F5344CB8AC3E}">
        <p14:creationId xmlns:p14="http://schemas.microsoft.com/office/powerpoint/2010/main" val="3564908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80920" cy="648072"/>
          </a:xfrm>
        </p:spPr>
        <p:txBody>
          <a:bodyPr>
            <a:noAutofit/>
          </a:bodyPr>
          <a:lstStyle/>
          <a:p>
            <a:r>
              <a:rPr lang="en-GB" sz="2800" dirty="0"/>
              <a:t>Patients taking anticoagulants or with a bleeding disorder</a:t>
            </a:r>
            <a:endParaRPr lang="en-GB" sz="2000" dirty="0"/>
          </a:p>
        </p:txBody>
      </p:sp>
      <p:sp>
        <p:nvSpPr>
          <p:cNvPr id="3" name="Content Placeholder 2"/>
          <p:cNvSpPr>
            <a:spLocks noGrp="1"/>
          </p:cNvSpPr>
          <p:nvPr>
            <p:ph idx="1"/>
          </p:nvPr>
        </p:nvSpPr>
        <p:spPr>
          <a:xfrm>
            <a:off x="395536" y="1197347"/>
            <a:ext cx="8424936" cy="5039965"/>
          </a:xfrm>
        </p:spPr>
        <p:txBody>
          <a:bodyPr/>
          <a:lstStyle/>
          <a:p>
            <a:pPr marL="285750" indent="-285750">
              <a:buFont typeface="Arial" panose="020B0604020202020204" pitchFamily="34" charset="0"/>
              <a:buChar char="•"/>
              <a:tabLst>
                <a:tab pos="450850" algn="l"/>
              </a:tabLst>
            </a:pPr>
            <a:r>
              <a:rPr lang="en-GB" sz="1600" u="sng" dirty="0"/>
              <a:t>Individuals on stable anticoagulation therapy</a:t>
            </a:r>
            <a:r>
              <a:rPr lang="en-GB" sz="1600" dirty="0"/>
              <a:t>  (including individuals on warfarin who are up-to-date with their scheduled INR testing and whose latest INR was below the upper threshold of their therapeutic range) can receive intramuscular vaccination </a:t>
            </a:r>
          </a:p>
          <a:p>
            <a:pPr marL="285750" indent="-285750">
              <a:buFont typeface="Arial" panose="020B0604020202020204" pitchFamily="34" charset="0"/>
              <a:buChar char="•"/>
              <a:tabLst>
                <a:tab pos="450850" algn="l"/>
              </a:tabLst>
            </a:pPr>
            <a:r>
              <a:rPr lang="en-GB" sz="1600" dirty="0"/>
              <a:t>if in any doubt, consult with the clinician responsible for prescribing or monitoring the individual’s anticoagulant therapy </a:t>
            </a:r>
          </a:p>
          <a:p>
            <a:pPr marL="285750" indent="-285750">
              <a:buFont typeface="Arial" panose="020B0604020202020204" pitchFamily="34" charset="0"/>
              <a:buChar char="•"/>
              <a:tabLst>
                <a:tab pos="450850" algn="l"/>
              </a:tabLst>
            </a:pPr>
            <a:r>
              <a:rPr lang="en-GB" sz="1600" u="sng" dirty="0"/>
              <a:t>Individuals with bleeding disorders </a:t>
            </a:r>
            <a:r>
              <a:rPr lang="en-GB" sz="1600" dirty="0"/>
              <a:t>may be vaccinated intramuscularly if, in the opinion of a doctor familiar with the individual's bleeding risk, vaccines or similar small volume intramuscular injections can be administered with reasonable safety by this route</a:t>
            </a:r>
          </a:p>
          <a:p>
            <a:pPr marL="285750" indent="-285750">
              <a:buFont typeface="Arial" panose="020B0604020202020204" pitchFamily="34" charset="0"/>
              <a:buChar char="•"/>
              <a:tabLst>
                <a:tab pos="450850" algn="l"/>
              </a:tabLst>
            </a:pPr>
            <a:r>
              <a:rPr lang="en-GB" sz="1600" dirty="0"/>
              <a:t>if the individual receives medication/treatment to reduce bleeding, for example treatment for haemophilia, intramuscular vaccination can be scheduled shortly after such medication/treatment is administered </a:t>
            </a:r>
          </a:p>
          <a:p>
            <a:pPr marL="285750" indent="-285750">
              <a:buFont typeface="Arial" panose="020B0604020202020204" pitchFamily="34" charset="0"/>
              <a:buChar char="•"/>
              <a:tabLst>
                <a:tab pos="450850" algn="l"/>
              </a:tabLst>
            </a:pPr>
            <a:r>
              <a:rPr lang="en-GB" sz="1600" dirty="0"/>
              <a:t>a fine needle (equal to 23 gauge or finer calibre) should be used for the vaccination, followed by firm pressure applied to the site (without rubbing) for at least 2 minutes </a:t>
            </a:r>
          </a:p>
          <a:p>
            <a:pPr marL="285750" indent="-285750">
              <a:buFont typeface="Arial" panose="020B0604020202020204" pitchFamily="34" charset="0"/>
              <a:buChar char="•"/>
              <a:tabLst>
                <a:tab pos="450850" algn="l"/>
              </a:tabLst>
            </a:pPr>
            <a:r>
              <a:rPr lang="en-GB" sz="1600" dirty="0"/>
              <a:t>influenza vaccines licensed for intramuscular or subcutaneous administration may alternatively be administered by the subcutaneous route. </a:t>
            </a:r>
          </a:p>
          <a:p>
            <a:pPr marL="285750" indent="-285750">
              <a:buFont typeface="Arial" panose="020B0604020202020204" pitchFamily="34" charset="0"/>
              <a:buChar char="•"/>
              <a:tabLst>
                <a:tab pos="450850" algn="l"/>
              </a:tabLst>
            </a:pPr>
            <a:r>
              <a:rPr lang="en-GB" sz="1600" dirty="0"/>
              <a:t>QIVc (Flucelvax tetra) QIVr (Supemtek) and aQIV (Fluad tetra) are not licensed for subcutaneous administration so should only be administered intramuscularly</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60</a:t>
            </a:fld>
            <a:r>
              <a:rPr lang="en-US" dirty="0"/>
              <a:t> </a:t>
            </a:r>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solidFill>
                <a:prstClr val="white"/>
              </a:solidFill>
            </a:endParaRPr>
          </a:p>
        </p:txBody>
      </p:sp>
      <p:sp>
        <p:nvSpPr>
          <p:cNvPr id="6" name="Footer Placeholder 4">
            <a:extLst>
              <a:ext uri="{FF2B5EF4-FFF2-40B4-BE49-F238E27FC236}">
                <a16:creationId xmlns:a16="http://schemas.microsoft.com/office/drawing/2014/main" id="{88620727-2FB6-4F30-B9F7-ECA7A3BA7BFF}"/>
              </a:ext>
            </a:extLst>
          </p:cNvPr>
          <p:cNvSpPr txBox="1">
            <a:spLocks/>
          </p:cNvSpPr>
          <p:nvPr/>
        </p:nvSpPr>
        <p:spPr>
          <a:xfrm>
            <a:off x="900113" y="6308724"/>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38144611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28000" cy="1152128"/>
          </a:xfrm>
        </p:spPr>
        <p:txBody>
          <a:bodyPr>
            <a:normAutofit/>
          </a:bodyPr>
          <a:lstStyle/>
          <a:p>
            <a:r>
              <a:rPr lang="en-GB" sz="3200" dirty="0"/>
              <a:t>Influenza vaccine effectiveness</a:t>
            </a:r>
            <a:endParaRPr lang="en-GB" sz="3200" u="sng" dirty="0"/>
          </a:p>
        </p:txBody>
      </p:sp>
      <p:sp>
        <p:nvSpPr>
          <p:cNvPr id="3" name="Content Placeholder 2"/>
          <p:cNvSpPr>
            <a:spLocks noGrp="1"/>
          </p:cNvSpPr>
          <p:nvPr>
            <p:ph idx="1"/>
          </p:nvPr>
        </p:nvSpPr>
        <p:spPr>
          <a:xfrm>
            <a:off x="247107" y="945021"/>
            <a:ext cx="8712968" cy="4967957"/>
          </a:xfrm>
        </p:spPr>
        <p:txBody>
          <a:bodyPr/>
          <a:lstStyle/>
          <a:p>
            <a:pPr>
              <a:buFont typeface="Arial" panose="020B0604020202020204" pitchFamily="34" charset="0"/>
              <a:buChar char="•"/>
            </a:pPr>
            <a:r>
              <a:rPr lang="en-GB" sz="1600" dirty="0"/>
              <a:t>vaccine effectiveness (VE) varies from one season to the next. Overall effectiveness has been</a:t>
            </a:r>
            <a:r>
              <a:rPr lang="en-GB" sz="1600" strike="sngStrike" dirty="0"/>
              <a:t> </a:t>
            </a:r>
            <a:r>
              <a:rPr lang="en-GB" sz="1600" dirty="0"/>
              <a:t>estimated at between 30-60% (adults aged 18 to 65 years) for flu infection in primary care</a:t>
            </a:r>
          </a:p>
          <a:p>
            <a:pPr>
              <a:buFont typeface="Arial" panose="020B0604020202020204" pitchFamily="34" charset="0"/>
              <a:buChar char="•"/>
            </a:pPr>
            <a:r>
              <a:rPr lang="en-GB" sz="1600" dirty="0"/>
              <a:t>there is lower effectiveness in older people although immunisation can provide important protection against flu GP consultation and severe disease/flu confirmed hospital admission </a:t>
            </a:r>
          </a:p>
          <a:p>
            <a:pPr>
              <a:buFont typeface="Arial" panose="020B0604020202020204" pitchFamily="34" charset="0"/>
              <a:buChar char="•"/>
            </a:pPr>
            <a:r>
              <a:rPr lang="en-GB" sz="1600" dirty="0"/>
              <a:t>in the last decade, there has generally been a good match between the strains of flu in the vaccine and those circulating but there has often been poorer effectiveness against influenza A (H3N2), particularly in the elderly, where burden of infection from that strain is highest</a:t>
            </a:r>
          </a:p>
          <a:p>
            <a:pPr>
              <a:buFont typeface="Arial" panose="020B0604020202020204" pitchFamily="34" charset="0"/>
              <a:buChar char="•"/>
            </a:pPr>
            <a:r>
              <a:rPr lang="en-GB" sz="1600" dirty="0"/>
              <a:t>the JCVI noted potential explanations for the low effectiveness against influenza A(H3N2). These include</a:t>
            </a:r>
          </a:p>
          <a:p>
            <a:pPr marL="1016000" lvl="4" indent="-285750"/>
            <a:r>
              <a:rPr lang="en-GB" sz="1600" dirty="0"/>
              <a:t>immunosenescence </a:t>
            </a:r>
            <a:r>
              <a:rPr lang="en-GB" sz="1600" dirty="0">
                <a:latin typeface="Arial"/>
                <a:ea typeface="+mn-ea"/>
              </a:rPr>
              <a:t>(age related reduction in immune response) </a:t>
            </a:r>
            <a:endParaRPr lang="en-GB" sz="1600" dirty="0"/>
          </a:p>
          <a:p>
            <a:pPr marL="1016000" lvl="4" indent="-285750"/>
            <a:r>
              <a:rPr lang="en-GB" sz="1600" dirty="0"/>
              <a:t>genetic drift of the circulating viral strain (compared to the vaccine strain e.g. in 2014 to 2015)</a:t>
            </a:r>
          </a:p>
          <a:p>
            <a:pPr marL="1016000" lvl="4" indent="-285750"/>
            <a:r>
              <a:rPr lang="en-GB" sz="1600" dirty="0"/>
              <a:t>egg adaptation (in recent seasons, changes to the virus during the manufacturing process have arisen with A(H3N2) strain when flu vaccine strains are propagated in eggs which means that the vaccines do not work as well) </a:t>
            </a:r>
          </a:p>
          <a:p>
            <a:pPr marL="568325" lvl="3" indent="-285750"/>
            <a:r>
              <a:rPr lang="en-GB" dirty="0"/>
              <a:t>due to extremely low levels of flu during 2020 to 2021, it has not been possible to calculate VE estimates</a:t>
            </a:r>
          </a:p>
          <a:p>
            <a:pPr marL="568325" lvl="3" indent="-285750"/>
            <a:endParaRPr lang="en-GB" sz="1700" dirty="0"/>
          </a:p>
        </p:txBody>
      </p:sp>
      <p:sp>
        <p:nvSpPr>
          <p:cNvPr id="4" name="Slide Number Placeholder 3"/>
          <p:cNvSpPr>
            <a:spLocks noGrp="1"/>
          </p:cNvSpPr>
          <p:nvPr>
            <p:ph type="sldNum" sz="quarter" idx="10"/>
          </p:nvPr>
        </p:nvSpPr>
        <p:spPr>
          <a:xfrm>
            <a:off x="-43676" y="6316311"/>
            <a:ext cx="9180512" cy="549275"/>
          </a:xfrm>
        </p:spPr>
        <p:txBody>
          <a:bodyPr/>
          <a:lstStyle/>
          <a:p>
            <a:pPr>
              <a:defRPr/>
            </a:pPr>
            <a:r>
              <a:rPr lang="en-US" dirty="0"/>
              <a:t>  </a:t>
            </a:r>
            <a:fld id="{2565FA6D-D4C8-4C4C-AC4B-3269734D34D8}" type="slidenum">
              <a:rPr lang="en-US" smtClean="0"/>
              <a:pPr>
                <a:defRPr/>
              </a:pPr>
              <a:t>61</a:t>
            </a:fld>
            <a:r>
              <a:rPr lang="en-US" dirty="0"/>
              <a:t> 	</a:t>
            </a:r>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solidFill>
                <a:prstClr val="white"/>
              </a:solidFill>
            </a:endParaRPr>
          </a:p>
        </p:txBody>
      </p:sp>
      <p:sp>
        <p:nvSpPr>
          <p:cNvPr id="7" name="Footer Placeholder 4">
            <a:extLst>
              <a:ext uri="{FF2B5EF4-FFF2-40B4-BE49-F238E27FC236}">
                <a16:creationId xmlns:a16="http://schemas.microsoft.com/office/drawing/2014/main" id="{EB150385-C4FC-4C8C-AEA8-9E803BF9D06E}"/>
              </a:ext>
            </a:extLst>
          </p:cNvPr>
          <p:cNvSpPr>
            <a:spLocks noGrp="1"/>
          </p:cNvSpPr>
          <p:nvPr>
            <p:ph type="ftr" sz="quarter" idx="11"/>
          </p:nvPr>
        </p:nvSpPr>
        <p:spPr>
          <a:xfrm>
            <a:off x="900113" y="6324600"/>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41783841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4624"/>
            <a:ext cx="8028000" cy="864096"/>
          </a:xfrm>
        </p:spPr>
        <p:txBody>
          <a:bodyPr>
            <a:noAutofit/>
          </a:bodyPr>
          <a:lstStyle/>
          <a:p>
            <a:r>
              <a:rPr lang="en-GB" sz="3200" dirty="0"/>
              <a:t>Improving vaccine effectiveness in those aged 65 and over</a:t>
            </a:r>
          </a:p>
        </p:txBody>
      </p:sp>
      <p:sp>
        <p:nvSpPr>
          <p:cNvPr id="3" name="Content Placeholder 2"/>
          <p:cNvSpPr>
            <a:spLocks noGrp="1"/>
          </p:cNvSpPr>
          <p:nvPr>
            <p:ph idx="1"/>
          </p:nvPr>
        </p:nvSpPr>
        <p:spPr>
          <a:xfrm>
            <a:off x="539552" y="1124744"/>
            <a:ext cx="8424936" cy="4523655"/>
          </a:xfrm>
        </p:spPr>
        <p:txBody>
          <a:bodyPr/>
          <a:lstStyle/>
          <a:p>
            <a:pPr marL="0" indent="0"/>
            <a:r>
              <a:rPr lang="en-GB" dirty="0"/>
              <a:t>There are a number of potential factors leading to reduced vaccine effectiveness:</a:t>
            </a:r>
          </a:p>
          <a:p>
            <a:pPr>
              <a:buFont typeface="Arial" panose="020B0604020202020204" pitchFamily="34" charset="0"/>
              <a:buChar char="•"/>
            </a:pPr>
            <a:endParaRPr lang="en-GB" dirty="0"/>
          </a:p>
          <a:p>
            <a:pPr marL="0" indent="0"/>
            <a:endParaRPr lang="en-GB" dirty="0"/>
          </a:p>
        </p:txBody>
      </p:sp>
      <p:sp>
        <p:nvSpPr>
          <p:cNvPr id="4" name="Slide Number Placeholder 3"/>
          <p:cNvSpPr>
            <a:spLocks noGrp="1"/>
          </p:cNvSpPr>
          <p:nvPr>
            <p:ph type="sldNum" sz="quarter" idx="10"/>
          </p:nvPr>
        </p:nvSpPr>
        <p:spPr>
          <a:xfrm>
            <a:off x="-18448" y="6287460"/>
            <a:ext cx="9144000" cy="549275"/>
          </a:xfrm>
        </p:spPr>
        <p:txBody>
          <a:bodyPr/>
          <a:lstStyle/>
          <a:p>
            <a:pPr marL="531813">
              <a:defRPr/>
            </a:pPr>
            <a:r>
              <a:rPr lang="en-US" dirty="0"/>
              <a:t>  </a:t>
            </a:r>
            <a:fld id="{2565FA6D-D4C8-4C4C-AC4B-3269734D34D8}" type="slidenum">
              <a:rPr lang="en-US" smtClean="0"/>
              <a:pPr marL="531813">
                <a:defRPr/>
              </a:pPr>
              <a:t>62</a:t>
            </a:fld>
            <a:r>
              <a:rPr lang="en-US" dirty="0"/>
              <a:t>	</a:t>
            </a:r>
            <a:endParaRPr lang="en-US" dirty="0">
              <a:solidFill>
                <a:prstClr val="white"/>
              </a:solidFill>
            </a:endParaRPr>
          </a:p>
        </p:txBody>
      </p:sp>
      <p:sp>
        <p:nvSpPr>
          <p:cNvPr id="7"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solidFill>
                <a:prstClr val="white"/>
              </a:solidFill>
            </a:endParaRPr>
          </a:p>
        </p:txBody>
      </p:sp>
      <p:graphicFrame>
        <p:nvGraphicFramePr>
          <p:cNvPr id="5" name="Table 4"/>
          <p:cNvGraphicFramePr>
            <a:graphicFrameLocks noGrp="1"/>
          </p:cNvGraphicFramePr>
          <p:nvPr/>
        </p:nvGraphicFramePr>
        <p:xfrm>
          <a:off x="539552" y="1484784"/>
          <a:ext cx="8208912" cy="4681304"/>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3744416">
                  <a:extLst>
                    <a:ext uri="{9D8B030D-6E8A-4147-A177-3AD203B41FA5}">
                      <a16:colId xmlns:a16="http://schemas.microsoft.com/office/drawing/2014/main" val="2142184954"/>
                    </a:ext>
                  </a:extLst>
                </a:gridCol>
                <a:gridCol w="2520280">
                  <a:extLst>
                    <a:ext uri="{9D8B030D-6E8A-4147-A177-3AD203B41FA5}">
                      <a16:colId xmlns:a16="http://schemas.microsoft.com/office/drawing/2014/main" val="20001"/>
                    </a:ext>
                  </a:extLst>
                </a:gridCol>
              </a:tblGrid>
              <a:tr h="360076">
                <a:tc>
                  <a:txBody>
                    <a:bodyPr/>
                    <a:lstStyle/>
                    <a:p>
                      <a:r>
                        <a:rPr lang="en-GB" sz="1600" dirty="0"/>
                        <a:t>Factor</a:t>
                      </a:r>
                    </a:p>
                  </a:txBody>
                  <a:tcPr/>
                </a:tc>
                <a:tc>
                  <a:txBody>
                    <a:bodyPr/>
                    <a:lstStyle/>
                    <a:p>
                      <a:r>
                        <a:rPr lang="en-GB" sz="1600" dirty="0"/>
                        <a:t>Explanation</a:t>
                      </a:r>
                    </a:p>
                  </a:txBody>
                  <a:tcPr/>
                </a:tc>
                <a:tc>
                  <a:txBody>
                    <a:bodyPr/>
                    <a:lstStyle/>
                    <a:p>
                      <a:r>
                        <a:rPr lang="en-GB" sz="1600" dirty="0"/>
                        <a:t>Solution</a:t>
                      </a:r>
                    </a:p>
                  </a:txBody>
                  <a:tcPr/>
                </a:tc>
                <a:extLst>
                  <a:ext uri="{0D108BD9-81ED-4DB2-BD59-A6C34878D82A}">
                    <a16:rowId xmlns:a16="http://schemas.microsoft.com/office/drawing/2014/main" val="10000"/>
                  </a:ext>
                </a:extLst>
              </a:tr>
              <a:tr h="1437956">
                <a:tc>
                  <a:txBody>
                    <a:bodyPr/>
                    <a:lstStyle/>
                    <a:p>
                      <a:r>
                        <a:rPr lang="en-GB" sz="1400" b="1" dirty="0">
                          <a:solidFill>
                            <a:schemeClr val="tx1"/>
                          </a:solidFill>
                        </a:rPr>
                        <a:t>Immunosenescence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latin typeface="+mn-lt"/>
                          <a:ea typeface="+mn-ea"/>
                          <a:cs typeface="+mn-cs"/>
                        </a:rPr>
                        <a:t>Age </a:t>
                      </a:r>
                      <a:r>
                        <a:rPr lang="en-GB" sz="1400" dirty="0">
                          <a:solidFill>
                            <a:schemeClr val="tx1"/>
                          </a:solidFill>
                        </a:rPr>
                        <a:t>related reduction</a:t>
                      </a:r>
                      <a:r>
                        <a:rPr lang="en-GB" sz="1400" baseline="0" dirty="0">
                          <a:solidFill>
                            <a:schemeClr val="tx1"/>
                          </a:solidFill>
                        </a:rPr>
                        <a:t> in</a:t>
                      </a:r>
                      <a:r>
                        <a:rPr lang="en-GB" sz="1400" dirty="0">
                          <a:solidFill>
                            <a:schemeClr val="tx1"/>
                          </a:solidFill>
                        </a:rPr>
                        <a:t> immune response to vaccination </a:t>
                      </a:r>
                    </a:p>
                    <a:p>
                      <a:endParaRPr lang="en-GB"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May be addressed by the use of an adjuvanted</a:t>
                      </a:r>
                      <a:r>
                        <a:rPr lang="en-GB" sz="1400" baseline="0" dirty="0">
                          <a:solidFill>
                            <a:schemeClr val="tx1"/>
                          </a:solidFill>
                        </a:rPr>
                        <a:t> </a:t>
                      </a:r>
                      <a:r>
                        <a:rPr lang="en-GB" sz="1400" dirty="0">
                          <a:solidFill>
                            <a:schemeClr val="tx1"/>
                          </a:solidFill>
                        </a:rPr>
                        <a:t>or higher dose vaccine to boost response</a:t>
                      </a:r>
                      <a:r>
                        <a:rPr lang="en-GB" sz="1400" baseline="0" dirty="0">
                          <a:solidFill>
                            <a:schemeClr val="tx1"/>
                          </a:solidFill>
                        </a:rPr>
                        <a:t> </a:t>
                      </a:r>
                      <a:r>
                        <a:rPr lang="en-GB" sz="1400" dirty="0">
                          <a:solidFill>
                            <a:schemeClr val="tx1"/>
                          </a:solidFill>
                        </a:rPr>
                        <a:t>in those over 65 years of age against all vaccine strains</a:t>
                      </a:r>
                    </a:p>
                  </a:txBody>
                  <a:tcPr/>
                </a:tc>
                <a:extLst>
                  <a:ext uri="{0D108BD9-81ED-4DB2-BD59-A6C34878D82A}">
                    <a16:rowId xmlns:a16="http://schemas.microsoft.com/office/drawing/2014/main" val="10001"/>
                  </a:ext>
                </a:extLst>
              </a:tr>
              <a:tr h="1221634">
                <a:tc>
                  <a:txBody>
                    <a:bodyPr/>
                    <a:lstStyle/>
                    <a:p>
                      <a:r>
                        <a:rPr lang="en-GB" sz="1400" b="1" dirty="0">
                          <a:solidFill>
                            <a:schemeClr val="tx1"/>
                          </a:solidFill>
                        </a:rPr>
                        <a:t>Genetic </a:t>
                      </a:r>
                      <a:r>
                        <a:rPr lang="en-GB" sz="1400" b="1" strike="noStrike" dirty="0">
                          <a:solidFill>
                            <a:schemeClr val="tx1"/>
                          </a:solidFill>
                        </a:rPr>
                        <a:t>drift </a:t>
                      </a:r>
                      <a:r>
                        <a:rPr lang="en-GB" sz="1400" b="1" dirty="0">
                          <a:solidFill>
                            <a:schemeClr val="tx1"/>
                          </a:solidFill>
                        </a:rPr>
                        <a:t>of the circulating strain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Genetic changes in the flu virus can create a mismatch between the vaccine virus strains and the circulating wild type strains</a:t>
                      </a:r>
                      <a:endParaRPr lang="en-GB"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The WHO recommendations for the vaccine strains for the forthcoming flu season reflect any changes seen in circulating flu viruses</a:t>
                      </a:r>
                    </a:p>
                  </a:txBody>
                  <a:tcPr/>
                </a:tc>
                <a:extLst>
                  <a:ext uri="{0D108BD9-81ED-4DB2-BD59-A6C34878D82A}">
                    <a16:rowId xmlns:a16="http://schemas.microsoft.com/office/drawing/2014/main" val="10002"/>
                  </a:ext>
                </a:extLst>
              </a:tr>
              <a:tr h="1661638">
                <a:tc>
                  <a:txBody>
                    <a:bodyPr/>
                    <a:lstStyle/>
                    <a:p>
                      <a:r>
                        <a:rPr lang="en-GB" sz="1400" b="1" dirty="0">
                          <a:solidFill>
                            <a:schemeClr val="tx1"/>
                          </a:solidFill>
                        </a:rPr>
                        <a:t>Egg adaptation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To produce most flu vaccines, the flu viruses are injected into eggs to generate large amounts of flu virus. However, the viruses adapt to live in the egg, leading to changes in the viruses which means they may not exactly match the circulating strain, thus resulting in reduced vaccine effectiveness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Egg adaptation </a:t>
                      </a:r>
                      <a:r>
                        <a:rPr lang="en-GB" sz="1400" strike="noStrike" dirty="0">
                          <a:solidFill>
                            <a:schemeClr val="tx1"/>
                          </a:solidFill>
                        </a:rPr>
                        <a:t>can</a:t>
                      </a:r>
                      <a:r>
                        <a:rPr lang="en-GB" sz="1400" dirty="0">
                          <a:solidFill>
                            <a:schemeClr val="tx1"/>
                          </a:solidFill>
                        </a:rPr>
                        <a:t> be addressed using cell based vaccines which do not require the use of eggs in the manufacturing process</a:t>
                      </a:r>
                    </a:p>
                  </a:txBody>
                  <a:tcPr/>
                </a:tc>
                <a:extLst>
                  <a:ext uri="{0D108BD9-81ED-4DB2-BD59-A6C34878D82A}">
                    <a16:rowId xmlns:a16="http://schemas.microsoft.com/office/drawing/2014/main" val="10003"/>
                  </a:ext>
                </a:extLst>
              </a:tr>
            </a:tbl>
          </a:graphicData>
        </a:graphic>
      </p:graphicFrame>
      <p:sp>
        <p:nvSpPr>
          <p:cNvPr id="8" name="Footer Placeholder 4">
            <a:extLst>
              <a:ext uri="{FF2B5EF4-FFF2-40B4-BE49-F238E27FC236}">
                <a16:creationId xmlns:a16="http://schemas.microsoft.com/office/drawing/2014/main" id="{5CC86225-6657-4A98-AAF2-7DE29C7A0B38}"/>
              </a:ext>
            </a:extLst>
          </p:cNvPr>
          <p:cNvSpPr txBox="1">
            <a:spLocks/>
          </p:cNvSpPr>
          <p:nvPr/>
        </p:nvSpPr>
        <p:spPr>
          <a:xfrm>
            <a:off x="1040016" y="6287460"/>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1359801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Rectangle 12"/>
          <p:cNvSpPr/>
          <p:nvPr/>
        </p:nvSpPr>
        <p:spPr>
          <a:xfrm>
            <a:off x="0" y="1938647"/>
            <a:ext cx="9144000" cy="426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4048" t="28889" r="2460" b="10303"/>
          <a:stretch/>
        </p:blipFill>
        <p:spPr>
          <a:xfrm>
            <a:off x="6789059" y="1981200"/>
            <a:ext cx="2148115" cy="4170218"/>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1667" t="28889" r="25714" b="10303"/>
          <a:stretch/>
        </p:blipFill>
        <p:spPr>
          <a:xfrm>
            <a:off x="4720773" y="1973943"/>
            <a:ext cx="2068286" cy="4170218"/>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7421" t="28889" r="50833" b="10303"/>
          <a:stretch/>
        </p:blipFill>
        <p:spPr>
          <a:xfrm>
            <a:off x="2547256" y="1981200"/>
            <a:ext cx="1988458" cy="4170218"/>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28889" r="72778" b="10303"/>
          <a:stretch/>
        </p:blipFill>
        <p:spPr>
          <a:xfrm>
            <a:off x="0" y="1981200"/>
            <a:ext cx="2489200" cy="4170218"/>
          </a:xfrm>
          <a:prstGeom prst="rect">
            <a:avLst/>
          </a:prstGeom>
        </p:spPr>
      </p:pic>
    </p:spTree>
    <p:extLst>
      <p:ext uri="{BB962C8B-B14F-4D97-AF65-F5344CB8AC3E}">
        <p14:creationId xmlns:p14="http://schemas.microsoft.com/office/powerpoint/2010/main" val="17020605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LAIV effectiveness</a:t>
            </a:r>
          </a:p>
        </p:txBody>
      </p:sp>
      <p:sp>
        <p:nvSpPr>
          <p:cNvPr id="3" name="Content Placeholder 2"/>
          <p:cNvSpPr>
            <a:spLocks noGrp="1"/>
          </p:cNvSpPr>
          <p:nvPr>
            <p:ph idx="1"/>
          </p:nvPr>
        </p:nvSpPr>
        <p:spPr>
          <a:xfrm>
            <a:off x="343037" y="1199369"/>
            <a:ext cx="8457925" cy="4739679"/>
          </a:xfrm>
        </p:spPr>
        <p:txBody>
          <a:bodyPr/>
          <a:lstStyle/>
          <a:p>
            <a:pPr>
              <a:buFont typeface="Arial" panose="020B0604020202020204" pitchFamily="34" charset="0"/>
              <a:buChar char="•"/>
            </a:pPr>
            <a:r>
              <a:rPr lang="en-GB" dirty="0"/>
              <a:t>due to the extremely low levels of flu in the community during 2021 to 2022, it has not been possible to estimate vaccine effectiveness for this season</a:t>
            </a:r>
          </a:p>
          <a:p>
            <a:pPr>
              <a:buFont typeface="Arial" panose="020B0604020202020204" pitchFamily="34" charset="0"/>
              <a:buChar char="•"/>
            </a:pPr>
            <a:r>
              <a:rPr lang="en-GB" dirty="0"/>
              <a:t>the results from research into the first 3 years of the children’s flu programme have shown a positive impact on flu transmission from vaccinating children of primary school age </a:t>
            </a:r>
          </a:p>
          <a:p>
            <a:pPr>
              <a:buFont typeface="Arial" panose="020B0604020202020204" pitchFamily="34" charset="0"/>
              <a:buChar char="•"/>
            </a:pPr>
            <a:r>
              <a:rPr lang="en-GB" dirty="0"/>
              <a:t>these include reductions in: GP consultations for influenza-like illness, swab positivity in primary care, laboratory confirmed hospitalisations and percentage of respiratory emergency department attendances</a:t>
            </a:r>
          </a:p>
          <a:p>
            <a:pPr>
              <a:buFont typeface="Arial" panose="020B0604020202020204" pitchFamily="34" charset="0"/>
              <a:buChar char="•"/>
            </a:pPr>
            <a:r>
              <a:rPr lang="en-GB" dirty="0"/>
              <a:t>overall adjusted vaccine effectiveness (VE) for 2019 to 2020 for 2 to 17 year olds receiving LAIV was 45.4% </a:t>
            </a:r>
          </a:p>
          <a:p>
            <a:pPr marL="857250" lvl="4" indent="-127000"/>
            <a:r>
              <a:rPr lang="en-GB" sz="1800" dirty="0"/>
              <a:t>effectiveness against influenza A(H3N2) was 31.2% </a:t>
            </a:r>
          </a:p>
          <a:p>
            <a:pPr marL="857250" lvl="4" indent="-127000"/>
            <a:r>
              <a:rPr lang="en-GB" sz="1800" dirty="0"/>
              <a:t>effectiveness against influenza A(H1N1)pmd09 was 53.5%</a:t>
            </a:r>
          </a:p>
          <a:p>
            <a:pPr marL="342900" lvl="3" indent="-342900">
              <a:spcBef>
                <a:spcPts val="1200"/>
              </a:spcBef>
            </a:pPr>
            <a:r>
              <a:rPr lang="en-GB" sz="1800" dirty="0"/>
              <a:t>the interim evaluation of influenza vaccine effectiveness against influenza B for 2019 to 2020 was &gt; 60% among all ages in primary care, with a lower VE among those aged 18 to 64 years in the European Union primary care setting*.</a:t>
            </a:r>
          </a:p>
          <a:p>
            <a:pPr marL="282575" lvl="3" indent="0">
              <a:buNone/>
            </a:pPr>
            <a:r>
              <a:rPr lang="en-GB" sz="1200" dirty="0"/>
              <a:t>(*Eurosurveillance, Vol 25, issue 10,25 March 2020) </a:t>
            </a:r>
          </a:p>
          <a:p>
            <a:endParaRPr lang="en-GB" sz="1600"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64</a:t>
            </a:fld>
            <a:endParaRPr lang="en-US" dirty="0"/>
          </a:p>
        </p:txBody>
      </p:sp>
      <p:sp>
        <p:nvSpPr>
          <p:cNvPr id="7" name="Footer Placeholder 4">
            <a:extLst>
              <a:ext uri="{FF2B5EF4-FFF2-40B4-BE49-F238E27FC236}">
                <a16:creationId xmlns:a16="http://schemas.microsoft.com/office/drawing/2014/main" id="{FD3B0AFF-86EC-4814-95CB-9E672779BB7D}"/>
              </a:ext>
            </a:extLst>
          </p:cNvPr>
          <p:cNvSpPr>
            <a:spLocks noGrp="1"/>
          </p:cNvSpPr>
          <p:nvPr>
            <p:ph type="ftr" sz="quarter" idx="11"/>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24783412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7" y="408597"/>
            <a:ext cx="8028000" cy="648072"/>
          </a:xfrm>
        </p:spPr>
        <p:txBody>
          <a:bodyPr/>
          <a:lstStyle/>
          <a:p>
            <a:r>
              <a:rPr lang="en-US" dirty="0"/>
              <a:t>Vaccine ordering</a:t>
            </a:r>
          </a:p>
        </p:txBody>
      </p:sp>
      <p:sp>
        <p:nvSpPr>
          <p:cNvPr id="3" name="Content Placeholder 2"/>
          <p:cNvSpPr>
            <a:spLocks noGrp="1"/>
          </p:cNvSpPr>
          <p:nvPr>
            <p:ph idx="1"/>
          </p:nvPr>
        </p:nvSpPr>
        <p:spPr>
          <a:xfrm>
            <a:off x="557999" y="1056669"/>
            <a:ext cx="8262473" cy="5109351"/>
          </a:xfrm>
        </p:spPr>
        <p:txBody>
          <a:bodyPr/>
          <a:lstStyle/>
          <a:p>
            <a:pPr>
              <a:buFont typeface="Arial" panose="020B0604020202020204" pitchFamily="34" charset="0"/>
              <a:buChar char="•"/>
            </a:pPr>
            <a:r>
              <a:rPr lang="en-GB" sz="1600" dirty="0">
                <a:latin typeface="+mn-lt"/>
              </a:rPr>
              <a:t>PHE centrally purchases flu vaccines (live and inactivated) for:</a:t>
            </a:r>
            <a:endParaRPr lang="en-GB" sz="1400" dirty="0">
              <a:latin typeface="+mn-lt"/>
            </a:endParaRPr>
          </a:p>
          <a:p>
            <a:pPr marL="901700" lvl="4" indent="-171450"/>
            <a:r>
              <a:rPr lang="en-GB" sz="1400" dirty="0">
                <a:latin typeface="+mn-lt"/>
              </a:rPr>
              <a:t>all children aged 2 to 15 years or not 16 years or over on 31 August 2021</a:t>
            </a:r>
          </a:p>
          <a:p>
            <a:pPr marL="901700" lvl="4" indent="-171450"/>
            <a:r>
              <a:rPr lang="en-GB" sz="1400" dirty="0">
                <a:latin typeface="+mn-lt"/>
              </a:rPr>
              <a:t>children in clinical risk groups aged 6 months to less than 18 years  </a:t>
            </a:r>
          </a:p>
          <a:p>
            <a:pPr>
              <a:buFont typeface="Arial" panose="020B0604020202020204" pitchFamily="34" charset="0"/>
              <a:buChar char="•"/>
            </a:pPr>
            <a:r>
              <a:rPr lang="en-GB" sz="1600" dirty="0">
                <a:latin typeface="+mn-lt"/>
              </a:rPr>
              <a:t>flu vaccines for children can be ordered through the ImmForm website as for other centrally purchased vaccines (www.immform.phe.gov.uk) </a:t>
            </a:r>
          </a:p>
          <a:p>
            <a:pPr>
              <a:buFont typeface="Arial" panose="020B0604020202020204" pitchFamily="34" charset="0"/>
              <a:buChar char="•"/>
            </a:pPr>
            <a:r>
              <a:rPr lang="en-GB" sz="1600" dirty="0"/>
              <a:t>providers are responsible for ordering sufficient flu vaccine for all other eligible patients aged 18 years and older directly from manufacturers</a:t>
            </a:r>
          </a:p>
          <a:p>
            <a:pPr>
              <a:buFont typeface="Arial" panose="020B0604020202020204" pitchFamily="34" charset="0"/>
              <a:buChar char="•"/>
            </a:pPr>
            <a:r>
              <a:rPr lang="en-GB" sz="1600" dirty="0"/>
              <a:t>providers should ensure they are able to offer the most effective vaccine for each eligible group consistent with national guidance </a:t>
            </a:r>
          </a:p>
          <a:p>
            <a:pPr>
              <a:buFont typeface="Arial" panose="020B0604020202020204" pitchFamily="34" charset="0"/>
              <a:buChar char="•"/>
            </a:pPr>
            <a:r>
              <a:rPr lang="en-GB" sz="1600" dirty="0"/>
              <a:t>provided a patient is offered a recommended vaccine for their age, providers are not expected to have to offer a choice between vaccines</a:t>
            </a:r>
          </a:p>
          <a:p>
            <a:pPr>
              <a:buFont typeface="Arial" panose="020B0604020202020204" pitchFamily="34" charset="0"/>
              <a:buChar char="•"/>
            </a:pPr>
            <a:r>
              <a:rPr lang="en-GB" sz="1600" dirty="0"/>
              <a:t>initial batches of vaccine may be subject to delay, or fewer doses than planned may be available initially. Providers should remain flexible when scheduling vaccination sessions and be prepared to reschedule if necessary</a:t>
            </a:r>
          </a:p>
          <a:p>
            <a:pPr>
              <a:buFont typeface="Arial" panose="020B0604020202020204" pitchFamily="34" charset="0"/>
              <a:buChar char="•"/>
            </a:pPr>
            <a:r>
              <a:rPr lang="en-GB" sz="1600" dirty="0"/>
              <a:t>it is important not to order or hold more than two weeks’ worth of LAIV – stockpiling increases the risk of significant loss if there are cold chain failures. It also increases the risk of out of date vaccine being used as Fluenz Tetra has a short shelf life</a:t>
            </a:r>
          </a:p>
          <a:p>
            <a:endParaRPr lang="en-GB" sz="16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65</a:t>
            </a:fld>
            <a:endParaRPr lang="en-US" dirty="0"/>
          </a:p>
        </p:txBody>
      </p:sp>
      <p:sp>
        <p:nvSpPr>
          <p:cNvPr id="7"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solidFill>
                <a:prstClr val="white"/>
              </a:solidFill>
            </a:endParaRPr>
          </a:p>
        </p:txBody>
      </p:sp>
      <p:sp>
        <p:nvSpPr>
          <p:cNvPr id="6" name="Footer Placeholder 4">
            <a:extLst>
              <a:ext uri="{FF2B5EF4-FFF2-40B4-BE49-F238E27FC236}">
                <a16:creationId xmlns:a16="http://schemas.microsoft.com/office/drawing/2014/main" id="{08F9BC5D-8839-409B-BCA2-E28394879ADA}"/>
              </a:ext>
            </a:extLst>
          </p:cNvPr>
          <p:cNvSpPr txBox="1">
            <a:spLocks/>
          </p:cNvSpPr>
          <p:nvPr/>
        </p:nvSpPr>
        <p:spPr>
          <a:xfrm>
            <a:off x="921037"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14346064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11560" y="548680"/>
            <a:ext cx="8280275" cy="625624"/>
          </a:xfrm>
        </p:spPr>
        <p:txBody>
          <a:bodyPr wrap="square" numCol="1" compatLnSpc="1">
            <a:prstTxWarp prst="textNoShape">
              <a:avLst/>
            </a:prstTxWarp>
            <a:normAutofit/>
          </a:bodyPr>
          <a:lstStyle/>
          <a:p>
            <a:r>
              <a:rPr lang="en-GB" sz="3600" dirty="0">
                <a:latin typeface="Arial" charset="0"/>
                <a:ea typeface="ヒラギノ角ゴ Pro W3" charset="-128"/>
                <a:cs typeface="ヒラギノ角ゴ Pro W3" charset="-128"/>
              </a:rPr>
              <a:t>Storage of flu vaccine</a:t>
            </a:r>
          </a:p>
        </p:txBody>
      </p:sp>
      <p:sp>
        <p:nvSpPr>
          <p:cNvPr id="43011" name="Rectangle 3"/>
          <p:cNvSpPr>
            <a:spLocks noGrp="1" noChangeArrowheads="1"/>
          </p:cNvSpPr>
          <p:nvPr>
            <p:ph idx="1"/>
          </p:nvPr>
        </p:nvSpPr>
        <p:spPr>
          <a:xfrm>
            <a:off x="755576" y="1484784"/>
            <a:ext cx="7560840" cy="4824536"/>
          </a:xfrm>
        </p:spPr>
        <p:txBody>
          <a:bodyPr/>
          <a:lstStyle/>
          <a:p>
            <a:pPr marL="342900" lvl="1" indent="-342900">
              <a:spcBef>
                <a:spcPts val="1200"/>
              </a:spcBef>
            </a:pPr>
            <a:r>
              <a:rPr lang="en-GB" b="1" dirty="0">
                <a:latin typeface="+mn-lt"/>
              </a:rPr>
              <a:t>Efficacy, safety and quality may be adversely affected if vaccines are not stored at the temperatures specified in the licence</a:t>
            </a:r>
          </a:p>
          <a:p>
            <a:r>
              <a:rPr lang="en-GB" dirty="0">
                <a:latin typeface="+mn-lt"/>
                <a:ea typeface="ヒラギノ角ゴ Pro W3" charset="-128"/>
                <a:cs typeface="ヒラギノ角ゴ Pro W3" charset="-128"/>
              </a:rPr>
              <a:t>All flu vaccines, inactivated and LAIV, must be stored in accordance with manufacturer’s instructions:</a:t>
            </a:r>
          </a:p>
          <a:p>
            <a:pPr marL="342900" lvl="1">
              <a:lnSpc>
                <a:spcPct val="90000"/>
              </a:lnSpc>
              <a:spcBef>
                <a:spcPct val="0"/>
              </a:spcBef>
              <a:buFont typeface="Arial" charset="0"/>
              <a:buChar char="•"/>
            </a:pPr>
            <a:r>
              <a:rPr lang="en-GB" dirty="0">
                <a:latin typeface="+mn-lt"/>
              </a:rPr>
              <a:t>store between +2⁰C and +8⁰C </a:t>
            </a:r>
          </a:p>
          <a:p>
            <a:pPr marL="342900" lvl="1">
              <a:lnSpc>
                <a:spcPct val="90000"/>
              </a:lnSpc>
              <a:spcBef>
                <a:spcPct val="0"/>
              </a:spcBef>
              <a:buFont typeface="Arial" charset="0"/>
              <a:buChar char="•"/>
            </a:pPr>
            <a:r>
              <a:rPr lang="en-GB" dirty="0">
                <a:latin typeface="+mn-lt"/>
              </a:rPr>
              <a:t>do not freeze</a:t>
            </a:r>
          </a:p>
          <a:p>
            <a:pPr marL="342900" lvl="1">
              <a:lnSpc>
                <a:spcPct val="90000"/>
              </a:lnSpc>
              <a:spcBef>
                <a:spcPct val="0"/>
              </a:spcBef>
              <a:buFont typeface="Arial" charset="0"/>
              <a:buChar char="•"/>
            </a:pPr>
            <a:r>
              <a:rPr lang="en-GB" dirty="0">
                <a:latin typeface="+mn-lt"/>
              </a:rPr>
              <a:t>store in original packaging</a:t>
            </a:r>
          </a:p>
          <a:p>
            <a:pPr marL="342900" lvl="1">
              <a:lnSpc>
                <a:spcPct val="90000"/>
              </a:lnSpc>
              <a:spcBef>
                <a:spcPct val="0"/>
              </a:spcBef>
              <a:buFont typeface="Arial" charset="0"/>
              <a:buChar char="•"/>
            </a:pPr>
            <a:r>
              <a:rPr lang="en-GB" dirty="0">
                <a:latin typeface="+mn-lt"/>
              </a:rPr>
              <a:t>protect from light</a:t>
            </a:r>
          </a:p>
          <a:p>
            <a:endParaRPr lang="en-GB" b="1" dirty="0">
              <a:latin typeface="+mn-lt"/>
              <a:ea typeface="Arial" charset="0"/>
              <a:cs typeface="Arial" charset="0"/>
            </a:endParaRPr>
          </a:p>
          <a:p>
            <a:r>
              <a:rPr lang="en-GB" b="1" dirty="0">
                <a:latin typeface="+mn-lt"/>
                <a:ea typeface="Arial" charset="0"/>
                <a:cs typeface="Arial" charset="0"/>
              </a:rPr>
              <a:t>Check expiry dates regularly:</a:t>
            </a:r>
          </a:p>
          <a:p>
            <a:pPr marL="342900" lvl="1">
              <a:lnSpc>
                <a:spcPct val="90000"/>
              </a:lnSpc>
              <a:spcBef>
                <a:spcPts val="1200"/>
              </a:spcBef>
              <a:buFont typeface="Arial" charset="0"/>
              <a:buChar char="•"/>
            </a:pPr>
            <a:r>
              <a:rPr lang="en-GB" dirty="0">
                <a:latin typeface="+mn-lt"/>
              </a:rPr>
              <a:t>the LAIV has an expiry date 18 weeks after manufacture – this is much shorter than inactivated flu vaccines</a:t>
            </a:r>
          </a:p>
          <a:p>
            <a:pPr marL="342900" lvl="1">
              <a:lnSpc>
                <a:spcPct val="90000"/>
              </a:lnSpc>
              <a:spcBef>
                <a:spcPts val="1200"/>
              </a:spcBef>
              <a:buFont typeface="Arial" charset="0"/>
              <a:buChar char="•"/>
            </a:pPr>
            <a:r>
              <a:rPr lang="en-GB" dirty="0">
                <a:latin typeface="+mn-lt"/>
              </a:rPr>
              <a:t>it is important that the expiry date on the nasal spray applicator is checked before use</a:t>
            </a: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66</a:t>
            </a:fld>
            <a:endParaRPr lang="en-US" dirty="0"/>
          </a:p>
        </p:txBody>
      </p:sp>
      <p:sp>
        <p:nvSpPr>
          <p:cNvPr id="6" name="Footer Placeholder 4">
            <a:extLst>
              <a:ext uri="{FF2B5EF4-FFF2-40B4-BE49-F238E27FC236}">
                <a16:creationId xmlns:a16="http://schemas.microsoft.com/office/drawing/2014/main" id="{74106CBC-4537-4D76-9E9D-FF622F6BE612}"/>
              </a:ext>
            </a:extLst>
          </p:cNvPr>
          <p:cNvSpPr>
            <a:spLocks noGrp="1"/>
          </p:cNvSpPr>
          <p:nvPr>
            <p:ph type="ftr" sz="quarter" idx="4294967295"/>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7598338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385FE-81D5-48F0-9AB7-86AD8C888D63}"/>
              </a:ext>
            </a:extLst>
          </p:cNvPr>
          <p:cNvSpPr>
            <a:spLocks noGrp="1"/>
          </p:cNvSpPr>
          <p:nvPr>
            <p:ph type="title"/>
          </p:nvPr>
        </p:nvSpPr>
        <p:spPr/>
        <p:txBody>
          <a:bodyPr/>
          <a:lstStyle/>
          <a:p>
            <a:r>
              <a:rPr lang="en-GB" dirty="0"/>
              <a:t>Legal framework for vaccination</a:t>
            </a:r>
          </a:p>
        </p:txBody>
      </p:sp>
      <p:sp>
        <p:nvSpPr>
          <p:cNvPr id="3" name="Content Placeholder 2">
            <a:extLst>
              <a:ext uri="{FF2B5EF4-FFF2-40B4-BE49-F238E27FC236}">
                <a16:creationId xmlns:a16="http://schemas.microsoft.com/office/drawing/2014/main" id="{416538B3-6AE6-4FCE-81EE-9A960DCE5BCE}"/>
              </a:ext>
            </a:extLst>
          </p:cNvPr>
          <p:cNvSpPr>
            <a:spLocks noGrp="1"/>
          </p:cNvSpPr>
          <p:nvPr>
            <p:ph idx="1"/>
          </p:nvPr>
        </p:nvSpPr>
        <p:spPr/>
        <p:txBody>
          <a:bodyPr/>
          <a:lstStyle/>
          <a:p>
            <a:r>
              <a:rPr lang="en-GB" sz="1600" dirty="0"/>
              <a:t>A range of mechanisms can be used for the supply and administration of vaccines, including:</a:t>
            </a:r>
          </a:p>
          <a:p>
            <a:r>
              <a:rPr lang="en-GB" sz="1600" dirty="0"/>
              <a:t> </a:t>
            </a:r>
            <a:r>
              <a:rPr lang="en-GB" sz="1600" b="1" dirty="0">
                <a:latin typeface="Arial" charset="0"/>
              </a:rPr>
              <a:t>Patient prescription </a:t>
            </a:r>
            <a:r>
              <a:rPr lang="en-GB" sz="1600" dirty="0">
                <a:latin typeface="Arial" charset="0"/>
              </a:rPr>
              <a:t>written manually or electronically by a registered medical practitioner or other authorised prescriber</a:t>
            </a:r>
          </a:p>
          <a:p>
            <a:pPr marL="166687" lvl="1">
              <a:lnSpc>
                <a:spcPct val="90000"/>
              </a:lnSpc>
              <a:spcBef>
                <a:spcPct val="0"/>
              </a:spcBef>
              <a:defRPr/>
            </a:pPr>
            <a:endParaRPr lang="en-GB" sz="1600" dirty="0">
              <a:latin typeface="Arial" charset="0"/>
            </a:endParaRPr>
          </a:p>
          <a:p>
            <a:pPr marL="342900" lvl="1">
              <a:lnSpc>
                <a:spcPct val="90000"/>
              </a:lnSpc>
              <a:spcBef>
                <a:spcPct val="0"/>
              </a:spcBef>
              <a:buFont typeface="Arial" charset="0"/>
              <a:buChar char="•"/>
              <a:defRPr/>
            </a:pPr>
            <a:r>
              <a:rPr lang="en-GB" sz="1600" b="1" dirty="0">
                <a:latin typeface="Arial" charset="0"/>
              </a:rPr>
              <a:t>Patient Specific Direction (PSD)</a:t>
            </a:r>
          </a:p>
          <a:p>
            <a:pPr marL="166687" lvl="1">
              <a:lnSpc>
                <a:spcPct val="90000"/>
              </a:lnSpc>
              <a:spcBef>
                <a:spcPct val="0"/>
              </a:spcBef>
              <a:defRPr/>
            </a:pPr>
            <a:endParaRPr lang="en-GB" sz="1600" b="1" dirty="0">
              <a:latin typeface="Arial" charset="0"/>
            </a:endParaRPr>
          </a:p>
          <a:p>
            <a:pPr marL="342900" lvl="1">
              <a:lnSpc>
                <a:spcPct val="90000"/>
              </a:lnSpc>
              <a:spcBef>
                <a:spcPct val="0"/>
              </a:spcBef>
              <a:buFont typeface="Arial" charset="0"/>
              <a:buChar char="•"/>
              <a:defRPr/>
            </a:pPr>
            <a:r>
              <a:rPr lang="en-GB" sz="1600" b="1" dirty="0">
                <a:latin typeface="Arial" charset="0"/>
              </a:rPr>
              <a:t>Patient Group Direction (PGD)</a:t>
            </a:r>
          </a:p>
          <a:p>
            <a:pPr marL="342900" lvl="1">
              <a:lnSpc>
                <a:spcPct val="90000"/>
              </a:lnSpc>
              <a:spcBef>
                <a:spcPct val="0"/>
              </a:spcBef>
              <a:buFont typeface="Arial" charset="0"/>
              <a:buChar char="•"/>
              <a:defRPr/>
            </a:pPr>
            <a:endParaRPr lang="en-GB" sz="1600" b="1" dirty="0">
              <a:latin typeface="Arial" charset="0"/>
            </a:endParaRPr>
          </a:p>
          <a:p>
            <a:pPr marL="342900" lvl="1">
              <a:lnSpc>
                <a:spcPct val="90000"/>
              </a:lnSpc>
              <a:spcBef>
                <a:spcPct val="0"/>
              </a:spcBef>
              <a:buFont typeface="Arial" charset="0"/>
              <a:buChar char="•"/>
              <a:defRPr/>
            </a:pPr>
            <a:r>
              <a:rPr lang="en-GB" sz="1600" b="1" dirty="0">
                <a:latin typeface="Arial" charset="0"/>
              </a:rPr>
              <a:t>Written instruction (WI)</a:t>
            </a:r>
          </a:p>
          <a:p>
            <a:r>
              <a:rPr lang="en-GB" sz="1600" dirty="0"/>
              <a:t>PGD templates for the administration of the live and inactivated flu vaccines are available on the PHE website: </a:t>
            </a:r>
          </a:p>
          <a:p>
            <a:r>
              <a:rPr lang="en-GB" sz="1600" dirty="0">
                <a:hlinkClick r:id="rId2"/>
              </a:rPr>
              <a:t>https://www.gov.uk/government/collections/immunisation-patient-group-direction-pgd</a:t>
            </a:r>
            <a:r>
              <a:rPr lang="en-GB" sz="1600" dirty="0"/>
              <a:t> </a:t>
            </a:r>
          </a:p>
          <a:p>
            <a:pPr marL="0" lvl="2" indent="0">
              <a:buNone/>
            </a:pPr>
            <a:r>
              <a:rPr lang="en-GB" sz="1600" dirty="0"/>
              <a:t>Those using national immunisation PGDs developed by PHE must ensure that each PGD is organisationally authorised and signed in section 2 by an appropriate authorising person, in accordance with Human Medicines Regulations 2012 (HMR2012) </a:t>
            </a:r>
          </a:p>
          <a:p>
            <a:pPr marL="0" lvl="2" indent="0">
              <a:buNone/>
            </a:pPr>
            <a:r>
              <a:rPr lang="en-GB" sz="1600" dirty="0"/>
              <a:t>Without such authorisation, the PGD is not legal or valid</a:t>
            </a:r>
            <a:endParaRPr lang="en-GB" dirty="0"/>
          </a:p>
        </p:txBody>
      </p:sp>
      <p:sp>
        <p:nvSpPr>
          <p:cNvPr id="4" name="Slide Number Placeholder 3">
            <a:extLst>
              <a:ext uri="{FF2B5EF4-FFF2-40B4-BE49-F238E27FC236}">
                <a16:creationId xmlns:a16="http://schemas.microsoft.com/office/drawing/2014/main" id="{8B3CEB6B-9BF8-4FB8-AD12-038F889E19FE}"/>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67</a:t>
            </a:fld>
            <a:endParaRPr lang="en-US" dirty="0"/>
          </a:p>
        </p:txBody>
      </p:sp>
      <p:sp>
        <p:nvSpPr>
          <p:cNvPr id="6" name="Footer Placeholder 4">
            <a:extLst>
              <a:ext uri="{FF2B5EF4-FFF2-40B4-BE49-F238E27FC236}">
                <a16:creationId xmlns:a16="http://schemas.microsoft.com/office/drawing/2014/main" id="{9550B21F-0555-42B6-9668-5A558CA9F9F5}"/>
              </a:ext>
            </a:extLst>
          </p:cNvPr>
          <p:cNvSpPr>
            <a:spLocks noGrp="1"/>
          </p:cNvSpPr>
          <p:nvPr>
            <p:ph type="ftr" sz="quarter" idx="11"/>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2375224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028000" cy="648072"/>
          </a:xfrm>
        </p:spPr>
        <p:txBody>
          <a:bodyPr>
            <a:normAutofit fontScale="90000"/>
          </a:bodyPr>
          <a:lstStyle/>
          <a:p>
            <a:r>
              <a:rPr lang="en-GB" dirty="0"/>
              <a:t>Vaccine administration </a:t>
            </a:r>
            <a:r>
              <a:rPr lang="en-GB" sz="3100" dirty="0"/>
              <a:t>(inactivated vaccines)</a:t>
            </a:r>
          </a:p>
        </p:txBody>
      </p:sp>
      <p:sp>
        <p:nvSpPr>
          <p:cNvPr id="3" name="Content Placeholder 2"/>
          <p:cNvSpPr>
            <a:spLocks noGrp="1"/>
          </p:cNvSpPr>
          <p:nvPr>
            <p:ph idx="1"/>
          </p:nvPr>
        </p:nvSpPr>
        <p:spPr>
          <a:xfrm>
            <a:off x="682963" y="1484784"/>
            <a:ext cx="8280722" cy="4248471"/>
          </a:xfrm>
        </p:spPr>
        <p:txBody>
          <a:bodyPr/>
          <a:lstStyle/>
          <a:p>
            <a:pPr marL="285750" indent="-285750">
              <a:buFont typeface="Arial" panose="020B0604020202020204" pitchFamily="34" charset="0"/>
              <a:buChar char="•"/>
              <a:tabLst>
                <a:tab pos="450850" algn="l"/>
              </a:tabLst>
            </a:pPr>
            <a:r>
              <a:rPr lang="en-GB" b="1" dirty="0"/>
              <a:t>inactivated</a:t>
            </a:r>
            <a:r>
              <a:rPr lang="en-GB" dirty="0"/>
              <a:t> flu vaccines should be given intramuscularly into the upper arm (deltoid muscle) of those aged 12 months or older and into the anterolateral aspect of the thigh in infants aged six months to one year of age</a:t>
            </a:r>
          </a:p>
          <a:p>
            <a:pPr marL="285750" indent="-285750">
              <a:buFont typeface="Arial" panose="020B0604020202020204" pitchFamily="34" charset="0"/>
              <a:buChar char="•"/>
              <a:tabLst>
                <a:tab pos="450850" algn="l"/>
              </a:tabLst>
            </a:pPr>
            <a:r>
              <a:rPr lang="en-US" dirty="0"/>
              <a:t>due to the presence of adjuvant </a:t>
            </a:r>
            <a:r>
              <a:rPr lang="en-GB" dirty="0"/>
              <a:t>and therefore increased potential for more local reactions if administered by subcutaneous injection</a:t>
            </a:r>
            <a:r>
              <a:rPr lang="en-US" dirty="0"/>
              <a:t>, </a:t>
            </a:r>
            <a:r>
              <a:rPr lang="en-US" b="1" dirty="0"/>
              <a:t>aQIV</a:t>
            </a:r>
            <a:r>
              <a:rPr lang="en-US" dirty="0"/>
              <a:t> </a:t>
            </a:r>
            <a:r>
              <a:rPr lang="en-US" b="1" dirty="0"/>
              <a:t>should only be administered intramuscularly using a 25mm length needle</a:t>
            </a:r>
            <a:endParaRPr lang="en-GB" b="1" dirty="0"/>
          </a:p>
          <a:p>
            <a:pPr marL="285750" indent="-285750">
              <a:buFont typeface="Arial" panose="020B0604020202020204" pitchFamily="34" charset="0"/>
              <a:buChar char="•"/>
              <a:tabLst>
                <a:tab pos="450850" algn="l"/>
              </a:tabLst>
            </a:pPr>
            <a:r>
              <a:rPr lang="en-GB" dirty="0"/>
              <a:t>inactivated and live flu vaccines can be given at the same time as, or at any interval before or after, other currently used live and inactivated vaccines</a:t>
            </a:r>
          </a:p>
          <a:p>
            <a:pPr marL="285750" indent="-285750">
              <a:buFont typeface="Arial" panose="020B0604020202020204" pitchFamily="34" charset="0"/>
              <a:buChar char="•"/>
              <a:tabLst>
                <a:tab pos="450850" algn="l"/>
              </a:tabLst>
            </a:pPr>
            <a:r>
              <a:rPr lang="en-GB" dirty="0"/>
              <a:t>if any new vaccines are introduced during the flu vaccination season, please ensure any specific guidance given about concomitant administration for these is followed</a:t>
            </a:r>
          </a:p>
          <a:p>
            <a:pPr marL="285750" indent="-285750">
              <a:buFont typeface="Arial" panose="020B0604020202020204" pitchFamily="34" charset="0"/>
              <a:buChar char="•"/>
            </a:pPr>
            <a:r>
              <a:rPr lang="en-GB" dirty="0"/>
              <a:t>if given at the same time, different vaccines should be given at separate sites, preferably in a different limb. If given in the same limb, they should be given at least 2.5cm apart</a:t>
            </a:r>
          </a:p>
        </p:txBody>
      </p:sp>
      <p:sp>
        <p:nvSpPr>
          <p:cNvPr id="4" name="Slide Number Placeholder 3"/>
          <p:cNvSpPr>
            <a:spLocks noGrp="1"/>
          </p:cNvSpPr>
          <p:nvPr>
            <p:ph type="sldNum" sz="quarter" idx="10"/>
          </p:nvPr>
        </p:nvSpPr>
        <p:spPr>
          <a:xfrm>
            <a:off x="11113" y="6308725"/>
            <a:ext cx="9144000" cy="549275"/>
          </a:xfrm>
        </p:spPr>
        <p:txBody>
          <a:bodyPr/>
          <a:lstStyle/>
          <a:p>
            <a:pPr>
              <a:defRPr/>
            </a:pPr>
            <a:r>
              <a:rPr lang="en-US" dirty="0"/>
              <a:t>  </a:t>
            </a:r>
            <a:fld id="{2565FA6D-D4C8-4C4C-AC4B-3269734D34D8}" type="slidenum">
              <a:rPr lang="en-US" smtClean="0"/>
              <a:pPr>
                <a:defRPr/>
              </a:pPr>
              <a:t>68</a:t>
            </a:fld>
            <a:r>
              <a:rPr lang="en-US" dirty="0"/>
              <a:t> </a:t>
            </a:r>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solidFill>
                <a:prstClr val="white"/>
              </a:solidFill>
            </a:endParaRPr>
          </a:p>
        </p:txBody>
      </p:sp>
      <p:sp>
        <p:nvSpPr>
          <p:cNvPr id="6" name="Footer Placeholder 4">
            <a:extLst>
              <a:ext uri="{FF2B5EF4-FFF2-40B4-BE49-F238E27FC236}">
                <a16:creationId xmlns:a16="http://schemas.microsoft.com/office/drawing/2014/main" id="{184F6916-152C-4974-BC73-4F3FCEB76F12}"/>
              </a:ext>
            </a:extLst>
          </p:cNvPr>
          <p:cNvSpPr txBox="1">
            <a:spLocks/>
          </p:cNvSpPr>
          <p:nvPr/>
        </p:nvSpPr>
        <p:spPr>
          <a:xfrm>
            <a:off x="995425" y="6327394"/>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10953909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7544" y="620688"/>
            <a:ext cx="8208267" cy="1008112"/>
          </a:xfrm>
        </p:spPr>
        <p:txBody>
          <a:bodyPr wrap="square" numCol="1" compatLnSpc="1">
            <a:prstTxWarp prst="textNoShape">
              <a:avLst/>
            </a:prstTxWarp>
            <a:normAutofit fontScale="90000"/>
          </a:bodyPr>
          <a:lstStyle/>
          <a:p>
            <a:r>
              <a:rPr lang="en-GB" dirty="0">
                <a:latin typeface="Arial" charset="0"/>
                <a:ea typeface="ヒラギノ角ゴ Pro W3" charset="-128"/>
                <a:cs typeface="ヒラギノ角ゴ Pro W3" charset="-128"/>
              </a:rPr>
              <a:t>Administration of L</a:t>
            </a:r>
            <a:r>
              <a:rPr lang="en-GB" dirty="0">
                <a:latin typeface="Arial" charset="0"/>
              </a:rPr>
              <a:t>ive Attenuated Influenza  vaccine (</a:t>
            </a:r>
            <a:r>
              <a:rPr lang="en-GB" dirty="0">
                <a:latin typeface="Arial" charset="0"/>
                <a:ea typeface="ヒラギノ角ゴ Pro W3" charset="-128"/>
                <a:cs typeface="ヒラギノ角ゴ Pro W3" charset="-128"/>
              </a:rPr>
              <a:t>LAIV)</a:t>
            </a:r>
            <a:br>
              <a:rPr lang="en-GB" b="1" dirty="0">
                <a:solidFill>
                  <a:schemeClr val="tx1"/>
                </a:solidFill>
                <a:latin typeface="Arial" charset="0"/>
                <a:ea typeface="ヒラギノ角ゴ Pro W3" charset="-128"/>
                <a:cs typeface="ヒラギノ角ゴ Pro W3" charset="-128"/>
              </a:rPr>
            </a:br>
            <a:endParaRPr lang="en-GB" b="1" dirty="0">
              <a:solidFill>
                <a:schemeClr val="tx1"/>
              </a:solidFill>
              <a:latin typeface="Arial" charset="0"/>
              <a:ea typeface="ヒラギノ角ゴ Pro W3" charset="-128"/>
              <a:cs typeface="ヒラギノ角ゴ Pro W3" charset="-128"/>
            </a:endParaRPr>
          </a:p>
        </p:txBody>
      </p:sp>
      <p:sp>
        <p:nvSpPr>
          <p:cNvPr id="45059" name="Rectangle 3"/>
          <p:cNvSpPr>
            <a:spLocks noGrp="1" noChangeArrowheads="1"/>
          </p:cNvSpPr>
          <p:nvPr>
            <p:ph idx="1"/>
          </p:nvPr>
        </p:nvSpPr>
        <p:spPr>
          <a:xfrm>
            <a:off x="611559" y="1772816"/>
            <a:ext cx="7697365" cy="3384376"/>
          </a:xfrm>
        </p:spPr>
        <p:txBody>
          <a:bodyPr/>
          <a:lstStyle/>
          <a:p>
            <a:endParaRPr lang="en-GB" sz="1600" dirty="0">
              <a:latin typeface="Arial" charset="0"/>
              <a:ea typeface="ヒラギノ角ゴ Pro W3" charset="-128"/>
              <a:cs typeface="ヒラギノ角ゴ Pro W3" charset="-128"/>
            </a:endParaRPr>
          </a:p>
          <a:p>
            <a:pPr marL="342900" lvl="1">
              <a:lnSpc>
                <a:spcPct val="90000"/>
              </a:lnSpc>
              <a:spcBef>
                <a:spcPct val="0"/>
              </a:spcBef>
              <a:buFont typeface="Arial" charset="0"/>
              <a:buChar char="•"/>
            </a:pPr>
            <a:r>
              <a:rPr lang="en-GB" sz="1600" dirty="0">
                <a:latin typeface="Arial" charset="0"/>
              </a:rPr>
              <a:t>LAIV is different from other flu vaccines – it is a </a:t>
            </a:r>
            <a:r>
              <a:rPr lang="en-GB" sz="1600" b="1" dirty="0">
                <a:latin typeface="Arial" charset="0"/>
              </a:rPr>
              <a:t>live attenuated nasal vaccine and must not be injected</a:t>
            </a:r>
          </a:p>
          <a:p>
            <a:pPr marL="166687" lvl="1" indent="0">
              <a:lnSpc>
                <a:spcPct val="90000"/>
              </a:lnSpc>
              <a:spcBef>
                <a:spcPct val="0"/>
              </a:spcBef>
            </a:pPr>
            <a:endParaRPr lang="en-GB" sz="1600" b="1" u="sng" dirty="0">
              <a:latin typeface="Arial" charset="0"/>
            </a:endParaRPr>
          </a:p>
          <a:p>
            <a:pPr marL="342900" lvl="1">
              <a:lnSpc>
                <a:spcPct val="90000"/>
              </a:lnSpc>
              <a:spcBef>
                <a:spcPct val="0"/>
              </a:spcBef>
              <a:buFont typeface="Arial" charset="0"/>
              <a:buChar char="•"/>
            </a:pPr>
            <a:r>
              <a:rPr lang="en-GB" sz="1600" dirty="0">
                <a:latin typeface="Arial" charset="0"/>
              </a:rPr>
              <a:t>do not attempt to attach a needle</a:t>
            </a:r>
          </a:p>
          <a:p>
            <a:pPr marL="166687" lvl="1" indent="0">
              <a:lnSpc>
                <a:spcPct val="90000"/>
              </a:lnSpc>
              <a:spcBef>
                <a:spcPct val="0"/>
              </a:spcBef>
            </a:pPr>
            <a:endParaRPr lang="en-GB" sz="1600" dirty="0">
              <a:latin typeface="Arial" charset="0"/>
            </a:endParaRPr>
          </a:p>
          <a:p>
            <a:pPr marL="342900" lvl="1">
              <a:lnSpc>
                <a:spcPct val="90000"/>
              </a:lnSpc>
              <a:spcBef>
                <a:spcPct val="0"/>
              </a:spcBef>
              <a:buFont typeface="Arial" charset="0"/>
              <a:buChar char="•"/>
            </a:pPr>
            <a:r>
              <a:rPr lang="en-GB" sz="1600" dirty="0">
                <a:latin typeface="Arial" charset="0"/>
              </a:rPr>
              <a:t>LAIV can be administered at the same time as, or at any interval from other currently used vaccines including live vaccines</a:t>
            </a:r>
          </a:p>
          <a:p>
            <a:pPr marL="166687" lvl="1" indent="0">
              <a:lnSpc>
                <a:spcPct val="90000"/>
              </a:lnSpc>
              <a:spcBef>
                <a:spcPct val="0"/>
              </a:spcBef>
            </a:pPr>
            <a:endParaRPr lang="en-GB" sz="1600" dirty="0">
              <a:latin typeface="Arial" charset="0"/>
            </a:endParaRPr>
          </a:p>
          <a:p>
            <a:pPr marL="342900" lvl="1">
              <a:lnSpc>
                <a:spcPct val="90000"/>
              </a:lnSpc>
              <a:spcBef>
                <a:spcPct val="0"/>
              </a:spcBef>
              <a:buFont typeface="Arial" charset="0"/>
              <a:buChar char="•"/>
            </a:pPr>
            <a:r>
              <a:rPr lang="en-GB" sz="1600" dirty="0">
                <a:latin typeface="Arial" charset="0"/>
              </a:rPr>
              <a:t>the applicator has a divider clip to enable one application in each nostril</a:t>
            </a:r>
          </a:p>
          <a:p>
            <a:pPr marL="342900" lvl="1">
              <a:lnSpc>
                <a:spcPct val="90000"/>
              </a:lnSpc>
              <a:spcBef>
                <a:spcPct val="0"/>
              </a:spcBef>
              <a:buFont typeface="Arial" charset="0"/>
              <a:buChar char="•"/>
            </a:pPr>
            <a:endParaRPr lang="en-GB" sz="1600" dirty="0">
              <a:latin typeface="Arial" charset="0"/>
            </a:endParaRPr>
          </a:p>
          <a:p>
            <a:pPr marL="342900" lvl="1">
              <a:lnSpc>
                <a:spcPct val="90000"/>
              </a:lnSpc>
              <a:spcBef>
                <a:spcPct val="0"/>
              </a:spcBef>
              <a:buFont typeface="Arial" charset="0"/>
              <a:buChar char="•"/>
            </a:pPr>
            <a:r>
              <a:rPr lang="en-GB" sz="1600" dirty="0">
                <a:latin typeface="Arial" charset="0"/>
              </a:rPr>
              <a:t>the patient should breathe normally - they do not need to actively inhale or sniff</a:t>
            </a:r>
          </a:p>
          <a:p>
            <a:pPr marL="342900" lvl="1">
              <a:lnSpc>
                <a:spcPct val="90000"/>
              </a:lnSpc>
              <a:spcBef>
                <a:spcPct val="0"/>
              </a:spcBef>
            </a:pPr>
            <a:endParaRPr lang="en-GB" sz="1600" dirty="0">
              <a:latin typeface="Arial" charset="0"/>
            </a:endParaRPr>
          </a:p>
          <a:p>
            <a:pPr marL="342900" lvl="1">
              <a:lnSpc>
                <a:spcPct val="90000"/>
              </a:lnSpc>
              <a:spcBef>
                <a:spcPct val="0"/>
              </a:spcBef>
              <a:buFont typeface="Arial" charset="0"/>
              <a:buChar char="•"/>
            </a:pPr>
            <a:r>
              <a:rPr lang="en-GB" sz="1600" dirty="0">
                <a:latin typeface="Arial" charset="0"/>
              </a:rPr>
              <a:t>the vaccine is rapidly absorbed so there is no need to repeat either half of dose if patient sneezes, blows their nose </a:t>
            </a:r>
            <a:r>
              <a:rPr lang="en-US" sz="1600" dirty="0">
                <a:latin typeface="Arial" charset="0"/>
              </a:rPr>
              <a:t>or their nose drips </a:t>
            </a:r>
            <a:r>
              <a:rPr lang="en-GB" sz="1600" dirty="0">
                <a:latin typeface="Arial" charset="0"/>
              </a:rPr>
              <a:t>following administration</a:t>
            </a:r>
          </a:p>
          <a:p>
            <a:endParaRPr lang="en-GB" sz="1600" dirty="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69</a:t>
            </a:fld>
            <a:endParaRPr lang="en-US" dirty="0"/>
          </a:p>
        </p:txBody>
      </p:sp>
      <p:pic>
        <p:nvPicPr>
          <p:cNvPr id="8" name="Picture 7">
            <a:extLst>
              <a:ext uri="{FF2B5EF4-FFF2-40B4-BE49-F238E27FC236}">
                <a16:creationId xmlns:a16="http://schemas.microsoft.com/office/drawing/2014/main" id="{BD4A386D-AE52-4F25-9E7D-3325EF500B4B}"/>
              </a:ext>
            </a:extLst>
          </p:cNvPr>
          <p:cNvPicPr>
            <a:picLocks noChangeAspect="1"/>
          </p:cNvPicPr>
          <p:nvPr/>
        </p:nvPicPr>
        <p:blipFill>
          <a:blip r:embed="rId3"/>
          <a:stretch>
            <a:fillRect/>
          </a:stretch>
        </p:blipFill>
        <p:spPr>
          <a:xfrm>
            <a:off x="6876256" y="5157192"/>
            <a:ext cx="2014188" cy="1288348"/>
          </a:xfrm>
          <a:prstGeom prst="rect">
            <a:avLst/>
          </a:prstGeom>
        </p:spPr>
      </p:pic>
      <p:sp>
        <p:nvSpPr>
          <p:cNvPr id="7" name="Footer Placeholder 4">
            <a:extLst>
              <a:ext uri="{FF2B5EF4-FFF2-40B4-BE49-F238E27FC236}">
                <a16:creationId xmlns:a16="http://schemas.microsoft.com/office/drawing/2014/main" id="{CB3E16A6-95CE-4251-93AD-691CCD398EB5}"/>
              </a:ext>
            </a:extLst>
          </p:cNvPr>
          <p:cNvSpPr>
            <a:spLocks noGrp="1"/>
          </p:cNvSpPr>
          <p:nvPr>
            <p:ph type="ftr" sz="quarter" idx="4294967295"/>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2899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028000" cy="648072"/>
          </a:xfrm>
        </p:spPr>
        <p:txBody>
          <a:bodyPr/>
          <a:lstStyle/>
          <a:p>
            <a:r>
              <a:rPr lang="en-GB" dirty="0"/>
              <a:t>Key roles of healthcare practitioners </a:t>
            </a:r>
          </a:p>
        </p:txBody>
      </p:sp>
      <p:sp>
        <p:nvSpPr>
          <p:cNvPr id="3" name="Content Placeholder 2"/>
          <p:cNvSpPr>
            <a:spLocks noGrp="1"/>
          </p:cNvSpPr>
          <p:nvPr>
            <p:ph idx="1"/>
          </p:nvPr>
        </p:nvSpPr>
        <p:spPr>
          <a:xfrm>
            <a:off x="539552" y="1547739"/>
            <a:ext cx="7776864" cy="4739679"/>
          </a:xfrm>
        </p:spPr>
        <p:txBody>
          <a:bodyPr/>
          <a:lstStyle/>
          <a:p>
            <a:pPr eaLnBrk="1" hangingPunct="1">
              <a:spcBef>
                <a:spcPct val="0"/>
              </a:spcBef>
              <a:spcAft>
                <a:spcPts val="600"/>
              </a:spcAft>
            </a:pPr>
            <a:r>
              <a:rPr lang="en-GB" dirty="0">
                <a:solidFill>
                  <a:srgbClr val="000000"/>
                </a:solidFill>
              </a:rPr>
              <a:t>Key roles of healthcare practitioners in relation to the flu programme are:</a:t>
            </a:r>
          </a:p>
          <a:p>
            <a:pPr eaLnBrk="1" hangingPunct="1">
              <a:spcBef>
                <a:spcPct val="0"/>
              </a:spcBef>
              <a:spcAft>
                <a:spcPts val="600"/>
              </a:spcAft>
            </a:pPr>
            <a:endParaRPr lang="en-GB" dirty="0">
              <a:solidFill>
                <a:srgbClr val="000000"/>
              </a:solidFill>
            </a:endParaRPr>
          </a:p>
          <a:p>
            <a:pPr eaLnBrk="1" hangingPunct="1">
              <a:spcBef>
                <a:spcPct val="0"/>
              </a:spcBef>
              <a:spcAft>
                <a:spcPts val="600"/>
              </a:spcAft>
              <a:buFont typeface="Arial"/>
              <a:buChar char="•"/>
            </a:pPr>
            <a:r>
              <a:rPr lang="en-GB" dirty="0">
                <a:solidFill>
                  <a:srgbClr val="000000"/>
                </a:solidFill>
              </a:rPr>
              <a:t>to be able to describe the evidence base for the administration of the flu vaccination to all eligible groups</a:t>
            </a:r>
          </a:p>
          <a:p>
            <a:pPr eaLnBrk="1" hangingPunct="1">
              <a:spcBef>
                <a:spcPct val="0"/>
              </a:spcBef>
              <a:spcAft>
                <a:spcPts val="600"/>
              </a:spcAft>
              <a:buFont typeface="Arial"/>
              <a:buChar char="•"/>
            </a:pPr>
            <a:r>
              <a:rPr lang="en-GB" dirty="0">
                <a:solidFill>
                  <a:srgbClr val="000000"/>
                </a:solidFill>
              </a:rPr>
              <a:t>to advise parents/carers of children who are eligible to receive the flu vaccination that it is strongly recommended that children are vaccinated against flu</a:t>
            </a:r>
          </a:p>
          <a:p>
            <a:pPr eaLnBrk="1" hangingPunct="1">
              <a:spcBef>
                <a:spcPct val="0"/>
              </a:spcBef>
              <a:spcAft>
                <a:spcPts val="600"/>
              </a:spcAft>
              <a:buFont typeface="Arial"/>
              <a:buChar char="•"/>
            </a:pPr>
            <a:r>
              <a:rPr lang="en-GB" dirty="0">
                <a:solidFill>
                  <a:srgbClr val="000000"/>
                </a:solidFill>
              </a:rPr>
              <a:t>to safely administer flu vaccines in accordance with the vaccine schedule</a:t>
            </a:r>
          </a:p>
          <a:p>
            <a:pPr eaLnBrk="1" hangingPunct="1">
              <a:spcBef>
                <a:spcPct val="0"/>
              </a:spcBef>
              <a:spcAft>
                <a:spcPts val="600"/>
              </a:spcAft>
              <a:buFont typeface="Arial"/>
              <a:buChar char="•"/>
            </a:pPr>
            <a:r>
              <a:rPr lang="en-GB" dirty="0">
                <a:solidFill>
                  <a:srgbClr val="000000"/>
                </a:solidFill>
              </a:rPr>
              <a:t>to ensure any adverse effects are managed and reported appropriately</a:t>
            </a:r>
          </a:p>
          <a:p>
            <a:pPr>
              <a:spcAft>
                <a:spcPts val="600"/>
              </a:spcAft>
            </a:pPr>
            <a:endParaRPr lang="en-GB" sz="1600" dirty="0"/>
          </a:p>
        </p:txBody>
      </p:sp>
      <p:sp>
        <p:nvSpPr>
          <p:cNvPr id="4" name="Slide Number Placeholder 3"/>
          <p:cNvSpPr>
            <a:spLocks noGrp="1"/>
          </p:cNvSpPr>
          <p:nvPr>
            <p:ph type="sldNum" sz="quarter" idx="10"/>
          </p:nvPr>
        </p:nvSpPr>
        <p:spPr>
          <a:xfrm>
            <a:off x="-6713" y="6308725"/>
            <a:ext cx="9144000" cy="549275"/>
          </a:xfrm>
        </p:spPr>
        <p:txBody>
          <a:bodyPr/>
          <a:lstStyle/>
          <a:p>
            <a:pPr>
              <a:defRPr/>
            </a:pPr>
            <a:r>
              <a:rPr lang="en-US" dirty="0"/>
              <a:t>  </a:t>
            </a:r>
            <a:fld id="{2565FA6D-D4C8-4C4C-AC4B-3269734D34D8}" type="slidenum">
              <a:rPr lang="en-US" smtClean="0"/>
              <a:pPr>
                <a:defRPr/>
              </a:pPr>
              <a:t>7</a:t>
            </a:fld>
            <a:r>
              <a:rPr lang="en-US" dirty="0"/>
              <a:t> </a:t>
            </a:r>
          </a:p>
        </p:txBody>
      </p:sp>
      <p:sp>
        <p:nvSpPr>
          <p:cNvPr id="5" name="Footer Placeholder 4">
            <a:extLst>
              <a:ext uri="{FF2B5EF4-FFF2-40B4-BE49-F238E27FC236}">
                <a16:creationId xmlns:a16="http://schemas.microsoft.com/office/drawing/2014/main" id="{41712871-CFF8-4C2E-8167-34054093583F}"/>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32977198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70</a:t>
            </a:fld>
            <a:endParaRPr lang="en-US" dirty="0"/>
          </a:p>
        </p:txBody>
      </p:sp>
      <p:sp>
        <p:nvSpPr>
          <p:cNvPr id="8" name="Text Box 3"/>
          <p:cNvSpPr>
            <a:spLocks noGrp="1" noChangeArrowheads="1"/>
          </p:cNvSpPr>
          <p:nvPr>
            <p:ph type="title"/>
          </p:nvPr>
        </p:nvSpPr>
        <p:spPr>
          <a:xfrm>
            <a:off x="611560" y="548680"/>
            <a:ext cx="8353300" cy="775247"/>
          </a:xfrm>
        </p:spPr>
        <p:txBody>
          <a:bodyPr wrap="square" numCol="1" anchorCtr="0" compatLnSpc="1">
            <a:prstTxWarp prst="textNoShape">
              <a:avLst/>
            </a:prstTxWarp>
            <a:normAutofit/>
          </a:bodyPr>
          <a:lstStyle/>
          <a:p>
            <a:pPr>
              <a:spcBef>
                <a:spcPct val="20000"/>
              </a:spcBef>
              <a:buClr>
                <a:srgbClr val="C60F8C"/>
              </a:buClr>
            </a:pPr>
            <a:r>
              <a:rPr lang="en-GB" sz="3600" dirty="0">
                <a:ea typeface="ヒラギノ角ゴ Pro W3" charset="-128"/>
                <a:cs typeface="ヒラギノ角ゴ Pro W3" charset="-128"/>
              </a:rPr>
              <a:t>Administration of LAIV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84784"/>
            <a:ext cx="7998878" cy="417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94233" y="5805264"/>
            <a:ext cx="1962397" cy="215444"/>
          </a:xfrm>
          <a:prstGeom prst="rect">
            <a:avLst/>
          </a:prstGeom>
          <a:noFill/>
        </p:spPr>
        <p:txBody>
          <a:bodyPr wrap="none" rtlCol="0">
            <a:spAutoFit/>
          </a:bodyPr>
          <a:lstStyle/>
          <a:p>
            <a:r>
              <a:rPr lang="en-GB" sz="800" dirty="0"/>
              <a:t>Images taken from Fluenz Tetra® SPC</a:t>
            </a:r>
          </a:p>
        </p:txBody>
      </p:sp>
      <p:sp>
        <p:nvSpPr>
          <p:cNvPr id="10" name="Footer Placeholder 4">
            <a:extLst>
              <a:ext uri="{FF2B5EF4-FFF2-40B4-BE49-F238E27FC236}">
                <a16:creationId xmlns:a16="http://schemas.microsoft.com/office/drawing/2014/main" id="{E78921D8-E34A-46F4-8711-FB362D1F0D54}"/>
              </a:ext>
            </a:extLst>
          </p:cNvPr>
          <p:cNvSpPr>
            <a:spLocks noGrp="1"/>
          </p:cNvSpPr>
          <p:nvPr>
            <p:ph type="ftr" sz="quarter" idx="4294967295"/>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18143612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71</a:t>
            </a:fld>
            <a:endParaRPr lang="en-US" dirty="0"/>
          </a:p>
        </p:txBody>
      </p:sp>
      <p:sp>
        <p:nvSpPr>
          <p:cNvPr id="7" name="Text Box 3"/>
          <p:cNvSpPr txBox="1">
            <a:spLocks noChangeArrowheads="1"/>
          </p:cNvSpPr>
          <p:nvPr/>
        </p:nvSpPr>
        <p:spPr bwMode="auto">
          <a:xfrm>
            <a:off x="611188" y="1700213"/>
            <a:ext cx="3679825" cy="457200"/>
          </a:xfrm>
          <a:prstGeom prst="rect">
            <a:avLst/>
          </a:prstGeom>
          <a:noFill/>
          <a:ln w="9525">
            <a:noFill/>
            <a:miter lim="800000"/>
            <a:headEnd/>
            <a:tailEnd/>
          </a:ln>
        </p:spPr>
        <p:txBody>
          <a:bodyPr>
            <a:prstTxWarp prst="textNoShape">
              <a:avLst/>
            </a:prstTxWarp>
            <a:spAutoFit/>
          </a:bodyPr>
          <a:lstStyle/>
          <a:p>
            <a:pPr>
              <a:spcBef>
                <a:spcPct val="20000"/>
              </a:spcBef>
              <a:buClr>
                <a:srgbClr val="C60F8C"/>
              </a:buClr>
              <a:buFont typeface="Arial" charset="0"/>
              <a:buNone/>
            </a:pPr>
            <a:endParaRPr lang="en-GB" sz="2400" baseline="0" dirty="0"/>
          </a:p>
        </p:txBody>
      </p:sp>
      <p:sp>
        <p:nvSpPr>
          <p:cNvPr id="10" name="Text Box 3"/>
          <p:cNvSpPr>
            <a:spLocks noGrp="1" noChangeArrowheads="1"/>
          </p:cNvSpPr>
          <p:nvPr>
            <p:ph type="title"/>
          </p:nvPr>
        </p:nvSpPr>
        <p:spPr>
          <a:xfrm>
            <a:off x="587599" y="548680"/>
            <a:ext cx="8353300" cy="762000"/>
          </a:xfrm>
        </p:spPr>
        <p:txBody>
          <a:bodyPr wrap="square" numCol="1" anchorCtr="0" compatLnSpc="1">
            <a:prstTxWarp prst="textNoShape">
              <a:avLst/>
            </a:prstTxWarp>
            <a:normAutofit/>
          </a:bodyPr>
          <a:lstStyle/>
          <a:p>
            <a:pPr>
              <a:spcBef>
                <a:spcPct val="20000"/>
              </a:spcBef>
              <a:buClr>
                <a:srgbClr val="C60F8C"/>
              </a:buClr>
            </a:pPr>
            <a:r>
              <a:rPr lang="en-GB" sz="3600" dirty="0">
                <a:ea typeface="ヒラギノ角ゴ Pro W3" charset="-128"/>
                <a:cs typeface="ヒラギノ角ゴ Pro W3" charset="-128"/>
              </a:rPr>
              <a:t>Administration of LAIV</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4784"/>
            <a:ext cx="8497598" cy="404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87016" y="5633571"/>
            <a:ext cx="1962397" cy="215444"/>
          </a:xfrm>
          <a:prstGeom prst="rect">
            <a:avLst/>
          </a:prstGeom>
          <a:noFill/>
        </p:spPr>
        <p:txBody>
          <a:bodyPr wrap="none" rtlCol="0">
            <a:spAutoFit/>
          </a:bodyPr>
          <a:lstStyle/>
          <a:p>
            <a:r>
              <a:rPr lang="en-GB" sz="800" dirty="0"/>
              <a:t>Images taken from Fluenz Tetra® SPC</a:t>
            </a:r>
          </a:p>
        </p:txBody>
      </p:sp>
      <p:sp>
        <p:nvSpPr>
          <p:cNvPr id="8" name="Footer Placeholder 4">
            <a:extLst>
              <a:ext uri="{FF2B5EF4-FFF2-40B4-BE49-F238E27FC236}">
                <a16:creationId xmlns:a16="http://schemas.microsoft.com/office/drawing/2014/main" id="{80DCA2FA-C0D3-4B28-B3AA-14DC1A77764A}"/>
              </a:ext>
            </a:extLst>
          </p:cNvPr>
          <p:cNvSpPr>
            <a:spLocks noGrp="1"/>
          </p:cNvSpPr>
          <p:nvPr>
            <p:ph type="ftr" sz="quarter" idx="4294967295"/>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41027231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254360" cy="648072"/>
          </a:xfrm>
        </p:spPr>
        <p:txBody>
          <a:bodyPr>
            <a:normAutofit/>
          </a:bodyPr>
          <a:lstStyle/>
          <a:p>
            <a:r>
              <a:rPr lang="en-GB" dirty="0"/>
              <a:t>Administration video</a:t>
            </a:r>
          </a:p>
        </p:txBody>
      </p:sp>
      <p:sp>
        <p:nvSpPr>
          <p:cNvPr id="3" name="Content Placeholder 2"/>
          <p:cNvSpPr>
            <a:spLocks noGrp="1"/>
          </p:cNvSpPr>
          <p:nvPr>
            <p:ph idx="1"/>
          </p:nvPr>
        </p:nvSpPr>
        <p:spPr>
          <a:xfrm>
            <a:off x="539552" y="1556792"/>
            <a:ext cx="3600202" cy="3456385"/>
          </a:xfrm>
        </p:spPr>
        <p:txBody>
          <a:bodyPr/>
          <a:lstStyle/>
          <a:p>
            <a:pPr marL="0" indent="0"/>
            <a:r>
              <a:rPr lang="en-GB" sz="1600" b="1" dirty="0">
                <a:latin typeface="Arial" charset="0"/>
                <a:ea typeface="ヒラギノ角ゴ Pro W3" charset="-128"/>
                <a:cs typeface="ヒラギノ角ゴ Pro W3" charset="-128"/>
              </a:rPr>
              <a:t>A video for health professionals on how to administer the LAIV vaccine has been produced by NHS Education for Scotland (NES).</a:t>
            </a:r>
          </a:p>
          <a:p>
            <a:pPr marL="0" indent="0"/>
            <a:r>
              <a:rPr lang="en-GB" sz="1600" dirty="0">
                <a:latin typeface="Arial" charset="0"/>
                <a:ea typeface="ヒラギノ角ゴ Pro W3" charset="-128"/>
                <a:cs typeface="ヒラギノ角ゴ Pro W3" charset="-128"/>
              </a:rPr>
              <a:t>It is available to view on the NES website at:</a:t>
            </a:r>
          </a:p>
          <a:p>
            <a:pPr marL="0" indent="0"/>
            <a:r>
              <a:rPr lang="en-GB" sz="1600" b="1" dirty="0">
                <a:hlinkClick r:id="rId2"/>
              </a:rPr>
              <a:t>http://www.nes.scot.nhs.uk/education-and-training/by-theme-initiative/public-health/health-protection/seasonal-flu/childhood-seasonal-flu-vaccination-programme-resources-for-registered-practitioners.aspx</a:t>
            </a:r>
            <a:endParaRPr lang="en-GB" sz="1600" dirty="0"/>
          </a:p>
          <a:p>
            <a:pPr marL="0" indent="0"/>
            <a:endParaRPr lang="en-GB" sz="16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72</a:t>
            </a:fld>
            <a:r>
              <a:rPr lang="en-US" dirty="0"/>
              <a:t>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556792"/>
            <a:ext cx="3744416" cy="29955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p>
        </p:txBody>
      </p:sp>
      <p:sp>
        <p:nvSpPr>
          <p:cNvPr id="7" name="Footer Placeholder 4">
            <a:extLst>
              <a:ext uri="{FF2B5EF4-FFF2-40B4-BE49-F238E27FC236}">
                <a16:creationId xmlns:a16="http://schemas.microsoft.com/office/drawing/2014/main" id="{3D88F124-1832-4A62-BDAE-46D4B8173287}"/>
              </a:ext>
            </a:extLst>
          </p:cNvPr>
          <p:cNvSpPr txBox="1">
            <a:spLocks/>
          </p:cNvSpPr>
          <p:nvPr/>
        </p:nvSpPr>
        <p:spPr>
          <a:xfrm>
            <a:off x="720601" y="6327394"/>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13493585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028000" cy="648072"/>
          </a:xfrm>
        </p:spPr>
        <p:txBody>
          <a:bodyPr/>
          <a:lstStyle/>
          <a:p>
            <a:r>
              <a:rPr lang="en-GB" dirty="0"/>
              <a:t>Commonly reported adverse reactions</a:t>
            </a:r>
          </a:p>
        </p:txBody>
      </p:sp>
      <p:sp>
        <p:nvSpPr>
          <p:cNvPr id="3" name="Content Placeholder 2"/>
          <p:cNvSpPr>
            <a:spLocks noGrp="1"/>
          </p:cNvSpPr>
          <p:nvPr>
            <p:ph idx="1"/>
          </p:nvPr>
        </p:nvSpPr>
        <p:spPr>
          <a:xfrm>
            <a:off x="539552" y="1340769"/>
            <a:ext cx="8028000" cy="4967956"/>
          </a:xfrm>
        </p:spPr>
        <p:txBody>
          <a:bodyPr/>
          <a:lstStyle/>
          <a:p>
            <a:r>
              <a:rPr lang="en-GB" sz="1600" b="1" dirty="0"/>
              <a:t>Following inactivated flu vaccine:</a:t>
            </a:r>
          </a:p>
          <a:p>
            <a:pPr>
              <a:buFont typeface="Arial" panose="020B0604020202020204" pitchFamily="34" charset="0"/>
              <a:buChar char="•"/>
            </a:pPr>
            <a:r>
              <a:rPr lang="en-GB" sz="1600" dirty="0"/>
              <a:t>pain, swelling or redness at the injection site, low grade fever, malaise, shivering, sweating, fatigue, headache, myalgia and arthralgia </a:t>
            </a:r>
          </a:p>
          <a:p>
            <a:pPr>
              <a:buFont typeface="Arial" panose="020B0604020202020204" pitchFamily="34" charset="0"/>
              <a:buChar char="•"/>
            </a:pPr>
            <a:r>
              <a:rPr lang="en-GB" sz="1600" dirty="0"/>
              <a:t>a small painless nodule may also form at the injection site</a:t>
            </a:r>
          </a:p>
          <a:p>
            <a:pPr>
              <a:buFont typeface="Arial" panose="020B0604020202020204" pitchFamily="34" charset="0"/>
              <a:buChar char="•"/>
            </a:pPr>
            <a:r>
              <a:rPr lang="en-GB" sz="1600" dirty="0"/>
              <a:t>these symptoms usually disappear within one to two days without treatment</a:t>
            </a:r>
          </a:p>
          <a:p>
            <a:pPr>
              <a:buFont typeface="Arial" panose="020B0604020202020204" pitchFamily="34" charset="0"/>
              <a:buChar char="•"/>
            </a:pPr>
            <a:r>
              <a:rPr lang="en-GB" sz="1600" dirty="0"/>
              <a:t>due to the MF59 adjuvant, a higher incidence of mild post-immunisation reactions has been reported with aTIV, compared to non-adjuvanted influenza vaccines</a:t>
            </a:r>
          </a:p>
          <a:p>
            <a:endParaRPr lang="en-GB" sz="100" b="1" dirty="0"/>
          </a:p>
          <a:p>
            <a:r>
              <a:rPr lang="en-GB" sz="1600" b="1" dirty="0"/>
              <a:t>Following live attenuated flu vaccine:</a:t>
            </a:r>
          </a:p>
          <a:p>
            <a:pPr>
              <a:buFont typeface="Arial" panose="020B0604020202020204" pitchFamily="34" charset="0"/>
              <a:buChar char="•"/>
            </a:pPr>
            <a:r>
              <a:rPr lang="en-GB" sz="1600" dirty="0"/>
              <a:t>nasal congestion/rhinorrhoea, reduced appetite, weakness, fever and headache </a:t>
            </a:r>
          </a:p>
          <a:p>
            <a:pPr marL="0" indent="0"/>
            <a:endParaRPr lang="en-GB" sz="100" dirty="0"/>
          </a:p>
          <a:p>
            <a:pPr marL="0" indent="0"/>
            <a:r>
              <a:rPr lang="en-GB" sz="1600" dirty="0"/>
              <a:t>Rarely, after live or inactivated vaccine, immediate reactions such as urticaria, angio-oedema, bronchospasm and anaphylaxis can occur</a:t>
            </a:r>
          </a:p>
          <a:p>
            <a:endParaRPr lang="en-GB" sz="1600" u="sng" dirty="0"/>
          </a:p>
          <a:p>
            <a:endParaRPr lang="en-GB" sz="16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73</a:t>
            </a:fld>
            <a:endParaRPr lang="en-US" dirty="0"/>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solidFill>
                <a:prstClr val="white"/>
              </a:solidFill>
            </a:endParaRPr>
          </a:p>
        </p:txBody>
      </p:sp>
      <p:sp>
        <p:nvSpPr>
          <p:cNvPr id="6" name="Footer Placeholder 4">
            <a:extLst>
              <a:ext uri="{FF2B5EF4-FFF2-40B4-BE49-F238E27FC236}">
                <a16:creationId xmlns:a16="http://schemas.microsoft.com/office/drawing/2014/main" id="{57930BF4-D4A9-438B-BF4F-A7DDEA785876}"/>
              </a:ext>
            </a:extLst>
          </p:cNvPr>
          <p:cNvSpPr txBox="1">
            <a:spLocks/>
          </p:cNvSpPr>
          <p:nvPr/>
        </p:nvSpPr>
        <p:spPr>
          <a:xfrm>
            <a:off x="720601" y="6308724"/>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6544808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74</a:t>
            </a:fld>
            <a:endParaRPr lang="en-US" dirty="0"/>
          </a:p>
        </p:txBody>
      </p:sp>
      <p:sp>
        <p:nvSpPr>
          <p:cNvPr id="7" name="Title 1"/>
          <p:cNvSpPr>
            <a:spLocks noGrp="1"/>
          </p:cNvSpPr>
          <p:nvPr>
            <p:ph type="title" idx="4294967295"/>
          </p:nvPr>
        </p:nvSpPr>
        <p:spPr>
          <a:xfrm>
            <a:off x="356980" y="548680"/>
            <a:ext cx="8442907" cy="648072"/>
          </a:xfrm>
        </p:spPr>
        <p:txBody>
          <a:bodyPr wrap="square" numCol="1" anchorCtr="0" compatLnSpc="1">
            <a:prstTxWarp prst="textNoShape">
              <a:avLst/>
            </a:prstTxWarp>
            <a:normAutofit fontScale="90000"/>
          </a:bodyPr>
          <a:lstStyle/>
          <a:p>
            <a:br>
              <a:rPr lang="en-GB">
                <a:ea typeface="ヒラギノ角ゴ Pro W3" charset="-128"/>
                <a:cs typeface="ヒラギノ角ゴ Pro W3" charset="-128"/>
              </a:rPr>
            </a:br>
            <a:br>
              <a:rPr lang="en-GB">
                <a:ea typeface="ヒラギノ角ゴ Pro W3" charset="-128"/>
                <a:cs typeface="ヒラギノ角ゴ Pro W3" charset="-128"/>
              </a:rPr>
            </a:br>
            <a:r>
              <a:rPr lang="en-GB">
                <a:ea typeface="ヒラギノ角ゴ Pro W3" charset="-128"/>
                <a:cs typeface="ヒラギノ角ゴ Pro W3" charset="-128"/>
              </a:rPr>
              <a:t>Reporting suspected adverse reactions </a:t>
            </a:r>
            <a:br>
              <a:rPr lang="en-GB">
                <a:solidFill>
                  <a:schemeClr val="tx1"/>
                </a:solidFill>
                <a:ea typeface="ヒラギノ角ゴ Pro W3" charset="-128"/>
                <a:cs typeface="ヒラギノ角ゴ Pro W3" charset="-128"/>
              </a:rPr>
            </a:br>
            <a:br>
              <a:rPr lang="en-GB">
                <a:solidFill>
                  <a:schemeClr val="tx1"/>
                </a:solidFill>
                <a:ea typeface="ヒラギノ角ゴ Pro W3" charset="-128"/>
                <a:cs typeface="ヒラギノ角ゴ Pro W3" charset="-128"/>
              </a:rPr>
            </a:br>
            <a:endParaRPr lang="en-GB" dirty="0">
              <a:solidFill>
                <a:schemeClr val="tx1"/>
              </a:solidFill>
              <a:ea typeface="ヒラギノ角ゴ Pro W3" charset="-128"/>
              <a:cs typeface="ヒラギノ角ゴ Pro W3" charset="-128"/>
            </a:endParaRPr>
          </a:p>
        </p:txBody>
      </p:sp>
      <p:sp>
        <p:nvSpPr>
          <p:cNvPr id="8" name="Content Placeholder 2"/>
          <p:cNvSpPr>
            <a:spLocks noGrp="1"/>
          </p:cNvSpPr>
          <p:nvPr>
            <p:ph idx="4294967295"/>
          </p:nvPr>
        </p:nvSpPr>
        <p:spPr>
          <a:xfrm>
            <a:off x="352203" y="1834156"/>
            <a:ext cx="5688632" cy="3888432"/>
          </a:xfrm>
        </p:spPr>
        <p:txBody>
          <a:bodyPr/>
          <a:lstStyle/>
          <a:p>
            <a:pPr marL="0" indent="0">
              <a:spcBef>
                <a:spcPts val="1000"/>
              </a:spcBef>
            </a:pPr>
            <a:r>
              <a:rPr lang="en-GB" sz="1600" dirty="0">
                <a:solidFill>
                  <a:schemeClr val="tx1"/>
                </a:solidFill>
              </a:rPr>
              <a:t>All serious suspected reactions following flu vaccination should be reported to the Medicines and Healthcare products Regulatory Agency using the Yellow Card scheme at </a:t>
            </a:r>
            <a:r>
              <a:rPr lang="en-GB" sz="1600" dirty="0">
                <a:solidFill>
                  <a:schemeClr val="tx1"/>
                </a:solidFill>
                <a:hlinkClick r:id="rId3"/>
              </a:rPr>
              <a:t>http://yellowcard.mhra.gov.uk/</a:t>
            </a:r>
            <a:endParaRPr lang="en-GB" sz="1600" dirty="0">
              <a:solidFill>
                <a:schemeClr val="tx1"/>
              </a:solidFill>
            </a:endParaRPr>
          </a:p>
          <a:p>
            <a:pPr marL="0" indent="0">
              <a:spcBef>
                <a:spcPts val="1000"/>
              </a:spcBef>
            </a:pPr>
            <a:r>
              <a:rPr lang="en-GB" sz="1600" dirty="0">
                <a:solidFill>
                  <a:schemeClr val="tx1"/>
                </a:solidFill>
              </a:rPr>
              <a:t>Four of the flu vaccines recommended for use during 2020/21 carry a black triangle symbol (▼) (as do all vaccines during the earlier stages of their introduction)</a:t>
            </a:r>
          </a:p>
          <a:p>
            <a:pPr marL="0" indent="0">
              <a:spcBef>
                <a:spcPts val="1000"/>
              </a:spcBef>
            </a:pPr>
            <a:r>
              <a:rPr lang="en-GB" sz="1600" dirty="0">
                <a:solidFill>
                  <a:schemeClr val="tx1"/>
                </a:solidFill>
              </a:rPr>
              <a:t>This is to encourage reporting of </a:t>
            </a:r>
            <a:r>
              <a:rPr lang="en-GB" sz="1600" u="sng" dirty="0">
                <a:solidFill>
                  <a:schemeClr val="tx1"/>
                </a:solidFill>
              </a:rPr>
              <a:t>all</a:t>
            </a:r>
            <a:r>
              <a:rPr lang="en-GB" sz="1600" dirty="0">
                <a:solidFill>
                  <a:schemeClr val="tx1"/>
                </a:solidFill>
              </a:rPr>
              <a:t> suspected adverse reactions</a:t>
            </a:r>
            <a:endParaRPr lang="en-GB" sz="1600" b="1" dirty="0">
              <a:solidFill>
                <a:schemeClr val="tx1"/>
              </a:solidFill>
              <a:latin typeface="Arial" charset="0"/>
              <a:ea typeface="ヒラギノ角ゴ Pro W3" charset="-128"/>
              <a:cs typeface="ヒラギノ角ゴ Pro W3" charset="-128"/>
            </a:endParaRPr>
          </a:p>
          <a:p>
            <a:pPr>
              <a:spcBef>
                <a:spcPts val="1000"/>
              </a:spcBef>
            </a:pPr>
            <a:r>
              <a:rPr lang="en-GB" sz="1100" b="1" dirty="0">
                <a:solidFill>
                  <a:schemeClr val="tx1"/>
                </a:solidFill>
                <a:latin typeface="Arial" charset="0"/>
                <a:ea typeface="ヒラギノ角ゴ Pro W3" charset="-128"/>
                <a:cs typeface="ヒラギノ角ゴ Pro W3" charset="-128"/>
              </a:rPr>
              <a:t>Yellow card scheme: </a:t>
            </a:r>
            <a:r>
              <a:rPr lang="en-GB" sz="1100" u="sng" dirty="0">
                <a:solidFill>
                  <a:srgbClr val="0070C0"/>
                </a:solidFill>
                <a:latin typeface="Arial" charset="0"/>
                <a:ea typeface="ヒラギノ角ゴ Pro W3" charset="-128"/>
                <a:cs typeface="ヒラギノ角ゴ Pro W3" charset="-128"/>
                <a:hlinkClick r:id="rId4"/>
              </a:rPr>
              <a:t>http://mhra.gov.uk/yellowcard</a:t>
            </a:r>
            <a:r>
              <a:rPr lang="en-GB" sz="1100" dirty="0">
                <a:solidFill>
                  <a:srgbClr val="0070C0"/>
                </a:solidFill>
                <a:latin typeface="Arial" charset="0"/>
                <a:ea typeface="ヒラギノ角ゴ Pro W3" charset="-128"/>
                <a:cs typeface="ヒラギノ角ゴ Pro W3" charset="-128"/>
              </a:rPr>
              <a:t>:</a:t>
            </a:r>
            <a:endParaRPr lang="en-GB" sz="1100" b="1" dirty="0">
              <a:solidFill>
                <a:schemeClr val="tx1"/>
              </a:solidFill>
              <a:latin typeface="Arial" charset="0"/>
              <a:ea typeface="ヒラギノ角ゴ Pro W3" charset="-128"/>
              <a:cs typeface="ヒラギノ角ゴ Pro W3" charset="-128"/>
            </a:endParaRPr>
          </a:p>
          <a:p>
            <a:pPr>
              <a:lnSpc>
                <a:spcPct val="90000"/>
              </a:lnSpc>
              <a:spcBef>
                <a:spcPts val="1000"/>
              </a:spcBef>
              <a:buFont typeface="Arial" pitchFamily="34" charset="0"/>
              <a:buChar char="•"/>
            </a:pPr>
            <a:r>
              <a:rPr lang="en-GB" sz="1100" dirty="0">
                <a:solidFill>
                  <a:schemeClr val="tx1"/>
                </a:solidFill>
                <a:latin typeface="Arial" charset="0"/>
                <a:ea typeface="ヒラギノ角ゴ Pro W3" charset="-128"/>
                <a:cs typeface="ヒラギノ角ゴ Pro W3" charset="-128"/>
              </a:rPr>
              <a:t>voluntary reporting system for suspected adverse reaction to medicine/vaccines</a:t>
            </a:r>
          </a:p>
          <a:p>
            <a:pPr>
              <a:lnSpc>
                <a:spcPct val="90000"/>
              </a:lnSpc>
              <a:spcBef>
                <a:spcPts val="1000"/>
              </a:spcBef>
              <a:buFont typeface="Arial" pitchFamily="34" charset="0"/>
              <a:buChar char="•"/>
            </a:pPr>
            <a:r>
              <a:rPr lang="en-GB" sz="1100" dirty="0">
                <a:solidFill>
                  <a:schemeClr val="tx1"/>
                </a:solidFill>
                <a:latin typeface="Arial" charset="0"/>
                <a:ea typeface="ヒラギノ角ゴ Pro W3" charset="-128"/>
                <a:cs typeface="ヒラギノ角ゴ Pro W3" charset="-128"/>
              </a:rPr>
              <a:t>success of scheme depends on early, complete and accurate reporting</a:t>
            </a:r>
          </a:p>
          <a:p>
            <a:pPr>
              <a:lnSpc>
                <a:spcPct val="90000"/>
              </a:lnSpc>
              <a:spcBef>
                <a:spcPts val="1000"/>
              </a:spcBef>
              <a:buFont typeface="Arial" pitchFamily="34" charset="0"/>
              <a:buChar char="•"/>
            </a:pPr>
            <a:r>
              <a:rPr lang="en-GB" sz="1100" dirty="0">
                <a:solidFill>
                  <a:schemeClr val="tx1"/>
                </a:solidFill>
                <a:latin typeface="Arial" charset="0"/>
                <a:ea typeface="ヒラギノ角ゴ Pro W3" charset="-128"/>
                <a:cs typeface="ヒラギノ角ゴ Pro W3" charset="-128"/>
              </a:rPr>
              <a:t>report even if uncertain about whether vaccine caused condition</a:t>
            </a:r>
            <a:endParaRPr lang="en-GB" sz="1100" dirty="0">
              <a:solidFill>
                <a:srgbClr val="0070C0"/>
              </a:solidFill>
              <a:latin typeface="Arial" charset="0"/>
              <a:ea typeface="ヒラギノ角ゴ Pro W3" charset="-128"/>
              <a:cs typeface="ヒラギノ角ゴ Pro W3" charset="-128"/>
            </a:endParaRPr>
          </a:p>
          <a:p>
            <a:pPr>
              <a:lnSpc>
                <a:spcPct val="90000"/>
              </a:lnSpc>
              <a:spcBef>
                <a:spcPts val="1000"/>
              </a:spcBef>
              <a:buFont typeface="Arial" pitchFamily="34" charset="0"/>
              <a:buChar char="•"/>
            </a:pPr>
            <a:r>
              <a:rPr lang="en-GB" sz="1100" dirty="0">
                <a:solidFill>
                  <a:schemeClr val="tx1"/>
                </a:solidFill>
                <a:latin typeface="Arial" charset="0"/>
                <a:ea typeface="ヒラギノ角ゴ Pro W3" charset="-128"/>
                <a:cs typeface="ヒラギノ角ゴ Pro W3" charset="-128"/>
              </a:rPr>
              <a:t>see chapter 8 of Green Book for details</a:t>
            </a:r>
          </a:p>
          <a:p>
            <a:endParaRPr lang="en-GB" sz="2000" dirty="0">
              <a:latin typeface="Arial" charset="0"/>
              <a:ea typeface="ヒラギノ角ゴ Pro W3" charset="-128"/>
              <a:cs typeface="ヒラギノ角ゴ Pro W3" charset="-128"/>
            </a:endParaRPr>
          </a:p>
        </p:txBody>
      </p:sp>
      <p:pic>
        <p:nvPicPr>
          <p:cNvPr id="2" name="Picture 1">
            <a:extLst>
              <a:ext uri="{FF2B5EF4-FFF2-40B4-BE49-F238E27FC236}">
                <a16:creationId xmlns:a16="http://schemas.microsoft.com/office/drawing/2014/main" id="{37627AFF-F057-4207-AD78-FEF304BBB99C}"/>
              </a:ext>
            </a:extLst>
          </p:cNvPr>
          <p:cNvPicPr>
            <a:picLocks noChangeAspect="1"/>
          </p:cNvPicPr>
          <p:nvPr/>
        </p:nvPicPr>
        <p:blipFill>
          <a:blip r:embed="rId5"/>
          <a:stretch>
            <a:fillRect/>
          </a:stretch>
        </p:blipFill>
        <p:spPr>
          <a:xfrm>
            <a:off x="6412587" y="2028389"/>
            <a:ext cx="2551901" cy="1921103"/>
          </a:xfrm>
          <a:prstGeom prst="rect">
            <a:avLst/>
          </a:prstGeom>
          <a:ln>
            <a:solidFill>
              <a:schemeClr val="tx1"/>
            </a:solidFill>
          </a:ln>
        </p:spPr>
      </p:pic>
      <p:pic>
        <p:nvPicPr>
          <p:cNvPr id="9" name="Picture 5" descr="images.jpg">
            <a:extLst>
              <a:ext uri="{FF2B5EF4-FFF2-40B4-BE49-F238E27FC236}">
                <a16:creationId xmlns:a16="http://schemas.microsoft.com/office/drawing/2014/main" id="{80B82789-9B5A-4A36-BDCA-8666A9D78984}"/>
              </a:ext>
            </a:extLst>
          </p:cNvPr>
          <p:cNvPicPr>
            <a:picLocks noChangeAspect="1"/>
          </p:cNvPicPr>
          <p:nvPr/>
        </p:nvPicPr>
        <p:blipFill>
          <a:blip r:embed="rId6" cstate="print"/>
          <a:srcRect/>
          <a:stretch>
            <a:fillRect/>
          </a:stretch>
        </p:blipFill>
        <p:spPr bwMode="auto">
          <a:xfrm>
            <a:off x="5868144" y="4493096"/>
            <a:ext cx="2923653" cy="1656184"/>
          </a:xfrm>
          <a:prstGeom prst="rect">
            <a:avLst/>
          </a:prstGeom>
          <a:noFill/>
          <a:ln w="9525">
            <a:noFill/>
            <a:miter lim="800000"/>
            <a:headEnd/>
            <a:tailEnd/>
          </a:ln>
        </p:spPr>
      </p:pic>
      <p:sp>
        <p:nvSpPr>
          <p:cNvPr id="10" name="Footer Placeholder 4">
            <a:extLst>
              <a:ext uri="{FF2B5EF4-FFF2-40B4-BE49-F238E27FC236}">
                <a16:creationId xmlns:a16="http://schemas.microsoft.com/office/drawing/2014/main" id="{91C478B3-206A-47D1-AE4E-06CBB3C3797F}"/>
              </a:ext>
            </a:extLst>
          </p:cNvPr>
          <p:cNvSpPr>
            <a:spLocks noGrp="1"/>
          </p:cNvSpPr>
          <p:nvPr>
            <p:ph type="ftr" sz="quarter" idx="4294967295"/>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3075487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7544" y="548680"/>
            <a:ext cx="8458200" cy="787152"/>
          </a:xfrm>
        </p:spPr>
        <p:txBody>
          <a:bodyPr wrap="square" numCol="1" compatLnSpc="1">
            <a:prstTxWarp prst="textNoShape">
              <a:avLst/>
            </a:prstTxWarp>
            <a:normAutofit/>
          </a:bodyPr>
          <a:lstStyle/>
          <a:p>
            <a:r>
              <a:rPr lang="en-GB" sz="3600" dirty="0">
                <a:latin typeface="Arial" charset="0"/>
                <a:ea typeface="ヒラギノ角ゴ Pro W3" charset="-128"/>
                <a:cs typeface="ヒラギノ角ゴ Pro W3" charset="-128"/>
              </a:rPr>
              <a:t>Recording flu vaccine given </a:t>
            </a:r>
            <a:endParaRPr lang="en-US" sz="3600" dirty="0">
              <a:latin typeface="Arial" charset="0"/>
              <a:ea typeface="ヒラギノ角ゴ Pro W3" charset="-128"/>
              <a:cs typeface="ヒラギノ角ゴ Pro W3" charset="-128"/>
            </a:endParaRPr>
          </a:p>
        </p:txBody>
      </p:sp>
      <p:sp>
        <p:nvSpPr>
          <p:cNvPr id="63491" name="Rectangle 3"/>
          <p:cNvSpPr>
            <a:spLocks noGrp="1" noChangeArrowheads="1"/>
          </p:cNvSpPr>
          <p:nvPr>
            <p:ph idx="1"/>
          </p:nvPr>
        </p:nvSpPr>
        <p:spPr>
          <a:xfrm>
            <a:off x="500808" y="1340767"/>
            <a:ext cx="8424936" cy="4967957"/>
          </a:xfrm>
        </p:spPr>
        <p:txBody>
          <a:bodyPr/>
          <a:lstStyle/>
          <a:p>
            <a:pPr marL="0" indent="0">
              <a:spcBef>
                <a:spcPts val="600"/>
              </a:spcBef>
            </a:pPr>
            <a:r>
              <a:rPr lang="en-GB" sz="1600" dirty="0"/>
              <a:t>As a wide variety of influenza vaccines are on the UK market each year, it is especially important that the following information be recorded:</a:t>
            </a:r>
          </a:p>
          <a:p>
            <a:pPr>
              <a:spcBef>
                <a:spcPts val="600"/>
              </a:spcBef>
              <a:buFont typeface="Arial" panose="020B0604020202020204" pitchFamily="34" charset="0"/>
              <a:buChar char="•"/>
            </a:pPr>
            <a:r>
              <a:rPr lang="en-GB" sz="1600" dirty="0"/>
              <a:t>vaccine name, product name, batch number and expiry date </a:t>
            </a:r>
          </a:p>
          <a:p>
            <a:pPr>
              <a:spcBef>
                <a:spcPts val="600"/>
              </a:spcBef>
              <a:buFont typeface="Arial" panose="020B0604020202020204" pitchFamily="34" charset="0"/>
              <a:buChar char="•"/>
            </a:pPr>
            <a:r>
              <a:rPr lang="en-GB" sz="1600" dirty="0"/>
              <a:t>dose administered </a:t>
            </a:r>
          </a:p>
          <a:p>
            <a:pPr>
              <a:spcBef>
                <a:spcPts val="600"/>
              </a:spcBef>
              <a:buFont typeface="Arial" panose="020B0604020202020204" pitchFamily="34" charset="0"/>
              <a:buChar char="•"/>
            </a:pPr>
            <a:r>
              <a:rPr lang="en-GB" sz="1600" dirty="0"/>
              <a:t>date immunisation given </a:t>
            </a:r>
          </a:p>
          <a:p>
            <a:pPr>
              <a:spcBef>
                <a:spcPts val="600"/>
              </a:spcBef>
              <a:buFont typeface="Arial" panose="020B0604020202020204" pitchFamily="34" charset="0"/>
              <a:buChar char="•"/>
            </a:pPr>
            <a:r>
              <a:rPr lang="en-GB" sz="1600" dirty="0"/>
              <a:t>route/site used</a:t>
            </a:r>
          </a:p>
          <a:p>
            <a:pPr>
              <a:spcBef>
                <a:spcPts val="600"/>
              </a:spcBef>
              <a:buFont typeface="Arial" panose="020B0604020202020204" pitchFamily="34" charset="0"/>
              <a:buChar char="•"/>
            </a:pPr>
            <a:r>
              <a:rPr lang="en-GB" sz="1600" dirty="0"/>
              <a:t>name and signature of vaccinator</a:t>
            </a:r>
          </a:p>
          <a:p>
            <a:pPr>
              <a:spcBef>
                <a:spcPts val="600"/>
              </a:spcBef>
            </a:pPr>
            <a:endParaRPr lang="en-GB" sz="1000" dirty="0"/>
          </a:p>
          <a:p>
            <a:pPr>
              <a:spcBef>
                <a:spcPts val="600"/>
              </a:spcBef>
            </a:pPr>
            <a:r>
              <a:rPr lang="en-GB" sz="1600" dirty="0"/>
              <a:t>This information should be recorded in: </a:t>
            </a:r>
          </a:p>
          <a:p>
            <a:pPr>
              <a:spcBef>
                <a:spcPts val="600"/>
              </a:spcBef>
              <a:buFont typeface="Arial" panose="020B0604020202020204" pitchFamily="34" charset="0"/>
              <a:buChar char="•"/>
            </a:pPr>
            <a:r>
              <a:rPr lang="en-GB" sz="1600" dirty="0"/>
              <a:t>patient's GP record (or other patient record, depending on location)  </a:t>
            </a:r>
          </a:p>
          <a:p>
            <a:pPr>
              <a:spcBef>
                <a:spcPts val="600"/>
              </a:spcBef>
              <a:buFont typeface="Arial" panose="020B0604020202020204" pitchFamily="34" charset="0"/>
              <a:buChar char="•"/>
            </a:pPr>
            <a:r>
              <a:rPr lang="en-GB" sz="1600" dirty="0"/>
              <a:t>personal Child Health Record (the ‘Red Book’) if a child</a:t>
            </a:r>
          </a:p>
          <a:p>
            <a:pPr>
              <a:spcBef>
                <a:spcPts val="600"/>
              </a:spcBef>
              <a:buFont typeface="Arial" panose="020B0604020202020204" pitchFamily="34" charset="0"/>
              <a:buChar char="•"/>
            </a:pPr>
            <a:r>
              <a:rPr lang="en-GB" sz="1600" dirty="0"/>
              <a:t>practice computer system</a:t>
            </a:r>
          </a:p>
          <a:p>
            <a:pPr>
              <a:spcBef>
                <a:spcPts val="600"/>
              </a:spcBef>
              <a:buFont typeface="Arial" panose="020B0604020202020204" pitchFamily="34" charset="0"/>
              <a:buChar char="•"/>
            </a:pPr>
            <a:r>
              <a:rPr lang="en-GB" sz="1600" dirty="0"/>
              <a:t>Child Health Information System if a child</a:t>
            </a:r>
          </a:p>
          <a:p>
            <a:pPr marL="0" indent="0">
              <a:spcBef>
                <a:spcPts val="600"/>
              </a:spcBef>
            </a:pPr>
            <a:r>
              <a:rPr lang="en-GB" sz="1600" dirty="0"/>
              <a:t>Information on flu vaccines administered outside general practice (e.g. maternity providers, pharmacies) must be passed back to the patient’s GP practice in a timely manner (within 48 hours) so patient records can be updated</a:t>
            </a:r>
            <a:endParaRPr lang="en-US" sz="1600" dirty="0"/>
          </a:p>
          <a:p>
            <a:pPr>
              <a:lnSpc>
                <a:spcPct val="90000"/>
              </a:lnSpc>
              <a:spcBef>
                <a:spcPts val="600"/>
              </a:spcBef>
            </a:pPr>
            <a:r>
              <a:rPr lang="en-US" sz="1600" dirty="0"/>
              <a:t>=</a:t>
            </a: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75</a:t>
            </a:fld>
            <a:endParaRPr lang="en-US" dirty="0"/>
          </a:p>
        </p:txBody>
      </p:sp>
      <p:sp>
        <p:nvSpPr>
          <p:cNvPr id="6" name="Footer Placeholder 4">
            <a:extLst>
              <a:ext uri="{FF2B5EF4-FFF2-40B4-BE49-F238E27FC236}">
                <a16:creationId xmlns:a16="http://schemas.microsoft.com/office/drawing/2014/main" id="{0E8455A7-E661-4FFA-8AC2-842408B5E53B}"/>
              </a:ext>
            </a:extLst>
          </p:cNvPr>
          <p:cNvSpPr>
            <a:spLocks noGrp="1"/>
          </p:cNvSpPr>
          <p:nvPr>
            <p:ph type="ftr" sz="quarter" idx="4294967295"/>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8175562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028000" cy="648072"/>
          </a:xfrm>
        </p:spPr>
        <p:txBody>
          <a:bodyPr/>
          <a:lstStyle/>
          <a:p>
            <a:r>
              <a:rPr lang="en-GB" dirty="0"/>
              <a:t>Data collection</a:t>
            </a:r>
          </a:p>
        </p:txBody>
      </p:sp>
      <p:sp>
        <p:nvSpPr>
          <p:cNvPr id="3" name="Content Placeholder 2"/>
          <p:cNvSpPr>
            <a:spLocks noGrp="1"/>
          </p:cNvSpPr>
          <p:nvPr>
            <p:ph idx="1"/>
          </p:nvPr>
        </p:nvSpPr>
        <p:spPr>
          <a:xfrm>
            <a:off x="611560" y="1484784"/>
            <a:ext cx="7488832" cy="4392488"/>
          </a:xfrm>
        </p:spPr>
        <p:txBody>
          <a:bodyPr/>
          <a:lstStyle/>
          <a:p>
            <a:pPr>
              <a:buFont typeface="Arial" panose="020B0604020202020204" pitchFamily="34" charset="0"/>
              <a:buChar char="•"/>
            </a:pPr>
            <a:r>
              <a:rPr lang="en-GB" sz="1600" dirty="0"/>
              <a:t>flu vaccine uptake data is collected via the web-based  ImmForm system (</a:t>
            </a:r>
            <a:r>
              <a:rPr lang="en-GB" sz="1600" dirty="0">
                <a:hlinkClick r:id="rId3"/>
              </a:rPr>
              <a:t>www.immform.phe.gov.uk</a:t>
            </a:r>
            <a:r>
              <a:rPr lang="en-GB" sz="1600" dirty="0"/>
              <a:t>) where it is managed and published by PHE</a:t>
            </a:r>
          </a:p>
          <a:p>
            <a:pPr>
              <a:buFont typeface="Arial" panose="020B0604020202020204" pitchFamily="34" charset="0"/>
              <a:buChar char="•"/>
            </a:pPr>
            <a:r>
              <a:rPr lang="en-GB" sz="1600" dirty="0"/>
              <a:t>over 95% GP practices are able to make automated data returns where the number of their patients vaccinated is directly extracted from their IT system and put into ImmForm</a:t>
            </a:r>
          </a:p>
          <a:p>
            <a:pPr>
              <a:buFont typeface="Arial" panose="020B0604020202020204" pitchFamily="34" charset="0"/>
              <a:buChar char="•"/>
            </a:pPr>
            <a:r>
              <a:rPr lang="en-GB" sz="1600" dirty="0"/>
              <a:t>for data to be accurate and complete, it is critical that any vaccines given outside the surgery, such as those given in pharmacies, are reported to the patient’s GP</a:t>
            </a:r>
          </a:p>
          <a:p>
            <a:pPr>
              <a:buFont typeface="Arial" panose="020B0604020202020204" pitchFamily="34" charset="0"/>
              <a:buChar char="•"/>
            </a:pPr>
            <a:r>
              <a:rPr lang="en-GB" sz="1600" dirty="0"/>
              <a:t>data is collected and published monthly on all the groups for whom flu vaccine is indicated at national level and local NHS England team level to enable performance to be reviewed and time to take action if needed </a:t>
            </a:r>
          </a:p>
          <a:p>
            <a:pPr>
              <a:buFont typeface="Arial" panose="020B0604020202020204" pitchFamily="34" charset="0"/>
              <a:buChar char="•"/>
            </a:pPr>
            <a:r>
              <a:rPr lang="en-GB" sz="1600" dirty="0"/>
              <a:t>uptake data for HCWs is manually submitted by trusts and area teams via ImmForm </a:t>
            </a:r>
          </a:p>
          <a:p>
            <a:pPr>
              <a:buFont typeface="Arial" panose="020B0604020202020204" pitchFamily="34" charset="0"/>
              <a:buChar char="•"/>
            </a:pPr>
            <a:r>
              <a:rPr lang="en-GB" sz="1600" dirty="0"/>
              <a:t>flu vaccine uptake data is published at: </a:t>
            </a:r>
            <a:r>
              <a:rPr lang="en-GB" sz="1600" dirty="0">
                <a:hlinkClick r:id="rId4"/>
              </a:rPr>
              <a:t>www.gov.uk/government/collections/vaccine-uptake</a:t>
            </a:r>
            <a:r>
              <a:rPr lang="en-GB" sz="1600" dirty="0"/>
              <a:t> </a:t>
            </a:r>
          </a:p>
          <a:p>
            <a:endParaRPr lang="en-GB" sz="16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76</a:t>
            </a:fld>
            <a:r>
              <a:rPr lang="en-US" dirty="0"/>
              <a:t> </a:t>
            </a:r>
          </a:p>
        </p:txBody>
      </p:sp>
      <p:sp>
        <p:nvSpPr>
          <p:cNvPr id="5" name="Footer Placeholder 4">
            <a:extLst>
              <a:ext uri="{FF2B5EF4-FFF2-40B4-BE49-F238E27FC236}">
                <a16:creationId xmlns:a16="http://schemas.microsoft.com/office/drawing/2014/main" id="{61155C92-1CD6-44AD-96DA-2705FA6E0FE2}"/>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9976088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028000" cy="648072"/>
          </a:xfrm>
        </p:spPr>
        <p:txBody>
          <a:bodyPr>
            <a:normAutofit/>
          </a:bodyPr>
          <a:lstStyle/>
          <a:p>
            <a:r>
              <a:rPr lang="en-GB" dirty="0"/>
              <a:t>Achieving high flu vaccine uptake</a:t>
            </a:r>
            <a:endParaRPr lang="en-GB" sz="2700" dirty="0"/>
          </a:p>
        </p:txBody>
      </p:sp>
      <p:sp>
        <p:nvSpPr>
          <p:cNvPr id="3" name="Content Placeholder 2"/>
          <p:cNvSpPr>
            <a:spLocks noGrp="1"/>
          </p:cNvSpPr>
          <p:nvPr>
            <p:ph idx="1"/>
          </p:nvPr>
        </p:nvSpPr>
        <p:spPr>
          <a:xfrm>
            <a:off x="539552" y="1484783"/>
            <a:ext cx="7416824" cy="4464497"/>
          </a:xfrm>
        </p:spPr>
        <p:txBody>
          <a:bodyPr/>
          <a:lstStyle/>
          <a:p>
            <a:pPr marL="11113" indent="0"/>
            <a:r>
              <a:rPr lang="en-GB" sz="1600" dirty="0"/>
              <a:t>Dexter and others (2012) identified independent factors associated with higher vaccine uptake in general practice. These were presented as a GP practice checklist in the annual flu letter for 2019 to 2020 and the key findings are summarised below:</a:t>
            </a:r>
          </a:p>
          <a:p>
            <a:pPr marL="296863" indent="-285750">
              <a:buFont typeface="Arial" panose="020B0604020202020204" pitchFamily="34" charset="0"/>
              <a:buChar char="•"/>
            </a:pPr>
            <a:r>
              <a:rPr lang="en-GB" sz="1600" dirty="0"/>
              <a:t>having a lead staff member for planning the flu campaign and producing a written report of practice performance predicted an 8% higher vaccination rate for at-risk patients aged &lt;65 years</a:t>
            </a:r>
          </a:p>
          <a:p>
            <a:pPr marL="296863" indent="-285750">
              <a:buFont typeface="Arial" panose="020B0604020202020204" pitchFamily="34" charset="0"/>
              <a:buChar char="•"/>
            </a:pPr>
            <a:r>
              <a:rPr lang="en-GB" sz="1600" dirty="0"/>
              <a:t>sending a personal invitation to all eligible patients and only stopping vaccination when Quality and Outcomes Framework targets were reached, predicted a 7% higher vaccination rate in patients aged ≥65 years </a:t>
            </a:r>
          </a:p>
          <a:p>
            <a:pPr marL="296863" indent="-285750">
              <a:buFont typeface="Arial" panose="020B0604020202020204" pitchFamily="34" charset="0"/>
              <a:buChar char="•"/>
            </a:pPr>
            <a:r>
              <a:rPr lang="en-GB" sz="1600" dirty="0"/>
              <a:t>using a lead member of staff for identifying eligible patients, with either a modified manufacturer's or in-house search programme for interrogating the practice IT system, independently predicted a 4% higher vaccination rate in patients aged ≥65 years </a:t>
            </a:r>
          </a:p>
          <a:p>
            <a:pPr marL="296863" indent="-285750">
              <a:buFont typeface="Arial" panose="020B0604020202020204" pitchFamily="34" charset="0"/>
              <a:buChar char="•"/>
            </a:pPr>
            <a:r>
              <a:rPr lang="en-GB" sz="1600" dirty="0"/>
              <a:t>the provision of flu vaccine by midwives was associated with a 4% higher vaccination rate in pregnant women</a:t>
            </a:r>
          </a:p>
          <a:p>
            <a:pPr marL="11113" indent="0"/>
            <a:endParaRPr lang="en-GB" sz="1600" dirty="0"/>
          </a:p>
          <a:p>
            <a:pPr marL="354013"/>
            <a:endParaRPr lang="en-GB" sz="1600" dirty="0"/>
          </a:p>
          <a:p>
            <a:pPr marL="354013"/>
            <a:r>
              <a:rPr lang="en-GB" sz="1600" dirty="0"/>
              <a:t>	</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77</a:t>
            </a:fld>
            <a:endParaRPr lang="en-US" dirty="0"/>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flu immunisation programme 2020/21 </a:t>
            </a:r>
            <a:endParaRPr lang="en-US" dirty="0">
              <a:solidFill>
                <a:prstClr val="white"/>
              </a:solidFill>
            </a:endParaRPr>
          </a:p>
        </p:txBody>
      </p:sp>
    </p:spTree>
    <p:extLst>
      <p:ext uri="{BB962C8B-B14F-4D97-AF65-F5344CB8AC3E}">
        <p14:creationId xmlns:p14="http://schemas.microsoft.com/office/powerpoint/2010/main" val="6121981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AFEA-93D8-490C-B377-C2C736BE48CB}"/>
              </a:ext>
            </a:extLst>
          </p:cNvPr>
          <p:cNvSpPr>
            <a:spLocks noGrp="1"/>
          </p:cNvSpPr>
          <p:nvPr>
            <p:ph type="title"/>
          </p:nvPr>
        </p:nvSpPr>
        <p:spPr/>
        <p:txBody>
          <a:bodyPr/>
          <a:lstStyle/>
          <a:p>
            <a:r>
              <a:rPr lang="en-GB" dirty="0"/>
              <a:t>Achieving high flu vaccine uptake</a:t>
            </a:r>
          </a:p>
        </p:txBody>
      </p:sp>
      <p:sp>
        <p:nvSpPr>
          <p:cNvPr id="3" name="Content Placeholder 2">
            <a:extLst>
              <a:ext uri="{FF2B5EF4-FFF2-40B4-BE49-F238E27FC236}">
                <a16:creationId xmlns:a16="http://schemas.microsoft.com/office/drawing/2014/main" id="{BBEB4ADC-9A4E-49B3-BE04-DA33B1F47038}"/>
              </a:ext>
            </a:extLst>
          </p:cNvPr>
          <p:cNvSpPr>
            <a:spLocks noGrp="1"/>
          </p:cNvSpPr>
          <p:nvPr>
            <p:ph idx="1"/>
          </p:nvPr>
        </p:nvSpPr>
        <p:spPr>
          <a:xfrm>
            <a:off x="530704" y="1340768"/>
            <a:ext cx="8028000" cy="4739679"/>
          </a:xfrm>
        </p:spPr>
        <p:txBody>
          <a:bodyPr/>
          <a:lstStyle/>
          <a:p>
            <a:pPr>
              <a:buFont typeface="Arial" panose="020B0604020202020204" pitchFamily="34" charset="0"/>
              <a:buChar char="•"/>
            </a:pPr>
            <a:r>
              <a:rPr lang="en-GB" dirty="0"/>
              <a:t>many of the groups who are vulnerable to flu are also more vulnerable to COVID-19. Not only is it important to help protect those most at risk of flu, it is also important to protect the health of those who are vulnerable to hospitalisation and death from COVID-19 by ensuring they do not get flu </a:t>
            </a:r>
          </a:p>
          <a:p>
            <a:pPr>
              <a:buFont typeface="Arial" panose="020B0604020202020204" pitchFamily="34" charset="0"/>
              <a:buChar char="•"/>
            </a:pPr>
            <a:r>
              <a:rPr lang="en-GB" dirty="0"/>
              <a:t>for the 2021 to 2022 flu season, immunisers are being asked to make a concerted effort to significantly increase flu vaccination coverage across all eligible groups. Vaccine uptake ambitions for 2021 to 2022 are detailed in Table 1 of the annual flu programme letter</a:t>
            </a:r>
          </a:p>
          <a:p>
            <a:pPr>
              <a:buFont typeface="Arial" panose="020B0604020202020204" pitchFamily="34" charset="0"/>
              <a:buChar char="•"/>
            </a:pPr>
            <a:r>
              <a:rPr lang="en-GB" dirty="0"/>
              <a:t>it is essential to increase flu vaccination levels for those who are living in the most deprived areas and from BAME communities. High quality, dedicated and culturally competent engagement with local communities, employers and faith groups will be required</a:t>
            </a:r>
          </a:p>
          <a:p>
            <a:pPr>
              <a:buFont typeface="Arial" panose="020B0604020202020204" pitchFamily="34" charset="0"/>
              <a:buChar char="•"/>
            </a:pPr>
            <a:endParaRPr lang="en-GB" dirty="0"/>
          </a:p>
          <a:p>
            <a:endParaRPr lang="en-GB" dirty="0"/>
          </a:p>
        </p:txBody>
      </p:sp>
      <p:sp>
        <p:nvSpPr>
          <p:cNvPr id="4" name="Slide Number Placeholder 3">
            <a:extLst>
              <a:ext uri="{FF2B5EF4-FFF2-40B4-BE49-F238E27FC236}">
                <a16:creationId xmlns:a16="http://schemas.microsoft.com/office/drawing/2014/main" id="{C067A56A-3255-4D82-BC4F-F8663D88F4DE}"/>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78</a:t>
            </a:fld>
            <a:endParaRPr lang="en-US" dirty="0"/>
          </a:p>
        </p:txBody>
      </p:sp>
      <p:sp>
        <p:nvSpPr>
          <p:cNvPr id="6" name="Footer Placeholder 4">
            <a:extLst>
              <a:ext uri="{FF2B5EF4-FFF2-40B4-BE49-F238E27FC236}">
                <a16:creationId xmlns:a16="http://schemas.microsoft.com/office/drawing/2014/main" id="{C26F9BBE-9DC8-493F-A202-519459AB8632}"/>
              </a:ext>
            </a:extLst>
          </p:cNvPr>
          <p:cNvSpPr>
            <a:spLocks noGrp="1"/>
          </p:cNvSpPr>
          <p:nvPr>
            <p:ph type="ftr" sz="quarter" idx="11"/>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42296062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46" y="404664"/>
            <a:ext cx="8473794" cy="936104"/>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467544" y="1412777"/>
            <a:ext cx="6390264" cy="4104456"/>
          </a:xfrm>
        </p:spPr>
        <p:txBody>
          <a:bodyPr/>
          <a:lstStyle/>
          <a:p>
            <a:pPr marL="0" indent="15875"/>
            <a:r>
              <a:rPr lang="en-GB" sz="1600" dirty="0">
                <a:latin typeface="+mn-lt"/>
              </a:rPr>
              <a:t>PHE have produced a summary of key strategies to help to increase flu vaccine uptake in pre-school children (from 2yrs) which consider the following areas:</a:t>
            </a:r>
          </a:p>
          <a:p>
            <a:pPr>
              <a:buFont typeface="Arial" panose="020B0604020202020204" pitchFamily="34" charset="0"/>
              <a:buChar char="•"/>
            </a:pPr>
            <a:r>
              <a:rPr lang="en-GB" sz="1600" dirty="0"/>
              <a:t>staff responsibilities</a:t>
            </a:r>
          </a:p>
          <a:p>
            <a:pPr>
              <a:buFont typeface="Arial" panose="020B0604020202020204" pitchFamily="34" charset="0"/>
              <a:buChar char="•"/>
            </a:pPr>
            <a:r>
              <a:rPr lang="en-GB" sz="1600" dirty="0"/>
              <a:t>practice goals</a:t>
            </a:r>
          </a:p>
          <a:p>
            <a:pPr>
              <a:buFont typeface="Arial" panose="020B0604020202020204" pitchFamily="34" charset="0"/>
              <a:buChar char="•"/>
            </a:pPr>
            <a:r>
              <a:rPr lang="en-GB" sz="1600" dirty="0"/>
              <a:t>identifying eligible children</a:t>
            </a:r>
          </a:p>
          <a:p>
            <a:pPr>
              <a:buFont typeface="Arial" panose="020B0604020202020204" pitchFamily="34" charset="0"/>
              <a:buChar char="•"/>
            </a:pPr>
            <a:r>
              <a:rPr lang="en-GB" sz="1600" dirty="0"/>
              <a:t>inviting/contacting parents</a:t>
            </a:r>
          </a:p>
          <a:p>
            <a:pPr>
              <a:buFont typeface="Arial" panose="020B0604020202020204" pitchFamily="34" charset="0"/>
              <a:buChar char="•"/>
            </a:pPr>
            <a:r>
              <a:rPr lang="en-GB" sz="1600" dirty="0"/>
              <a:t>ordering vaccines and clinics and appointments</a:t>
            </a:r>
          </a:p>
          <a:p>
            <a:pPr>
              <a:buFont typeface="Arial" panose="020B0604020202020204" pitchFamily="34" charset="0"/>
              <a:buChar char="•"/>
            </a:pPr>
            <a:r>
              <a:rPr lang="en-GB" sz="1600" dirty="0"/>
              <a:t>promoting the vaccine offer to parents</a:t>
            </a:r>
          </a:p>
          <a:p>
            <a:pPr>
              <a:buFont typeface="Arial" panose="020B0604020202020204" pitchFamily="34" charset="0"/>
              <a:buChar char="•"/>
            </a:pPr>
            <a:r>
              <a:rPr lang="en-GB" sz="1600" dirty="0"/>
              <a:t>ideas to sustain and promote uptake during flu season</a:t>
            </a:r>
          </a:p>
          <a:p>
            <a:pPr>
              <a:buFont typeface="Arial" panose="020B0604020202020204" pitchFamily="34" charset="0"/>
              <a:buChar char="•"/>
            </a:pPr>
            <a:r>
              <a:rPr lang="en-GB" sz="1600" dirty="0"/>
              <a:t>recommendations for end of flu season review</a:t>
            </a:r>
            <a:endParaRPr lang="en-GB" sz="1600" b="1"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79</a:t>
            </a:fld>
            <a:endParaRPr lang="en-US" dirty="0"/>
          </a:p>
        </p:txBody>
      </p:sp>
      <p:sp>
        <p:nvSpPr>
          <p:cNvPr id="6" name="TextBox 5"/>
          <p:cNvSpPr txBox="1"/>
          <p:nvPr/>
        </p:nvSpPr>
        <p:spPr>
          <a:xfrm>
            <a:off x="387283" y="5307977"/>
            <a:ext cx="8643720" cy="1077218"/>
          </a:xfrm>
          <a:prstGeom prst="rect">
            <a:avLst/>
          </a:prstGeom>
          <a:noFill/>
        </p:spPr>
        <p:txBody>
          <a:bodyPr wrap="square" rtlCol="0">
            <a:spAutoFit/>
          </a:bodyPr>
          <a:lstStyle/>
          <a:p>
            <a:pPr lvl="0" indent="15875" eaLnBrk="0" hangingPunct="0">
              <a:spcBef>
                <a:spcPts val="1200"/>
              </a:spcBef>
            </a:pPr>
            <a:r>
              <a:rPr lang="en-GB" sz="1600" b="1" dirty="0">
                <a:solidFill>
                  <a:prstClr val="black"/>
                </a:solidFill>
                <a:latin typeface="Arial" pitchFamily="34" charset="0"/>
              </a:rPr>
              <a:t>Staff involved in delivering flu vaccine to children in any setting are encouraged to consider what strategies they can implement to maximise vaccine uptake whilst taking into account the social distancing and PPE requirements implemented to keep patients safe from COVID-19</a:t>
            </a:r>
          </a:p>
        </p:txBody>
      </p:sp>
      <p:pic>
        <p:nvPicPr>
          <p:cNvPr id="8" name="Picture 7" descr="A screenshot of a social media post&#10;&#10;Description generated with very high confidence">
            <a:extLst>
              <a:ext uri="{FF2B5EF4-FFF2-40B4-BE49-F238E27FC236}">
                <a16:creationId xmlns:a16="http://schemas.microsoft.com/office/drawing/2014/main" id="{D570A5F4-0362-4CCF-8F60-478EC8685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2060848"/>
            <a:ext cx="2112392" cy="2985604"/>
          </a:xfrm>
          <a:prstGeom prst="rect">
            <a:avLst/>
          </a:prstGeom>
          <a:ln>
            <a:solidFill>
              <a:schemeClr val="tx1"/>
            </a:solidFill>
          </a:ln>
        </p:spPr>
      </p:pic>
      <p:sp>
        <p:nvSpPr>
          <p:cNvPr id="9" name="Footer Placeholder 4">
            <a:extLst>
              <a:ext uri="{FF2B5EF4-FFF2-40B4-BE49-F238E27FC236}">
                <a16:creationId xmlns:a16="http://schemas.microsoft.com/office/drawing/2014/main" id="{AD19C6F3-191A-4DF1-A1F8-9DDF4159022C}"/>
              </a:ext>
            </a:extLst>
          </p:cNvPr>
          <p:cNvSpPr>
            <a:spLocks noGrp="1"/>
          </p:cNvSpPr>
          <p:nvPr>
            <p:ph type="ftr" sz="quarter" idx="11"/>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1948541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71641" y="275426"/>
            <a:ext cx="7773988" cy="731143"/>
          </a:xfrm>
        </p:spPr>
        <p:txBody>
          <a:bodyPr wrap="square" numCol="1" compatLnSpc="1">
            <a:prstTxWarp prst="textNoShape">
              <a:avLst/>
            </a:prstTxWarp>
            <a:noAutofit/>
          </a:bodyPr>
          <a:lstStyle/>
          <a:p>
            <a:r>
              <a:rPr lang="en-GB" sz="3600" dirty="0">
                <a:latin typeface="Arial" charset="0"/>
                <a:ea typeface="ヒラギノ角ゴ Pro W3" charset="-128"/>
                <a:cs typeface="ヒラギノ角ゴ Pro W3" charset="-128"/>
              </a:rPr>
              <a:t>UK flu vaccination programme </a:t>
            </a:r>
            <a:br>
              <a:rPr lang="en-GB" sz="3600" dirty="0">
                <a:latin typeface="Arial" charset="0"/>
                <a:ea typeface="ヒラギノ角ゴ Pro W3" charset="-128"/>
                <a:cs typeface="ヒラギノ角ゴ Pro W3" charset="-128"/>
              </a:rPr>
            </a:br>
            <a:endParaRPr lang="en-GB" sz="3600" dirty="0">
              <a:latin typeface="Arial" charset="0"/>
              <a:ea typeface="ヒラギノ角ゴ Pro W3" charset="-128"/>
              <a:cs typeface="ヒラギノ角ゴ Pro W3" charset="-128"/>
            </a:endParaRPr>
          </a:p>
        </p:txBody>
      </p:sp>
      <p:sp>
        <p:nvSpPr>
          <p:cNvPr id="28675" name="Content Placeholder 2"/>
          <p:cNvSpPr>
            <a:spLocks noGrp="1"/>
          </p:cNvSpPr>
          <p:nvPr>
            <p:ph idx="1"/>
          </p:nvPr>
        </p:nvSpPr>
        <p:spPr>
          <a:xfrm>
            <a:off x="267436" y="992604"/>
            <a:ext cx="8605097" cy="5256584"/>
          </a:xfrm>
        </p:spPr>
        <p:txBody>
          <a:bodyPr/>
          <a:lstStyle/>
          <a:p>
            <a:pPr marL="436562" indent="-269875">
              <a:lnSpc>
                <a:spcPct val="90000"/>
              </a:lnSpc>
              <a:spcBef>
                <a:spcPct val="0"/>
              </a:spcBef>
              <a:buFont typeface="Arial" charset="0"/>
              <a:buChar char="•"/>
            </a:pPr>
            <a:r>
              <a:rPr lang="en-GB" sz="1400" b="1" dirty="0"/>
              <a:t>Late 1960s</a:t>
            </a:r>
            <a:r>
              <a:rPr lang="en-GB" sz="1400" dirty="0"/>
              <a:t>: annual flu immunisation recommended to directly protect those in clinical risk groups who are at a higher risk of influenza associated morbidity and mortality </a:t>
            </a:r>
          </a:p>
          <a:p>
            <a:pPr marL="436562" indent="-269875">
              <a:lnSpc>
                <a:spcPct val="90000"/>
              </a:lnSpc>
              <a:spcBef>
                <a:spcPct val="0"/>
              </a:spcBef>
              <a:buFont typeface="Arial" charset="0"/>
              <a:buChar char="•"/>
            </a:pPr>
            <a:endParaRPr lang="en-GB" sz="1400" dirty="0"/>
          </a:p>
          <a:p>
            <a:pPr marL="436562" indent="-269875">
              <a:lnSpc>
                <a:spcPct val="90000"/>
              </a:lnSpc>
              <a:spcBef>
                <a:spcPct val="0"/>
              </a:spcBef>
              <a:buFont typeface="Arial" charset="0"/>
              <a:buChar char="•"/>
            </a:pPr>
            <a:r>
              <a:rPr lang="en-GB" sz="1400" b="1" dirty="0"/>
              <a:t>2000</a:t>
            </a:r>
            <a:r>
              <a:rPr lang="en-GB" sz="1400" dirty="0"/>
              <a:t>: flu vaccine policy extended to include all people aged 65 years or over</a:t>
            </a:r>
          </a:p>
          <a:p>
            <a:pPr marL="436562" indent="-269875">
              <a:lnSpc>
                <a:spcPct val="90000"/>
              </a:lnSpc>
              <a:spcBef>
                <a:spcPct val="0"/>
              </a:spcBef>
              <a:buFont typeface="Arial" charset="0"/>
              <a:buChar char="•"/>
            </a:pPr>
            <a:endParaRPr lang="en-GB" sz="1400" dirty="0"/>
          </a:p>
          <a:p>
            <a:pPr marL="436562" indent="-269875">
              <a:lnSpc>
                <a:spcPct val="90000"/>
              </a:lnSpc>
              <a:spcBef>
                <a:spcPct val="0"/>
              </a:spcBef>
              <a:buFont typeface="Arial" charset="0"/>
              <a:buChar char="•"/>
            </a:pPr>
            <a:r>
              <a:rPr lang="en-GB" sz="1400" b="1" dirty="0"/>
              <a:t>2010</a:t>
            </a:r>
            <a:r>
              <a:rPr lang="en-GB" sz="1400" dirty="0"/>
              <a:t>: pregnancy added as a clinical risk category for routine flu immunisation</a:t>
            </a:r>
          </a:p>
          <a:p>
            <a:pPr marL="436562" indent="-269875">
              <a:lnSpc>
                <a:spcPct val="90000"/>
              </a:lnSpc>
              <a:spcBef>
                <a:spcPct val="0"/>
              </a:spcBef>
            </a:pPr>
            <a:r>
              <a:rPr lang="en-GB" sz="1400" dirty="0"/>
              <a:t> </a:t>
            </a:r>
          </a:p>
          <a:p>
            <a:pPr marL="436562" indent="-269875">
              <a:lnSpc>
                <a:spcPct val="90000"/>
              </a:lnSpc>
              <a:spcBef>
                <a:spcPct val="0"/>
              </a:spcBef>
              <a:buFont typeface="Arial" charset="0"/>
              <a:buChar char="•"/>
            </a:pPr>
            <a:r>
              <a:rPr lang="en-GB" sz="1400" b="1" dirty="0"/>
              <a:t>2013</a:t>
            </a:r>
            <a:r>
              <a:rPr lang="en-GB" sz="1400" dirty="0"/>
              <a:t>: phased introduction of an annual childhood flu vaccination programme for all children aged 2-16y began with vaccine offered to all children aged 2 and 3 years and seven geographical pilots in primary school aged children</a:t>
            </a:r>
          </a:p>
          <a:p>
            <a:pPr marL="166687" indent="0">
              <a:lnSpc>
                <a:spcPct val="90000"/>
              </a:lnSpc>
              <a:spcBef>
                <a:spcPct val="0"/>
              </a:spcBef>
            </a:pPr>
            <a:endParaRPr lang="en-GB" sz="1400" dirty="0"/>
          </a:p>
          <a:p>
            <a:pPr marL="436562" indent="-269875">
              <a:lnSpc>
                <a:spcPct val="90000"/>
              </a:lnSpc>
              <a:spcBef>
                <a:spcPct val="0"/>
              </a:spcBef>
              <a:buFont typeface="Arial" charset="0"/>
              <a:buChar char="•"/>
            </a:pPr>
            <a:r>
              <a:rPr lang="en-GB" sz="1400" b="1" dirty="0"/>
              <a:t>2014</a:t>
            </a:r>
            <a:r>
              <a:rPr lang="en-GB" sz="1400" dirty="0"/>
              <a:t>: phased introduction of childhood flu vaccination programme continued with vaccine offered to all children aged 2, 3 and 4 years and geographical pilots in primary and secondary school aged children</a:t>
            </a:r>
          </a:p>
          <a:p>
            <a:pPr marL="436562" indent="-269875">
              <a:lnSpc>
                <a:spcPct val="90000"/>
              </a:lnSpc>
              <a:spcBef>
                <a:spcPct val="0"/>
              </a:spcBef>
              <a:buFont typeface="Arial" charset="0"/>
              <a:buChar char="•"/>
            </a:pPr>
            <a:endParaRPr lang="en-GB" sz="1400" b="1" dirty="0"/>
          </a:p>
          <a:p>
            <a:pPr marL="436562" indent="-269875">
              <a:lnSpc>
                <a:spcPct val="90000"/>
              </a:lnSpc>
              <a:spcBef>
                <a:spcPct val="0"/>
              </a:spcBef>
              <a:buFont typeface="Arial" charset="0"/>
              <a:buChar char="•"/>
            </a:pPr>
            <a:r>
              <a:rPr lang="en-GB" sz="1400" b="1" dirty="0"/>
              <a:t>2015</a:t>
            </a:r>
            <a:r>
              <a:rPr lang="en-GB" sz="1400" dirty="0"/>
              <a:t>: in addition to vaccinating 2, 3, and 4 year olds in primary care, the programme began nationally in primary schools in a phased roll-out starting with the youngest school-aged children first. </a:t>
            </a:r>
          </a:p>
          <a:p>
            <a:pPr marL="436562" indent="-269875">
              <a:lnSpc>
                <a:spcPct val="90000"/>
              </a:lnSpc>
              <a:spcBef>
                <a:spcPct val="0"/>
              </a:spcBef>
              <a:buFont typeface="Arial" charset="0"/>
              <a:buChar char="•"/>
            </a:pPr>
            <a:endParaRPr lang="en-GB" sz="1400" b="1" dirty="0"/>
          </a:p>
          <a:p>
            <a:pPr marL="436562" indent="-269875">
              <a:lnSpc>
                <a:spcPct val="90000"/>
              </a:lnSpc>
              <a:spcBef>
                <a:spcPct val="0"/>
              </a:spcBef>
              <a:buFont typeface="Arial" charset="0"/>
              <a:buChar char="•"/>
            </a:pPr>
            <a:r>
              <a:rPr lang="en-GB" sz="1400" b="1" dirty="0"/>
              <a:t>Between 2016 and 2019</a:t>
            </a:r>
            <a:r>
              <a:rPr lang="en-GB" sz="1400" dirty="0"/>
              <a:t>: phased introduction of childhood flu vaccination programme continued with a year on year addition of the next school year </a:t>
            </a:r>
          </a:p>
          <a:p>
            <a:pPr lvl="1">
              <a:buFont typeface="Arial" panose="020B0604020202020204" pitchFamily="34" charset="0"/>
              <a:buChar char="•"/>
            </a:pPr>
            <a:r>
              <a:rPr lang="en-GB" sz="1400" b="1" dirty="0"/>
              <a:t>  2020</a:t>
            </a:r>
            <a:r>
              <a:rPr lang="en-GB" sz="1400" dirty="0"/>
              <a:t>: offer to all children aged 2 to 11 years old (but not 12 years or older) on 31 August</a:t>
            </a:r>
          </a:p>
          <a:p>
            <a:pPr marL="177800" lvl="1" indent="0"/>
            <a:r>
              <a:rPr lang="en-GB" sz="1400" dirty="0"/>
              <a:t>     2020 and to those aged 50 to 64 years</a:t>
            </a:r>
          </a:p>
          <a:p>
            <a:pPr marL="463550" lvl="1" indent="-285750">
              <a:buFont typeface="Arial" panose="020B0604020202020204" pitchFamily="34" charset="0"/>
              <a:buChar char="•"/>
            </a:pPr>
            <a:r>
              <a:rPr lang="en-GB" sz="1400" b="1" dirty="0"/>
              <a:t>2021:</a:t>
            </a:r>
            <a:r>
              <a:rPr lang="en-GB" sz="1400" dirty="0"/>
              <a:t> offer to all children aged 2 to 15 years old (but not 16 years or older  on 31 August 2021 and to those aged 50 to 64 years</a:t>
            </a:r>
            <a:endParaRPr lang="en-GB" sz="1400" b="1" dirty="0"/>
          </a:p>
          <a:p>
            <a:endParaRPr lang="en-GB" sz="1600" dirty="0"/>
          </a:p>
          <a:p>
            <a:pPr marL="447675" lvl="1" indent="-269875">
              <a:lnSpc>
                <a:spcPct val="90000"/>
              </a:lnSpc>
              <a:spcBef>
                <a:spcPct val="0"/>
              </a:spcBef>
            </a:pPr>
            <a:endParaRPr lang="en-GB" sz="1600" dirty="0">
              <a:latin typeface="Arial" charset="0"/>
            </a:endParaRPr>
          </a:p>
          <a:p>
            <a:endParaRPr lang="en-GB" sz="1600" dirty="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8</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30566156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686" y="332656"/>
            <a:ext cx="8473794" cy="936104"/>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413984" y="1569641"/>
            <a:ext cx="6678296" cy="4595663"/>
          </a:xfrm>
        </p:spPr>
        <p:txBody>
          <a:bodyPr/>
          <a:lstStyle/>
          <a:p>
            <a:r>
              <a:rPr lang="en-GB" sz="1600" b="1" dirty="0"/>
              <a:t>Staff responsibilities</a:t>
            </a:r>
          </a:p>
          <a:p>
            <a:pPr>
              <a:spcBef>
                <a:spcPts val="600"/>
              </a:spcBef>
            </a:pPr>
            <a:r>
              <a:rPr lang="en-GB" sz="1600" b="1" dirty="0"/>
              <a:t>• 	</a:t>
            </a:r>
            <a:r>
              <a:rPr lang="en-GB" sz="1600" dirty="0"/>
              <a:t>every practice should have </a:t>
            </a:r>
            <a:r>
              <a:rPr lang="en-GB" sz="1600" b="1" dirty="0"/>
              <a:t>a lead member of staff </a:t>
            </a:r>
            <a:r>
              <a:rPr lang="en-GB" sz="1600" dirty="0"/>
              <a:t>with responsibility for running the flu immunisation campaign and all staff should know who the lead person is</a:t>
            </a:r>
          </a:p>
          <a:p>
            <a:pPr>
              <a:spcBef>
                <a:spcPts val="600"/>
              </a:spcBef>
            </a:pPr>
            <a:r>
              <a:rPr lang="en-GB" sz="1600" b="1" dirty="0"/>
              <a:t>• 	</a:t>
            </a:r>
            <a:r>
              <a:rPr lang="en-GB" sz="1600" dirty="0"/>
              <a:t>all staff should understand the reason for the programme and have access to PHE resources</a:t>
            </a:r>
          </a:p>
          <a:p>
            <a:pPr>
              <a:spcBef>
                <a:spcPts val="600"/>
              </a:spcBef>
            </a:pPr>
            <a:r>
              <a:rPr lang="en-GB" sz="1600" b="1" dirty="0"/>
              <a:t>• 	</a:t>
            </a:r>
            <a:r>
              <a:rPr lang="en-GB" sz="1600" dirty="0"/>
              <a:t>every member of the practice should know their role and responsibilities</a:t>
            </a:r>
          </a:p>
          <a:p>
            <a:pPr>
              <a:spcBef>
                <a:spcPts val="600"/>
              </a:spcBef>
            </a:pPr>
            <a:r>
              <a:rPr lang="en-GB" sz="1600" b="1" dirty="0"/>
              <a:t>• 	</a:t>
            </a:r>
            <a:r>
              <a:rPr lang="en-GB" sz="1600" dirty="0"/>
              <a:t>get all staff involved in promoting the vaccine message to parents</a:t>
            </a:r>
          </a:p>
          <a:p>
            <a:pPr>
              <a:spcBef>
                <a:spcPts val="600"/>
              </a:spcBef>
            </a:pPr>
            <a:r>
              <a:rPr lang="en-GB" sz="1600" b="1" dirty="0"/>
              <a:t>• 	</a:t>
            </a:r>
            <a:r>
              <a:rPr lang="en-GB" sz="1600" dirty="0"/>
              <a:t>hold regular meetings so that all staff know the practice plan and progress</a:t>
            </a:r>
          </a:p>
          <a:p>
            <a:pPr>
              <a:spcBef>
                <a:spcPts val="600"/>
              </a:spcBef>
            </a:pPr>
            <a:r>
              <a:rPr lang="en-GB" sz="1600" b="1" dirty="0"/>
              <a:t>• 	</a:t>
            </a:r>
            <a:r>
              <a:rPr lang="en-GB" sz="1600" dirty="0"/>
              <a:t>include health visitors, midwives, pharmacists and other healthcare professionals linked to your practice in your planning</a:t>
            </a:r>
          </a:p>
          <a:p>
            <a:pPr>
              <a:spcBef>
                <a:spcPts val="600"/>
              </a:spcBef>
            </a:pPr>
            <a:endParaRPr lang="en-GB" sz="1600" b="1"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80</a:t>
            </a:fld>
            <a:endParaRPr lang="en-US" dirty="0"/>
          </a:p>
        </p:txBody>
      </p:sp>
      <p:pic>
        <p:nvPicPr>
          <p:cNvPr id="8" name="Picture 7" descr="A picture containing text, person, child&#10;&#10;Description automatically generated">
            <a:extLst>
              <a:ext uri="{FF2B5EF4-FFF2-40B4-BE49-F238E27FC236}">
                <a16:creationId xmlns:a16="http://schemas.microsoft.com/office/drawing/2014/main" id="{E293F974-1A56-444C-894A-61FD4EA61E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2219532"/>
            <a:ext cx="1458373" cy="3138420"/>
          </a:xfrm>
          <a:prstGeom prst="rect">
            <a:avLst/>
          </a:prstGeom>
        </p:spPr>
      </p:pic>
      <p:sp>
        <p:nvSpPr>
          <p:cNvPr id="9" name="Footer Placeholder 4">
            <a:extLst>
              <a:ext uri="{FF2B5EF4-FFF2-40B4-BE49-F238E27FC236}">
                <a16:creationId xmlns:a16="http://schemas.microsoft.com/office/drawing/2014/main" id="{83ED1D50-1CCC-4D19-A3A1-C5E482DACD74}"/>
              </a:ext>
            </a:extLst>
          </p:cNvPr>
          <p:cNvSpPr>
            <a:spLocks noGrp="1"/>
          </p:cNvSpPr>
          <p:nvPr>
            <p:ph type="ftr" sz="quarter" idx="11"/>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4431910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73794" cy="936104"/>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395536" y="1196752"/>
            <a:ext cx="7344816" cy="5256584"/>
          </a:xfrm>
        </p:spPr>
        <p:txBody>
          <a:bodyPr/>
          <a:lstStyle/>
          <a:p>
            <a:pPr marL="0" indent="0">
              <a:spcBef>
                <a:spcPts val="600"/>
              </a:spcBef>
            </a:pPr>
            <a:r>
              <a:rPr lang="en-GB" sz="1600" b="1" dirty="0"/>
              <a:t>Practice goals</a:t>
            </a:r>
          </a:p>
          <a:p>
            <a:pPr marL="358775" indent="-358775">
              <a:spcBef>
                <a:spcPts val="600"/>
              </a:spcBef>
            </a:pPr>
            <a:r>
              <a:rPr lang="en-GB" sz="1600" b="1" dirty="0"/>
              <a:t>•	</a:t>
            </a:r>
            <a:r>
              <a:rPr lang="en-GB" sz="1600" dirty="0"/>
              <a:t>set a higher goal than the previous season</a:t>
            </a:r>
          </a:p>
          <a:p>
            <a:pPr marL="358775" indent="-358775">
              <a:spcBef>
                <a:spcPts val="600"/>
              </a:spcBef>
            </a:pPr>
            <a:r>
              <a:rPr lang="en-GB" sz="1600" b="1" dirty="0"/>
              <a:t>•	</a:t>
            </a:r>
            <a:r>
              <a:rPr lang="en-GB" sz="1600" dirty="0"/>
              <a:t>create computer searches to measure uptake and assess progress towards the goal</a:t>
            </a:r>
          </a:p>
          <a:p>
            <a:pPr marL="358775" indent="-358775">
              <a:spcBef>
                <a:spcPts val="600"/>
              </a:spcBef>
            </a:pPr>
            <a:r>
              <a:rPr lang="en-GB" sz="1600" b="1" dirty="0"/>
              <a:t>• 	</a:t>
            </a:r>
            <a:r>
              <a:rPr lang="en-GB" sz="1600" dirty="0"/>
              <a:t>calculate practice income depending on uptake</a:t>
            </a:r>
          </a:p>
          <a:p>
            <a:pPr marL="358775" indent="-358775">
              <a:spcBef>
                <a:spcPts val="600"/>
              </a:spcBef>
            </a:pPr>
            <a:r>
              <a:rPr lang="en-GB" sz="1600" b="1" dirty="0"/>
              <a:t>• 	</a:t>
            </a:r>
            <a:r>
              <a:rPr lang="en-GB" sz="1600" dirty="0"/>
              <a:t>advertise the practice goal and have a ‘Blue Peter’ style ‘</a:t>
            </a:r>
            <a:r>
              <a:rPr lang="en-GB" sz="1600" dirty="0" err="1"/>
              <a:t>Totaliser</a:t>
            </a:r>
            <a:r>
              <a:rPr lang="en-GB" sz="1600" dirty="0"/>
              <a:t>’</a:t>
            </a:r>
          </a:p>
          <a:p>
            <a:r>
              <a:rPr lang="en-GB" sz="1600" b="1" dirty="0"/>
              <a:t>Identifying eligible children</a:t>
            </a:r>
          </a:p>
          <a:p>
            <a:pPr marL="358775" indent="-358775">
              <a:spcBef>
                <a:spcPts val="600"/>
              </a:spcBef>
            </a:pPr>
            <a:r>
              <a:rPr lang="en-GB" sz="1600" b="1" dirty="0"/>
              <a:t>• 	</a:t>
            </a:r>
            <a:r>
              <a:rPr lang="en-GB" sz="1600" dirty="0"/>
              <a:t>the lead member of staff to </a:t>
            </a:r>
            <a:r>
              <a:rPr lang="en-GB" sz="1600" b="1" dirty="0"/>
              <a:t>identify eligible children</a:t>
            </a:r>
          </a:p>
          <a:p>
            <a:pPr marL="358775" indent="-358775">
              <a:spcBef>
                <a:spcPts val="600"/>
              </a:spcBef>
            </a:pPr>
            <a:r>
              <a:rPr lang="en-GB" sz="1600" b="1" dirty="0"/>
              <a:t>• </a:t>
            </a:r>
            <a:r>
              <a:rPr lang="en-GB" sz="1600" dirty="0"/>
              <a:t>	check accuracy of searches and coding to ensure all eligible children are identified</a:t>
            </a:r>
          </a:p>
          <a:p>
            <a:pPr marL="358775" indent="-358775">
              <a:spcBef>
                <a:spcPts val="600"/>
              </a:spcBef>
            </a:pPr>
            <a:r>
              <a:rPr lang="en-GB" sz="1600" b="1" dirty="0"/>
              <a:t>• </a:t>
            </a:r>
            <a:r>
              <a:rPr lang="en-GB" sz="1600" dirty="0"/>
              <a:t>	make sure the correct flu vaccination codes are in your system and that staff are aware –don’t let hard work go unmeasured</a:t>
            </a:r>
          </a:p>
          <a:p>
            <a:pPr marL="358775" indent="-358775">
              <a:spcBef>
                <a:spcPts val="600"/>
              </a:spcBef>
            </a:pPr>
            <a:r>
              <a:rPr lang="en-GB" sz="1600" b="1" dirty="0"/>
              <a:t>• 	</a:t>
            </a:r>
            <a:r>
              <a:rPr lang="en-GB" sz="1600" dirty="0"/>
              <a:t>create IT system reminders so that opportunistic immunisation happens</a:t>
            </a:r>
          </a:p>
          <a:p>
            <a:pPr marL="358775" indent="-358775">
              <a:spcBef>
                <a:spcPts val="600"/>
              </a:spcBef>
            </a:pPr>
            <a:r>
              <a:rPr lang="en-GB" sz="1600" b="1" dirty="0"/>
              <a:t>• 	</a:t>
            </a:r>
            <a:r>
              <a:rPr lang="en-GB" sz="1600" dirty="0"/>
              <a:t>create a system for opportunistic identification of eligible children attending the practice for other clinics or with parents and siblings – use flags or sticky notes to alert staff. Don’t send a child away unimmunised</a:t>
            </a:r>
            <a:endParaRPr lang="en-GB" sz="1600" b="1"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81</a:t>
            </a:fld>
            <a:endParaRPr lang="en-US" dirty="0"/>
          </a:p>
        </p:txBody>
      </p:sp>
      <p:sp>
        <p:nvSpPr>
          <p:cNvPr id="6" name="Footer Placeholder 4">
            <a:extLst>
              <a:ext uri="{FF2B5EF4-FFF2-40B4-BE49-F238E27FC236}">
                <a16:creationId xmlns:a16="http://schemas.microsoft.com/office/drawing/2014/main" id="{CAF48C41-8F63-49BA-95BB-A53F75B6B88C}"/>
              </a:ext>
            </a:extLst>
          </p:cNvPr>
          <p:cNvSpPr>
            <a:spLocks noGrp="1"/>
          </p:cNvSpPr>
          <p:nvPr>
            <p:ph type="ftr" sz="quarter" idx="11"/>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9338284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73794" cy="936104"/>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395536" y="1268760"/>
            <a:ext cx="6192688" cy="5256584"/>
          </a:xfrm>
        </p:spPr>
        <p:txBody>
          <a:bodyPr/>
          <a:lstStyle/>
          <a:p>
            <a:pPr>
              <a:spcBef>
                <a:spcPts val="600"/>
              </a:spcBef>
            </a:pPr>
            <a:r>
              <a:rPr lang="en-GB" sz="1600" b="1" dirty="0"/>
              <a:t>Invitation/contacting parents</a:t>
            </a:r>
          </a:p>
          <a:p>
            <a:pPr>
              <a:spcBef>
                <a:spcPts val="600"/>
              </a:spcBef>
            </a:pPr>
            <a:r>
              <a:rPr lang="en-GB" sz="1600" b="1" dirty="0"/>
              <a:t>• 	send a personalised invitation </a:t>
            </a:r>
            <a:r>
              <a:rPr lang="en-GB" sz="1600" dirty="0"/>
              <a:t>to eligible children – use the parent’s and child’s names, sign your name at the bottom</a:t>
            </a:r>
          </a:p>
          <a:p>
            <a:pPr>
              <a:spcBef>
                <a:spcPts val="600"/>
              </a:spcBef>
            </a:pPr>
            <a:r>
              <a:rPr lang="en-GB" sz="1600" b="1" dirty="0"/>
              <a:t>• 	</a:t>
            </a:r>
            <a:r>
              <a:rPr lang="en-GB" sz="1600" dirty="0"/>
              <a:t>phone calls can be more effective than letters; and try text messages for reminders</a:t>
            </a:r>
          </a:p>
          <a:p>
            <a:pPr>
              <a:spcBef>
                <a:spcPts val="600"/>
              </a:spcBef>
            </a:pPr>
            <a:r>
              <a:rPr lang="en-GB" sz="1600" b="1" dirty="0"/>
              <a:t>• </a:t>
            </a:r>
            <a:r>
              <a:rPr lang="en-GB" sz="1600" dirty="0"/>
              <a:t>	ensure that staff phoning patients have a script but can also answer questions and address concerns</a:t>
            </a:r>
          </a:p>
          <a:p>
            <a:pPr>
              <a:spcBef>
                <a:spcPts val="600"/>
              </a:spcBef>
            </a:pPr>
            <a:r>
              <a:rPr lang="en-GB" sz="1600" b="1" dirty="0"/>
              <a:t>• </a:t>
            </a:r>
            <a:r>
              <a:rPr lang="en-GB" sz="1600" dirty="0"/>
              <a:t>	plan phone calls after 4pm when more working parents might be available</a:t>
            </a:r>
          </a:p>
          <a:p>
            <a:pPr>
              <a:spcBef>
                <a:spcPts val="600"/>
              </a:spcBef>
            </a:pPr>
            <a:r>
              <a:rPr lang="en-GB" sz="1600" b="1" dirty="0"/>
              <a:t>• </a:t>
            </a:r>
            <a:r>
              <a:rPr lang="en-GB" sz="1600" dirty="0"/>
              <a:t>	send letters if telephone contact is not possible</a:t>
            </a:r>
          </a:p>
          <a:p>
            <a:pPr>
              <a:spcBef>
                <a:spcPts val="600"/>
              </a:spcBef>
            </a:pPr>
            <a:r>
              <a:rPr lang="en-GB" sz="1600" b="1" dirty="0"/>
              <a:t>• </a:t>
            </a:r>
            <a:r>
              <a:rPr lang="en-GB" sz="1600" dirty="0"/>
              <a:t>	set a date – invite every eligible child before the end of October</a:t>
            </a:r>
          </a:p>
          <a:p>
            <a:pPr>
              <a:spcBef>
                <a:spcPts val="600"/>
              </a:spcBef>
            </a:pPr>
            <a:r>
              <a:rPr lang="en-GB" sz="1600" b="1" dirty="0"/>
              <a:t>• 	be tenacious </a:t>
            </a:r>
            <a:r>
              <a:rPr lang="en-GB" sz="1600" dirty="0"/>
              <a:t>– make multiple contacts until child is immunised</a:t>
            </a:r>
            <a:endParaRPr lang="en-GB" sz="1600" b="1"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82</a:t>
            </a:fld>
            <a:endParaRPr lang="en-US" dirty="0"/>
          </a:p>
        </p:txBody>
      </p:sp>
      <p:pic>
        <p:nvPicPr>
          <p:cNvPr id="6" name="Picture 5" descr="A picture containing text, person, people&#10;&#10;Description automatically generated">
            <a:extLst>
              <a:ext uri="{FF2B5EF4-FFF2-40B4-BE49-F238E27FC236}">
                <a16:creationId xmlns:a16="http://schemas.microsoft.com/office/drawing/2014/main" id="{70BA2F41-4D26-4B13-9A69-1C1EDAC7C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1116360"/>
            <a:ext cx="1917799" cy="4070559"/>
          </a:xfrm>
          <a:prstGeom prst="rect">
            <a:avLst/>
          </a:prstGeom>
        </p:spPr>
      </p:pic>
      <p:sp>
        <p:nvSpPr>
          <p:cNvPr id="8" name="Footer Placeholder 4">
            <a:extLst>
              <a:ext uri="{FF2B5EF4-FFF2-40B4-BE49-F238E27FC236}">
                <a16:creationId xmlns:a16="http://schemas.microsoft.com/office/drawing/2014/main" id="{C974A22B-A910-48E2-834C-1C59BC75FA3C}"/>
              </a:ext>
            </a:extLst>
          </p:cNvPr>
          <p:cNvSpPr>
            <a:spLocks noGrp="1"/>
          </p:cNvSpPr>
          <p:nvPr>
            <p:ph type="ftr" sz="quarter" idx="11"/>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9875004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73794" cy="936104"/>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395536" y="1268760"/>
            <a:ext cx="6408712" cy="5256584"/>
          </a:xfrm>
        </p:spPr>
        <p:txBody>
          <a:bodyPr/>
          <a:lstStyle/>
          <a:p>
            <a:pPr>
              <a:spcBef>
                <a:spcPts val="600"/>
              </a:spcBef>
            </a:pPr>
            <a:r>
              <a:rPr lang="en-GB" sz="1600" b="1" dirty="0"/>
              <a:t>Ordering vaccines</a:t>
            </a:r>
          </a:p>
          <a:p>
            <a:pPr>
              <a:spcBef>
                <a:spcPts val="600"/>
              </a:spcBef>
              <a:buFont typeface="Arial" panose="020B0604020202020204" pitchFamily="34" charset="0"/>
              <a:buChar char="•"/>
            </a:pPr>
            <a:r>
              <a:rPr lang="en-GB" sz="1600" dirty="0"/>
              <a:t>Centrally procured flu vaccines for children will be available to order via </a:t>
            </a:r>
            <a:r>
              <a:rPr lang="en-GB" sz="1600" dirty="0">
                <a:hlinkClick r:id="rId2"/>
              </a:rPr>
              <a:t>www.ImmForm.phe.gov.uk</a:t>
            </a:r>
            <a:endParaRPr lang="en-GB" sz="1600" dirty="0"/>
          </a:p>
          <a:p>
            <a:pPr>
              <a:spcBef>
                <a:spcPts val="600"/>
              </a:spcBef>
              <a:buFont typeface="Arial" panose="020B0604020202020204" pitchFamily="34" charset="0"/>
              <a:buChar char="•"/>
            </a:pPr>
            <a:r>
              <a:rPr lang="en-GB" sz="1600" dirty="0"/>
              <a:t>Order small and frequent quantities of flu vaccines, spread throughout the flu vaccination period</a:t>
            </a:r>
          </a:p>
          <a:p>
            <a:pPr>
              <a:spcBef>
                <a:spcPts val="600"/>
              </a:spcBef>
              <a:buFont typeface="Arial" panose="020B0604020202020204" pitchFamily="34" charset="0"/>
              <a:buChar char="•"/>
            </a:pPr>
            <a:r>
              <a:rPr lang="en-GB" sz="1600" dirty="0"/>
              <a:t>Remember that you can order weekly and receive weekly deliveries </a:t>
            </a:r>
          </a:p>
          <a:p>
            <a:pPr>
              <a:spcBef>
                <a:spcPts val="600"/>
              </a:spcBef>
              <a:buFont typeface="Arial" panose="020B0604020202020204" pitchFamily="34" charset="0"/>
              <a:buChar char="•"/>
            </a:pPr>
            <a:r>
              <a:rPr lang="en-GB" sz="1600" dirty="0"/>
              <a:t>Hold no more than 2 to 3 weeks stock in your practice fridge to reduce the risk of stock loss through cold chain failures or expiry before use  </a:t>
            </a:r>
          </a:p>
          <a:p>
            <a:pPr>
              <a:spcBef>
                <a:spcPts val="600"/>
              </a:spcBef>
              <a:buFont typeface="Arial" panose="020B0604020202020204" pitchFamily="34" charset="0"/>
              <a:buChar char="•"/>
            </a:pPr>
            <a:r>
              <a:rPr lang="en-GB" sz="1600" dirty="0"/>
              <a:t>Remember that stock ordered later will have a later expiry date </a:t>
            </a:r>
          </a:p>
          <a:p>
            <a:pPr>
              <a:spcBef>
                <a:spcPts val="600"/>
              </a:spcBef>
              <a:buFont typeface="Arial" panose="020B0604020202020204" pitchFamily="34" charset="0"/>
              <a:buChar char="•"/>
            </a:pPr>
            <a:r>
              <a:rPr lang="en-GB" sz="1600" dirty="0"/>
              <a:t>Ordering will be subject to controls and the most up to date information on these will be available on ImmForm news throughout the ordering period </a:t>
            </a:r>
          </a:p>
          <a:p>
            <a:pPr marL="0" indent="0">
              <a:spcBef>
                <a:spcPts val="600"/>
              </a:spcBef>
            </a:pPr>
            <a:endParaRPr lang="en-GB" sz="1600"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83</a:t>
            </a:fld>
            <a:endParaRPr lang="en-US" dirty="0"/>
          </a:p>
        </p:txBody>
      </p:sp>
      <p:pic>
        <p:nvPicPr>
          <p:cNvPr id="8" name="Picture 7">
            <a:extLst>
              <a:ext uri="{FF2B5EF4-FFF2-40B4-BE49-F238E27FC236}">
                <a16:creationId xmlns:a16="http://schemas.microsoft.com/office/drawing/2014/main" id="{D4D075B3-E573-421E-A435-464FD4A8BB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497" y="1246696"/>
            <a:ext cx="2306990" cy="3262424"/>
          </a:xfrm>
          <a:prstGeom prst="rect">
            <a:avLst/>
          </a:prstGeom>
          <a:ln>
            <a:solidFill>
              <a:schemeClr val="tx1"/>
            </a:solidFill>
          </a:ln>
        </p:spPr>
      </p:pic>
      <p:sp>
        <p:nvSpPr>
          <p:cNvPr id="9" name="Footer Placeholder 4">
            <a:extLst>
              <a:ext uri="{FF2B5EF4-FFF2-40B4-BE49-F238E27FC236}">
                <a16:creationId xmlns:a16="http://schemas.microsoft.com/office/drawing/2014/main" id="{ECCC7B36-0962-45CE-A1D8-0F4C6867C032}"/>
              </a:ext>
            </a:extLst>
          </p:cNvPr>
          <p:cNvSpPr>
            <a:spLocks noGrp="1"/>
          </p:cNvSpPr>
          <p:nvPr>
            <p:ph type="ftr" sz="quarter" idx="11"/>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39759459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73794" cy="936104"/>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395536" y="1268760"/>
            <a:ext cx="7920880" cy="5256584"/>
          </a:xfrm>
        </p:spPr>
        <p:txBody>
          <a:bodyPr/>
          <a:lstStyle/>
          <a:p>
            <a:pPr marL="0" indent="0">
              <a:spcBef>
                <a:spcPts val="600"/>
              </a:spcBef>
            </a:pPr>
            <a:r>
              <a:rPr lang="en-GB" sz="1600" b="1" dirty="0"/>
              <a:t>Clinics and appointments </a:t>
            </a:r>
          </a:p>
          <a:p>
            <a:pPr>
              <a:spcBef>
                <a:spcPts val="600"/>
              </a:spcBef>
              <a:buFont typeface="Arial" panose="020B0604020202020204" pitchFamily="34" charset="0"/>
              <a:buChar char="•"/>
            </a:pPr>
            <a:r>
              <a:rPr lang="en-GB" sz="1600" dirty="0"/>
              <a:t>plan to have completed all routine immunisation activity by Christmas  </a:t>
            </a:r>
          </a:p>
          <a:p>
            <a:pPr>
              <a:spcBef>
                <a:spcPts val="600"/>
              </a:spcBef>
              <a:buFont typeface="Arial" panose="020B0604020202020204" pitchFamily="34" charset="0"/>
              <a:buChar char="•"/>
            </a:pPr>
            <a:r>
              <a:rPr lang="en-GB" sz="1600" dirty="0"/>
              <a:t>use time after Christmas to mop-up unimmunised children, particularly children in at risk groups. If clinically indicated vaccination can be given up to the end of March</a:t>
            </a:r>
          </a:p>
          <a:p>
            <a:pPr>
              <a:spcBef>
                <a:spcPts val="600"/>
              </a:spcBef>
              <a:buFont typeface="Arial" panose="020B0604020202020204" pitchFamily="34" charset="0"/>
              <a:buChar char="•"/>
            </a:pPr>
            <a:r>
              <a:rPr lang="en-GB" sz="1600" dirty="0"/>
              <a:t>decide whether you will give timed appointments, run an open access clinic or invite parents to make appointments </a:t>
            </a:r>
          </a:p>
          <a:p>
            <a:pPr>
              <a:spcBef>
                <a:spcPts val="600"/>
              </a:spcBef>
              <a:buFont typeface="Arial" panose="020B0604020202020204" pitchFamily="34" charset="0"/>
              <a:buChar char="•"/>
            </a:pPr>
            <a:r>
              <a:rPr lang="en-GB" sz="1600" dirty="0"/>
              <a:t>allow online booking for appointments </a:t>
            </a:r>
          </a:p>
          <a:p>
            <a:pPr>
              <a:spcBef>
                <a:spcPts val="600"/>
              </a:spcBef>
              <a:buFont typeface="Arial" panose="020B0604020202020204" pitchFamily="34" charset="0"/>
              <a:buChar char="•"/>
            </a:pPr>
            <a:r>
              <a:rPr lang="en-GB" sz="1600" dirty="0"/>
              <a:t>consider family friendly clinic/appointment times such as after school 3.30pm – 6.30pm, Saturday mornings, or October half term – consider health fairs or parties – incorporating flu vaccination with other vaccines, health checks, health visitor advice </a:t>
            </a:r>
          </a:p>
          <a:p>
            <a:pPr>
              <a:spcBef>
                <a:spcPts val="600"/>
              </a:spcBef>
              <a:buFont typeface="Arial" panose="020B0604020202020204" pitchFamily="34" charset="0"/>
              <a:buChar char="•"/>
            </a:pPr>
            <a:r>
              <a:rPr lang="en-GB" sz="1600" dirty="0"/>
              <a:t>create a child friendly environment; including room for pushchairs </a:t>
            </a:r>
          </a:p>
          <a:p>
            <a:pPr>
              <a:spcBef>
                <a:spcPts val="600"/>
              </a:spcBef>
              <a:buFont typeface="Arial" panose="020B0604020202020204" pitchFamily="34" charset="0"/>
              <a:buChar char="•"/>
            </a:pPr>
            <a:r>
              <a:rPr lang="en-GB" sz="1600" dirty="0"/>
              <a:t>consider other clinics and busy waiting rooms</a:t>
            </a:r>
            <a:endParaRPr lang="en-GB" sz="1600" b="1" dirty="0"/>
          </a:p>
          <a:p>
            <a:pPr>
              <a:spcBef>
                <a:spcPts val="600"/>
              </a:spcBef>
            </a:pPr>
            <a:endParaRPr lang="en-GB" sz="1600" b="1"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84</a:t>
            </a:fld>
            <a:endParaRPr lang="en-US" dirty="0"/>
          </a:p>
        </p:txBody>
      </p:sp>
      <p:sp>
        <p:nvSpPr>
          <p:cNvPr id="8" name="TextBox 7">
            <a:extLst>
              <a:ext uri="{FF2B5EF4-FFF2-40B4-BE49-F238E27FC236}">
                <a16:creationId xmlns:a16="http://schemas.microsoft.com/office/drawing/2014/main" id="{0A6982C7-F56F-4540-A360-0056CCD46FFF}"/>
              </a:ext>
            </a:extLst>
          </p:cNvPr>
          <p:cNvSpPr txBox="1"/>
          <p:nvPr/>
        </p:nvSpPr>
        <p:spPr>
          <a:xfrm>
            <a:off x="310573" y="5050631"/>
            <a:ext cx="8643720" cy="1077218"/>
          </a:xfrm>
          <a:prstGeom prst="rect">
            <a:avLst/>
          </a:prstGeom>
          <a:noFill/>
        </p:spPr>
        <p:txBody>
          <a:bodyPr wrap="square" rtlCol="0">
            <a:spAutoFit/>
          </a:bodyPr>
          <a:lstStyle/>
          <a:p>
            <a:pPr lvl="0" indent="15875" eaLnBrk="0" hangingPunct="0">
              <a:spcBef>
                <a:spcPts val="1200"/>
              </a:spcBef>
            </a:pPr>
            <a:r>
              <a:rPr lang="en-GB" sz="1600" b="1" dirty="0">
                <a:solidFill>
                  <a:prstClr val="black"/>
                </a:solidFill>
                <a:latin typeface="Arial" pitchFamily="34" charset="0"/>
              </a:rPr>
              <a:t>Staff involved in delivering flu vaccine to children in any setting are encouraged to consider what strategies they can implement to maximise vaccine uptake whilst taking into account the social distancing and PPE requirements implemented to keep patients safe from COVID-19</a:t>
            </a:r>
          </a:p>
        </p:txBody>
      </p:sp>
      <p:sp>
        <p:nvSpPr>
          <p:cNvPr id="9" name="Footer Placeholder 4">
            <a:extLst>
              <a:ext uri="{FF2B5EF4-FFF2-40B4-BE49-F238E27FC236}">
                <a16:creationId xmlns:a16="http://schemas.microsoft.com/office/drawing/2014/main" id="{F896966A-FEAD-40CB-BE5B-F99C0D8F5BE8}"/>
              </a:ext>
            </a:extLst>
          </p:cNvPr>
          <p:cNvSpPr>
            <a:spLocks noGrp="1"/>
          </p:cNvSpPr>
          <p:nvPr>
            <p:ph type="ftr" sz="quarter" idx="11"/>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30336958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73794" cy="936104"/>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395536" y="1196752"/>
            <a:ext cx="6480720" cy="4968552"/>
          </a:xfrm>
        </p:spPr>
        <p:txBody>
          <a:bodyPr/>
          <a:lstStyle/>
          <a:p>
            <a:pPr>
              <a:spcBef>
                <a:spcPts val="600"/>
              </a:spcBef>
            </a:pPr>
            <a:r>
              <a:rPr lang="en-GB" sz="1600" b="1" dirty="0"/>
              <a:t>Promote the vaccination offer to parents</a:t>
            </a:r>
          </a:p>
          <a:p>
            <a:pPr>
              <a:spcBef>
                <a:spcPts val="600"/>
              </a:spcBef>
            </a:pPr>
            <a:r>
              <a:rPr lang="en-GB" sz="1600" b="1" dirty="0"/>
              <a:t>• </a:t>
            </a:r>
            <a:r>
              <a:rPr lang="en-GB" sz="1600" dirty="0"/>
              <a:t>	ensure every parent has a </a:t>
            </a:r>
            <a:r>
              <a:rPr lang="en-GB" sz="1600" b="1" dirty="0"/>
              <a:t>personalised invitation </a:t>
            </a:r>
            <a:r>
              <a:rPr lang="en-GB" sz="1600" dirty="0"/>
              <a:t>for their child</a:t>
            </a:r>
          </a:p>
          <a:p>
            <a:pPr>
              <a:spcBef>
                <a:spcPts val="600"/>
              </a:spcBef>
            </a:pPr>
            <a:r>
              <a:rPr lang="en-GB" sz="1600" b="1" dirty="0"/>
              <a:t>• 	</a:t>
            </a:r>
            <a:r>
              <a:rPr lang="en-GB" sz="1600" dirty="0"/>
              <a:t>display PHE child flu immunisation posters and leaflets in the reception and waiting rooms</a:t>
            </a:r>
          </a:p>
          <a:p>
            <a:pPr>
              <a:spcBef>
                <a:spcPts val="600"/>
              </a:spcBef>
            </a:pPr>
            <a:r>
              <a:rPr lang="en-GB" sz="1600" b="1" dirty="0"/>
              <a:t>• </a:t>
            </a:r>
            <a:r>
              <a:rPr lang="en-GB" sz="1600" dirty="0"/>
              <a:t>	create attractive displays in waiting rooms. Consider posters or banners outside the practice – on a notice board, walls or even on the roof</a:t>
            </a:r>
          </a:p>
          <a:p>
            <a:pPr>
              <a:spcBef>
                <a:spcPts val="600"/>
              </a:spcBef>
            </a:pPr>
            <a:r>
              <a:rPr lang="en-GB" sz="1600" b="1" dirty="0"/>
              <a:t>• </a:t>
            </a:r>
            <a:r>
              <a:rPr lang="en-GB" sz="1600" dirty="0"/>
              <a:t>	place prominent information about the child flu immunisation programme on the practice website</a:t>
            </a:r>
          </a:p>
          <a:p>
            <a:pPr>
              <a:spcBef>
                <a:spcPts val="600"/>
              </a:spcBef>
            </a:pPr>
            <a:r>
              <a:rPr lang="en-GB" sz="1600" b="1" dirty="0"/>
              <a:t>• </a:t>
            </a:r>
            <a:r>
              <a:rPr lang="en-GB" sz="1600" dirty="0"/>
              <a:t>	engage with the local primary school – ask if they can give leaflets to parents with preschool age children and/or display posters on school/parent notice boards</a:t>
            </a:r>
          </a:p>
          <a:p>
            <a:pPr>
              <a:spcBef>
                <a:spcPts val="600"/>
              </a:spcBef>
            </a:pPr>
            <a:r>
              <a:rPr lang="en-GB" sz="1600" b="1" dirty="0"/>
              <a:t>• </a:t>
            </a:r>
            <a:r>
              <a:rPr lang="en-GB" sz="1600" dirty="0"/>
              <a:t>	engage with local pre-school nurseries, children’s centres, libraries, toddler groups in your area. Ask staff to put up posters and issue leaflets to parents of children who are 2 years old and older. Highlight the benefits of their children being immunised to these preschool groups and nurseries</a:t>
            </a:r>
            <a:endParaRPr lang="en-GB" sz="1600" b="1"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85</a:t>
            </a:fld>
            <a:endParaRPr lang="en-US" dirty="0"/>
          </a:p>
        </p:txBody>
      </p:sp>
      <p:pic>
        <p:nvPicPr>
          <p:cNvPr id="10" name="Picture 9" descr="A picture containing text, screenshot&#10;&#10;Description automatically generated">
            <a:extLst>
              <a:ext uri="{FF2B5EF4-FFF2-40B4-BE49-F238E27FC236}">
                <a16:creationId xmlns:a16="http://schemas.microsoft.com/office/drawing/2014/main" id="{7FB5756C-77F5-4773-862A-27953155D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1791236"/>
            <a:ext cx="1867892" cy="2638398"/>
          </a:xfrm>
          <a:prstGeom prst="rect">
            <a:avLst/>
          </a:prstGeom>
        </p:spPr>
      </p:pic>
      <p:sp>
        <p:nvSpPr>
          <p:cNvPr id="8" name="Footer Placeholder 4">
            <a:extLst>
              <a:ext uri="{FF2B5EF4-FFF2-40B4-BE49-F238E27FC236}">
                <a16:creationId xmlns:a16="http://schemas.microsoft.com/office/drawing/2014/main" id="{C248FAA2-FBE7-444D-9BC1-7EA591B55A4C}"/>
              </a:ext>
            </a:extLst>
          </p:cNvPr>
          <p:cNvSpPr>
            <a:spLocks noGrp="1"/>
          </p:cNvSpPr>
          <p:nvPr>
            <p:ph type="ftr" sz="quarter" idx="11"/>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36324133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73794" cy="936104"/>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395536" y="1196752"/>
            <a:ext cx="8136904" cy="4968552"/>
          </a:xfrm>
        </p:spPr>
        <p:txBody>
          <a:bodyPr/>
          <a:lstStyle/>
          <a:p>
            <a:pPr>
              <a:spcBef>
                <a:spcPts val="600"/>
              </a:spcBef>
            </a:pPr>
            <a:r>
              <a:rPr lang="en-GB" sz="1600" b="1" dirty="0"/>
              <a:t>During the season</a:t>
            </a:r>
          </a:p>
          <a:p>
            <a:pPr marL="0" indent="0">
              <a:spcBef>
                <a:spcPts val="600"/>
              </a:spcBef>
            </a:pPr>
            <a:r>
              <a:rPr lang="en-GB" sz="1600" dirty="0"/>
              <a:t>Increasing resources in-season is difficult so comprehensive preparation and planning is critical. There are things you can do to help sustain efforts and uptake:</a:t>
            </a:r>
          </a:p>
          <a:p>
            <a:pPr>
              <a:spcBef>
                <a:spcPts val="600"/>
              </a:spcBef>
            </a:pPr>
            <a:r>
              <a:rPr lang="en-GB" sz="1600" b="1" dirty="0"/>
              <a:t>• 	</a:t>
            </a:r>
            <a:r>
              <a:rPr lang="en-GB" sz="1600" dirty="0"/>
              <a:t>review your uptake against your goals and financial plan; celebrate/promote success as the programme progresses</a:t>
            </a:r>
          </a:p>
          <a:p>
            <a:pPr>
              <a:spcBef>
                <a:spcPts val="600"/>
              </a:spcBef>
            </a:pPr>
            <a:r>
              <a:rPr lang="en-GB" sz="1600" b="1" dirty="0"/>
              <a:t>• 	remain tenacious </a:t>
            </a:r>
            <a:r>
              <a:rPr lang="en-GB" sz="1600" dirty="0"/>
              <a:t>– re-run searches for eligible children</a:t>
            </a:r>
          </a:p>
          <a:p>
            <a:pPr>
              <a:spcBef>
                <a:spcPts val="600"/>
              </a:spcBef>
            </a:pPr>
            <a:r>
              <a:rPr lang="en-GB" sz="1600" b="1" dirty="0"/>
              <a:t>• 	continue to offer vaccination</a:t>
            </a:r>
            <a:r>
              <a:rPr lang="en-GB" sz="1600" dirty="0"/>
              <a:t>, even once you have achieved your practice and campaign goals</a:t>
            </a:r>
          </a:p>
          <a:p>
            <a:pPr>
              <a:spcBef>
                <a:spcPts val="600"/>
              </a:spcBef>
            </a:pPr>
            <a:r>
              <a:rPr lang="en-GB" sz="1600" b="1" dirty="0"/>
              <a:t>• 	</a:t>
            </a:r>
            <a:r>
              <a:rPr lang="en-GB" sz="1600" dirty="0"/>
              <a:t>keep staff engaged and enthused – consider incentives, promoting staff competition</a:t>
            </a:r>
          </a:p>
          <a:p>
            <a:pPr>
              <a:spcBef>
                <a:spcPts val="600"/>
              </a:spcBef>
            </a:pPr>
            <a:r>
              <a:rPr lang="en-GB" sz="1600" b="1" dirty="0"/>
              <a:t>• </a:t>
            </a:r>
            <a:r>
              <a:rPr lang="en-GB" sz="1600" dirty="0"/>
              <a:t>	ensure all practice staff have their flu jab – it is powerful to be able to say to patients “I’ve had mine”</a:t>
            </a:r>
          </a:p>
          <a:p>
            <a:pPr>
              <a:spcBef>
                <a:spcPts val="600"/>
              </a:spcBef>
            </a:pPr>
            <a:r>
              <a:rPr lang="en-GB" sz="1600" b="1" dirty="0"/>
              <a:t>Post season</a:t>
            </a:r>
          </a:p>
          <a:p>
            <a:pPr>
              <a:spcBef>
                <a:spcPts val="600"/>
              </a:spcBef>
            </a:pPr>
            <a:r>
              <a:rPr lang="en-GB" sz="1600" b="1" dirty="0"/>
              <a:t>• </a:t>
            </a:r>
            <a:r>
              <a:rPr lang="en-GB" sz="1600" dirty="0"/>
              <a:t>	review your campaign, measure and celebrate success – </a:t>
            </a:r>
            <a:r>
              <a:rPr lang="en-GB" sz="1600" b="1" dirty="0"/>
              <a:t>thank everyone involved</a:t>
            </a:r>
            <a:endParaRPr lang="en-GB" sz="1600" dirty="0"/>
          </a:p>
          <a:p>
            <a:pPr>
              <a:spcBef>
                <a:spcPts val="600"/>
              </a:spcBef>
            </a:pPr>
            <a:r>
              <a:rPr lang="en-GB" sz="1600" b="1" dirty="0"/>
              <a:t>• </a:t>
            </a:r>
            <a:r>
              <a:rPr lang="en-GB" sz="1600" dirty="0"/>
              <a:t>	share the </a:t>
            </a:r>
            <a:r>
              <a:rPr lang="en-GB" sz="1600" b="1" dirty="0"/>
              <a:t>review of your campaign </a:t>
            </a:r>
            <a:r>
              <a:rPr lang="en-GB" sz="1600" dirty="0"/>
              <a:t>with your stakeholders, patient focus group and partners who helped you achieve your goals</a:t>
            </a:r>
          </a:p>
          <a:p>
            <a:pPr>
              <a:spcBef>
                <a:spcPts val="600"/>
              </a:spcBef>
            </a:pPr>
            <a:r>
              <a:rPr lang="en-GB" sz="1600" b="1" dirty="0"/>
              <a:t>• </a:t>
            </a:r>
            <a:r>
              <a:rPr lang="en-GB" sz="1600" dirty="0"/>
              <a:t>	capture lessons learnt and adapt next year’s plan – aim for higher uptake next year</a:t>
            </a:r>
            <a:endParaRPr lang="en-GB" sz="1600" b="1"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86</a:t>
            </a:fld>
            <a:endParaRPr lang="en-US" dirty="0"/>
          </a:p>
        </p:txBody>
      </p:sp>
      <p:sp>
        <p:nvSpPr>
          <p:cNvPr id="6" name="Footer Placeholder 4">
            <a:extLst>
              <a:ext uri="{FF2B5EF4-FFF2-40B4-BE49-F238E27FC236}">
                <a16:creationId xmlns:a16="http://schemas.microsoft.com/office/drawing/2014/main" id="{168932BB-C8F8-445A-9978-F5D6A2501CC4}"/>
              </a:ext>
            </a:extLst>
          </p:cNvPr>
          <p:cNvSpPr>
            <a:spLocks noGrp="1"/>
          </p:cNvSpPr>
          <p:nvPr>
            <p:ph type="ftr" sz="quarter" idx="11"/>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15953751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FFF96-AF10-47F6-B7D0-205271568A61}"/>
              </a:ext>
            </a:extLst>
          </p:cNvPr>
          <p:cNvSpPr>
            <a:spLocks noGrp="1"/>
          </p:cNvSpPr>
          <p:nvPr>
            <p:ph type="title"/>
          </p:nvPr>
        </p:nvSpPr>
        <p:spPr>
          <a:xfrm>
            <a:off x="562702" y="548680"/>
            <a:ext cx="8028000" cy="1152128"/>
          </a:xfrm>
        </p:spPr>
        <p:txBody>
          <a:bodyPr>
            <a:normAutofit fontScale="90000"/>
          </a:bodyPr>
          <a:lstStyle/>
          <a:p>
            <a:r>
              <a:rPr lang="en-GB" dirty="0"/>
              <a:t>Delivering the programme during the COVID-19 pandemic</a:t>
            </a:r>
          </a:p>
        </p:txBody>
      </p:sp>
      <p:sp>
        <p:nvSpPr>
          <p:cNvPr id="3" name="Content Placeholder 2">
            <a:extLst>
              <a:ext uri="{FF2B5EF4-FFF2-40B4-BE49-F238E27FC236}">
                <a16:creationId xmlns:a16="http://schemas.microsoft.com/office/drawing/2014/main" id="{1262FF57-6FCB-45B6-BFD7-52FFBE8C3F32}"/>
              </a:ext>
            </a:extLst>
          </p:cNvPr>
          <p:cNvSpPr>
            <a:spLocks noGrp="1"/>
          </p:cNvSpPr>
          <p:nvPr>
            <p:ph idx="1"/>
          </p:nvPr>
        </p:nvSpPr>
        <p:spPr>
          <a:xfrm>
            <a:off x="395536" y="1916832"/>
            <a:ext cx="8028000" cy="4536504"/>
          </a:xfrm>
        </p:spPr>
        <p:txBody>
          <a:bodyPr/>
          <a:lstStyle/>
          <a:p>
            <a:pPr lvl="0">
              <a:buFont typeface="Arial" panose="020B0604020202020204" pitchFamily="34" charset="0"/>
              <a:buChar char="•"/>
            </a:pPr>
            <a:r>
              <a:rPr lang="en-GB" dirty="0"/>
              <a:t>patients will need reassurance that appropriate measures are in place to keep them safe from COVID-19 as it is likely to be co-circulating with flu  </a:t>
            </a:r>
          </a:p>
          <a:p>
            <a:pPr>
              <a:buFont typeface="Arial" panose="020B0604020202020204" pitchFamily="34" charset="0"/>
              <a:buChar char="•"/>
            </a:pPr>
            <a:r>
              <a:rPr lang="en-GB" dirty="0"/>
              <a:t>providers will be expected to deliver the programme according to guidelines on social distancing that are current at the time </a:t>
            </a:r>
          </a:p>
          <a:p>
            <a:pPr>
              <a:buFont typeface="Arial" panose="020B0604020202020204" pitchFamily="34" charset="0"/>
              <a:buChar char="•"/>
            </a:pPr>
            <a:r>
              <a:rPr lang="en-GB" dirty="0"/>
              <a:t>providers need to be prepared to make adjustments to the programme in the face of any local restrictions to ensure those at highest risk can continue to be vaccinated </a:t>
            </a:r>
          </a:p>
          <a:p>
            <a:endParaRPr lang="en-GB" dirty="0"/>
          </a:p>
        </p:txBody>
      </p:sp>
      <p:sp>
        <p:nvSpPr>
          <p:cNvPr id="4" name="Slide Number Placeholder 3">
            <a:extLst>
              <a:ext uri="{FF2B5EF4-FFF2-40B4-BE49-F238E27FC236}">
                <a16:creationId xmlns:a16="http://schemas.microsoft.com/office/drawing/2014/main" id="{9554DCA4-0CD3-469E-93A8-E2657EB12BE0}"/>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87</a:t>
            </a:fld>
            <a:endParaRPr lang="en-US" dirty="0"/>
          </a:p>
        </p:txBody>
      </p:sp>
      <p:sp>
        <p:nvSpPr>
          <p:cNvPr id="6" name="Footer Placeholder 4">
            <a:extLst>
              <a:ext uri="{FF2B5EF4-FFF2-40B4-BE49-F238E27FC236}">
                <a16:creationId xmlns:a16="http://schemas.microsoft.com/office/drawing/2014/main" id="{3922708E-7786-46E6-9802-DF28FBC06CA2}"/>
              </a:ext>
            </a:extLst>
          </p:cNvPr>
          <p:cNvSpPr>
            <a:spLocks noGrp="1"/>
          </p:cNvSpPr>
          <p:nvPr>
            <p:ph type="ftr" sz="quarter" idx="11"/>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7758420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2D62B-B72C-45AC-89D6-E20266CABAAC}"/>
              </a:ext>
            </a:extLst>
          </p:cNvPr>
          <p:cNvSpPr>
            <a:spLocks noGrp="1"/>
          </p:cNvSpPr>
          <p:nvPr>
            <p:ph type="title"/>
          </p:nvPr>
        </p:nvSpPr>
        <p:spPr>
          <a:xfrm>
            <a:off x="531434" y="381508"/>
            <a:ext cx="8257770" cy="1031267"/>
          </a:xfrm>
        </p:spPr>
        <p:txBody>
          <a:bodyPr>
            <a:noAutofit/>
          </a:bodyPr>
          <a:lstStyle/>
          <a:p>
            <a:r>
              <a:rPr lang="en-GB" sz="3200" dirty="0"/>
              <a:t>Considerations when delivering the flu vaccine programme during the COVID-19 pandemic</a:t>
            </a:r>
          </a:p>
        </p:txBody>
      </p:sp>
      <p:sp>
        <p:nvSpPr>
          <p:cNvPr id="3" name="Content Placeholder 2">
            <a:extLst>
              <a:ext uri="{FF2B5EF4-FFF2-40B4-BE49-F238E27FC236}">
                <a16:creationId xmlns:a16="http://schemas.microsoft.com/office/drawing/2014/main" id="{835D3735-5702-4157-92A4-BB6C6AAF40F6}"/>
              </a:ext>
            </a:extLst>
          </p:cNvPr>
          <p:cNvSpPr>
            <a:spLocks noGrp="1"/>
          </p:cNvSpPr>
          <p:nvPr>
            <p:ph idx="1"/>
          </p:nvPr>
        </p:nvSpPr>
        <p:spPr>
          <a:xfrm>
            <a:off x="531434" y="1736812"/>
            <a:ext cx="4040566" cy="4739679"/>
          </a:xfrm>
        </p:spPr>
        <p:txBody>
          <a:bodyPr/>
          <a:lstStyle/>
          <a:p>
            <a:pPr lvl="0">
              <a:buFont typeface="Arial" panose="020B0604020202020204" pitchFamily="34" charset="0"/>
              <a:buChar char="•"/>
            </a:pPr>
            <a:r>
              <a:rPr lang="en-GB" dirty="0"/>
              <a:t>careful appointment planning to minimise waiting times and maintain social distancing when attending</a:t>
            </a:r>
          </a:p>
          <a:p>
            <a:pPr lvl="0">
              <a:buFont typeface="Arial" panose="020B0604020202020204" pitchFamily="34" charset="0"/>
              <a:buChar char="•"/>
            </a:pPr>
            <a:r>
              <a:rPr lang="en-GB" dirty="0"/>
              <a:t>provide patients with information in advance of their appointment to explain what to expect</a:t>
            </a:r>
          </a:p>
          <a:p>
            <a:pPr lvl="0">
              <a:buFont typeface="Arial" panose="020B0604020202020204" pitchFamily="34" charset="0"/>
              <a:buChar char="•"/>
            </a:pPr>
            <a:r>
              <a:rPr lang="en-GB" dirty="0"/>
              <a:t>recall at risk patients if they do not attend </a:t>
            </a:r>
          </a:p>
          <a:p>
            <a:pPr lvl="0">
              <a:buFont typeface="Arial" panose="020B0604020202020204" pitchFamily="34" charset="0"/>
              <a:buChar char="•"/>
            </a:pPr>
            <a:r>
              <a:rPr lang="en-GB" dirty="0"/>
              <a:t>consider other innovative methods such as drive through vaccinations when appropriate to do so</a:t>
            </a:r>
          </a:p>
          <a:p>
            <a:pPr>
              <a:buFont typeface="Arial" panose="020B0604020202020204" pitchFamily="34" charset="0"/>
              <a:buChar char="•"/>
            </a:pPr>
            <a:r>
              <a:rPr lang="en-GB" dirty="0"/>
              <a:t>A briefing including frequently asked questions has been published for schools</a:t>
            </a:r>
          </a:p>
        </p:txBody>
      </p:sp>
      <p:sp>
        <p:nvSpPr>
          <p:cNvPr id="4" name="Slide Number Placeholder 3">
            <a:extLst>
              <a:ext uri="{FF2B5EF4-FFF2-40B4-BE49-F238E27FC236}">
                <a16:creationId xmlns:a16="http://schemas.microsoft.com/office/drawing/2014/main" id="{E67C52BD-01B2-45CB-B15C-CE2378E921E5}"/>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88</a:t>
            </a:fld>
            <a:endParaRPr lang="en-US" dirty="0"/>
          </a:p>
        </p:txBody>
      </p:sp>
      <p:pic>
        <p:nvPicPr>
          <p:cNvPr id="7" name="Picture 6" descr="A picture containing text, indoor, person, screenshot&#10;&#10;Description automatically generated">
            <a:extLst>
              <a:ext uri="{FF2B5EF4-FFF2-40B4-BE49-F238E27FC236}">
                <a16:creationId xmlns:a16="http://schemas.microsoft.com/office/drawing/2014/main" id="{4A6BC631-CB93-4B46-8451-05A99F1D6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597" y="2152544"/>
            <a:ext cx="4097607" cy="2552911"/>
          </a:xfrm>
          <a:prstGeom prst="rect">
            <a:avLst/>
          </a:prstGeom>
        </p:spPr>
      </p:pic>
      <p:sp>
        <p:nvSpPr>
          <p:cNvPr id="8" name="Footer Placeholder 4">
            <a:extLst>
              <a:ext uri="{FF2B5EF4-FFF2-40B4-BE49-F238E27FC236}">
                <a16:creationId xmlns:a16="http://schemas.microsoft.com/office/drawing/2014/main" id="{4C43F4F0-BD01-44B6-B71A-2B99DFCE9FBF}"/>
              </a:ext>
            </a:extLst>
          </p:cNvPr>
          <p:cNvSpPr>
            <a:spLocks noGrp="1"/>
          </p:cNvSpPr>
          <p:nvPr>
            <p:ph type="ftr" sz="quarter" idx="11"/>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30977816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A51CB-84C2-4AA3-960D-97A883130892}"/>
              </a:ext>
            </a:extLst>
          </p:cNvPr>
          <p:cNvSpPr>
            <a:spLocks noGrp="1"/>
          </p:cNvSpPr>
          <p:nvPr>
            <p:ph type="title"/>
          </p:nvPr>
        </p:nvSpPr>
        <p:spPr>
          <a:xfrm>
            <a:off x="558000" y="333682"/>
            <a:ext cx="8028000" cy="648072"/>
          </a:xfrm>
        </p:spPr>
        <p:txBody>
          <a:bodyPr>
            <a:normAutofit fontScale="90000"/>
          </a:bodyPr>
          <a:lstStyle/>
          <a:p>
            <a:r>
              <a:rPr lang="en-GB" dirty="0"/>
              <a:t>Infection prevention and control when administering vaccines </a:t>
            </a:r>
            <a:br>
              <a:rPr lang="en-GB" b="1" dirty="0"/>
            </a:br>
            <a:endParaRPr lang="en-GB" dirty="0"/>
          </a:p>
        </p:txBody>
      </p:sp>
      <p:sp>
        <p:nvSpPr>
          <p:cNvPr id="3" name="Content Placeholder 2">
            <a:extLst>
              <a:ext uri="{FF2B5EF4-FFF2-40B4-BE49-F238E27FC236}">
                <a16:creationId xmlns:a16="http://schemas.microsoft.com/office/drawing/2014/main" id="{2F84BBA2-FF70-4CCF-AE08-AB517B365FD7}"/>
              </a:ext>
            </a:extLst>
          </p:cNvPr>
          <p:cNvSpPr>
            <a:spLocks noGrp="1"/>
          </p:cNvSpPr>
          <p:nvPr>
            <p:ph idx="1"/>
          </p:nvPr>
        </p:nvSpPr>
        <p:spPr>
          <a:xfrm>
            <a:off x="558000" y="1700808"/>
            <a:ext cx="8028000" cy="4451647"/>
          </a:xfrm>
        </p:spPr>
        <p:txBody>
          <a:bodyPr/>
          <a:lstStyle/>
          <a:p>
            <a:pPr lvl="0">
              <a:buFont typeface="Arial" panose="020B0604020202020204" pitchFamily="34" charset="0"/>
              <a:buChar char="•"/>
            </a:pPr>
            <a:r>
              <a:rPr lang="en-GB" dirty="0"/>
              <a:t>individuals should attend for vaccination at premises that are following the recommended infection prevention and control (IPC) guidance.  </a:t>
            </a:r>
            <a:r>
              <a:rPr lang="en-GB" dirty="0">
                <a:hlinkClick r:id="rId2"/>
              </a:rPr>
              <a:t>www.england.nhs.uk/coronavirus/primary-care/infection-control/</a:t>
            </a:r>
            <a:r>
              <a:rPr lang="en-GB" dirty="0"/>
              <a:t>  </a:t>
            </a:r>
          </a:p>
          <a:p>
            <a:pPr>
              <a:buFont typeface="Arial" panose="020B0604020202020204" pitchFamily="34" charset="0"/>
              <a:buChar char="•"/>
            </a:pPr>
            <a:r>
              <a:rPr lang="en-GB" dirty="0"/>
              <a:t>those displaying symptoms of COVID-19, or who are self-isolating because they are confirmed COVID-19 cases or are contacts of suspected or confirmed COVID-19 cases, should not attend until they have recovered and completed the required isolation period.</a:t>
            </a:r>
          </a:p>
          <a:p>
            <a:pPr>
              <a:buFont typeface="Arial" panose="020B0604020202020204" pitchFamily="34" charset="0"/>
              <a:buChar char="•"/>
            </a:pPr>
            <a:r>
              <a:rPr lang="en-GB" dirty="0"/>
              <a:t>healthcare professionals administering the </a:t>
            </a:r>
            <a:r>
              <a:rPr lang="en-GB"/>
              <a:t>vaccine will need </a:t>
            </a:r>
            <a:r>
              <a:rPr lang="en-GB" dirty="0"/>
              <a:t>to wear personal protective equipment (PPE) in keeping with current advice at the time.  See: </a:t>
            </a:r>
            <a:r>
              <a:rPr lang="en-GB" dirty="0">
                <a:hlinkClick r:id="rId3"/>
              </a:rPr>
              <a:t>www.gov.uk/government/publications/wuhan-novel-coronavirus-infection-prevention-and-control/covid-19-personal-protective-equipment-ppe</a:t>
            </a:r>
            <a:endParaRPr lang="en-GB" dirty="0"/>
          </a:p>
          <a:p>
            <a:endParaRPr lang="en-GB" dirty="0"/>
          </a:p>
        </p:txBody>
      </p:sp>
      <p:sp>
        <p:nvSpPr>
          <p:cNvPr id="4" name="Slide Number Placeholder 3">
            <a:extLst>
              <a:ext uri="{FF2B5EF4-FFF2-40B4-BE49-F238E27FC236}">
                <a16:creationId xmlns:a16="http://schemas.microsoft.com/office/drawing/2014/main" id="{8E12FA22-04F4-4D16-93C0-D8C4DAA3DE4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89</a:t>
            </a:fld>
            <a:endParaRPr lang="en-US" dirty="0"/>
          </a:p>
        </p:txBody>
      </p:sp>
      <p:sp>
        <p:nvSpPr>
          <p:cNvPr id="6" name="Footer Placeholder 4">
            <a:extLst>
              <a:ext uri="{FF2B5EF4-FFF2-40B4-BE49-F238E27FC236}">
                <a16:creationId xmlns:a16="http://schemas.microsoft.com/office/drawing/2014/main" id="{2E5AD082-52F2-40DD-9B31-C4105C8200AB}"/>
              </a:ext>
            </a:extLst>
          </p:cNvPr>
          <p:cNvSpPr>
            <a:spLocks noGrp="1"/>
          </p:cNvSpPr>
          <p:nvPr>
            <p:ph type="ftr" sz="quarter" idx="11"/>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1704784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647476"/>
            <a:ext cx="8028000" cy="693292"/>
          </a:xfrm>
        </p:spPr>
        <p:txBody>
          <a:bodyPr>
            <a:normAutofit fontScale="90000"/>
          </a:bodyPr>
          <a:lstStyle/>
          <a:p>
            <a:r>
              <a:rPr lang="en-GB" dirty="0">
                <a:latin typeface="Arial" charset="0"/>
                <a:ea typeface="ヒラギノ角ゴ Pro W3" charset="-128"/>
                <a:cs typeface="ヒラギノ角ゴ Pro W3" charset="-128"/>
              </a:rPr>
              <a:t>Influenza overview</a:t>
            </a:r>
            <a:br>
              <a:rPr lang="en-GB" dirty="0">
                <a:latin typeface="Arial" charset="0"/>
                <a:ea typeface="ヒラギノ角ゴ Pro W3" charset="-128"/>
                <a:cs typeface="ヒラギノ角ゴ Pro W3" charset="-128"/>
              </a:rPr>
            </a:br>
            <a:endParaRPr lang="en-GB" dirty="0"/>
          </a:p>
        </p:txBody>
      </p:sp>
      <p:sp>
        <p:nvSpPr>
          <p:cNvPr id="20483" name="Rectangle 3"/>
          <p:cNvSpPr>
            <a:spLocks noGrp="1" noChangeArrowheads="1"/>
          </p:cNvSpPr>
          <p:nvPr>
            <p:ph idx="1"/>
          </p:nvPr>
        </p:nvSpPr>
        <p:spPr>
          <a:xfrm>
            <a:off x="562702" y="1772816"/>
            <a:ext cx="7272610" cy="2448271"/>
          </a:xfrm>
        </p:spPr>
        <p:txBody>
          <a:bodyPr/>
          <a:lstStyle/>
          <a:p>
            <a:pPr marL="457200" indent="-457200">
              <a:buFont typeface="Arial" pitchFamily="34" charset="0"/>
              <a:buChar char="•"/>
            </a:pPr>
            <a:endParaRPr lang="en-GB" sz="1600" dirty="0">
              <a:latin typeface="Arial" charset="0"/>
              <a:ea typeface="ヒラギノ角ゴ Pro W3" charset="-128"/>
              <a:cs typeface="ヒラギノ角ゴ Pro W3" charset="-128"/>
            </a:endParaRPr>
          </a:p>
          <a:p>
            <a:pPr marL="457200" indent="-457200">
              <a:buFont typeface="Arial" pitchFamily="34" charset="0"/>
              <a:buChar char="•"/>
            </a:pPr>
            <a:r>
              <a:rPr lang="en-GB" dirty="0">
                <a:latin typeface="Arial" charset="0"/>
                <a:ea typeface="ヒラギノ角ゴ Pro W3" charset="-128"/>
                <a:cs typeface="ヒラギノ角ゴ Pro W3" charset="-128"/>
              </a:rPr>
              <a:t>flu is an acute viral infection of the respiratory tract (nose, mouth, throat, bronchial tubes and lungs)</a:t>
            </a:r>
          </a:p>
          <a:p>
            <a:pPr marL="457200" indent="-457200">
              <a:buFont typeface="Arial" pitchFamily="34" charset="0"/>
              <a:buChar char="•"/>
            </a:pPr>
            <a:r>
              <a:rPr lang="en-GB" dirty="0">
                <a:latin typeface="Arial" charset="0"/>
                <a:ea typeface="ヒラギノ角ゴ Pro W3" charset="-128"/>
                <a:cs typeface="ヒラギノ角ゴ Pro W3" charset="-128"/>
              </a:rPr>
              <a:t>it is a highly infectious illness which spreads rapidly in communities</a:t>
            </a:r>
          </a:p>
          <a:p>
            <a:pPr marL="457200" indent="-457200">
              <a:buFont typeface="Arial" pitchFamily="34" charset="0"/>
              <a:buChar char="•"/>
            </a:pPr>
            <a:r>
              <a:rPr lang="en-GB" dirty="0"/>
              <a:t>even people with mild or no symptoms can infect others</a:t>
            </a:r>
            <a:endParaRPr lang="en-GB" dirty="0">
              <a:latin typeface="Arial" charset="0"/>
              <a:ea typeface="ヒラギノ角ゴ Pro W3" charset="-128"/>
              <a:cs typeface="ヒラギノ角ゴ Pro W3" charset="-128"/>
            </a:endParaRPr>
          </a:p>
          <a:p>
            <a:pPr marL="457200" indent="-457200">
              <a:buFont typeface="Arial" pitchFamily="34" charset="0"/>
              <a:buChar char="•"/>
            </a:pPr>
            <a:r>
              <a:rPr lang="en-GB" dirty="0">
                <a:latin typeface="Arial" charset="0"/>
                <a:ea typeface="ヒラギノ角ゴ Pro W3" charset="-128"/>
                <a:cs typeface="ヒラギノ角ゴ Pro W3" charset="-128"/>
              </a:rPr>
              <a:t>most cases in the UK occur during an 8 to 10 week period during the winter</a:t>
            </a:r>
          </a:p>
          <a:p>
            <a:pPr marL="0" indent="0"/>
            <a:endParaRPr lang="en-GB" sz="1600" dirty="0">
              <a:latin typeface="Arial" charset="0"/>
              <a:ea typeface="ヒラギノ角ゴ Pro W3" charset="-128"/>
              <a:cs typeface="ヒラギノ角ゴ Pro W3" charset="-128"/>
            </a:endParaRPr>
          </a:p>
          <a:p>
            <a:pPr marL="0" indent="0"/>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9</a:t>
            </a:fld>
            <a:endParaRPr lang="en-US" dirty="0"/>
          </a:p>
        </p:txBody>
      </p:sp>
      <p:sp>
        <p:nvSpPr>
          <p:cNvPr id="5" name="Footer Placeholder 4">
            <a:extLst>
              <a:ext uri="{FF2B5EF4-FFF2-40B4-BE49-F238E27FC236}">
                <a16:creationId xmlns:a16="http://schemas.microsoft.com/office/drawing/2014/main" id="{F88ECAC2-483C-4095-AD32-94AA14005BEC}"/>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6632010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11560" y="620688"/>
            <a:ext cx="8278688" cy="838200"/>
          </a:xfrm>
        </p:spPr>
        <p:txBody>
          <a:bodyPr wrap="square" numCol="1" compatLnSpc="1">
            <a:prstTxWarp prst="textNoShape">
              <a:avLst/>
            </a:prstTxWarp>
            <a:noAutofit/>
          </a:bodyPr>
          <a:lstStyle/>
          <a:p>
            <a:r>
              <a:rPr lang="en-GB" sz="3600" dirty="0">
                <a:latin typeface="Arial" charset="0"/>
                <a:ea typeface="ヒラギノ角ゴ Pro W3" charset="-128"/>
                <a:cs typeface="ヒラギノ角ゴ Pro W3" charset="-128"/>
              </a:rPr>
              <a:t>Infection control issues</a:t>
            </a:r>
            <a:br>
              <a:rPr lang="en-GB" sz="3600" b="1" dirty="0">
                <a:latin typeface="Arial" charset="0"/>
                <a:ea typeface="ヒラギノ角ゴ Pro W3" charset="-128"/>
                <a:cs typeface="ヒラギノ角ゴ Pro W3" charset="-128"/>
              </a:rPr>
            </a:br>
            <a:r>
              <a:rPr lang="en-GB" sz="3600" dirty="0">
                <a:latin typeface="Arial" charset="0"/>
                <a:ea typeface="ヒラギノ角ゴ Pro W3" charset="-128"/>
                <a:cs typeface="ヒラギノ角ゴ Pro W3" charset="-128"/>
              </a:rPr>
              <a:t> </a:t>
            </a:r>
            <a:endParaRPr lang="en-GB" sz="3200" dirty="0">
              <a:latin typeface="Arial" charset="0"/>
              <a:ea typeface="ヒラギノ角ゴ Pro W3" charset="-128"/>
              <a:cs typeface="ヒラギノ角ゴ Pro W3" charset="-128"/>
            </a:endParaRPr>
          </a:p>
        </p:txBody>
      </p:sp>
      <p:sp>
        <p:nvSpPr>
          <p:cNvPr id="52227" name="Rectangle 3"/>
          <p:cNvSpPr>
            <a:spLocks noGrp="1" noChangeArrowheads="1"/>
          </p:cNvSpPr>
          <p:nvPr>
            <p:ph idx="1"/>
          </p:nvPr>
        </p:nvSpPr>
        <p:spPr>
          <a:xfrm>
            <a:off x="683568" y="1412776"/>
            <a:ext cx="7560840" cy="4472062"/>
          </a:xfrm>
        </p:spPr>
        <p:txBody>
          <a:bodyPr/>
          <a:lstStyle/>
          <a:p>
            <a:pPr>
              <a:buFont typeface="Arial"/>
              <a:buChar char="•"/>
            </a:pPr>
            <a:r>
              <a:rPr lang="en-GB" sz="1600" dirty="0">
                <a:latin typeface="Arial" charset="0"/>
                <a:ea typeface="ヒラギノ角ゴ Pro W3" charset="-128"/>
              </a:rPr>
              <a:t>although there are no required infection control precautions specific to the administration of LAIV, providers are expected to deliver the programme according to guidelines that are current at the time and will need to wear the recommended personal protective equipment that is in line with the current advice from the government</a:t>
            </a:r>
          </a:p>
          <a:p>
            <a:pPr>
              <a:buFont typeface="Arial"/>
              <a:buChar char="•"/>
            </a:pPr>
            <a:r>
              <a:rPr lang="en-GB" sz="1600" dirty="0">
                <a:latin typeface="Arial" charset="0"/>
                <a:ea typeface="ヒラギノ角ゴ Pro W3" charset="-128"/>
                <a:cs typeface="ヒラギノ角ゴ Pro W3" charset="-128"/>
              </a:rPr>
              <a:t>routine hand hygiene procedures should be performed before and after each child contact</a:t>
            </a:r>
          </a:p>
          <a:p>
            <a:endParaRPr lang="en-GB" sz="1600" b="1" dirty="0">
              <a:latin typeface="Arial" charset="0"/>
              <a:ea typeface="ヒラギノ角ゴ Pro W3" charset="-128"/>
              <a:cs typeface="ヒラギノ角ゴ Pro W3" charset="-128"/>
            </a:endParaRPr>
          </a:p>
          <a:p>
            <a:r>
              <a:rPr lang="en-GB" sz="1600" b="1" dirty="0">
                <a:latin typeface="Arial" charset="0"/>
                <a:ea typeface="ヒラギノ角ゴ Pro W3" charset="-128"/>
                <a:cs typeface="ヒラギノ角ゴ Pro W3" charset="-128"/>
              </a:rPr>
              <a:t>Disposal of clinical waste:</a:t>
            </a:r>
          </a:p>
          <a:p>
            <a:pPr marL="0" indent="0"/>
            <a:r>
              <a:rPr lang="en-GB" sz="1600" dirty="0"/>
              <a:t>Used, part-used or out of date/wasted LAIV applicators should be disposed of in a rigid yellow sharps container with yellow lid</a:t>
            </a:r>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90</a:t>
            </a:fld>
            <a:endParaRPr lang="en-US" dirty="0"/>
          </a:p>
        </p:txBody>
      </p:sp>
      <p:sp>
        <p:nvSpPr>
          <p:cNvPr id="6" name="Footer Placeholder 4">
            <a:extLst>
              <a:ext uri="{FF2B5EF4-FFF2-40B4-BE49-F238E27FC236}">
                <a16:creationId xmlns:a16="http://schemas.microsoft.com/office/drawing/2014/main" id="{E5C187A4-AC96-4226-9A05-DB83406CAFA3}"/>
              </a:ext>
            </a:extLst>
          </p:cNvPr>
          <p:cNvSpPr>
            <a:spLocks noGrp="1"/>
          </p:cNvSpPr>
          <p:nvPr>
            <p:ph type="ftr" sz="quarter" idx="4294967295"/>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7877257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100008" cy="648072"/>
          </a:xfrm>
        </p:spPr>
        <p:txBody>
          <a:bodyPr>
            <a:normAutofit fontScale="90000"/>
          </a:bodyPr>
          <a:lstStyle/>
          <a:p>
            <a:r>
              <a:rPr lang="en-GB" sz="3600" dirty="0"/>
              <a:t>Key messages to health and social care workers</a:t>
            </a:r>
            <a:r>
              <a:rPr lang="en-GB" dirty="0"/>
              <a:t> </a:t>
            </a:r>
          </a:p>
        </p:txBody>
      </p:sp>
      <p:sp>
        <p:nvSpPr>
          <p:cNvPr id="3" name="Content Placeholder 2"/>
          <p:cNvSpPr>
            <a:spLocks noGrp="1"/>
          </p:cNvSpPr>
          <p:nvPr>
            <p:ph idx="1"/>
          </p:nvPr>
        </p:nvSpPr>
        <p:spPr>
          <a:xfrm>
            <a:off x="467544" y="1052736"/>
            <a:ext cx="8208912" cy="5184576"/>
          </a:xfrm>
        </p:spPr>
        <p:txBody>
          <a:bodyPr/>
          <a:lstStyle/>
          <a:p>
            <a:pPr lvl="2">
              <a:spcBef>
                <a:spcPts val="0"/>
              </a:spcBef>
              <a:spcAft>
                <a:spcPts val="1200"/>
              </a:spcAft>
            </a:pPr>
            <a:r>
              <a:rPr lang="en-GB" sz="1600" dirty="0"/>
              <a:t>getting vaccinated against flu can help protect you, your patients and family </a:t>
            </a:r>
          </a:p>
          <a:p>
            <a:pPr lvl="2">
              <a:spcBef>
                <a:spcPts val="0"/>
              </a:spcBef>
              <a:spcAft>
                <a:spcPts val="1200"/>
              </a:spcAft>
            </a:pPr>
            <a:r>
              <a:rPr lang="en-GB" sz="1600" dirty="0"/>
              <a:t>everyone is susceptible to flu, even if you are in good health and eat well</a:t>
            </a:r>
          </a:p>
          <a:p>
            <a:pPr lvl="2">
              <a:spcBef>
                <a:spcPts val="0"/>
              </a:spcBef>
              <a:spcAft>
                <a:spcPts val="1200"/>
              </a:spcAft>
            </a:pPr>
            <a:r>
              <a:rPr lang="en-GB" sz="1600" dirty="0"/>
              <a:t>you can be infected with the virus and have no symptoms but can still pass flu virus to others including patients or residents </a:t>
            </a:r>
          </a:p>
          <a:p>
            <a:pPr lvl="2">
              <a:spcBef>
                <a:spcPts val="0"/>
              </a:spcBef>
              <a:spcAft>
                <a:spcPts val="1200"/>
              </a:spcAft>
            </a:pPr>
            <a:r>
              <a:rPr lang="en-GB" sz="1600" dirty="0"/>
              <a:t>good infection control measures reduce spread of flu and other acute respiratory infections in healthcare settings but are not sufficient alone to prevent them </a:t>
            </a:r>
          </a:p>
          <a:p>
            <a:pPr lvl="2">
              <a:spcBef>
                <a:spcPts val="0"/>
              </a:spcBef>
              <a:spcAft>
                <a:spcPts val="1200"/>
              </a:spcAft>
            </a:pPr>
            <a:r>
              <a:rPr lang="en-GB" sz="1600" dirty="0"/>
              <a:t>throughout the last ten years there has generally been a good to moderate match between the strains of flu virus in the vaccine and those that subsequently circulated </a:t>
            </a:r>
          </a:p>
          <a:p>
            <a:pPr lvl="2">
              <a:spcBef>
                <a:spcPts val="0"/>
              </a:spcBef>
              <a:spcAft>
                <a:spcPts val="1200"/>
              </a:spcAft>
            </a:pPr>
            <a:r>
              <a:rPr lang="en-GB" sz="1600" dirty="0"/>
              <a:t>impact of flu on frail and vulnerable patients can be fatal and outbreaks can cause severe disruption in communities, care homes and hospitals </a:t>
            </a:r>
          </a:p>
          <a:p>
            <a:pPr lvl="2">
              <a:spcBef>
                <a:spcPts val="0"/>
              </a:spcBef>
              <a:spcAft>
                <a:spcPts val="1200"/>
              </a:spcAft>
            </a:pPr>
            <a:r>
              <a:rPr lang="en-GB" sz="1600" dirty="0"/>
              <a:t>flu vaccine has a good safety record and will help protect you. It cannot give you flu. Having the vaccination can encourage your colleagues to do likewise </a:t>
            </a:r>
          </a:p>
          <a:p>
            <a:pPr lvl="2">
              <a:spcBef>
                <a:spcPts val="0"/>
              </a:spcBef>
              <a:spcAft>
                <a:spcPts val="1200"/>
              </a:spcAft>
            </a:pPr>
            <a:r>
              <a:rPr lang="en-GB" sz="1600" dirty="0"/>
              <a:t>staff act as positive role models for patients aged 65 and over, those with long-term health conditions and pregnant women to take up the offer too</a:t>
            </a:r>
          </a:p>
          <a:p>
            <a:pPr lvl="2">
              <a:spcBef>
                <a:spcPts val="0"/>
              </a:spcBef>
              <a:spcAft>
                <a:spcPts val="1200"/>
              </a:spcAft>
            </a:pPr>
            <a:r>
              <a:rPr lang="en-GB" sz="1600" dirty="0"/>
              <a:t>duty of care as professionals to patients or residents to do everything in your power to protect them against infection, including being immunised against flu </a:t>
            </a:r>
          </a:p>
          <a:p>
            <a:pPr lvl="2">
              <a:spcBef>
                <a:spcPts val="0"/>
              </a:spcBef>
              <a:spcAft>
                <a:spcPts val="1200"/>
              </a:spcAft>
            </a:pPr>
            <a:endParaRPr lang="en-GB" sz="1600" dirty="0"/>
          </a:p>
        </p:txBody>
      </p:sp>
      <p:sp>
        <p:nvSpPr>
          <p:cNvPr id="4" name="Slide Number Placeholder 3"/>
          <p:cNvSpPr>
            <a:spLocks noGrp="1"/>
          </p:cNvSpPr>
          <p:nvPr>
            <p:ph type="sldNum" sz="quarter" idx="10"/>
          </p:nvPr>
        </p:nvSpPr>
        <p:spPr/>
        <p:txBody>
          <a:bodyPr/>
          <a:lstStyle/>
          <a:p>
            <a:pPr>
              <a:defRPr/>
            </a:pPr>
            <a:r>
              <a:rPr lang="en-US" dirty="0"/>
              <a:t>  </a:t>
            </a:r>
            <a:r>
              <a:rPr lang="en-GB" dirty="0">
                <a:ea typeface="ヒラギノ角ゴ Pro W3" charset="-128"/>
                <a:cs typeface="ヒラギノ角ゴ Pro W3" charset="-128"/>
              </a:rPr>
              <a:t> </a:t>
            </a:r>
            <a:fld id="{2565FA6D-D4C8-4C4C-AC4B-3269734D34D8}" type="slidenum">
              <a:rPr lang="en-US" smtClean="0"/>
              <a:pPr>
                <a:defRPr/>
              </a:pPr>
              <a:t>91</a:t>
            </a:fld>
            <a:endParaRPr lang="en-US" dirty="0"/>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solidFill>
                <a:prstClr val="white"/>
              </a:solidFill>
            </a:endParaRPr>
          </a:p>
        </p:txBody>
      </p:sp>
      <p:sp>
        <p:nvSpPr>
          <p:cNvPr id="6" name="Footer Placeholder 4">
            <a:extLst>
              <a:ext uri="{FF2B5EF4-FFF2-40B4-BE49-F238E27FC236}">
                <a16:creationId xmlns:a16="http://schemas.microsoft.com/office/drawing/2014/main" id="{C1266F9F-D29B-40DF-945E-CB3117937D5E}"/>
              </a:ext>
            </a:extLst>
          </p:cNvPr>
          <p:cNvSpPr txBox="1">
            <a:spLocks/>
          </p:cNvSpPr>
          <p:nvPr/>
        </p:nvSpPr>
        <p:spPr>
          <a:xfrm>
            <a:off x="720601" y="6305412"/>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GB">
              <a:solidFill>
                <a:prstClr val="white"/>
              </a:solidFill>
            </a:endParaRPr>
          </a:p>
          <a:p>
            <a:pPr>
              <a:defRPr/>
            </a:pPr>
            <a:r>
              <a:rPr lang="en-GB">
                <a:solidFill>
                  <a:prstClr val="white"/>
                </a:solidFill>
              </a:rPr>
              <a:t>The national flu immunisation programme 2021 to 2022</a:t>
            </a:r>
            <a:endParaRPr lang="en-US">
              <a:solidFill>
                <a:prstClr val="white"/>
              </a:solidFill>
            </a:endParaRPr>
          </a:p>
          <a:p>
            <a:pPr>
              <a:defRPr/>
            </a:pPr>
            <a:endParaRPr lang="en-US" dirty="0"/>
          </a:p>
        </p:txBody>
      </p:sp>
    </p:spTree>
    <p:extLst>
      <p:ext uri="{BB962C8B-B14F-4D97-AF65-F5344CB8AC3E}">
        <p14:creationId xmlns:p14="http://schemas.microsoft.com/office/powerpoint/2010/main" val="1999834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6624736" cy="576064"/>
          </a:xfrm>
        </p:spPr>
        <p:txBody>
          <a:bodyPr>
            <a:normAutofit/>
          </a:bodyPr>
          <a:lstStyle/>
          <a:p>
            <a:r>
              <a:rPr lang="en-GB" sz="3600" dirty="0">
                <a:ea typeface="ヒラギノ角ゴ Pro W3" charset="-128"/>
                <a:cs typeface="ヒラギノ角ゴ Pro W3" charset="-128"/>
              </a:rPr>
              <a:t>Key messages</a:t>
            </a:r>
            <a:endParaRPr lang="en-US" sz="3600" dirty="0"/>
          </a:p>
        </p:txBody>
      </p:sp>
      <p:sp>
        <p:nvSpPr>
          <p:cNvPr id="3" name="Content Placeholder 2"/>
          <p:cNvSpPr>
            <a:spLocks noGrp="1"/>
          </p:cNvSpPr>
          <p:nvPr>
            <p:ph idx="1"/>
          </p:nvPr>
        </p:nvSpPr>
        <p:spPr>
          <a:xfrm>
            <a:off x="580101" y="1268462"/>
            <a:ext cx="7560840" cy="4968552"/>
          </a:xfrm>
        </p:spPr>
        <p:txBody>
          <a:bodyPr/>
          <a:lstStyle/>
          <a:p>
            <a:pPr marL="358775" indent="-358775">
              <a:spcBef>
                <a:spcPts val="600"/>
              </a:spcBef>
              <a:spcAft>
                <a:spcPts val="600"/>
              </a:spcAft>
              <a:buFont typeface="Arial" panose="020B0604020202020204" pitchFamily="34" charset="0"/>
              <a:buChar char="•"/>
            </a:pPr>
            <a:r>
              <a:rPr lang="en-GB" sz="1600" dirty="0">
                <a:latin typeface="Arial" charset="0"/>
                <a:ea typeface="ヒラギノ角ゴ Pro W3" charset="-128"/>
                <a:cs typeface="ヒラギノ角ゴ Pro W3" charset="-128"/>
              </a:rPr>
              <a:t>flu immunisation is one of the most effective interventions we can provide to reduce harm from flu and pressures on health and social care services during the winter but </a:t>
            </a:r>
            <a:r>
              <a:rPr lang="en-GB" sz="1600" dirty="0"/>
              <a:t>it is important to increase flu vaccine uptake in all groups this year </a:t>
            </a:r>
          </a:p>
          <a:p>
            <a:pPr marL="358775" indent="-358775">
              <a:spcBef>
                <a:spcPts val="600"/>
              </a:spcBef>
              <a:spcAft>
                <a:spcPts val="600"/>
              </a:spcAft>
              <a:buFont typeface="Arial" panose="020B0604020202020204" pitchFamily="34" charset="0"/>
              <a:buChar char="•"/>
            </a:pPr>
            <a:r>
              <a:rPr lang="en-GB" sz="1600" dirty="0"/>
              <a:t>for a number of years, only around half of patients aged six months to under 65 years in clinical risk groups have been vaccinated</a:t>
            </a:r>
          </a:p>
          <a:p>
            <a:pPr marL="358775" indent="-358775">
              <a:spcBef>
                <a:spcPts val="600"/>
              </a:spcBef>
              <a:spcAft>
                <a:spcPts val="600"/>
              </a:spcAft>
              <a:buFont typeface="Arial" panose="020B0604020202020204" pitchFamily="34" charset="0"/>
              <a:buChar char="•"/>
            </a:pPr>
            <a:r>
              <a:rPr lang="en-GB" sz="1600" dirty="0"/>
              <a:t>influenza during pregnancy may be associated with perinatal mortality, prematurity, smaller neonatal size, lower birth weight and increased risk of  complications for mother</a:t>
            </a:r>
          </a:p>
          <a:p>
            <a:pPr marL="358775" indent="-358775">
              <a:spcBef>
                <a:spcPts val="600"/>
              </a:spcBef>
              <a:spcAft>
                <a:spcPts val="600"/>
              </a:spcAft>
              <a:buFont typeface="Arial" panose="020B0604020202020204" pitchFamily="34" charset="0"/>
              <a:buChar char="•"/>
            </a:pPr>
            <a:r>
              <a:rPr lang="en-GB" sz="1600" dirty="0"/>
              <a:t>vaccination of health and social care workers protects them and reduces risk of spreading flu to their patients, service users, colleagues and family members</a:t>
            </a:r>
          </a:p>
          <a:p>
            <a:pPr marL="358775" indent="-358775">
              <a:spcBef>
                <a:spcPts val="600"/>
              </a:spcBef>
              <a:spcAft>
                <a:spcPts val="600"/>
              </a:spcAft>
              <a:buFont typeface="Arial" panose="020B0604020202020204" pitchFamily="34" charset="0"/>
              <a:buChar char="•"/>
            </a:pPr>
            <a:r>
              <a:rPr lang="en-GB" sz="1600" dirty="0"/>
              <a:t>by preventing flu infection through vaccination, secondary bacterial infections such as pneumonia are prevented. This reduces the need for antibiotics and helps prevent antibiotic resistance</a:t>
            </a:r>
          </a:p>
          <a:p>
            <a:pPr marL="358775" indent="-358775">
              <a:spcBef>
                <a:spcPts val="600"/>
              </a:spcBef>
              <a:spcAft>
                <a:spcPts val="600"/>
              </a:spcAft>
              <a:buFont typeface="Arial" panose="020B0604020202020204" pitchFamily="34" charset="0"/>
              <a:buChar char="•"/>
            </a:pPr>
            <a:r>
              <a:rPr lang="en-GB" sz="1600" dirty="0"/>
              <a:t>those attending for flu vaccination will need reassurance that appropriate measures are in place to keep them safe from COVID-19 as it is likely to be co-circulating with flu</a:t>
            </a:r>
          </a:p>
          <a:p>
            <a:pPr marL="358775" indent="-358775">
              <a:spcBef>
                <a:spcPts val="600"/>
              </a:spcBef>
              <a:spcAft>
                <a:spcPts val="600"/>
              </a:spcAft>
              <a:buFont typeface="Arial" panose="020B0604020202020204" pitchFamily="34" charset="0"/>
              <a:buChar char="•"/>
            </a:pPr>
            <a:endParaRPr lang="en-GB" sz="1600" dirty="0"/>
          </a:p>
          <a:p>
            <a:pPr marL="358775" indent="-358775">
              <a:spcBef>
                <a:spcPts val="600"/>
              </a:spcBef>
              <a:spcAft>
                <a:spcPts val="600"/>
              </a:spcAft>
              <a:buFont typeface="Arial" panose="020B0604020202020204" pitchFamily="34" charset="0"/>
              <a:buChar char="•"/>
            </a:pPr>
            <a:endParaRPr lang="en-GB" sz="1600" dirty="0"/>
          </a:p>
          <a:p>
            <a:pPr marL="358775" indent="-358775">
              <a:spcBef>
                <a:spcPts val="600"/>
              </a:spcBef>
              <a:spcAft>
                <a:spcPts val="600"/>
              </a:spcAft>
            </a:pPr>
            <a:endParaRPr lang="en-US" sz="1600" dirty="0"/>
          </a:p>
        </p:txBody>
      </p:sp>
      <p:sp>
        <p:nvSpPr>
          <p:cNvPr id="4" name="Slide Number Placeholder 3"/>
          <p:cNvSpPr>
            <a:spLocks noGrp="1"/>
          </p:cNvSpPr>
          <p:nvPr>
            <p:ph type="sldNum" sz="quarter" idx="10"/>
          </p:nvPr>
        </p:nvSpPr>
        <p:spPr/>
        <p:txBody>
          <a:bodyPr/>
          <a:lstStyle/>
          <a:p>
            <a:r>
              <a:rPr lang="en-US">
                <a:solidFill>
                  <a:prstClr val="white"/>
                </a:solidFill>
              </a:rPr>
              <a:t>  </a:t>
            </a:r>
            <a:fld id="{D086175D-E13E-1842-AC80-2FFB0B6DADD1}" type="slidenum">
              <a:rPr lang="en-US" smtClean="0">
                <a:solidFill>
                  <a:prstClr val="white"/>
                </a:solidFill>
              </a:rPr>
              <a:pPr/>
              <a:t>92</a:t>
            </a:fld>
            <a:endParaRPr lang="en-US">
              <a:solidFill>
                <a:prstClr val="white"/>
              </a:solidFill>
            </a:endParaRPr>
          </a:p>
        </p:txBody>
      </p:sp>
      <p:sp>
        <p:nvSpPr>
          <p:cNvPr id="7" name="Footer Placeholder 4">
            <a:extLst>
              <a:ext uri="{FF2B5EF4-FFF2-40B4-BE49-F238E27FC236}">
                <a16:creationId xmlns:a16="http://schemas.microsoft.com/office/drawing/2014/main" id="{7E3AD012-DAFD-4E42-986A-9819DF8A2395}"/>
              </a:ext>
            </a:extLst>
          </p:cNvPr>
          <p:cNvSpPr>
            <a:spLocks noGrp="1"/>
          </p:cNvSpPr>
          <p:nvPr>
            <p:ph type="ftr" sz="quarter" idx="4294967295"/>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37116619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93</a:t>
            </a:fld>
            <a:endParaRPr lang="en-US" dirty="0"/>
          </a:p>
        </p:txBody>
      </p:sp>
      <p:sp>
        <p:nvSpPr>
          <p:cNvPr id="7" name="Title 1"/>
          <p:cNvSpPr>
            <a:spLocks noGrp="1"/>
          </p:cNvSpPr>
          <p:nvPr>
            <p:ph type="title" idx="4294967295"/>
          </p:nvPr>
        </p:nvSpPr>
        <p:spPr>
          <a:xfrm>
            <a:off x="539552" y="518348"/>
            <a:ext cx="6912768" cy="456400"/>
          </a:xfrm>
        </p:spPr>
        <p:txBody>
          <a:bodyPr wrap="square" numCol="1" anchorCtr="0" compatLnSpc="1">
            <a:prstTxWarp prst="textNoShape">
              <a:avLst/>
            </a:prstTxWarp>
            <a:normAutofit fontScale="90000"/>
          </a:bodyPr>
          <a:lstStyle/>
          <a:p>
            <a:br>
              <a:rPr lang="en-GB" dirty="0">
                <a:latin typeface="Arial" charset="0"/>
                <a:ea typeface="ヒラギノ角ゴ Pro W3" charset="-128"/>
                <a:cs typeface="ヒラギノ角ゴ Pro W3" charset="-128"/>
              </a:rPr>
            </a:br>
            <a:r>
              <a:rPr lang="en-GB" dirty="0">
                <a:latin typeface="Arial" charset="0"/>
                <a:ea typeface="ヒラギノ角ゴ Pro W3" charset="-128"/>
                <a:cs typeface="ヒラギノ角ゴ Pro W3" charset="-128"/>
              </a:rPr>
              <a:t>Resources</a:t>
            </a:r>
            <a:br>
              <a:rPr lang="en-GB" b="1" dirty="0">
                <a:solidFill>
                  <a:schemeClr val="tx1"/>
                </a:solidFill>
                <a:ea typeface="ヒラギノ角ゴ Pro W3" charset="-128"/>
                <a:cs typeface="ヒラギノ角ゴ Pro W3" charset="-128"/>
              </a:rPr>
            </a:br>
            <a:endParaRPr lang="en-GB" dirty="0">
              <a:ea typeface="ヒラギノ角ゴ Pro W3" charset="-128"/>
              <a:cs typeface="ヒラギノ角ゴ Pro W3" charset="-128"/>
            </a:endParaRPr>
          </a:p>
        </p:txBody>
      </p:sp>
      <p:sp>
        <p:nvSpPr>
          <p:cNvPr id="8" name="Content Placeholder 2"/>
          <p:cNvSpPr>
            <a:spLocks noGrp="1"/>
          </p:cNvSpPr>
          <p:nvPr>
            <p:ph idx="4294967295"/>
          </p:nvPr>
        </p:nvSpPr>
        <p:spPr>
          <a:xfrm>
            <a:off x="467544" y="1121456"/>
            <a:ext cx="8208912" cy="5040560"/>
          </a:xfrm>
        </p:spPr>
        <p:txBody>
          <a:bodyPr/>
          <a:lstStyle/>
          <a:p>
            <a:pPr>
              <a:spcBef>
                <a:spcPts val="600"/>
              </a:spcBef>
              <a:buFont typeface="Arial"/>
              <a:buChar char="•"/>
            </a:pPr>
            <a:r>
              <a:rPr lang="en-GB" sz="1400" b="1" dirty="0">
                <a:solidFill>
                  <a:srgbClr val="000000"/>
                </a:solidFill>
                <a:latin typeface="Arial"/>
                <a:ea typeface="ヒラギノ角ゴ Pro W3"/>
                <a:cs typeface="ヒラギノ角ゴ Pro W3"/>
              </a:rPr>
              <a:t>Letters detailing 2021/22 flu programme</a:t>
            </a:r>
            <a:r>
              <a:rPr lang="en-GB" sz="1400" dirty="0">
                <a:solidFill>
                  <a:srgbClr val="000000"/>
                </a:solidFill>
                <a:latin typeface="Arial"/>
                <a:ea typeface="ヒラギノ角ゴ Pro W3"/>
                <a:cs typeface="ヒラギノ角ゴ Pro W3"/>
              </a:rPr>
              <a:t>              </a:t>
            </a:r>
            <a:br>
              <a:rPr lang="en-GB" sz="1400" dirty="0">
                <a:solidFill>
                  <a:srgbClr val="000000"/>
                </a:solidFill>
                <a:latin typeface="Arial"/>
                <a:ea typeface="ヒラギノ角ゴ Pro W3"/>
                <a:cs typeface="ヒラギノ角ゴ Pro W3"/>
              </a:rPr>
            </a:br>
            <a:r>
              <a:rPr lang="en-GB" sz="1400" dirty="0">
                <a:solidFill>
                  <a:srgbClr val="000000"/>
                </a:solidFill>
                <a:latin typeface="Arial"/>
                <a:ea typeface="ヒラギノ角ゴ Pro W3"/>
                <a:cs typeface="ヒラギノ角ゴ Pro W3"/>
              </a:rPr>
              <a:t>Available at: </a:t>
            </a:r>
            <a:r>
              <a:rPr lang="en-GB" sz="1400" dirty="0">
                <a:solidFill>
                  <a:srgbClr val="98002E"/>
                </a:solidFill>
                <a:latin typeface="Arial"/>
                <a:ea typeface="ヒラギノ角ゴ Pro W3"/>
                <a:cs typeface="ヒラギノ角ゴ Pro W3"/>
                <a:hlinkClick r:id="rId3"/>
              </a:rPr>
              <a:t>www.gov.uk/government/publications/national-flu-immunisation-programme-plan</a:t>
            </a:r>
            <a:endParaRPr lang="en-GB" sz="1400" b="1" dirty="0">
              <a:solidFill>
                <a:schemeClr val="tx1"/>
              </a:solidFill>
              <a:latin typeface="Arial" charset="0"/>
              <a:ea typeface="ヒラギノ角ゴ Pro W3" charset="-128"/>
              <a:cs typeface="ヒラギノ角ゴ Pro W3" charset="-128"/>
            </a:endParaRPr>
          </a:p>
          <a:p>
            <a:pPr>
              <a:spcBef>
                <a:spcPts val="600"/>
              </a:spcBef>
              <a:buFont typeface="Arial"/>
              <a:buChar char="•"/>
            </a:pPr>
            <a:r>
              <a:rPr lang="en-GB" sz="1400" b="1" dirty="0">
                <a:solidFill>
                  <a:schemeClr val="tx1"/>
                </a:solidFill>
                <a:latin typeface="Arial" charset="0"/>
                <a:ea typeface="ヒラギノ角ゴ Pro W3" charset="-128"/>
                <a:cs typeface="ヒラギノ角ゴ Pro W3" charset="-128"/>
              </a:rPr>
              <a:t>Green Book Influenza chapter </a:t>
            </a:r>
            <a:r>
              <a:rPr lang="en-GB" sz="1400" dirty="0">
                <a:solidFill>
                  <a:schemeClr val="tx1"/>
                </a:solidFill>
                <a:latin typeface="Arial" charset="0"/>
                <a:ea typeface="ヒラギノ角ゴ Pro W3" charset="-128"/>
                <a:cs typeface="ヒラギノ角ゴ Pro W3" charset="-128"/>
              </a:rPr>
              <a:t>Available at: </a:t>
            </a:r>
            <a:r>
              <a:rPr lang="en-GB" sz="1400" dirty="0">
                <a:solidFill>
                  <a:schemeClr val="tx1"/>
                </a:solidFill>
                <a:latin typeface="Arial" charset="0"/>
                <a:ea typeface="ヒラギノ角ゴ Pro W3" charset="-128"/>
                <a:cs typeface="ヒラギノ角ゴ Pro W3" charset="-128"/>
                <a:hlinkClick r:id="rId4"/>
              </a:rPr>
              <a:t>www.gov.uk/government/collections/immunisation-against-infectious-disease-the-green-book</a:t>
            </a:r>
            <a:r>
              <a:rPr lang="en-GB" sz="1400" dirty="0">
                <a:solidFill>
                  <a:schemeClr val="tx1"/>
                </a:solidFill>
                <a:latin typeface="Arial" charset="0"/>
                <a:ea typeface="ヒラギノ角ゴ Pro W3" charset="-128"/>
                <a:cs typeface="ヒラギノ角ゴ Pro W3" charset="-128"/>
              </a:rPr>
              <a:t> </a:t>
            </a:r>
          </a:p>
          <a:p>
            <a:pPr>
              <a:spcBef>
                <a:spcPts val="600"/>
              </a:spcBef>
              <a:buFont typeface="Arial"/>
              <a:buChar char="•"/>
            </a:pPr>
            <a:r>
              <a:rPr lang="en-GB" sz="1400" b="1" dirty="0">
                <a:solidFill>
                  <a:schemeClr val="tx1"/>
                </a:solidFill>
                <a:latin typeface="Arial" charset="0"/>
                <a:ea typeface="ヒラギノ角ゴ Pro W3" charset="-128"/>
                <a:cs typeface="ヒラギノ角ゴ Pro W3" charset="-128"/>
              </a:rPr>
              <a:t>Leaflets, posters, information materials and other resources to support the annual flu programme </a:t>
            </a:r>
            <a:r>
              <a:rPr lang="en-GB" sz="1400" dirty="0">
                <a:solidFill>
                  <a:schemeClr val="tx1"/>
                </a:solidFill>
                <a:latin typeface="Arial" charset="0"/>
                <a:ea typeface="ヒラギノ角ゴ Pro W3" charset="-128"/>
                <a:cs typeface="ヒラギノ角ゴ Pro W3" charset="-128"/>
              </a:rPr>
              <a:t>Available at: </a:t>
            </a:r>
            <a:r>
              <a:rPr lang="en-GB" sz="1400" dirty="0">
                <a:solidFill>
                  <a:schemeClr val="tx1"/>
                </a:solidFill>
                <a:latin typeface="Arial" charset="0"/>
                <a:ea typeface="ヒラギノ角ゴ Pro W3" charset="-128"/>
                <a:cs typeface="ヒラギノ角ゴ Pro W3" charset="-128"/>
                <a:hlinkClick r:id="rId5"/>
              </a:rPr>
              <a:t>www.gov.uk/government/collections/annual-flu-programme</a:t>
            </a:r>
            <a:r>
              <a:rPr lang="en-GB" sz="1400" dirty="0">
                <a:solidFill>
                  <a:schemeClr val="tx1"/>
                </a:solidFill>
                <a:latin typeface="Arial" charset="0"/>
                <a:ea typeface="ヒラギノ角ゴ Pro W3" charset="-128"/>
                <a:cs typeface="ヒラギノ角ゴ Pro W3" charset="-128"/>
              </a:rPr>
              <a:t> </a:t>
            </a:r>
          </a:p>
          <a:p>
            <a:pPr>
              <a:spcBef>
                <a:spcPts val="600"/>
              </a:spcBef>
              <a:buFont typeface="Arial"/>
              <a:buChar char="•"/>
            </a:pPr>
            <a:r>
              <a:rPr lang="en-GB" sz="1400" b="1" dirty="0">
                <a:solidFill>
                  <a:schemeClr val="tx1"/>
                </a:solidFill>
                <a:latin typeface="Arial" charset="0"/>
                <a:ea typeface="ヒラギノ角ゴ Pro W3" charset="-128"/>
                <a:cs typeface="ヒラギノ角ゴ Pro W3" charset="-128"/>
              </a:rPr>
              <a:t>PGD templates for flu vaccines </a:t>
            </a:r>
            <a:r>
              <a:rPr lang="en-GB" sz="1400" dirty="0">
                <a:solidFill>
                  <a:schemeClr val="tx1"/>
                </a:solidFill>
                <a:latin typeface="Arial" charset="0"/>
                <a:ea typeface="ヒラギノ角ゴ Pro W3" charset="-128"/>
                <a:cs typeface="ヒラギノ角ゴ Pro W3" charset="-128"/>
                <a:hlinkClick r:id="rId6"/>
              </a:rPr>
              <a:t>www.gov.uk/government/collections/immunisation-patient-group-direction-pgd</a:t>
            </a:r>
            <a:r>
              <a:rPr lang="en-GB" sz="1400" dirty="0">
                <a:solidFill>
                  <a:schemeClr val="tx1"/>
                </a:solidFill>
                <a:latin typeface="Arial" charset="0"/>
                <a:ea typeface="ヒラギノ角ゴ Pro W3" charset="-128"/>
                <a:cs typeface="ヒラギノ角ゴ Pro W3" charset="-128"/>
              </a:rPr>
              <a:t>  </a:t>
            </a:r>
          </a:p>
          <a:p>
            <a:pPr>
              <a:spcBef>
                <a:spcPts val="600"/>
              </a:spcBef>
              <a:buFont typeface="Arial"/>
              <a:buChar char="•"/>
            </a:pPr>
            <a:r>
              <a:rPr lang="en-GB" sz="1400" b="1" dirty="0">
                <a:solidFill>
                  <a:schemeClr val="tx1"/>
                </a:solidFill>
                <a:latin typeface="Arial" charset="0"/>
                <a:ea typeface="ヒラギノ角ゴ Pro W3" charset="-128"/>
                <a:cs typeface="ヒラギノ角ゴ Pro W3" charset="-128"/>
              </a:rPr>
              <a:t>A video for health professionals on how to administer the LAIV vaccine </a:t>
            </a:r>
            <a:r>
              <a:rPr lang="en-GB" sz="1400" dirty="0">
                <a:solidFill>
                  <a:schemeClr val="tx1"/>
                </a:solidFill>
                <a:latin typeface="Arial" charset="0"/>
                <a:ea typeface="ヒラギノ角ゴ Pro W3" charset="-128"/>
                <a:cs typeface="ヒラギノ角ゴ Pro W3" charset="-128"/>
              </a:rPr>
              <a:t>produced by NHS Education for Scotland is available at </a:t>
            </a:r>
            <a:r>
              <a:rPr lang="en-GB" sz="1400" dirty="0">
                <a:hlinkClick r:id="rId7"/>
              </a:rPr>
              <a:t>www.nes.scot.nhs.uk/education-and-training/by-theme-initiative/public-health/health-protection/seasonal-flu/childhood-seasonal-flu-vaccination-programme-resources-for-registered-practitioners.aspx</a:t>
            </a:r>
            <a:endParaRPr lang="en-GB" sz="1400" dirty="0">
              <a:solidFill>
                <a:schemeClr val="tx1"/>
              </a:solidFill>
              <a:latin typeface="Arial" charset="0"/>
              <a:ea typeface="ヒラギノ角ゴ Pro W3" charset="-128"/>
              <a:cs typeface="ヒラギノ角ゴ Pro W3" charset="-128"/>
            </a:endParaRPr>
          </a:p>
          <a:p>
            <a:pPr>
              <a:spcBef>
                <a:spcPts val="600"/>
              </a:spcBef>
              <a:buFont typeface="Arial"/>
              <a:buChar char="•"/>
            </a:pPr>
            <a:r>
              <a:rPr lang="en-GB" sz="1400" b="1" dirty="0">
                <a:solidFill>
                  <a:schemeClr val="tx1"/>
                </a:solidFill>
                <a:latin typeface="Arial" charset="0"/>
                <a:ea typeface="ヒラギノ角ゴ Pro W3" charset="-128"/>
                <a:cs typeface="ヒラギノ角ゴ Pro W3" charset="-128"/>
              </a:rPr>
              <a:t>Summary of Product Characteristics (SPC) for flu vaccines </a:t>
            </a:r>
            <a:r>
              <a:rPr lang="en-GB" sz="1400" dirty="0">
                <a:solidFill>
                  <a:schemeClr val="tx1"/>
                </a:solidFill>
                <a:latin typeface="Arial" charset="0"/>
                <a:ea typeface="ヒラギノ角ゴ Pro W3" charset="-128"/>
                <a:cs typeface="ヒラギノ角ゴ Pro W3" charset="-128"/>
              </a:rPr>
              <a:t>are</a:t>
            </a:r>
            <a:r>
              <a:rPr lang="en-GB" sz="1400" b="1" dirty="0">
                <a:solidFill>
                  <a:schemeClr val="tx1"/>
                </a:solidFill>
                <a:latin typeface="Arial" charset="0"/>
                <a:ea typeface="ヒラギノ角ゴ Pro W3" charset="-128"/>
                <a:cs typeface="ヒラギノ角ゴ Pro W3" charset="-128"/>
              </a:rPr>
              <a:t> </a:t>
            </a:r>
            <a:r>
              <a:rPr lang="en-GB" sz="1400" dirty="0">
                <a:solidFill>
                  <a:schemeClr val="tx1"/>
                </a:solidFill>
                <a:latin typeface="Arial" charset="0"/>
                <a:ea typeface="ヒラギノ角ゴ Pro W3" charset="-128"/>
                <a:cs typeface="ヒラギノ角ゴ Pro W3" charset="-128"/>
              </a:rPr>
              <a:t>available at </a:t>
            </a:r>
            <a:r>
              <a:rPr lang="en-GB" sz="1400" dirty="0">
                <a:solidFill>
                  <a:schemeClr val="tx1"/>
                </a:solidFill>
                <a:latin typeface="Arial" charset="0"/>
                <a:ea typeface="ヒラギノ角ゴ Pro W3" charset="-128"/>
                <a:cs typeface="ヒラギノ角ゴ Pro W3" charset="-128"/>
                <a:hlinkClick r:id="rId8"/>
              </a:rPr>
              <a:t>www.medicines.org.uk/emc/</a:t>
            </a:r>
            <a:r>
              <a:rPr lang="en-GB" sz="1400" dirty="0">
                <a:solidFill>
                  <a:schemeClr val="tx1"/>
                </a:solidFill>
                <a:latin typeface="Arial" charset="0"/>
                <a:ea typeface="ヒラギノ角ゴ Pro W3" charset="-128"/>
                <a:cs typeface="ヒラギノ角ゴ Pro W3" charset="-128"/>
              </a:rPr>
              <a:t> </a:t>
            </a:r>
          </a:p>
          <a:p>
            <a:pPr lvl="0">
              <a:spcBef>
                <a:spcPts val="600"/>
              </a:spcBef>
              <a:buFont typeface="Arial"/>
              <a:buChar char="•"/>
            </a:pPr>
            <a:r>
              <a:rPr lang="en-GB" sz="1400" b="1" dirty="0">
                <a:solidFill>
                  <a:srgbClr val="000000"/>
                </a:solidFill>
                <a:latin typeface="Arial" charset="0"/>
                <a:ea typeface="ヒラギノ角ゴ Pro W3" charset="-128"/>
                <a:cs typeface="ヒラギノ角ゴ Pro W3" charset="-128"/>
              </a:rPr>
              <a:t>Leaflets and posters </a:t>
            </a:r>
            <a:r>
              <a:rPr lang="en-GB" sz="1400" dirty="0">
                <a:solidFill>
                  <a:srgbClr val="000000"/>
                </a:solidFill>
                <a:latin typeface="Arial" charset="0"/>
                <a:ea typeface="ヒラギノ角ゴ Pro W3" charset="-128"/>
                <a:cs typeface="ヒラギノ角ゴ Pro W3" charset="-128"/>
              </a:rPr>
              <a:t>prepared specifically for the flu programme. Available at: </a:t>
            </a:r>
            <a:r>
              <a:rPr lang="en-GB" sz="1200" dirty="0">
                <a:solidFill>
                  <a:srgbClr val="000000"/>
                </a:solidFill>
                <a:latin typeface="Arial" charset="0"/>
                <a:ea typeface="ヒラギノ角ゴ Pro W3" charset="-128"/>
                <a:cs typeface="ヒラギノ角ゴ Pro W3" charset="-128"/>
                <a:hlinkClick r:id="rId9"/>
              </a:rPr>
              <a:t>www.gov.uk/government/organisations/public-health-england/series/annual-flu-programme</a:t>
            </a:r>
            <a:r>
              <a:rPr lang="en-GB" sz="1200" dirty="0">
                <a:solidFill>
                  <a:srgbClr val="000000"/>
                </a:solidFill>
                <a:latin typeface="Arial" charset="0"/>
                <a:ea typeface="ヒラギノ角ゴ Pro W3" charset="-128"/>
                <a:cs typeface="ヒラギノ角ゴ Pro W3" charset="-128"/>
              </a:rPr>
              <a:t>  </a:t>
            </a:r>
          </a:p>
          <a:p>
            <a:pPr>
              <a:spcBef>
                <a:spcPts val="600"/>
              </a:spcBef>
              <a:buFont typeface="Arial"/>
              <a:buChar char="•"/>
            </a:pPr>
            <a:r>
              <a:rPr lang="en-GB" sz="1400" b="1" dirty="0">
                <a:solidFill>
                  <a:schemeClr val="tx1"/>
                </a:solidFill>
                <a:latin typeface="Arial" charset="0"/>
                <a:ea typeface="ヒラギノ角ゴ Pro W3" charset="-128"/>
                <a:cs typeface="ヒラギノ角ゴ Pro W3" charset="-128"/>
              </a:rPr>
              <a:t>Healthcare Workers Flu Immunisation resources </a:t>
            </a:r>
            <a:r>
              <a:rPr lang="en-GB" sz="1400" dirty="0">
                <a:solidFill>
                  <a:schemeClr val="tx1"/>
                </a:solidFill>
                <a:latin typeface="Arial" charset="0"/>
                <a:ea typeface="ヒラギノ角ゴ Pro W3" charset="-128"/>
                <a:cs typeface="ヒラギノ角ゴ Pro W3" charset="-128"/>
              </a:rPr>
              <a:t>(leaflets, posters, guides and                                     resource packs) available at </a:t>
            </a:r>
            <a:r>
              <a:rPr lang="en-GB" sz="1200" dirty="0">
                <a:solidFill>
                  <a:schemeClr val="tx1"/>
                </a:solidFill>
                <a:latin typeface="Arial" charset="0"/>
                <a:ea typeface="ヒラギノ角ゴ Pro W3" charset="-128"/>
                <a:cs typeface="ヒラギノ角ゴ Pro W3" charset="-128"/>
                <a:hlinkClick r:id="rId10"/>
              </a:rPr>
              <a:t>https://campaignresources.phe.gov.uk/resources/campaigns/92-healthcare-workers-flu-immunisation-/resources</a:t>
            </a:r>
            <a:r>
              <a:rPr lang="en-GB" sz="1200" dirty="0">
                <a:solidFill>
                  <a:schemeClr val="tx1"/>
                </a:solidFill>
                <a:latin typeface="Arial" charset="0"/>
                <a:ea typeface="ヒラギノ角ゴ Pro W3" charset="-128"/>
                <a:cs typeface="ヒラギノ角ゴ Pro W3" charset="-128"/>
              </a:rPr>
              <a:t> </a:t>
            </a:r>
          </a:p>
        </p:txBody>
      </p:sp>
      <p:pic>
        <p:nvPicPr>
          <p:cNvPr id="5" name="Picture 4" descr="A screenshot of a cell phone&#10;&#10;Description generated with very high confidence">
            <a:extLst>
              <a:ext uri="{FF2B5EF4-FFF2-40B4-BE49-F238E27FC236}">
                <a16:creationId xmlns:a16="http://schemas.microsoft.com/office/drawing/2014/main" id="{91CAA2D9-6EE3-46A7-91C4-9ABA3DD5E24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67525" y="3933056"/>
            <a:ext cx="1008112" cy="1323271"/>
          </a:xfrm>
          <a:prstGeom prst="rect">
            <a:avLst/>
          </a:prstGeom>
          <a:ln>
            <a:solidFill>
              <a:schemeClr val="tx1"/>
            </a:solidFill>
          </a:ln>
        </p:spPr>
      </p:pic>
      <p:pic>
        <p:nvPicPr>
          <p:cNvPr id="13" name="Picture 12">
            <a:extLst>
              <a:ext uri="{FF2B5EF4-FFF2-40B4-BE49-F238E27FC236}">
                <a16:creationId xmlns:a16="http://schemas.microsoft.com/office/drawing/2014/main" id="{C8F30006-9F30-4834-91CA-736DE3FD1A75}"/>
              </a:ext>
            </a:extLst>
          </p:cNvPr>
          <p:cNvPicPr>
            <a:picLocks noChangeAspect="1"/>
          </p:cNvPicPr>
          <p:nvPr/>
        </p:nvPicPr>
        <p:blipFill>
          <a:blip r:embed="rId12"/>
          <a:stretch>
            <a:fillRect/>
          </a:stretch>
        </p:blipFill>
        <p:spPr>
          <a:xfrm>
            <a:off x="5909270" y="5504776"/>
            <a:ext cx="3086100" cy="803948"/>
          </a:xfrm>
          <a:prstGeom prst="rect">
            <a:avLst/>
          </a:prstGeom>
        </p:spPr>
      </p:pic>
      <p:pic>
        <p:nvPicPr>
          <p:cNvPr id="14" name="Picture 13" descr="Graphical user interface, text, application, email&#10;&#10;Description automatically generated">
            <a:extLst>
              <a:ext uri="{FF2B5EF4-FFF2-40B4-BE49-F238E27FC236}">
                <a16:creationId xmlns:a16="http://schemas.microsoft.com/office/drawing/2014/main" id="{2C9DE917-5C0D-4E83-9467-EFD3492DAB2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49813" y="177757"/>
            <a:ext cx="3086100" cy="1195139"/>
          </a:xfrm>
          <a:prstGeom prst="rect">
            <a:avLst/>
          </a:prstGeom>
        </p:spPr>
      </p:pic>
      <p:sp>
        <p:nvSpPr>
          <p:cNvPr id="9" name="Footer Placeholder 4">
            <a:extLst>
              <a:ext uri="{FF2B5EF4-FFF2-40B4-BE49-F238E27FC236}">
                <a16:creationId xmlns:a16="http://schemas.microsoft.com/office/drawing/2014/main" id="{22AA63DA-740B-4881-B8F7-E34CE0F4715D}"/>
              </a:ext>
            </a:extLst>
          </p:cNvPr>
          <p:cNvSpPr>
            <a:spLocks noGrp="1"/>
          </p:cNvSpPr>
          <p:nvPr>
            <p:ph type="ftr" sz="quarter" idx="4294967295"/>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22009249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94</a:t>
            </a:fld>
            <a:endParaRPr lang="en-US" dirty="0"/>
          </a:p>
        </p:txBody>
      </p:sp>
      <p:sp>
        <p:nvSpPr>
          <p:cNvPr id="7" name="Title 1"/>
          <p:cNvSpPr>
            <a:spLocks noGrp="1"/>
          </p:cNvSpPr>
          <p:nvPr>
            <p:ph type="title" idx="4294967295"/>
          </p:nvPr>
        </p:nvSpPr>
        <p:spPr>
          <a:xfrm>
            <a:off x="539552" y="535051"/>
            <a:ext cx="3816424" cy="863922"/>
          </a:xfrm>
        </p:spPr>
        <p:txBody>
          <a:bodyPr wrap="square" numCol="1" anchorCtr="0" compatLnSpc="1">
            <a:prstTxWarp prst="textNoShape">
              <a:avLst/>
            </a:prstTxWarp>
            <a:normAutofit fontScale="90000"/>
          </a:bodyPr>
          <a:lstStyle/>
          <a:p>
            <a:r>
              <a:rPr lang="en-GB" dirty="0">
                <a:latin typeface="Arial" charset="0"/>
                <a:ea typeface="ヒラギノ角ゴ Pro W3" charset="-128"/>
                <a:cs typeface="ヒラギノ角ゴ Pro W3" charset="-128"/>
              </a:rPr>
              <a:t>Resources</a:t>
            </a:r>
            <a:br>
              <a:rPr lang="en-GB" b="1" dirty="0">
                <a:solidFill>
                  <a:schemeClr val="tx1"/>
                </a:solidFill>
                <a:ea typeface="ヒラギノ角ゴ Pro W3" charset="-128"/>
                <a:cs typeface="ヒラギノ角ゴ Pro W3" charset="-128"/>
              </a:rPr>
            </a:br>
            <a:endParaRPr lang="en-GB" dirty="0">
              <a:ea typeface="ヒラギノ角ゴ Pro W3" charset="-128"/>
              <a:cs typeface="ヒラギノ角ゴ Pro W3" charset="-128"/>
            </a:endParaRPr>
          </a:p>
        </p:txBody>
      </p:sp>
      <p:sp>
        <p:nvSpPr>
          <p:cNvPr id="8" name="Content Placeholder 2"/>
          <p:cNvSpPr>
            <a:spLocks noGrp="1"/>
          </p:cNvSpPr>
          <p:nvPr>
            <p:ph idx="4294967295"/>
          </p:nvPr>
        </p:nvSpPr>
        <p:spPr>
          <a:xfrm>
            <a:off x="323528" y="980728"/>
            <a:ext cx="6264696" cy="5283578"/>
          </a:xfrm>
        </p:spPr>
        <p:txBody>
          <a:bodyPr/>
          <a:lstStyle/>
          <a:p>
            <a:pPr>
              <a:spcBef>
                <a:spcPts val="600"/>
              </a:spcBef>
              <a:buFont typeface="Arial"/>
              <a:buChar char="•"/>
            </a:pPr>
            <a:r>
              <a:rPr lang="en-GB" sz="1400" b="1" dirty="0">
                <a:solidFill>
                  <a:srgbClr val="000000"/>
                </a:solidFill>
                <a:latin typeface="Arial" charset="0"/>
                <a:ea typeface="ヒラギノ角ゴ Pro W3" charset="-128"/>
                <a:cs typeface="ヒラギノ角ゴ Pro W3" charset="-128"/>
              </a:rPr>
              <a:t>Flu immunisation: toolkit for programme extension to children. </a:t>
            </a:r>
            <a:r>
              <a:rPr lang="en-GB" sz="1400" dirty="0">
                <a:solidFill>
                  <a:srgbClr val="000000"/>
                </a:solidFill>
                <a:latin typeface="Arial" charset="0"/>
                <a:ea typeface="ヒラギノ角ゴ Pro W3" charset="-128"/>
                <a:cs typeface="ヒラギノ角ゴ Pro W3" charset="-128"/>
              </a:rPr>
              <a:t>Available at</a:t>
            </a:r>
            <a:r>
              <a:rPr lang="en-GB" sz="1600" dirty="0">
                <a:solidFill>
                  <a:srgbClr val="000000"/>
                </a:solidFill>
                <a:latin typeface="Arial" charset="0"/>
                <a:ea typeface="ヒラギノ角ゴ Pro W3" charset="-128"/>
                <a:cs typeface="ヒラギノ角ゴ Pro W3" charset="-128"/>
              </a:rPr>
              <a:t>: </a:t>
            </a:r>
            <a:r>
              <a:rPr lang="en-GB" sz="1200" dirty="0">
                <a:solidFill>
                  <a:srgbClr val="000000"/>
                </a:solidFill>
                <a:latin typeface="Arial" charset="0"/>
                <a:ea typeface="ヒラギノ角ゴ Pro W3" charset="-128"/>
                <a:cs typeface="ヒラギノ角ゴ Pro W3" charset="-128"/>
                <a:hlinkClick r:id="rId3"/>
              </a:rPr>
              <a:t>www.gov.uk/government/publications/flu-immunisation-toolkit-for-programme-extension-to-children</a:t>
            </a:r>
            <a:r>
              <a:rPr lang="en-GB" sz="1200" dirty="0">
                <a:solidFill>
                  <a:srgbClr val="000000"/>
                </a:solidFill>
                <a:latin typeface="Arial" charset="0"/>
                <a:ea typeface="ヒラギノ角ゴ Pro W3" charset="-128"/>
                <a:cs typeface="ヒラギノ角ゴ Pro W3" charset="-128"/>
              </a:rPr>
              <a:t> </a:t>
            </a:r>
          </a:p>
          <a:p>
            <a:pPr>
              <a:spcBef>
                <a:spcPts val="600"/>
              </a:spcBef>
              <a:buFont typeface="Arial"/>
              <a:buChar char="•"/>
            </a:pPr>
            <a:r>
              <a:rPr lang="en-GB" sz="1400" b="1" dirty="0">
                <a:solidFill>
                  <a:srgbClr val="000000"/>
                </a:solidFill>
                <a:latin typeface="Arial" charset="0"/>
                <a:ea typeface="ヒラギノ角ゴ Pro W3" charset="-128"/>
                <a:cs typeface="ヒラギノ角ゴ Pro W3" charset="-128"/>
              </a:rPr>
              <a:t>Increasing influenza immunisation uptake among children. Best Practice Guidance for General Practice. </a:t>
            </a:r>
            <a:r>
              <a:rPr lang="en-GB" sz="1400" dirty="0">
                <a:solidFill>
                  <a:srgbClr val="000000"/>
                </a:solidFill>
                <a:latin typeface="Arial" charset="0"/>
                <a:ea typeface="ヒラギノ角ゴ Pro W3" charset="-128"/>
                <a:cs typeface="ヒラギノ角ゴ Pro W3" charset="-128"/>
              </a:rPr>
              <a:t>Available at </a:t>
            </a:r>
            <a:r>
              <a:rPr lang="en-GB" sz="1200" dirty="0">
                <a:solidFill>
                  <a:srgbClr val="000000"/>
                </a:solidFill>
                <a:latin typeface="Arial" charset="0"/>
                <a:ea typeface="ヒラギノ角ゴ Pro W3" charset="-128"/>
                <a:cs typeface="ヒラギノ角ゴ Pro W3" charset="-128"/>
                <a:hlinkClick r:id="rId4"/>
              </a:rPr>
              <a:t>www.gov.uk/government/organisations/public-health-england/series/annual-flu-programme</a:t>
            </a:r>
            <a:r>
              <a:rPr lang="en-GB" sz="1200" dirty="0">
                <a:solidFill>
                  <a:srgbClr val="000000"/>
                </a:solidFill>
                <a:latin typeface="Arial" charset="0"/>
                <a:ea typeface="ヒラギノ角ゴ Pro W3" charset="-128"/>
                <a:cs typeface="ヒラギノ角ゴ Pro W3" charset="-128"/>
              </a:rPr>
              <a:t> </a:t>
            </a:r>
            <a:endParaRPr lang="en-GB" sz="1200" b="1" dirty="0">
              <a:solidFill>
                <a:srgbClr val="000000"/>
              </a:solidFill>
              <a:latin typeface="Arial" charset="0"/>
              <a:ea typeface="ヒラギノ角ゴ Pro W3" charset="-128"/>
              <a:cs typeface="ヒラギノ角ゴ Pro W3" charset="-128"/>
            </a:endParaRPr>
          </a:p>
        </p:txBody>
      </p:sp>
      <p:pic>
        <p:nvPicPr>
          <p:cNvPr id="11" name="Picture 10">
            <a:extLst>
              <a:ext uri="{FF2B5EF4-FFF2-40B4-BE49-F238E27FC236}">
                <a16:creationId xmlns:a16="http://schemas.microsoft.com/office/drawing/2014/main" id="{E9A5F840-C67A-4652-8811-616858A585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566" y="4068796"/>
            <a:ext cx="1238353" cy="1875476"/>
          </a:xfrm>
          <a:prstGeom prst="rect">
            <a:avLst/>
          </a:prstGeom>
          <a:ln>
            <a:solidFill>
              <a:srgbClr val="0070C0"/>
            </a:solidFill>
          </a:ln>
        </p:spPr>
      </p:pic>
      <p:pic>
        <p:nvPicPr>
          <p:cNvPr id="3" name="Picture 2" descr="Graphical user interface, text, application, Teams&#10;&#10;Description automatically generated">
            <a:extLst>
              <a:ext uri="{FF2B5EF4-FFF2-40B4-BE49-F238E27FC236}">
                <a16:creationId xmlns:a16="http://schemas.microsoft.com/office/drawing/2014/main" id="{F061698B-E636-4456-9048-526539AD44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9034" y="4228545"/>
            <a:ext cx="2753884" cy="1566910"/>
          </a:xfrm>
          <a:prstGeom prst="rect">
            <a:avLst/>
          </a:prstGeom>
        </p:spPr>
      </p:pic>
      <p:pic>
        <p:nvPicPr>
          <p:cNvPr id="13" name="Picture 12">
            <a:extLst>
              <a:ext uri="{FF2B5EF4-FFF2-40B4-BE49-F238E27FC236}">
                <a16:creationId xmlns:a16="http://schemas.microsoft.com/office/drawing/2014/main" id="{A28B7DD5-B301-42AA-859A-4BEB186CDC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05882" y="3215638"/>
            <a:ext cx="1414590" cy="3008241"/>
          </a:xfrm>
          <a:prstGeom prst="rect">
            <a:avLst/>
          </a:prstGeom>
        </p:spPr>
      </p:pic>
      <p:pic>
        <p:nvPicPr>
          <p:cNvPr id="17" name="Picture 16" descr="A picture containing text, person&#10;&#10;Description automatically generated">
            <a:extLst>
              <a:ext uri="{FF2B5EF4-FFF2-40B4-BE49-F238E27FC236}">
                <a16:creationId xmlns:a16="http://schemas.microsoft.com/office/drawing/2014/main" id="{69E82FA4-7BD2-4A42-BB9F-60EC1315F6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48831" y="125037"/>
            <a:ext cx="2131017" cy="3005756"/>
          </a:xfrm>
          <a:prstGeom prst="rect">
            <a:avLst/>
          </a:prstGeom>
        </p:spPr>
      </p:pic>
      <p:pic>
        <p:nvPicPr>
          <p:cNvPr id="21" name="Picture 20" descr="A picture containing text, person, people, posing&#10;&#10;Description automatically generated">
            <a:extLst>
              <a:ext uri="{FF2B5EF4-FFF2-40B4-BE49-F238E27FC236}">
                <a16:creationId xmlns:a16="http://schemas.microsoft.com/office/drawing/2014/main" id="{DD2EF35B-8D0B-4E57-9AC3-2AB7465AC9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56366" y="3486888"/>
            <a:ext cx="1263715" cy="2736991"/>
          </a:xfrm>
          <a:prstGeom prst="rect">
            <a:avLst/>
          </a:prstGeom>
        </p:spPr>
      </p:pic>
      <p:pic>
        <p:nvPicPr>
          <p:cNvPr id="23" name="Picture 22" descr="Graphical user interface, text&#10;&#10;Description automatically generated">
            <a:extLst>
              <a:ext uri="{FF2B5EF4-FFF2-40B4-BE49-F238E27FC236}">
                <a16:creationId xmlns:a16="http://schemas.microsoft.com/office/drawing/2014/main" id="{932E4123-A967-4BAB-99CA-873DB7A65BB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4013" y="2676173"/>
            <a:ext cx="4212646" cy="1053161"/>
          </a:xfrm>
          <a:prstGeom prst="rect">
            <a:avLst/>
          </a:prstGeom>
        </p:spPr>
      </p:pic>
      <p:sp>
        <p:nvSpPr>
          <p:cNvPr id="12" name="Footer Placeholder 4">
            <a:extLst>
              <a:ext uri="{FF2B5EF4-FFF2-40B4-BE49-F238E27FC236}">
                <a16:creationId xmlns:a16="http://schemas.microsoft.com/office/drawing/2014/main" id="{43118B34-1D3F-4C43-B1B9-AD192FABB53B}"/>
              </a:ext>
            </a:extLst>
          </p:cNvPr>
          <p:cNvSpPr>
            <a:spLocks noGrp="1"/>
          </p:cNvSpPr>
          <p:nvPr>
            <p:ph type="ftr" sz="quarter" idx="4294967295"/>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30901411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95</a:t>
            </a:fld>
            <a:endParaRPr lang="en-US" dirty="0"/>
          </a:p>
        </p:txBody>
      </p:sp>
      <p:sp>
        <p:nvSpPr>
          <p:cNvPr id="10" name="Rectangle 2"/>
          <p:cNvSpPr>
            <a:spLocks noChangeArrowheads="1"/>
          </p:cNvSpPr>
          <p:nvPr/>
        </p:nvSpPr>
        <p:spPr bwMode="auto">
          <a:xfrm>
            <a:off x="314632" y="107340"/>
            <a:ext cx="8372168"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030913" algn="l"/>
              </a:tabLst>
            </a:pPr>
            <a:r>
              <a:rPr kumimoji="0" lang="en-GB" sz="2400" b="0" i="0" u="none" strike="noStrike" cap="none" normalizeH="0" baseline="0" dirty="0">
                <a:ln>
                  <a:noFill/>
                </a:ln>
                <a:solidFill>
                  <a:srgbClr val="98002E"/>
                </a:solidFill>
                <a:effectLst/>
                <a:latin typeface="Arial" pitchFamily="34" charset="0"/>
                <a:ea typeface="Times New Roman" pitchFamily="18" charset="0"/>
                <a:cs typeface="Times New Roman" pitchFamily="18" charset="0"/>
              </a:rPr>
              <a:t>A</a:t>
            </a:r>
            <a:r>
              <a:rPr kumimoji="0" lang="en-GB" sz="2400" b="0" i="0" u="none" strike="noStrike" cap="none" normalizeH="0" baseline="0" dirty="0" bmk="">
                <a:ln>
                  <a:noFill/>
                </a:ln>
                <a:solidFill>
                  <a:srgbClr val="98002E"/>
                </a:solidFill>
                <a:effectLst/>
                <a:latin typeface="Arial" pitchFamily="34" charset="0"/>
                <a:ea typeface="Times New Roman" pitchFamily="18" charset="0"/>
                <a:cs typeface="Times New Roman" pitchFamily="18" charset="0"/>
              </a:rPr>
              <a:t>bout Public Health England</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endPar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Public Health England exists to protect and improve the nation's health and wellbeing, and reduce health inequalities. It does this through world-class science, knowledge and intelligence, advocacy, partnerships and the delivery of specialist public health services. PHE is an operationally autonomous executive agency of the Department of Health.</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endPar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endParaRPr lang="en-GB" sz="1200" dirty="0">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endPar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Public Health England</a:t>
            </a:r>
            <a:b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b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Wellington House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133-155 Waterloo Road</a:t>
            </a:r>
            <a:b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b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London SE1 8UG</a:t>
            </a:r>
            <a:b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b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Tel: 020 7654 8000</a:t>
            </a:r>
            <a:b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br>
            <a:r>
              <a:rPr kumimoji="0" lang="en-GB" sz="1200" b="0" i="0" u="none" strike="noStrike" cap="none" normalizeH="0" baseline="0" dirty="0">
                <a:ln>
                  <a:noFill/>
                </a:ln>
                <a:solidFill>
                  <a:srgbClr val="98002E"/>
                </a:solidFill>
                <a:effectLst/>
                <a:latin typeface="Arial" pitchFamily="34" charset="0"/>
                <a:ea typeface="Times New Roman" pitchFamily="18" charset="0"/>
                <a:cs typeface="Times New Roman" pitchFamily="18" charset="0"/>
                <a:hlinkClick r:id="rId3"/>
              </a:rPr>
              <a:t>www.gov.uk/phe</a:t>
            </a:r>
            <a:r>
              <a:rPr kumimoji="0" lang="en-GB" sz="1200" b="0" i="0" u="none" strike="noStrike" cap="none" normalizeH="0" baseline="0" dirty="0">
                <a:ln>
                  <a:noFill/>
                </a:ln>
                <a:solidFill>
                  <a:srgbClr val="98002E"/>
                </a:solidFill>
                <a:effectLst/>
                <a:latin typeface="Arial" pitchFamily="34" charset="0"/>
                <a:ea typeface="Times New Roman" pitchFamily="18" charset="0"/>
                <a:cs typeface="Times New Roman" pitchFamily="18" charset="0"/>
              </a:rPr>
              <a:t> </a:t>
            </a:r>
            <a:br>
              <a:rPr kumimoji="0" lang="en-GB" sz="1200" b="0" i="0" u="none" strike="noStrike" cap="none" normalizeH="0" baseline="0" dirty="0">
                <a:ln>
                  <a:noFill/>
                </a:ln>
                <a:solidFill>
                  <a:srgbClr val="98002E"/>
                </a:solidFill>
                <a:effectLst/>
                <a:latin typeface="Arial" pitchFamily="34" charset="0"/>
                <a:ea typeface="Times New Roman" pitchFamily="18" charset="0"/>
                <a:cs typeface="Times New Roman" pitchFamily="18" charset="0"/>
              </a:rPr>
            </a:br>
            <a:r>
              <a:rPr kumimoji="0" lang="en-GB" sz="1200" b="0" i="0" u="none" strike="noStrike" cap="none" normalizeH="0" baseline="0" dirty="0">
                <a:ln>
                  <a:noFill/>
                </a:ln>
                <a:solidFill>
                  <a:srgbClr val="98002E"/>
                </a:solidFill>
                <a:effectLst/>
                <a:latin typeface="Arial" pitchFamily="34" charset="0"/>
                <a:ea typeface="Times New Roman" pitchFamily="18" charset="0"/>
                <a:cs typeface="Times New Roman" pitchFamily="18" charset="0"/>
              </a:rPr>
              <a:t>Twitter: </a:t>
            </a:r>
            <a:r>
              <a:rPr kumimoji="0" lang="en-GB" sz="1200" b="0" i="0" u="none" strike="noStrike" cap="none" normalizeH="0" baseline="0" dirty="0">
                <a:ln>
                  <a:noFill/>
                </a:ln>
                <a:solidFill>
                  <a:srgbClr val="98002E"/>
                </a:solidFill>
                <a:effectLst/>
                <a:latin typeface="Arial" pitchFamily="34" charset="0"/>
                <a:ea typeface="Times New Roman" pitchFamily="18" charset="0"/>
                <a:cs typeface="Times New Roman" pitchFamily="18" charset="0"/>
                <a:hlinkClick r:id="rId4"/>
              </a:rPr>
              <a:t>@</a:t>
            </a:r>
            <a:r>
              <a:rPr kumimoji="0" lang="en-GB" sz="1200" b="0" i="0" u="none" strike="noStrike" cap="none" normalizeH="0" baseline="0" dirty="0" err="1">
                <a:ln>
                  <a:noFill/>
                </a:ln>
                <a:solidFill>
                  <a:srgbClr val="98002E"/>
                </a:solidFill>
                <a:effectLst/>
                <a:latin typeface="Arial" pitchFamily="34" charset="0"/>
                <a:ea typeface="Times New Roman" pitchFamily="18" charset="0"/>
                <a:cs typeface="Times New Roman" pitchFamily="18" charset="0"/>
                <a:hlinkClick r:id="rId4"/>
              </a:rPr>
              <a:t>PHE_uk</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Facebook: </a:t>
            </a: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hlinkClick r:id="rId5"/>
              </a:rPr>
              <a:t>www.facebook.com/PublicHealthEngland</a:t>
            </a: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endParaRPr kumimoji="0" lang="en-GB" sz="900" b="0" i="0" u="none" strike="noStrike" cap="none" normalizeH="0" baseline="0" dirty="0">
              <a:ln>
                <a:noFill/>
              </a:ln>
              <a:solidFill>
                <a:schemeClr val="tx1"/>
              </a:solidFill>
              <a:effectLst/>
              <a:latin typeface="Arial" pitchFamily="34" charset="0"/>
              <a:cs typeface="Arial" pitchFamily="34" charset="0"/>
            </a:endParaRPr>
          </a:p>
          <a:p>
            <a:pPr lvl="0" eaLnBrk="0" hangingPunct="0">
              <a:tabLst>
                <a:tab pos="6030913" algn="l"/>
              </a:tabLst>
            </a:pPr>
            <a:r>
              <a:rPr lang="en-GB" sz="1200" dirty="0"/>
              <a:t>For enquiries relating to this document, please contact: </a:t>
            </a:r>
            <a:r>
              <a:rPr lang="en-GB" sz="1200" u="sng" dirty="0">
                <a:hlinkClick r:id="rId6"/>
              </a:rPr>
              <a:t>immunisation.lead@phe.gov.uk</a:t>
            </a:r>
            <a:endParaRPr kumimoji="0" lang="en-GB" sz="1200" b="0" i="0" u="sng"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endParaRPr lang="en-GB" sz="1200" dirty="0">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a:t>
            </a:r>
            <a:r>
              <a:rPr kumimoji="0" lang="en-GB" sz="1200" b="0" i="0" u="none" strike="noStrike" cap="none" normalizeH="0" baseline="0" dirty="0">
                <a:ln>
                  <a:noFill/>
                </a:ln>
                <a:effectLst/>
                <a:latin typeface="Arial" pitchFamily="34" charset="0"/>
                <a:ea typeface="Times New Roman" pitchFamily="18" charset="0"/>
                <a:cs typeface="Times New Roman" pitchFamily="18" charset="0"/>
              </a:rPr>
              <a:t>Crown copyright 2021</a:t>
            </a:r>
            <a:b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b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You may re-use this information (excluding logos) free of charge in any format or medium, under the terms of the Open Government Licence v3.0. To view this licence, visit </a:t>
            </a: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hlinkClick r:id="rId7"/>
              </a:rPr>
              <a:t>OGL</a:t>
            </a: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or email </a:t>
            </a: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hlinkClick r:id="rId8"/>
              </a:rPr>
              <a:t>psi@nationalarchives.gsi.gov.uk</a:t>
            </a: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Where we have identified any third party copyright information you will need to obtain permission from the copyright holders concerned.  </a:t>
            </a: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endParaRPr kumimoji="0" lang="en-GB" sz="900" b="0" i="0" u="none" strike="noStrike" cap="none" normalizeH="0" baseline="0" dirty="0">
              <a:ln>
                <a:noFill/>
              </a:ln>
              <a:solidFill>
                <a:schemeClr val="tx1"/>
              </a:solidFill>
              <a:effectLst/>
              <a:latin typeface="Arial" pitchFamily="34" charset="0"/>
              <a:cs typeface="Arial" pitchFamily="34" charset="0"/>
            </a:endParaRPr>
          </a:p>
          <a:p>
            <a:pPr eaLnBrk="0" hangingPunct="0">
              <a:tabLst>
                <a:tab pos="6030913" algn="l"/>
              </a:tabLst>
            </a:pPr>
            <a:r>
              <a:rPr kumimoji="0" lang="en-GB" sz="1200" b="0" i="0" u="none" strike="noStrike" cap="none" normalizeH="0" baseline="0" dirty="0">
                <a:ln>
                  <a:noFill/>
                </a:ln>
                <a:effectLst/>
                <a:latin typeface="Arial" pitchFamily="34" charset="0"/>
                <a:ea typeface="Times New Roman" pitchFamily="18" charset="0"/>
                <a:cs typeface="Times New Roman" pitchFamily="18" charset="0"/>
              </a:rPr>
              <a:t>Published August </a:t>
            </a:r>
            <a:r>
              <a:rPr kumimoji="0" lang="en-GB" sz="1200" b="0" i="0" u="none" strike="noStrike" cap="none" normalizeH="0" baseline="0" dirty="0" bmk="Text18">
                <a:ln>
                  <a:noFill/>
                </a:ln>
                <a:effectLst/>
                <a:latin typeface="Arial" pitchFamily="34" charset="0"/>
                <a:ea typeface="Times New Roman" pitchFamily="18" charset="0"/>
                <a:cs typeface="Times New Roman" pitchFamily="18" charset="0"/>
              </a:rPr>
              <a:t>2021</a:t>
            </a:r>
            <a:b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b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PHE publications gateway number:</a:t>
            </a:r>
            <a:r>
              <a:rPr lang="en-GB" sz="1200" dirty="0">
                <a:latin typeface="Arial" pitchFamily="34" charset="0"/>
                <a:ea typeface="Times New Roman" pitchFamily="18" charset="0"/>
                <a:cs typeface="Times New Roman" pitchFamily="18" charset="0"/>
              </a:rPr>
              <a:t> </a:t>
            </a:r>
            <a:r>
              <a:rPr lang="en-GB" sz="1200" dirty="0">
                <a:latin typeface="Arial" pitchFamily="34" charset="0"/>
                <a:cs typeface="Times New Roman" pitchFamily="18" charset="0"/>
              </a:rPr>
              <a:t>GOV-9301</a:t>
            </a:r>
          </a:p>
          <a:p>
            <a:pPr lvl="0" eaLnBrk="0" hangingPunct="0">
              <a:tabLst>
                <a:tab pos="6030913" algn="l"/>
              </a:tabLst>
            </a:pPr>
            <a:endParaRPr kumimoji="0" lang="en-GB" sz="1200" b="0" i="0" u="none" strike="noStrike" cap="none" normalizeH="0" baseline="0" dirty="0">
              <a:ln>
                <a:noFill/>
              </a:ln>
              <a:solidFill>
                <a:schemeClr val="tx1"/>
              </a:solidFill>
              <a:effectLst/>
              <a:highlight>
                <a:srgbClr val="FFFF00"/>
              </a:highlight>
              <a:latin typeface="Arial" pitchFamily="34" charset="0"/>
              <a:cs typeface="Arial" pitchFamily="34" charset="0"/>
            </a:endParaRPr>
          </a:p>
        </p:txBody>
      </p:sp>
      <p:pic>
        <p:nvPicPr>
          <p:cNvPr id="11" name="Picture 1" descr="Corporate_member_logo_33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4214" y="5373216"/>
            <a:ext cx="898526" cy="73501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a:extLst>
              <a:ext uri="{FF2B5EF4-FFF2-40B4-BE49-F238E27FC236}">
                <a16:creationId xmlns:a16="http://schemas.microsoft.com/office/drawing/2014/main" id="{03D8CC18-5DFB-47BF-8427-A320104B8EC0}"/>
              </a:ext>
            </a:extLst>
          </p:cNvPr>
          <p:cNvSpPr>
            <a:spLocks noGrp="1"/>
          </p:cNvSpPr>
          <p:nvPr>
            <p:ph type="ftr" sz="quarter" idx="4294967295"/>
          </p:nvPr>
        </p:nvSpPr>
        <p:spPr>
          <a:xfrm>
            <a:off x="900113" y="6308725"/>
            <a:ext cx="8064500" cy="549275"/>
          </a:xfrm>
        </p:spPr>
        <p:txBody>
          <a:bodyPr/>
          <a:lstStyle/>
          <a:p>
            <a:pPr>
              <a:defRPr/>
            </a:pPr>
            <a:endParaRPr lang="en-GB" dirty="0">
              <a:solidFill>
                <a:prstClr val="white"/>
              </a:solidFill>
            </a:endParaRPr>
          </a:p>
          <a:p>
            <a:pPr>
              <a:defRPr/>
            </a:pPr>
            <a:r>
              <a:rPr lang="en-GB" dirty="0">
                <a:solidFill>
                  <a:prstClr val="white"/>
                </a:solidFill>
              </a:rPr>
              <a:t>The national flu immunisation programme 2021 to 2022</a:t>
            </a:r>
            <a:endParaRPr lang="en-US" dirty="0">
              <a:solidFill>
                <a:prstClr val="white"/>
              </a:solidFill>
            </a:endParaRPr>
          </a:p>
          <a:p>
            <a:pPr>
              <a:defRPr/>
            </a:pPr>
            <a:endParaRPr lang="en-US" dirty="0"/>
          </a:p>
        </p:txBody>
      </p:sp>
    </p:spTree>
    <p:extLst>
      <p:ext uri="{BB962C8B-B14F-4D97-AF65-F5344CB8AC3E}">
        <p14:creationId xmlns:p14="http://schemas.microsoft.com/office/powerpoint/2010/main" val="2332429673"/>
      </p:ext>
    </p:extLst>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2" ma:contentTypeDescription="Create a new document." ma:contentTypeScope="" ma:versionID="90abed70ebe52a91dc341b84b028ecb3">
  <xsd:schema xmlns:xsd="http://www.w3.org/2001/XMLSchema" xmlns:xs="http://www.w3.org/2001/XMLSchema" xmlns:p="http://schemas.microsoft.com/office/2006/metadata/properties" xmlns:ns1="http://schemas.microsoft.com/sharepoint/v3" targetNamespace="http://schemas.microsoft.com/office/2006/metadata/properties" ma:root="true" ma:fieldsID="814c3b335b53ce6b9a41890f168eae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D92F07B-CA65-4545-9761-5CBD70570C6C}">
  <ds:schemaRefs>
    <ds:schemaRef ds:uri="http://schemas.microsoft.com/sharepoint/v3/contenttype/forms"/>
  </ds:schemaRefs>
</ds:datastoreItem>
</file>

<file path=customXml/itemProps2.xml><?xml version="1.0" encoding="utf-8"?>
<ds:datastoreItem xmlns:ds="http://schemas.openxmlformats.org/officeDocument/2006/customXml" ds:itemID="{A73A3368-B182-4508-B0AD-8C48CC961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1BA55E-5A15-436E-A8C3-DCB566ECEBCE}">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microsoft.com/sharepoint/v3"/>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8888</TotalTime>
  <Words>25773</Words>
  <Application>Microsoft Office PowerPoint</Application>
  <PresentationFormat>On-screen Show (4:3)</PresentationFormat>
  <Paragraphs>1687</Paragraphs>
  <Slides>95</Slides>
  <Notes>72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95</vt:i4>
      </vt:variant>
    </vt:vector>
  </HeadingPairs>
  <TitlesOfParts>
    <vt:vector size="100" baseType="lpstr">
      <vt:lpstr>Arial</vt:lpstr>
      <vt:lpstr>Calibri</vt:lpstr>
      <vt:lpstr>Courier New</vt:lpstr>
      <vt:lpstr>Wingdings</vt:lpstr>
      <vt:lpstr>Office Theme</vt:lpstr>
      <vt:lpstr>The national flu immunisation programme 2021 to 2022     Training for healthcare practitioners </vt:lpstr>
      <vt:lpstr>Flu vaccination programme and COVID-19</vt:lpstr>
      <vt:lpstr>Essential further reading</vt:lpstr>
      <vt:lpstr>Key messages</vt:lpstr>
      <vt:lpstr>Aims of resource</vt:lpstr>
      <vt:lpstr>Learning outcomes</vt:lpstr>
      <vt:lpstr>Key roles of healthcare practitioners </vt:lpstr>
      <vt:lpstr>UK flu vaccination programme  </vt:lpstr>
      <vt:lpstr>Influenza overview </vt:lpstr>
      <vt:lpstr>Influenza viruses</vt:lpstr>
      <vt:lpstr>Flu A virus</vt:lpstr>
      <vt:lpstr>Genetic changes in the flu virus – what this means</vt:lpstr>
      <vt:lpstr>Features of flu</vt:lpstr>
      <vt:lpstr>Possible complications of flu</vt:lpstr>
      <vt:lpstr>Flu epidemiology </vt:lpstr>
      <vt:lpstr>When to vaccinate</vt:lpstr>
      <vt:lpstr>Rollout of the childhood flu vaccination programme in England</vt:lpstr>
      <vt:lpstr>Flu vaccine eligibility: 2021 to 2022 flu season</vt:lpstr>
      <vt:lpstr>Clinical risk groups</vt:lpstr>
      <vt:lpstr>Clinical risk groups who should receive flu vaccine (1)</vt:lpstr>
      <vt:lpstr>Clinical risk groups who should receive flu vaccine (2)</vt:lpstr>
      <vt:lpstr>Why vaccinate these risk groups?</vt:lpstr>
      <vt:lpstr>Pregnant women</vt:lpstr>
      <vt:lpstr>Residential care/nursing home residents and staff</vt:lpstr>
      <vt:lpstr>Health and social care workers</vt:lpstr>
      <vt:lpstr>Vaccination of those not in a clinical risk group</vt:lpstr>
      <vt:lpstr>Flu vaccine uptake in England 2015 to 2021 (%)</vt:lpstr>
      <vt:lpstr>Flu vaccine uptake by individual clinical risk group in 2020 to 2021 (%)  GP registered patients aged 6 months to under 65 years </vt:lpstr>
      <vt:lpstr>2020 to 2021 childhood flu uptake</vt:lpstr>
      <vt:lpstr>Vaccine uptake for children in a clinical risk group      (2020 to 2021)</vt:lpstr>
      <vt:lpstr>Vaccine uptake for Health and social care workers</vt:lpstr>
      <vt:lpstr>Influenza vaccines and their components</vt:lpstr>
      <vt:lpstr>Influenza vaccines available for 2021 to 2022</vt:lpstr>
      <vt:lpstr>Flu vaccine presentation and dosage</vt:lpstr>
      <vt:lpstr>Inactivated influenza vaccine</vt:lpstr>
      <vt:lpstr>Adjuvanted influenza vaccine (aQIV)</vt:lpstr>
      <vt:lpstr>Quadrivalent influenza cell culture vaccine (QIVc) </vt:lpstr>
      <vt:lpstr>QIVr</vt:lpstr>
      <vt:lpstr>QIVe</vt:lpstr>
      <vt:lpstr>High dose trivalent influenza vaccine (TIV-HD)</vt:lpstr>
      <vt:lpstr>Inactivated influenza vaccine for children contraindicated to receive LAIV </vt:lpstr>
      <vt:lpstr>Live attenuated influenza vaccine (LAIV) </vt:lpstr>
      <vt:lpstr>The LAIV used in the UK is Fluenz Tetra</vt:lpstr>
      <vt:lpstr>Porcine gelatine</vt:lpstr>
      <vt:lpstr>Acute and severe asthma </vt:lpstr>
      <vt:lpstr>Inadvertent administration of LAIV </vt:lpstr>
      <vt:lpstr>LAIV and ‘viral shedding’</vt:lpstr>
      <vt:lpstr>PowerPoint Presentation</vt:lpstr>
      <vt:lpstr>Exposure of healthcare professionals to live attenuated influenza vaccine viruses </vt:lpstr>
      <vt:lpstr>2021 to 2022 flu vaccine recommendations for those aged 65 years and over</vt:lpstr>
      <vt:lpstr>Flu vaccine for adults aged 18 to under 65 year olds in clinical risk groups </vt:lpstr>
      <vt:lpstr>Flu vaccine for children</vt:lpstr>
      <vt:lpstr>Number of doses</vt:lpstr>
      <vt:lpstr>Summary table of which flu vaccines to  offer children and adults</vt:lpstr>
      <vt:lpstr>PowerPoint Presentation</vt:lpstr>
      <vt:lpstr>Precautions to flu vaccines</vt:lpstr>
      <vt:lpstr>Egg allergy in adults</vt:lpstr>
      <vt:lpstr>Egg allergy in children</vt:lpstr>
      <vt:lpstr>Ovalbumin content of vaccines available for 2021 to 2022</vt:lpstr>
      <vt:lpstr>Patients taking anticoagulants or with a bleeding disorder</vt:lpstr>
      <vt:lpstr>Influenza vaccine effectiveness</vt:lpstr>
      <vt:lpstr>Improving vaccine effectiveness in those aged 65 and over</vt:lpstr>
      <vt:lpstr>PowerPoint Presentation</vt:lpstr>
      <vt:lpstr>LAIV effectiveness</vt:lpstr>
      <vt:lpstr>Vaccine ordering</vt:lpstr>
      <vt:lpstr>Storage of flu vaccine</vt:lpstr>
      <vt:lpstr>Legal framework for vaccination</vt:lpstr>
      <vt:lpstr>Vaccine administration (inactivated vaccines)</vt:lpstr>
      <vt:lpstr>Administration of Live Attenuated Influenza  vaccine (LAIV) </vt:lpstr>
      <vt:lpstr>Administration of LAIV </vt:lpstr>
      <vt:lpstr>Administration of LAIV</vt:lpstr>
      <vt:lpstr>Administration video</vt:lpstr>
      <vt:lpstr>Commonly reported adverse reactions</vt:lpstr>
      <vt:lpstr>  Reporting suspected adverse reactions   </vt:lpstr>
      <vt:lpstr>Recording flu vaccine given </vt:lpstr>
      <vt:lpstr>Data collection</vt:lpstr>
      <vt:lpstr>Achieving high flu vaccine uptake</vt:lpstr>
      <vt:lpstr>Achieving high flu vaccine uptake</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Delivering the programme during the COVID-19 pandemic</vt:lpstr>
      <vt:lpstr>Considerations when delivering the flu vaccine programme during the COVID-19 pandemic</vt:lpstr>
      <vt:lpstr>Infection prevention and control when administering vaccines  </vt:lpstr>
      <vt:lpstr>Infection control issues  </vt:lpstr>
      <vt:lpstr>Key messages to health and social care workers </vt:lpstr>
      <vt:lpstr>Key messages</vt:lpstr>
      <vt:lpstr> Resources </vt:lpstr>
      <vt:lpstr>Resources </vt:lpstr>
      <vt:lpstr>PowerPoint Presentation</vt:lpstr>
    </vt:vector>
  </TitlesOfParts>
  <Company>Cabinet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Flu immunisation programme</dc:title>
  <dc:creator>Laura Craig</dc:creator>
  <cp:lastModifiedBy>Ed Collington</cp:lastModifiedBy>
  <cp:revision>582</cp:revision>
  <dcterms:created xsi:type="dcterms:W3CDTF">2012-10-10T09:02:29Z</dcterms:created>
  <dcterms:modified xsi:type="dcterms:W3CDTF">2021-08-13T17:51:34Z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