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346" r:id="rId7"/>
    <p:sldId id="347" r:id="rId8"/>
    <p:sldId id="349" r:id="rId9"/>
    <p:sldId id="348" r:id="rId10"/>
    <p:sldId id="355" r:id="rId11"/>
    <p:sldId id="350" r:id="rId12"/>
    <p:sldId id="351" r:id="rId13"/>
    <p:sldId id="352" r:id="rId14"/>
    <p:sldId id="353" r:id="rId15"/>
    <p:sldId id="35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567" autoAdjust="0"/>
  </p:normalViewPr>
  <p:slideViewPr>
    <p:cSldViewPr snapToGrid="0">
      <p:cViewPr varScale="1">
        <p:scale>
          <a:sx n="54" d="100"/>
          <a:sy n="54" d="100"/>
        </p:scale>
        <p:origin x="1112" y="4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59D02-60DB-4901-AA2F-09E5C0124CC8}" type="doc">
      <dgm:prSet loTypeId="urn:microsoft.com/office/officeart/2017/3/layout/DropPinTimeline" loCatId="process" qsTypeId="urn:microsoft.com/office/officeart/2005/8/quickstyle/simple2" qsCatId="simple" csTypeId="urn:microsoft.com/office/officeart/2005/8/colors/colorful2" csCatId="colorful" phldr="1"/>
      <dgm:spPr/>
      <dgm:t>
        <a:bodyPr/>
        <a:lstStyle/>
        <a:p>
          <a:endParaRPr lang="en-US"/>
        </a:p>
      </dgm:t>
    </dgm:pt>
    <dgm:pt modelId="{7F8198B1-7982-4B44-B1BA-7E38677D2316}">
      <dgm:prSet/>
      <dgm:spPr/>
      <dgm:t>
        <a:bodyPr/>
        <a:lstStyle/>
        <a:p>
          <a:pPr>
            <a:defRPr b="1"/>
          </a:pPr>
          <a:r>
            <a:rPr lang="en-US" dirty="0">
              <a:solidFill>
                <a:schemeClr val="bg1"/>
              </a:solidFill>
            </a:rPr>
            <a:t>1950s</a:t>
          </a:r>
        </a:p>
      </dgm:t>
    </dgm:pt>
    <dgm:pt modelId="{9AAF3048-B9E5-4F83-9C9A-12F4DBF1F23B}" type="parTrans" cxnId="{6EC6EC8D-E9D4-4585-B7F0-B2EDD5EF97C8}">
      <dgm:prSet/>
      <dgm:spPr/>
      <dgm:t>
        <a:bodyPr/>
        <a:lstStyle/>
        <a:p>
          <a:endParaRPr lang="en-US"/>
        </a:p>
      </dgm:t>
    </dgm:pt>
    <dgm:pt modelId="{20C4DFF3-51C3-486E-986B-F50517907B9B}" type="sibTrans" cxnId="{6EC6EC8D-E9D4-4585-B7F0-B2EDD5EF97C8}">
      <dgm:prSet/>
      <dgm:spPr/>
      <dgm:t>
        <a:bodyPr/>
        <a:lstStyle/>
        <a:p>
          <a:endParaRPr lang="en-US"/>
        </a:p>
      </dgm:t>
    </dgm:pt>
    <dgm:pt modelId="{30EE6BCA-EE83-4AF1-819F-E21CDB3D7B36}">
      <dgm:prSet/>
      <dgm:spPr>
        <a:ln>
          <a:solidFill>
            <a:schemeClr val="bg1"/>
          </a:solidFill>
        </a:ln>
      </dgm:spPr>
      <dgm:t>
        <a:bodyPr/>
        <a:lstStyle/>
        <a:p>
          <a:pPr marL="144000">
            <a:buFont typeface="Arial" panose="020B0604020202020204" pitchFamily="34" charset="0"/>
            <a:buChar char="•"/>
          </a:pPr>
          <a:r>
            <a:rPr lang="en-US" dirty="0">
              <a:solidFill>
                <a:schemeClr val="bg1"/>
              </a:solidFill>
            </a:rPr>
            <a:t>BCG vaccination was first introduced to school age children in the UK</a:t>
          </a:r>
        </a:p>
      </dgm:t>
    </dgm:pt>
    <dgm:pt modelId="{E4EDEFBD-81E3-4705-8115-20BBBE7B7C8A}" type="parTrans" cxnId="{1662BFBA-474C-4209-8278-55B508973BB5}">
      <dgm:prSet/>
      <dgm:spPr/>
      <dgm:t>
        <a:bodyPr/>
        <a:lstStyle/>
        <a:p>
          <a:endParaRPr lang="en-US"/>
        </a:p>
      </dgm:t>
    </dgm:pt>
    <dgm:pt modelId="{1F37CC90-F327-48B4-9306-B0AA3E5C23F4}" type="sibTrans" cxnId="{1662BFBA-474C-4209-8278-55B508973BB5}">
      <dgm:prSet/>
      <dgm:spPr/>
      <dgm:t>
        <a:bodyPr/>
        <a:lstStyle/>
        <a:p>
          <a:endParaRPr lang="en-US"/>
        </a:p>
      </dgm:t>
    </dgm:pt>
    <dgm:pt modelId="{FA147FBF-9256-4EAA-A8C4-9562CA674639}">
      <dgm:prSet/>
      <dgm:spPr/>
      <dgm:t>
        <a:bodyPr/>
        <a:lstStyle/>
        <a:p>
          <a:pPr>
            <a:defRPr b="1"/>
          </a:pPr>
          <a:r>
            <a:rPr lang="en-US" dirty="0">
              <a:solidFill>
                <a:schemeClr val="bg1"/>
              </a:solidFill>
            </a:rPr>
            <a:t>1960s</a:t>
          </a:r>
        </a:p>
      </dgm:t>
    </dgm:pt>
    <dgm:pt modelId="{656DD31E-41FF-40A0-AF62-C9ACEB9828C4}" type="parTrans" cxnId="{F5562F76-2694-4CDD-AA77-D920C81D4531}">
      <dgm:prSet/>
      <dgm:spPr/>
      <dgm:t>
        <a:bodyPr/>
        <a:lstStyle/>
        <a:p>
          <a:endParaRPr lang="en-US"/>
        </a:p>
      </dgm:t>
    </dgm:pt>
    <dgm:pt modelId="{19A9620C-402A-443D-AC2A-AB75B9441E10}" type="sibTrans" cxnId="{F5562F76-2694-4CDD-AA77-D920C81D4531}">
      <dgm:prSet/>
      <dgm:spPr/>
      <dgm:t>
        <a:bodyPr/>
        <a:lstStyle/>
        <a:p>
          <a:endParaRPr lang="en-US"/>
        </a:p>
      </dgm:t>
    </dgm:pt>
    <dgm:pt modelId="{0CD68E0A-776E-422F-B5AA-F7F27AC321B3}">
      <dgm:prSet/>
      <dgm:spPr>
        <a:ln>
          <a:solidFill>
            <a:schemeClr val="bg1"/>
          </a:solidFill>
        </a:ln>
      </dgm:spPr>
      <dgm:t>
        <a:bodyPr/>
        <a:lstStyle/>
        <a:p>
          <a:pPr marL="144000">
            <a:spcBef>
              <a:spcPts val="0"/>
            </a:spcBef>
          </a:pPr>
          <a:r>
            <a:rPr lang="en-US" dirty="0">
              <a:solidFill>
                <a:schemeClr val="bg1"/>
              </a:solidFill>
            </a:rPr>
            <a:t>Selective immunisation of neonates born to new entrants to the UK from countries with high rates of TB was introduced</a:t>
          </a:r>
        </a:p>
      </dgm:t>
    </dgm:pt>
    <dgm:pt modelId="{1CC8A11A-6B4F-4775-8A43-9A43DF3963B4}" type="parTrans" cxnId="{0E95A92C-178C-44B6-9DD1-7DB3AF5DB592}">
      <dgm:prSet/>
      <dgm:spPr/>
      <dgm:t>
        <a:bodyPr/>
        <a:lstStyle/>
        <a:p>
          <a:endParaRPr lang="en-US"/>
        </a:p>
      </dgm:t>
    </dgm:pt>
    <dgm:pt modelId="{3CE572E0-7B2C-4EF2-A115-752DC1F9CCE1}" type="sibTrans" cxnId="{0E95A92C-178C-44B6-9DD1-7DB3AF5DB592}">
      <dgm:prSet/>
      <dgm:spPr/>
      <dgm:t>
        <a:bodyPr/>
        <a:lstStyle/>
        <a:p>
          <a:endParaRPr lang="en-US"/>
        </a:p>
      </dgm:t>
    </dgm:pt>
    <dgm:pt modelId="{95D3F530-09DE-4B98-9296-9C725016D802}">
      <dgm:prSet/>
      <dgm:spPr/>
      <dgm:t>
        <a:bodyPr/>
        <a:lstStyle/>
        <a:p>
          <a:pPr>
            <a:defRPr b="1"/>
          </a:pPr>
          <a:r>
            <a:rPr lang="en-US" dirty="0">
              <a:solidFill>
                <a:schemeClr val="bg1"/>
              </a:solidFill>
            </a:rPr>
            <a:t>2005</a:t>
          </a:r>
        </a:p>
      </dgm:t>
    </dgm:pt>
    <dgm:pt modelId="{446E3706-D817-442E-A9C8-2A8D951D4288}" type="parTrans" cxnId="{4F057B6C-6015-4E91-BF8B-28040B633910}">
      <dgm:prSet/>
      <dgm:spPr/>
      <dgm:t>
        <a:bodyPr/>
        <a:lstStyle/>
        <a:p>
          <a:endParaRPr lang="en-US"/>
        </a:p>
      </dgm:t>
    </dgm:pt>
    <dgm:pt modelId="{D01B8DCA-B13B-4DF6-ADEB-4CEA2A230863}" type="sibTrans" cxnId="{4F057B6C-6015-4E91-BF8B-28040B633910}">
      <dgm:prSet/>
      <dgm:spPr/>
      <dgm:t>
        <a:bodyPr/>
        <a:lstStyle/>
        <a:p>
          <a:endParaRPr lang="en-US"/>
        </a:p>
      </dgm:t>
    </dgm:pt>
    <dgm:pt modelId="{7390A989-188F-4958-8DC5-1F0E4D815E37}">
      <dgm:prSet/>
      <dgm:spPr>
        <a:ln>
          <a:solidFill>
            <a:schemeClr val="bg1"/>
          </a:solidFill>
        </a:ln>
      </dgm:spPr>
      <dgm:t>
        <a:bodyPr/>
        <a:lstStyle/>
        <a:p>
          <a:pPr marL="144000"/>
          <a:r>
            <a:rPr lang="en-US" dirty="0">
              <a:solidFill>
                <a:schemeClr val="bg1"/>
              </a:solidFill>
            </a:rPr>
            <a:t>Continued decline in TB incidence in the UK population resulted in school age BCG immunisation stopped. Become a risk-based programme the key part a neonatal programme targeted at those children most at risk of exposure to TB and progression to active disease</a:t>
          </a:r>
        </a:p>
      </dgm:t>
    </dgm:pt>
    <dgm:pt modelId="{9E52A962-F2F5-4052-BEAC-7EB889224775}" type="parTrans" cxnId="{C47711E4-8E59-4807-9432-AD9A57CDB3C4}">
      <dgm:prSet/>
      <dgm:spPr/>
      <dgm:t>
        <a:bodyPr/>
        <a:lstStyle/>
        <a:p>
          <a:endParaRPr lang="en-US"/>
        </a:p>
      </dgm:t>
    </dgm:pt>
    <dgm:pt modelId="{1A5E5EAE-E145-4E1F-A0F4-5E961200F9A6}" type="sibTrans" cxnId="{C47711E4-8E59-4807-9432-AD9A57CDB3C4}">
      <dgm:prSet/>
      <dgm:spPr/>
      <dgm:t>
        <a:bodyPr/>
        <a:lstStyle/>
        <a:p>
          <a:endParaRPr lang="en-US"/>
        </a:p>
      </dgm:t>
    </dgm:pt>
    <dgm:pt modelId="{1B1CDFF8-EC0C-426D-AA7B-F7BFEAC2EEA0}">
      <dgm:prSet/>
      <dgm:spPr/>
      <dgm:t>
        <a:bodyPr/>
        <a:lstStyle/>
        <a:p>
          <a:pPr>
            <a:defRPr b="1"/>
          </a:pPr>
          <a:r>
            <a:rPr lang="en-US" dirty="0">
              <a:solidFill>
                <a:schemeClr val="bg1"/>
              </a:solidFill>
            </a:rPr>
            <a:t>September 2021</a:t>
          </a:r>
        </a:p>
      </dgm:t>
    </dgm:pt>
    <dgm:pt modelId="{25F4060D-7CC6-48FC-ACEF-14C8BF5ADE29}" type="parTrans" cxnId="{2FFCC408-863C-4BF5-B457-D71191FD739A}">
      <dgm:prSet/>
      <dgm:spPr/>
      <dgm:t>
        <a:bodyPr/>
        <a:lstStyle/>
        <a:p>
          <a:endParaRPr lang="en-US"/>
        </a:p>
      </dgm:t>
    </dgm:pt>
    <dgm:pt modelId="{EF0BD12F-DE4C-4649-A372-3402487803CF}" type="sibTrans" cxnId="{2FFCC408-863C-4BF5-B457-D71191FD739A}">
      <dgm:prSet/>
      <dgm:spPr/>
      <dgm:t>
        <a:bodyPr/>
        <a:lstStyle/>
        <a:p>
          <a:endParaRPr lang="en-US"/>
        </a:p>
      </dgm:t>
    </dgm:pt>
    <dgm:pt modelId="{CD781951-9366-488E-828A-FA30AC7892C3}">
      <dgm:prSet/>
      <dgm:spPr>
        <a:solidFill>
          <a:schemeClr val="accent4"/>
        </a:solidFill>
        <a:ln w="38100">
          <a:solidFill>
            <a:schemeClr val="bg1"/>
          </a:solidFill>
        </a:ln>
      </dgm:spPr>
      <dgm:t>
        <a:bodyPr/>
        <a:lstStyle/>
        <a:p>
          <a:pPr marL="144000"/>
          <a:r>
            <a:rPr lang="en-US" b="1" dirty="0">
              <a:solidFill>
                <a:schemeClr val="bg1"/>
              </a:solidFill>
            </a:rPr>
            <a:t>Change in timing of BCG immunisation to all eligible babies from at birth to at 28 days to standardised BCG delivery across the country and support the introduction of Severe Combined Immunodeficiency (SCID) evaluation</a:t>
          </a:r>
          <a:r>
            <a:rPr lang="en-GB" b="1" dirty="0">
              <a:solidFill>
                <a:schemeClr val="bg1"/>
              </a:solidFill>
            </a:rPr>
            <a:t>is to ensure that babies with SCID are not given live attenuated BCG vaccine </a:t>
          </a:r>
          <a:endParaRPr lang="en-US" b="0" dirty="0">
            <a:solidFill>
              <a:schemeClr val="bg1"/>
            </a:solidFill>
          </a:endParaRPr>
        </a:p>
      </dgm:t>
    </dgm:pt>
    <dgm:pt modelId="{349DBB59-79DA-4466-8F9B-257347834A31}" type="parTrans" cxnId="{1F9351B7-2B78-437B-AF65-82623742D76C}">
      <dgm:prSet/>
      <dgm:spPr/>
      <dgm:t>
        <a:bodyPr/>
        <a:lstStyle/>
        <a:p>
          <a:endParaRPr lang="en-US"/>
        </a:p>
      </dgm:t>
    </dgm:pt>
    <dgm:pt modelId="{177AF89B-2229-4DAB-BECA-6213E01949A1}" type="sibTrans" cxnId="{1F9351B7-2B78-437B-AF65-82623742D76C}">
      <dgm:prSet/>
      <dgm:spPr/>
      <dgm:t>
        <a:bodyPr/>
        <a:lstStyle/>
        <a:p>
          <a:endParaRPr lang="en-US"/>
        </a:p>
      </dgm:t>
    </dgm:pt>
    <dgm:pt modelId="{BEA20554-D378-4303-B24A-BC1C6C081D78}" type="pres">
      <dgm:prSet presAssocID="{6B459D02-60DB-4901-AA2F-09E5C0124CC8}" presName="root" presStyleCnt="0">
        <dgm:presLayoutVars>
          <dgm:chMax/>
          <dgm:chPref/>
          <dgm:animLvl val="lvl"/>
        </dgm:presLayoutVars>
      </dgm:prSet>
      <dgm:spPr/>
    </dgm:pt>
    <dgm:pt modelId="{E29BBC83-BAB2-4857-8A87-C4D9E5B98409}" type="pres">
      <dgm:prSet presAssocID="{6B459D02-60DB-4901-AA2F-09E5C0124CC8}" presName="divider" presStyleLbl="fgAcc1" presStyleIdx="0" presStyleCnt="5"/>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gm:spPr>
    </dgm:pt>
    <dgm:pt modelId="{11636774-4897-47EB-8D5C-7B6E5D5F9B91}" type="pres">
      <dgm:prSet presAssocID="{6B459D02-60DB-4901-AA2F-09E5C0124CC8}" presName="nodes" presStyleCnt="0">
        <dgm:presLayoutVars>
          <dgm:chMax/>
          <dgm:chPref/>
          <dgm:animLvl val="lvl"/>
        </dgm:presLayoutVars>
      </dgm:prSet>
      <dgm:spPr/>
    </dgm:pt>
    <dgm:pt modelId="{92707E13-49E0-49AC-801E-BA90C9FCFD38}" type="pres">
      <dgm:prSet presAssocID="{7F8198B1-7982-4B44-B1BA-7E38677D2316}" presName="composite" presStyleCnt="0"/>
      <dgm:spPr/>
    </dgm:pt>
    <dgm:pt modelId="{7120203F-BE92-4290-9D44-2054F27FB541}" type="pres">
      <dgm:prSet presAssocID="{7F8198B1-7982-4B44-B1BA-7E38677D2316}" presName="ConnectorPoint" presStyleLbl="lnNode1" presStyleIdx="0" presStyleCnt="4"/>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B4FD609A-E2CB-4CBC-9029-28C2403B68B5}" type="pres">
      <dgm:prSet presAssocID="{7F8198B1-7982-4B44-B1BA-7E38677D2316}" presName="DropPinPlaceHolder" presStyleCnt="0"/>
      <dgm:spPr/>
    </dgm:pt>
    <dgm:pt modelId="{AD657CF3-9FBE-4B23-BAD3-0C5DEA6BF782}" type="pres">
      <dgm:prSet presAssocID="{7F8198B1-7982-4B44-B1BA-7E38677D2316}" presName="DropPin" presStyleLbl="alignNode1" presStyleIdx="0" presStyleCnt="4"/>
      <dgm:spPr/>
    </dgm:pt>
    <dgm:pt modelId="{1F4DE561-5BF3-467D-A8F2-2888CBE88FC8}" type="pres">
      <dgm:prSet presAssocID="{7F8198B1-7982-4B44-B1BA-7E38677D2316}" presName="Ellipse" presStyleLbl="fgAcc1" presStyleIdx="1" presStyleCnt="5"/>
      <dgm:spPr>
        <a:solidFill>
          <a:schemeClr val="lt1">
            <a:alpha val="90000"/>
            <a:hueOff val="0"/>
            <a:satOff val="0"/>
            <a:lumOff val="0"/>
            <a:alphaOff val="0"/>
          </a:schemeClr>
        </a:solidFill>
        <a:ln w="25400" cap="flat" cmpd="sng" algn="ctr">
          <a:noFill/>
          <a:prstDash val="solid"/>
        </a:ln>
        <a:effectLst/>
      </dgm:spPr>
    </dgm:pt>
    <dgm:pt modelId="{EFE8E1F1-3D22-4EE9-8847-0255D0DFC86E}" type="pres">
      <dgm:prSet presAssocID="{7F8198B1-7982-4B44-B1BA-7E38677D2316}" presName="L2TextContainer" presStyleLbl="revTx" presStyleIdx="0" presStyleCnt="8">
        <dgm:presLayoutVars>
          <dgm:bulletEnabled val="1"/>
        </dgm:presLayoutVars>
      </dgm:prSet>
      <dgm:spPr/>
    </dgm:pt>
    <dgm:pt modelId="{475F9FA1-2AEF-4594-B454-DBEFB7BC015D}" type="pres">
      <dgm:prSet presAssocID="{7F8198B1-7982-4B44-B1BA-7E38677D2316}" presName="L1TextContainer" presStyleLbl="revTx" presStyleIdx="1" presStyleCnt="8" custScaleY="65879">
        <dgm:presLayoutVars>
          <dgm:chMax val="1"/>
          <dgm:chPref val="1"/>
          <dgm:bulletEnabled val="1"/>
        </dgm:presLayoutVars>
      </dgm:prSet>
      <dgm:spPr/>
    </dgm:pt>
    <dgm:pt modelId="{5F041B75-EA3B-43D1-8D01-47DA1C43AC98}" type="pres">
      <dgm:prSet presAssocID="{7F8198B1-7982-4B44-B1BA-7E38677D2316}" presName="ConnectLine" presStyleLbl="sibTrans1D1" presStyleIdx="0" presStyleCnt="4"/>
      <dgm:spPr>
        <a:noFill/>
        <a:ln w="12700" cap="flat" cmpd="sng" algn="ctr">
          <a:solidFill>
            <a:schemeClr val="accent2">
              <a:hueOff val="0"/>
              <a:satOff val="0"/>
              <a:lumOff val="0"/>
              <a:alphaOff val="0"/>
            </a:schemeClr>
          </a:solidFill>
          <a:prstDash val="dash"/>
        </a:ln>
        <a:effectLst/>
      </dgm:spPr>
    </dgm:pt>
    <dgm:pt modelId="{7A22F8E1-E7BE-475A-B1AD-C402BA546EA5}" type="pres">
      <dgm:prSet presAssocID="{7F8198B1-7982-4B44-B1BA-7E38677D2316}" presName="EmptyPlaceHolder" presStyleCnt="0"/>
      <dgm:spPr/>
    </dgm:pt>
    <dgm:pt modelId="{9F6D33D0-4D78-436D-B551-923488A7CBB7}" type="pres">
      <dgm:prSet presAssocID="{20C4DFF3-51C3-486E-986B-F50517907B9B}" presName="spaceBetweenRectangles" presStyleCnt="0"/>
      <dgm:spPr/>
    </dgm:pt>
    <dgm:pt modelId="{673C1F9A-2087-40CD-B02E-077B6BCE0328}" type="pres">
      <dgm:prSet presAssocID="{FA147FBF-9256-4EAA-A8C4-9562CA674639}" presName="composite" presStyleCnt="0"/>
      <dgm:spPr/>
    </dgm:pt>
    <dgm:pt modelId="{68196CA5-E51B-4B06-A10D-D505489591B6}" type="pres">
      <dgm:prSet presAssocID="{FA147FBF-9256-4EAA-A8C4-9562CA674639}" presName="ConnectorPoint" presStyleLbl="lnNode1" presStyleIdx="1" presStyleCnt="4"/>
      <dgm:spPr>
        <a:solidFill>
          <a:schemeClr val="accent2">
            <a:hueOff val="118898"/>
            <a:satOff val="17452"/>
            <a:lumOff val="-2353"/>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F99EA12A-BF48-4075-B505-5DFE3EB62C01}" type="pres">
      <dgm:prSet presAssocID="{FA147FBF-9256-4EAA-A8C4-9562CA674639}" presName="DropPinPlaceHolder" presStyleCnt="0"/>
      <dgm:spPr/>
    </dgm:pt>
    <dgm:pt modelId="{8AF1C73D-B1F2-4A74-A15F-0AEA19A898EE}" type="pres">
      <dgm:prSet presAssocID="{FA147FBF-9256-4EAA-A8C4-9562CA674639}" presName="DropPin" presStyleLbl="alignNode1" presStyleIdx="1" presStyleCnt="4"/>
      <dgm:spPr/>
    </dgm:pt>
    <dgm:pt modelId="{F8AAD621-911B-4EFE-B336-A544DA21250C}" type="pres">
      <dgm:prSet presAssocID="{FA147FBF-9256-4EAA-A8C4-9562CA674639}" presName="Ellipse" presStyleLbl="fgAcc1" presStyleIdx="2" presStyleCnt="5"/>
      <dgm:spPr>
        <a:solidFill>
          <a:schemeClr val="lt1">
            <a:alpha val="90000"/>
            <a:hueOff val="0"/>
            <a:satOff val="0"/>
            <a:lumOff val="0"/>
            <a:alphaOff val="0"/>
          </a:schemeClr>
        </a:solidFill>
        <a:ln w="25400" cap="flat" cmpd="sng" algn="ctr">
          <a:noFill/>
          <a:prstDash val="solid"/>
        </a:ln>
        <a:effectLst/>
      </dgm:spPr>
    </dgm:pt>
    <dgm:pt modelId="{66394E8B-4344-4267-B5BE-A85A081D8744}" type="pres">
      <dgm:prSet presAssocID="{FA147FBF-9256-4EAA-A8C4-9562CA674639}" presName="L2TextContainer" presStyleLbl="revTx" presStyleIdx="2" presStyleCnt="8">
        <dgm:presLayoutVars>
          <dgm:bulletEnabled val="1"/>
        </dgm:presLayoutVars>
      </dgm:prSet>
      <dgm:spPr/>
    </dgm:pt>
    <dgm:pt modelId="{6CC68AFB-E3A5-47EB-90E1-6F79B473D307}" type="pres">
      <dgm:prSet presAssocID="{FA147FBF-9256-4EAA-A8C4-9562CA674639}" presName="L1TextContainer" presStyleLbl="revTx" presStyleIdx="3" presStyleCnt="8" custScaleX="94040" custScaleY="40409" custLinFactNeighborX="-969" custLinFactNeighborY="-54556">
        <dgm:presLayoutVars>
          <dgm:chMax val="1"/>
          <dgm:chPref val="1"/>
          <dgm:bulletEnabled val="1"/>
        </dgm:presLayoutVars>
      </dgm:prSet>
      <dgm:spPr/>
    </dgm:pt>
    <dgm:pt modelId="{38D3C688-3044-4DD9-9F22-AE988678B2AE}" type="pres">
      <dgm:prSet presAssocID="{FA147FBF-9256-4EAA-A8C4-9562CA674639}" presName="ConnectLine" presStyleLbl="sibTrans1D1" presStyleIdx="1" presStyleCnt="4"/>
      <dgm:spPr>
        <a:noFill/>
        <a:ln w="12700" cap="flat" cmpd="sng" algn="ctr">
          <a:solidFill>
            <a:schemeClr val="accent2">
              <a:hueOff val="118898"/>
              <a:satOff val="17452"/>
              <a:lumOff val="-2353"/>
              <a:alphaOff val="0"/>
            </a:schemeClr>
          </a:solidFill>
          <a:prstDash val="dash"/>
        </a:ln>
        <a:effectLst/>
      </dgm:spPr>
    </dgm:pt>
    <dgm:pt modelId="{6495FF2D-FD0E-491A-96C4-395D32DCE8F8}" type="pres">
      <dgm:prSet presAssocID="{FA147FBF-9256-4EAA-A8C4-9562CA674639}" presName="EmptyPlaceHolder" presStyleCnt="0"/>
      <dgm:spPr/>
    </dgm:pt>
    <dgm:pt modelId="{DC876B35-95F3-4882-9C11-18AA8D8A7229}" type="pres">
      <dgm:prSet presAssocID="{19A9620C-402A-443D-AC2A-AB75B9441E10}" presName="spaceBetweenRectangles" presStyleCnt="0"/>
      <dgm:spPr/>
    </dgm:pt>
    <dgm:pt modelId="{C171B6A1-DE62-4C4B-919D-C982B16F7081}" type="pres">
      <dgm:prSet presAssocID="{95D3F530-09DE-4B98-9296-9C725016D802}" presName="composite" presStyleCnt="0"/>
      <dgm:spPr/>
    </dgm:pt>
    <dgm:pt modelId="{20CF574E-1B81-44B4-98AD-CB0E363A1021}" type="pres">
      <dgm:prSet presAssocID="{95D3F530-09DE-4B98-9296-9C725016D802}" presName="ConnectorPoint" presStyleLbl="lnNode1" presStyleIdx="2" presStyleCnt="4"/>
      <dgm:spPr>
        <a:solidFill>
          <a:schemeClr val="accent2">
            <a:hueOff val="237796"/>
            <a:satOff val="34904"/>
            <a:lumOff val="-4706"/>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2226A7BB-F4C1-46AE-BE38-136D39AD6497}" type="pres">
      <dgm:prSet presAssocID="{95D3F530-09DE-4B98-9296-9C725016D802}" presName="DropPinPlaceHolder" presStyleCnt="0"/>
      <dgm:spPr/>
    </dgm:pt>
    <dgm:pt modelId="{A166B42E-23AD-451C-9ABC-576F4AE80531}" type="pres">
      <dgm:prSet presAssocID="{95D3F530-09DE-4B98-9296-9C725016D802}" presName="DropPin" presStyleLbl="alignNode1" presStyleIdx="2" presStyleCnt="4"/>
      <dgm:spPr/>
    </dgm:pt>
    <dgm:pt modelId="{B9646E14-A268-4A4D-AB2B-5573D3F1EFAF}" type="pres">
      <dgm:prSet presAssocID="{95D3F530-09DE-4B98-9296-9C725016D802}" presName="Ellipse" presStyleLbl="fgAcc1" presStyleIdx="3" presStyleCnt="5"/>
      <dgm:spPr>
        <a:solidFill>
          <a:schemeClr val="lt1">
            <a:alpha val="90000"/>
            <a:hueOff val="0"/>
            <a:satOff val="0"/>
            <a:lumOff val="0"/>
            <a:alphaOff val="0"/>
          </a:schemeClr>
        </a:solidFill>
        <a:ln w="25400" cap="flat" cmpd="sng" algn="ctr">
          <a:noFill/>
          <a:prstDash val="solid"/>
        </a:ln>
        <a:effectLst/>
      </dgm:spPr>
    </dgm:pt>
    <dgm:pt modelId="{C3A36C5F-AE9F-4A2F-81B1-2310780CA418}" type="pres">
      <dgm:prSet presAssocID="{95D3F530-09DE-4B98-9296-9C725016D802}" presName="L2TextContainer" presStyleLbl="revTx" presStyleIdx="4" presStyleCnt="8">
        <dgm:presLayoutVars>
          <dgm:bulletEnabled val="1"/>
        </dgm:presLayoutVars>
      </dgm:prSet>
      <dgm:spPr/>
    </dgm:pt>
    <dgm:pt modelId="{4B730017-DDBE-4CB7-B94C-B2BED87D47CC}" type="pres">
      <dgm:prSet presAssocID="{95D3F530-09DE-4B98-9296-9C725016D802}" presName="L1TextContainer" presStyleLbl="revTx" presStyleIdx="5" presStyleCnt="8" custScaleY="67590">
        <dgm:presLayoutVars>
          <dgm:chMax val="1"/>
          <dgm:chPref val="1"/>
          <dgm:bulletEnabled val="1"/>
        </dgm:presLayoutVars>
      </dgm:prSet>
      <dgm:spPr/>
    </dgm:pt>
    <dgm:pt modelId="{8F9E5315-D51F-4AE2-B7FD-6876AADA3F1E}" type="pres">
      <dgm:prSet presAssocID="{95D3F530-09DE-4B98-9296-9C725016D802}" presName="ConnectLine" presStyleLbl="sibTrans1D1" presStyleIdx="2" presStyleCnt="4"/>
      <dgm:spPr>
        <a:noFill/>
        <a:ln w="12700" cap="flat" cmpd="sng" algn="ctr">
          <a:solidFill>
            <a:schemeClr val="accent2">
              <a:hueOff val="237796"/>
              <a:satOff val="34904"/>
              <a:lumOff val="-4706"/>
              <a:alphaOff val="0"/>
            </a:schemeClr>
          </a:solidFill>
          <a:prstDash val="dash"/>
        </a:ln>
        <a:effectLst/>
      </dgm:spPr>
    </dgm:pt>
    <dgm:pt modelId="{11EB3E68-7BE6-48D9-A273-6A1CA14BB07B}" type="pres">
      <dgm:prSet presAssocID="{95D3F530-09DE-4B98-9296-9C725016D802}" presName="EmptyPlaceHolder" presStyleCnt="0"/>
      <dgm:spPr/>
    </dgm:pt>
    <dgm:pt modelId="{9DD2BB3C-5F5E-4D2D-B8AA-0D046760A745}" type="pres">
      <dgm:prSet presAssocID="{D01B8DCA-B13B-4DF6-ADEB-4CEA2A230863}" presName="spaceBetweenRectangles" presStyleCnt="0"/>
      <dgm:spPr/>
    </dgm:pt>
    <dgm:pt modelId="{4E2DC703-CE88-41A8-8365-0D67F10B4B0B}" type="pres">
      <dgm:prSet presAssocID="{1B1CDFF8-EC0C-426D-AA7B-F7BFEAC2EEA0}" presName="composite" presStyleCnt="0"/>
      <dgm:spPr/>
    </dgm:pt>
    <dgm:pt modelId="{C784E688-02A4-4BDD-981A-B431D21DC84C}" type="pres">
      <dgm:prSet presAssocID="{1B1CDFF8-EC0C-426D-AA7B-F7BFEAC2EEA0}" presName="ConnectorPoint" presStyleLbl="lnNode1" presStyleIdx="3" presStyleCnt="4"/>
      <dgm:spPr>
        <a:solidFill>
          <a:schemeClr val="accent2">
            <a:hueOff val="356694"/>
            <a:satOff val="52356"/>
            <a:lumOff val="-7059"/>
            <a:alphaOff val="0"/>
          </a:schemeClr>
        </a:solidFill>
        <a:ln w="635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gm:spPr>
    </dgm:pt>
    <dgm:pt modelId="{FA61FE84-E4B4-4AC6-BF9E-7A1F72393EAE}" type="pres">
      <dgm:prSet presAssocID="{1B1CDFF8-EC0C-426D-AA7B-F7BFEAC2EEA0}" presName="DropPinPlaceHolder" presStyleCnt="0"/>
      <dgm:spPr/>
    </dgm:pt>
    <dgm:pt modelId="{AA1BF83D-AB3F-4F08-BA76-C8A3AC2CC6AC}" type="pres">
      <dgm:prSet presAssocID="{1B1CDFF8-EC0C-426D-AA7B-F7BFEAC2EEA0}" presName="DropPin" presStyleLbl="alignNode1" presStyleIdx="3" presStyleCnt="4"/>
      <dgm:spPr/>
    </dgm:pt>
    <dgm:pt modelId="{3718660A-B081-46C9-AB76-618D334CA1BC}" type="pres">
      <dgm:prSet presAssocID="{1B1CDFF8-EC0C-426D-AA7B-F7BFEAC2EEA0}" presName="Ellipse" presStyleLbl="fgAcc1" presStyleIdx="4" presStyleCnt="5"/>
      <dgm:spPr>
        <a:solidFill>
          <a:schemeClr val="lt1">
            <a:alpha val="90000"/>
            <a:hueOff val="0"/>
            <a:satOff val="0"/>
            <a:lumOff val="0"/>
            <a:alphaOff val="0"/>
          </a:schemeClr>
        </a:solidFill>
        <a:ln w="25400" cap="flat" cmpd="sng" algn="ctr">
          <a:noFill/>
          <a:prstDash val="solid"/>
        </a:ln>
        <a:effectLst/>
      </dgm:spPr>
    </dgm:pt>
    <dgm:pt modelId="{4D30712B-D7EF-4817-9A28-231CE4ADADC2}" type="pres">
      <dgm:prSet presAssocID="{1B1CDFF8-EC0C-426D-AA7B-F7BFEAC2EEA0}" presName="L2TextContainer" presStyleLbl="revTx" presStyleIdx="6" presStyleCnt="8">
        <dgm:presLayoutVars>
          <dgm:bulletEnabled val="1"/>
        </dgm:presLayoutVars>
      </dgm:prSet>
      <dgm:spPr/>
    </dgm:pt>
    <dgm:pt modelId="{28892536-AF8C-4FBC-889A-8790335D9B86}" type="pres">
      <dgm:prSet presAssocID="{1B1CDFF8-EC0C-426D-AA7B-F7BFEAC2EEA0}" presName="L1TextContainer" presStyleLbl="revTx" presStyleIdx="7" presStyleCnt="8" custScaleX="106890" custScaleY="65019" custLinFactNeighborX="2301" custLinFactNeighborY="30981">
        <dgm:presLayoutVars>
          <dgm:chMax val="1"/>
          <dgm:chPref val="1"/>
          <dgm:bulletEnabled val="1"/>
        </dgm:presLayoutVars>
      </dgm:prSet>
      <dgm:spPr/>
    </dgm:pt>
    <dgm:pt modelId="{B62D1DAC-2B08-4C14-BDB7-C536841C4673}" type="pres">
      <dgm:prSet presAssocID="{1B1CDFF8-EC0C-426D-AA7B-F7BFEAC2EEA0}" presName="ConnectLine" presStyleLbl="sibTrans1D1" presStyleIdx="3" presStyleCnt="4"/>
      <dgm:spPr>
        <a:noFill/>
        <a:ln w="12700" cap="flat" cmpd="sng" algn="ctr">
          <a:solidFill>
            <a:schemeClr val="accent2">
              <a:hueOff val="356694"/>
              <a:satOff val="52356"/>
              <a:lumOff val="-7059"/>
              <a:alphaOff val="0"/>
            </a:schemeClr>
          </a:solidFill>
          <a:prstDash val="dash"/>
        </a:ln>
        <a:effectLst/>
      </dgm:spPr>
    </dgm:pt>
    <dgm:pt modelId="{F116EAFE-E805-4B52-AE85-6CAEF927989E}" type="pres">
      <dgm:prSet presAssocID="{1B1CDFF8-EC0C-426D-AA7B-F7BFEAC2EEA0}" presName="EmptyPlaceHolder" presStyleCnt="0"/>
      <dgm:spPr/>
    </dgm:pt>
  </dgm:ptLst>
  <dgm:cxnLst>
    <dgm:cxn modelId="{2FFCC408-863C-4BF5-B457-D71191FD739A}" srcId="{6B459D02-60DB-4901-AA2F-09E5C0124CC8}" destId="{1B1CDFF8-EC0C-426D-AA7B-F7BFEAC2EEA0}" srcOrd="3" destOrd="0" parTransId="{25F4060D-7CC6-48FC-ACEF-14C8BF5ADE29}" sibTransId="{EF0BD12F-DE4C-4649-A372-3402487803CF}"/>
    <dgm:cxn modelId="{0E7E980E-517E-4ED3-B99C-2F8A75A3AF26}" type="presOf" srcId="{7F8198B1-7982-4B44-B1BA-7E38677D2316}" destId="{475F9FA1-2AEF-4594-B454-DBEFB7BC015D}" srcOrd="0" destOrd="0" presId="urn:microsoft.com/office/officeart/2017/3/layout/DropPinTimeline"/>
    <dgm:cxn modelId="{0E95A92C-178C-44B6-9DD1-7DB3AF5DB592}" srcId="{FA147FBF-9256-4EAA-A8C4-9562CA674639}" destId="{0CD68E0A-776E-422F-B5AA-F7F27AC321B3}" srcOrd="0" destOrd="0" parTransId="{1CC8A11A-6B4F-4775-8A43-9A43DF3963B4}" sibTransId="{3CE572E0-7B2C-4EF2-A115-752DC1F9CCE1}"/>
    <dgm:cxn modelId="{9B7DC93B-6911-4000-97C3-C3E1C18F3BEF}" type="presOf" srcId="{0CD68E0A-776E-422F-B5AA-F7F27AC321B3}" destId="{66394E8B-4344-4267-B5BE-A85A081D8744}" srcOrd="0" destOrd="0" presId="urn:microsoft.com/office/officeart/2017/3/layout/DropPinTimeline"/>
    <dgm:cxn modelId="{FA463C47-C216-42DA-AB4C-FD5980BA807D}" type="presOf" srcId="{95D3F530-09DE-4B98-9296-9C725016D802}" destId="{4B730017-DDBE-4CB7-B94C-B2BED87D47CC}" srcOrd="0" destOrd="0" presId="urn:microsoft.com/office/officeart/2017/3/layout/DropPinTimeline"/>
    <dgm:cxn modelId="{DA02A668-FEBD-4522-A3C1-B727C663F37C}" type="presOf" srcId="{6B459D02-60DB-4901-AA2F-09E5C0124CC8}" destId="{BEA20554-D378-4303-B24A-BC1C6C081D78}" srcOrd="0" destOrd="0" presId="urn:microsoft.com/office/officeart/2017/3/layout/DropPinTimeline"/>
    <dgm:cxn modelId="{4F057B6C-6015-4E91-BF8B-28040B633910}" srcId="{6B459D02-60DB-4901-AA2F-09E5C0124CC8}" destId="{95D3F530-09DE-4B98-9296-9C725016D802}" srcOrd="2" destOrd="0" parTransId="{446E3706-D817-442E-A9C8-2A8D951D4288}" sibTransId="{D01B8DCA-B13B-4DF6-ADEB-4CEA2A230863}"/>
    <dgm:cxn modelId="{F5562F76-2694-4CDD-AA77-D920C81D4531}" srcId="{6B459D02-60DB-4901-AA2F-09E5C0124CC8}" destId="{FA147FBF-9256-4EAA-A8C4-9562CA674639}" srcOrd="1" destOrd="0" parTransId="{656DD31E-41FF-40A0-AF62-C9ACEB9828C4}" sibTransId="{19A9620C-402A-443D-AC2A-AB75B9441E10}"/>
    <dgm:cxn modelId="{6EC6EC8D-E9D4-4585-B7F0-B2EDD5EF97C8}" srcId="{6B459D02-60DB-4901-AA2F-09E5C0124CC8}" destId="{7F8198B1-7982-4B44-B1BA-7E38677D2316}" srcOrd="0" destOrd="0" parTransId="{9AAF3048-B9E5-4F83-9C9A-12F4DBF1F23B}" sibTransId="{20C4DFF3-51C3-486E-986B-F50517907B9B}"/>
    <dgm:cxn modelId="{ECD09E93-63EE-436D-997A-F869E2637061}" type="presOf" srcId="{CD781951-9366-488E-828A-FA30AC7892C3}" destId="{4D30712B-D7EF-4817-9A28-231CE4ADADC2}" srcOrd="0" destOrd="0" presId="urn:microsoft.com/office/officeart/2017/3/layout/DropPinTimeline"/>
    <dgm:cxn modelId="{A8234599-BF61-48FD-963E-5A50FAC732F9}" type="presOf" srcId="{1B1CDFF8-EC0C-426D-AA7B-F7BFEAC2EEA0}" destId="{28892536-AF8C-4FBC-889A-8790335D9B86}" srcOrd="0" destOrd="0" presId="urn:microsoft.com/office/officeart/2017/3/layout/DropPinTimeline"/>
    <dgm:cxn modelId="{1F9351B7-2B78-437B-AF65-82623742D76C}" srcId="{1B1CDFF8-EC0C-426D-AA7B-F7BFEAC2EEA0}" destId="{CD781951-9366-488E-828A-FA30AC7892C3}" srcOrd="0" destOrd="0" parTransId="{349DBB59-79DA-4466-8F9B-257347834A31}" sibTransId="{177AF89B-2229-4DAB-BECA-6213E01949A1}"/>
    <dgm:cxn modelId="{50C108BA-F9DD-4E0D-AF9F-E268439B1898}" type="presOf" srcId="{7390A989-188F-4958-8DC5-1F0E4D815E37}" destId="{C3A36C5F-AE9F-4A2F-81B1-2310780CA418}" srcOrd="0" destOrd="0" presId="urn:microsoft.com/office/officeart/2017/3/layout/DropPinTimeline"/>
    <dgm:cxn modelId="{1662BFBA-474C-4209-8278-55B508973BB5}" srcId="{7F8198B1-7982-4B44-B1BA-7E38677D2316}" destId="{30EE6BCA-EE83-4AF1-819F-E21CDB3D7B36}" srcOrd="0" destOrd="0" parTransId="{E4EDEFBD-81E3-4705-8115-20BBBE7B7C8A}" sibTransId="{1F37CC90-F327-48B4-9306-B0AA3E5C23F4}"/>
    <dgm:cxn modelId="{AC2B85DE-01FB-4D3F-BC93-5C0A576E2C22}" type="presOf" srcId="{FA147FBF-9256-4EAA-A8C4-9562CA674639}" destId="{6CC68AFB-E3A5-47EB-90E1-6F79B473D307}" srcOrd="0" destOrd="0" presId="urn:microsoft.com/office/officeart/2017/3/layout/DropPinTimeline"/>
    <dgm:cxn modelId="{C47711E4-8E59-4807-9432-AD9A57CDB3C4}" srcId="{95D3F530-09DE-4B98-9296-9C725016D802}" destId="{7390A989-188F-4958-8DC5-1F0E4D815E37}" srcOrd="0" destOrd="0" parTransId="{9E52A962-F2F5-4052-BEAC-7EB889224775}" sibTransId="{1A5E5EAE-E145-4E1F-A0F4-5E961200F9A6}"/>
    <dgm:cxn modelId="{6E3ED5F2-4868-4CD5-8AE6-FAE6D359C36D}" type="presOf" srcId="{30EE6BCA-EE83-4AF1-819F-E21CDB3D7B36}" destId="{EFE8E1F1-3D22-4EE9-8847-0255D0DFC86E}" srcOrd="0" destOrd="0" presId="urn:microsoft.com/office/officeart/2017/3/layout/DropPinTimeline"/>
    <dgm:cxn modelId="{9247E27A-0764-4373-A06D-B2F299232611}" type="presParOf" srcId="{BEA20554-D378-4303-B24A-BC1C6C081D78}" destId="{E29BBC83-BAB2-4857-8A87-C4D9E5B98409}" srcOrd="0" destOrd="0" presId="urn:microsoft.com/office/officeart/2017/3/layout/DropPinTimeline"/>
    <dgm:cxn modelId="{5932FC95-2DDA-4C8E-BF36-DB25B1E3D2F8}" type="presParOf" srcId="{BEA20554-D378-4303-B24A-BC1C6C081D78}" destId="{11636774-4897-47EB-8D5C-7B6E5D5F9B91}" srcOrd="1" destOrd="0" presId="urn:microsoft.com/office/officeart/2017/3/layout/DropPinTimeline"/>
    <dgm:cxn modelId="{9E82B1E8-B438-4859-B452-F3887F48A80D}" type="presParOf" srcId="{11636774-4897-47EB-8D5C-7B6E5D5F9B91}" destId="{92707E13-49E0-49AC-801E-BA90C9FCFD38}" srcOrd="0" destOrd="0" presId="urn:microsoft.com/office/officeart/2017/3/layout/DropPinTimeline"/>
    <dgm:cxn modelId="{894D407C-C2B5-4192-8B9A-86CB2739F39A}" type="presParOf" srcId="{92707E13-49E0-49AC-801E-BA90C9FCFD38}" destId="{7120203F-BE92-4290-9D44-2054F27FB541}" srcOrd="0" destOrd="0" presId="urn:microsoft.com/office/officeart/2017/3/layout/DropPinTimeline"/>
    <dgm:cxn modelId="{5717E94C-8889-4597-8C0C-2AC235E3DC2E}" type="presParOf" srcId="{92707E13-49E0-49AC-801E-BA90C9FCFD38}" destId="{B4FD609A-E2CB-4CBC-9029-28C2403B68B5}" srcOrd="1" destOrd="0" presId="urn:microsoft.com/office/officeart/2017/3/layout/DropPinTimeline"/>
    <dgm:cxn modelId="{1876E814-997A-49E4-AF09-FF6B83D91E6E}" type="presParOf" srcId="{B4FD609A-E2CB-4CBC-9029-28C2403B68B5}" destId="{AD657CF3-9FBE-4B23-BAD3-0C5DEA6BF782}" srcOrd="0" destOrd="0" presId="urn:microsoft.com/office/officeart/2017/3/layout/DropPinTimeline"/>
    <dgm:cxn modelId="{67A8CD42-7563-4574-8142-E188FE37EEA5}" type="presParOf" srcId="{B4FD609A-E2CB-4CBC-9029-28C2403B68B5}" destId="{1F4DE561-5BF3-467D-A8F2-2888CBE88FC8}" srcOrd="1" destOrd="0" presId="urn:microsoft.com/office/officeart/2017/3/layout/DropPinTimeline"/>
    <dgm:cxn modelId="{A24C0E47-9347-4C4F-A5E1-F78AA99D740A}" type="presParOf" srcId="{92707E13-49E0-49AC-801E-BA90C9FCFD38}" destId="{EFE8E1F1-3D22-4EE9-8847-0255D0DFC86E}" srcOrd="2" destOrd="0" presId="urn:microsoft.com/office/officeart/2017/3/layout/DropPinTimeline"/>
    <dgm:cxn modelId="{48DA5437-2367-466F-B7C0-FEA10F4B945E}" type="presParOf" srcId="{92707E13-49E0-49AC-801E-BA90C9FCFD38}" destId="{475F9FA1-2AEF-4594-B454-DBEFB7BC015D}" srcOrd="3" destOrd="0" presId="urn:microsoft.com/office/officeart/2017/3/layout/DropPinTimeline"/>
    <dgm:cxn modelId="{860DEA05-079A-41CF-8CBE-ECDD76899958}" type="presParOf" srcId="{92707E13-49E0-49AC-801E-BA90C9FCFD38}" destId="{5F041B75-EA3B-43D1-8D01-47DA1C43AC98}" srcOrd="4" destOrd="0" presId="urn:microsoft.com/office/officeart/2017/3/layout/DropPinTimeline"/>
    <dgm:cxn modelId="{F5E8EBC9-8AC7-41B0-85B2-07938CB4C0DC}" type="presParOf" srcId="{92707E13-49E0-49AC-801E-BA90C9FCFD38}" destId="{7A22F8E1-E7BE-475A-B1AD-C402BA546EA5}" srcOrd="5" destOrd="0" presId="urn:microsoft.com/office/officeart/2017/3/layout/DropPinTimeline"/>
    <dgm:cxn modelId="{31769166-41FA-4154-9C5E-FD38CB62B813}" type="presParOf" srcId="{11636774-4897-47EB-8D5C-7B6E5D5F9B91}" destId="{9F6D33D0-4D78-436D-B551-923488A7CBB7}" srcOrd="1" destOrd="0" presId="urn:microsoft.com/office/officeart/2017/3/layout/DropPinTimeline"/>
    <dgm:cxn modelId="{D0E6498F-2E97-4928-B7AD-9B239A04B58A}" type="presParOf" srcId="{11636774-4897-47EB-8D5C-7B6E5D5F9B91}" destId="{673C1F9A-2087-40CD-B02E-077B6BCE0328}" srcOrd="2" destOrd="0" presId="urn:microsoft.com/office/officeart/2017/3/layout/DropPinTimeline"/>
    <dgm:cxn modelId="{F80F888F-EAF6-4A73-8B3A-965A270B1EFA}" type="presParOf" srcId="{673C1F9A-2087-40CD-B02E-077B6BCE0328}" destId="{68196CA5-E51B-4B06-A10D-D505489591B6}" srcOrd="0" destOrd="0" presId="urn:microsoft.com/office/officeart/2017/3/layout/DropPinTimeline"/>
    <dgm:cxn modelId="{5E156FCE-9098-421C-B33F-C299DE641EA0}" type="presParOf" srcId="{673C1F9A-2087-40CD-B02E-077B6BCE0328}" destId="{F99EA12A-BF48-4075-B505-5DFE3EB62C01}" srcOrd="1" destOrd="0" presId="urn:microsoft.com/office/officeart/2017/3/layout/DropPinTimeline"/>
    <dgm:cxn modelId="{AEA58092-DC27-49F3-8678-E28297B9748F}" type="presParOf" srcId="{F99EA12A-BF48-4075-B505-5DFE3EB62C01}" destId="{8AF1C73D-B1F2-4A74-A15F-0AEA19A898EE}" srcOrd="0" destOrd="0" presId="urn:microsoft.com/office/officeart/2017/3/layout/DropPinTimeline"/>
    <dgm:cxn modelId="{6BDF0F4F-3C14-4F58-ABA3-70F4A252F820}" type="presParOf" srcId="{F99EA12A-BF48-4075-B505-5DFE3EB62C01}" destId="{F8AAD621-911B-4EFE-B336-A544DA21250C}" srcOrd="1" destOrd="0" presId="urn:microsoft.com/office/officeart/2017/3/layout/DropPinTimeline"/>
    <dgm:cxn modelId="{9DB0B283-853D-4723-BBBC-C239D03714FE}" type="presParOf" srcId="{673C1F9A-2087-40CD-B02E-077B6BCE0328}" destId="{66394E8B-4344-4267-B5BE-A85A081D8744}" srcOrd="2" destOrd="0" presId="urn:microsoft.com/office/officeart/2017/3/layout/DropPinTimeline"/>
    <dgm:cxn modelId="{96CB08D4-724B-4D4C-8530-06A49000097F}" type="presParOf" srcId="{673C1F9A-2087-40CD-B02E-077B6BCE0328}" destId="{6CC68AFB-E3A5-47EB-90E1-6F79B473D307}" srcOrd="3" destOrd="0" presId="urn:microsoft.com/office/officeart/2017/3/layout/DropPinTimeline"/>
    <dgm:cxn modelId="{5BF9E77D-BE08-427C-A235-FA148D1A62D5}" type="presParOf" srcId="{673C1F9A-2087-40CD-B02E-077B6BCE0328}" destId="{38D3C688-3044-4DD9-9F22-AE988678B2AE}" srcOrd="4" destOrd="0" presId="urn:microsoft.com/office/officeart/2017/3/layout/DropPinTimeline"/>
    <dgm:cxn modelId="{186B044E-0D64-4000-AE28-0B7E0EB85D25}" type="presParOf" srcId="{673C1F9A-2087-40CD-B02E-077B6BCE0328}" destId="{6495FF2D-FD0E-491A-96C4-395D32DCE8F8}" srcOrd="5" destOrd="0" presId="urn:microsoft.com/office/officeart/2017/3/layout/DropPinTimeline"/>
    <dgm:cxn modelId="{CD3A33E2-D092-46AA-9C08-0684783345E9}" type="presParOf" srcId="{11636774-4897-47EB-8D5C-7B6E5D5F9B91}" destId="{DC876B35-95F3-4882-9C11-18AA8D8A7229}" srcOrd="3" destOrd="0" presId="urn:microsoft.com/office/officeart/2017/3/layout/DropPinTimeline"/>
    <dgm:cxn modelId="{2D103497-E4A3-4CEF-8359-5B9158E4068F}" type="presParOf" srcId="{11636774-4897-47EB-8D5C-7B6E5D5F9B91}" destId="{C171B6A1-DE62-4C4B-919D-C982B16F7081}" srcOrd="4" destOrd="0" presId="urn:microsoft.com/office/officeart/2017/3/layout/DropPinTimeline"/>
    <dgm:cxn modelId="{ECF8F6FF-25F9-4F36-837C-12A30F2FF2D8}" type="presParOf" srcId="{C171B6A1-DE62-4C4B-919D-C982B16F7081}" destId="{20CF574E-1B81-44B4-98AD-CB0E363A1021}" srcOrd="0" destOrd="0" presId="urn:microsoft.com/office/officeart/2017/3/layout/DropPinTimeline"/>
    <dgm:cxn modelId="{B7A83AA7-F3CC-4136-9FC2-0DB02EDF11E8}" type="presParOf" srcId="{C171B6A1-DE62-4C4B-919D-C982B16F7081}" destId="{2226A7BB-F4C1-46AE-BE38-136D39AD6497}" srcOrd="1" destOrd="0" presId="urn:microsoft.com/office/officeart/2017/3/layout/DropPinTimeline"/>
    <dgm:cxn modelId="{070236FB-21C9-45AE-B86B-D0C529642609}" type="presParOf" srcId="{2226A7BB-F4C1-46AE-BE38-136D39AD6497}" destId="{A166B42E-23AD-451C-9ABC-576F4AE80531}" srcOrd="0" destOrd="0" presId="urn:microsoft.com/office/officeart/2017/3/layout/DropPinTimeline"/>
    <dgm:cxn modelId="{3E9E5479-EC6F-4110-8461-BC2375B951B5}" type="presParOf" srcId="{2226A7BB-F4C1-46AE-BE38-136D39AD6497}" destId="{B9646E14-A268-4A4D-AB2B-5573D3F1EFAF}" srcOrd="1" destOrd="0" presId="urn:microsoft.com/office/officeart/2017/3/layout/DropPinTimeline"/>
    <dgm:cxn modelId="{60E0938E-D17D-423D-AC97-CBFCA0D8F58B}" type="presParOf" srcId="{C171B6A1-DE62-4C4B-919D-C982B16F7081}" destId="{C3A36C5F-AE9F-4A2F-81B1-2310780CA418}" srcOrd="2" destOrd="0" presId="urn:microsoft.com/office/officeart/2017/3/layout/DropPinTimeline"/>
    <dgm:cxn modelId="{9528F3F5-6E0E-44C6-A577-C16C5DE73765}" type="presParOf" srcId="{C171B6A1-DE62-4C4B-919D-C982B16F7081}" destId="{4B730017-DDBE-4CB7-B94C-B2BED87D47CC}" srcOrd="3" destOrd="0" presId="urn:microsoft.com/office/officeart/2017/3/layout/DropPinTimeline"/>
    <dgm:cxn modelId="{5D645561-BB1D-4C75-AE9E-4F8EFAEFAD29}" type="presParOf" srcId="{C171B6A1-DE62-4C4B-919D-C982B16F7081}" destId="{8F9E5315-D51F-4AE2-B7FD-6876AADA3F1E}" srcOrd="4" destOrd="0" presId="urn:microsoft.com/office/officeart/2017/3/layout/DropPinTimeline"/>
    <dgm:cxn modelId="{CDC16BB7-DC67-4B74-9D67-E1ED46D9736B}" type="presParOf" srcId="{C171B6A1-DE62-4C4B-919D-C982B16F7081}" destId="{11EB3E68-7BE6-48D9-A273-6A1CA14BB07B}" srcOrd="5" destOrd="0" presId="urn:microsoft.com/office/officeart/2017/3/layout/DropPinTimeline"/>
    <dgm:cxn modelId="{4AB8A99D-1404-43BD-8896-DEE6E89D3ADF}" type="presParOf" srcId="{11636774-4897-47EB-8D5C-7B6E5D5F9B91}" destId="{9DD2BB3C-5F5E-4D2D-B8AA-0D046760A745}" srcOrd="5" destOrd="0" presId="urn:microsoft.com/office/officeart/2017/3/layout/DropPinTimeline"/>
    <dgm:cxn modelId="{BF19E27E-3164-4448-859B-13C21680A53A}" type="presParOf" srcId="{11636774-4897-47EB-8D5C-7B6E5D5F9B91}" destId="{4E2DC703-CE88-41A8-8365-0D67F10B4B0B}" srcOrd="6" destOrd="0" presId="urn:microsoft.com/office/officeart/2017/3/layout/DropPinTimeline"/>
    <dgm:cxn modelId="{B52D85D7-F04E-4EE9-AC1A-814C72858940}" type="presParOf" srcId="{4E2DC703-CE88-41A8-8365-0D67F10B4B0B}" destId="{C784E688-02A4-4BDD-981A-B431D21DC84C}" srcOrd="0" destOrd="0" presId="urn:microsoft.com/office/officeart/2017/3/layout/DropPinTimeline"/>
    <dgm:cxn modelId="{AE4FF880-A907-4650-8231-B59ECF2B4FC5}" type="presParOf" srcId="{4E2DC703-CE88-41A8-8365-0D67F10B4B0B}" destId="{FA61FE84-E4B4-4AC6-BF9E-7A1F72393EAE}" srcOrd="1" destOrd="0" presId="urn:microsoft.com/office/officeart/2017/3/layout/DropPinTimeline"/>
    <dgm:cxn modelId="{B849E6DB-CA09-4678-A0FE-77F9AA2090F8}" type="presParOf" srcId="{FA61FE84-E4B4-4AC6-BF9E-7A1F72393EAE}" destId="{AA1BF83D-AB3F-4F08-BA76-C8A3AC2CC6AC}" srcOrd="0" destOrd="0" presId="urn:microsoft.com/office/officeart/2017/3/layout/DropPinTimeline"/>
    <dgm:cxn modelId="{C28E6C94-EB95-4DDB-BC5F-E11135B01F32}" type="presParOf" srcId="{FA61FE84-E4B4-4AC6-BF9E-7A1F72393EAE}" destId="{3718660A-B081-46C9-AB76-618D334CA1BC}" srcOrd="1" destOrd="0" presId="urn:microsoft.com/office/officeart/2017/3/layout/DropPinTimeline"/>
    <dgm:cxn modelId="{C0681143-805F-45A5-8F15-6E9872383264}" type="presParOf" srcId="{4E2DC703-CE88-41A8-8365-0D67F10B4B0B}" destId="{4D30712B-D7EF-4817-9A28-231CE4ADADC2}" srcOrd="2" destOrd="0" presId="urn:microsoft.com/office/officeart/2017/3/layout/DropPinTimeline"/>
    <dgm:cxn modelId="{8C485BD9-9501-41CA-AEC1-8905CF12F31F}" type="presParOf" srcId="{4E2DC703-CE88-41A8-8365-0D67F10B4B0B}" destId="{28892536-AF8C-4FBC-889A-8790335D9B86}" srcOrd="3" destOrd="0" presId="urn:microsoft.com/office/officeart/2017/3/layout/DropPinTimeline"/>
    <dgm:cxn modelId="{6939D99D-68F7-4618-B7BB-EA71EF5D5BCF}" type="presParOf" srcId="{4E2DC703-CE88-41A8-8365-0D67F10B4B0B}" destId="{B62D1DAC-2B08-4C14-BDB7-C536841C4673}" srcOrd="4" destOrd="0" presId="urn:microsoft.com/office/officeart/2017/3/layout/DropPinTimeline"/>
    <dgm:cxn modelId="{0E96E69C-A8E0-4F51-8E02-3FE20DF850A2}" type="presParOf" srcId="{4E2DC703-CE88-41A8-8365-0D67F10B4B0B}" destId="{F116EAFE-E805-4B52-AE85-6CAEF927989E}" srcOrd="5" destOrd="0" presId="urn:microsoft.com/office/officeart/2017/3/layout/DropPinTimeline"/>
  </dgm:cxnLst>
  <dgm:bg>
    <a:solidFill>
      <a:schemeClr val="tx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BBC83-BAB2-4857-8A87-C4D9E5B98409}">
      <dsp:nvSpPr>
        <dsp:cNvPr id="0" name=""/>
        <dsp:cNvSpPr/>
      </dsp:nvSpPr>
      <dsp:spPr>
        <a:xfrm>
          <a:off x="0" y="2175669"/>
          <a:ext cx="11370569"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AD657CF3-9FBE-4B23-BAD3-0C5DEA6BF782}">
      <dsp:nvSpPr>
        <dsp:cNvPr id="0" name=""/>
        <dsp:cNvSpPr/>
      </dsp:nvSpPr>
      <dsp:spPr>
        <a:xfrm rot="8100000">
          <a:off x="71273" y="501406"/>
          <a:ext cx="319993" cy="319993"/>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F4DE561-5BF3-467D-A8F2-2888CBE88FC8}">
      <dsp:nvSpPr>
        <dsp:cNvPr id="0" name=""/>
        <dsp:cNvSpPr/>
      </dsp:nvSpPr>
      <dsp:spPr>
        <a:xfrm>
          <a:off x="106822" y="536955"/>
          <a:ext cx="248896" cy="248896"/>
        </a:xfrm>
        <a:prstGeom prst="ellipse">
          <a:avLst/>
        </a:prstGeom>
        <a:solidFill>
          <a:schemeClr val="lt1">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EFE8E1F1-3D22-4EE9-8847-0255D0DFC86E}">
      <dsp:nvSpPr>
        <dsp:cNvPr id="0" name=""/>
        <dsp:cNvSpPr/>
      </dsp:nvSpPr>
      <dsp:spPr>
        <a:xfrm>
          <a:off x="457540" y="1107411"/>
          <a:ext cx="3787931" cy="848518"/>
        </a:xfrm>
        <a:prstGeom prst="rect">
          <a:avLst/>
        </a:prstGeom>
        <a:noFill/>
        <a:ln>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144000" lvl="0" indent="0" algn="l" defTabSz="444500">
            <a:lnSpc>
              <a:spcPct val="90000"/>
            </a:lnSpc>
            <a:spcBef>
              <a:spcPct val="0"/>
            </a:spcBef>
            <a:spcAft>
              <a:spcPct val="35000"/>
            </a:spcAft>
            <a:buFont typeface="Arial" panose="020B0604020202020204" pitchFamily="34" charset="0"/>
            <a:buNone/>
          </a:pPr>
          <a:r>
            <a:rPr lang="en-US" sz="1000" kern="1200" dirty="0">
              <a:solidFill>
                <a:schemeClr val="bg1"/>
              </a:solidFill>
            </a:rPr>
            <a:t>BCG vaccination was first introduced to school age children in the UK</a:t>
          </a:r>
        </a:p>
      </dsp:txBody>
      <dsp:txXfrm>
        <a:off x="457540" y="1107411"/>
        <a:ext cx="3787931" cy="848518"/>
      </dsp:txXfrm>
    </dsp:sp>
    <dsp:sp modelId="{475F9FA1-2AEF-4594-B454-DBEFB7BC015D}">
      <dsp:nvSpPr>
        <dsp:cNvPr id="0" name=""/>
        <dsp:cNvSpPr/>
      </dsp:nvSpPr>
      <dsp:spPr>
        <a:xfrm>
          <a:off x="457540" y="512339"/>
          <a:ext cx="3787931" cy="298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solidFill>
                <a:schemeClr val="bg1"/>
              </a:solidFill>
            </a:rPr>
            <a:t>1950s</a:t>
          </a:r>
        </a:p>
      </dsp:txBody>
      <dsp:txXfrm>
        <a:off x="457540" y="512339"/>
        <a:ext cx="3787931" cy="298128"/>
      </dsp:txXfrm>
    </dsp:sp>
    <dsp:sp modelId="{5F041B75-EA3B-43D1-8D01-47DA1C43AC98}">
      <dsp:nvSpPr>
        <dsp:cNvPr id="0" name=""/>
        <dsp:cNvSpPr/>
      </dsp:nvSpPr>
      <dsp:spPr>
        <a:xfrm>
          <a:off x="231270" y="887672"/>
          <a:ext cx="0" cy="1287996"/>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120203F-BE92-4290-9D44-2054F27FB541}">
      <dsp:nvSpPr>
        <dsp:cNvPr id="0" name=""/>
        <dsp:cNvSpPr/>
      </dsp:nvSpPr>
      <dsp:spPr>
        <a:xfrm>
          <a:off x="190542" y="2134940"/>
          <a:ext cx="81457" cy="81457"/>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AF1C73D-B1F2-4A74-A15F-0AEA19A898EE}">
      <dsp:nvSpPr>
        <dsp:cNvPr id="0" name=""/>
        <dsp:cNvSpPr/>
      </dsp:nvSpPr>
      <dsp:spPr>
        <a:xfrm rot="18900000">
          <a:off x="2353160" y="3529937"/>
          <a:ext cx="319993" cy="319993"/>
        </a:xfrm>
        <a:prstGeom prst="teardrop">
          <a:avLst>
            <a:gd name="adj" fmla="val 115000"/>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8AAD621-911B-4EFE-B336-A544DA21250C}">
      <dsp:nvSpPr>
        <dsp:cNvPr id="0" name=""/>
        <dsp:cNvSpPr/>
      </dsp:nvSpPr>
      <dsp:spPr>
        <a:xfrm>
          <a:off x="2388708" y="3565486"/>
          <a:ext cx="248896" cy="248896"/>
        </a:xfrm>
        <a:prstGeom prst="ellipse">
          <a:avLst/>
        </a:prstGeom>
        <a:solidFill>
          <a:schemeClr val="lt1">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66394E8B-4344-4267-B5BE-A85A081D8744}">
      <dsp:nvSpPr>
        <dsp:cNvPr id="0" name=""/>
        <dsp:cNvSpPr/>
      </dsp:nvSpPr>
      <dsp:spPr>
        <a:xfrm>
          <a:off x="2815330" y="2312546"/>
          <a:ext cx="3549457" cy="520466"/>
        </a:xfrm>
        <a:prstGeom prst="rect">
          <a:avLst/>
        </a:prstGeom>
        <a:noFill/>
        <a:ln>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144000" lvl="0" indent="0" algn="l" defTabSz="444500">
            <a:lnSpc>
              <a:spcPct val="90000"/>
            </a:lnSpc>
            <a:spcBef>
              <a:spcPct val="0"/>
            </a:spcBef>
            <a:spcAft>
              <a:spcPct val="35000"/>
            </a:spcAft>
            <a:buNone/>
          </a:pPr>
          <a:r>
            <a:rPr lang="en-US" sz="1000" kern="1200" dirty="0">
              <a:solidFill>
                <a:schemeClr val="bg1"/>
              </a:solidFill>
            </a:rPr>
            <a:t>Selective immunisation of neonates born to new entrants to the UK from countries with high rates of TB was introduced</a:t>
          </a:r>
        </a:p>
      </dsp:txBody>
      <dsp:txXfrm>
        <a:off x="2815330" y="2312546"/>
        <a:ext cx="3549457" cy="520466"/>
      </dsp:txXfrm>
    </dsp:sp>
    <dsp:sp modelId="{6CC68AFB-E3A5-47EB-90E1-6F79B473D307}">
      <dsp:nvSpPr>
        <dsp:cNvPr id="0" name=""/>
        <dsp:cNvSpPr/>
      </dsp:nvSpPr>
      <dsp:spPr>
        <a:xfrm>
          <a:off x="2815330" y="3351614"/>
          <a:ext cx="3549457" cy="182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solidFill>
                <a:schemeClr val="bg1"/>
              </a:solidFill>
            </a:rPr>
            <a:t>1960s</a:t>
          </a:r>
        </a:p>
      </dsp:txBody>
      <dsp:txXfrm>
        <a:off x="2815330" y="3351614"/>
        <a:ext cx="3549457" cy="182866"/>
      </dsp:txXfrm>
    </dsp:sp>
    <dsp:sp modelId="{38D3C688-3044-4DD9-9F22-AE988678B2AE}">
      <dsp:nvSpPr>
        <dsp:cNvPr id="0" name=""/>
        <dsp:cNvSpPr/>
      </dsp:nvSpPr>
      <dsp:spPr>
        <a:xfrm>
          <a:off x="2513157" y="2175669"/>
          <a:ext cx="0" cy="1287996"/>
        </a:xfrm>
        <a:prstGeom prst="line">
          <a:avLst/>
        </a:prstGeom>
        <a:noFill/>
        <a:ln w="12700" cap="flat" cmpd="sng" algn="ctr">
          <a:solidFill>
            <a:schemeClr val="accent2">
              <a:hueOff val="118898"/>
              <a:satOff val="17452"/>
              <a:lumOff val="-2353"/>
              <a:alphaOff val="0"/>
            </a:schemeClr>
          </a:solidFill>
          <a:prstDash val="dash"/>
          <a:miter lim="800000"/>
        </a:ln>
        <a:effectLst/>
      </dsp:spPr>
      <dsp:style>
        <a:lnRef idx="1">
          <a:scrgbClr r="0" g="0" b="0"/>
        </a:lnRef>
        <a:fillRef idx="0">
          <a:scrgbClr r="0" g="0" b="0"/>
        </a:fillRef>
        <a:effectRef idx="0">
          <a:scrgbClr r="0" g="0" b="0"/>
        </a:effectRef>
        <a:fontRef idx="minor"/>
      </dsp:style>
    </dsp:sp>
    <dsp:sp modelId="{68196CA5-E51B-4B06-A10D-D505489591B6}">
      <dsp:nvSpPr>
        <dsp:cNvPr id="0" name=""/>
        <dsp:cNvSpPr/>
      </dsp:nvSpPr>
      <dsp:spPr>
        <a:xfrm>
          <a:off x="2471621" y="2134940"/>
          <a:ext cx="81457" cy="81457"/>
        </a:xfrm>
        <a:prstGeom prst="ellipse">
          <a:avLst/>
        </a:prstGeom>
        <a:solidFill>
          <a:schemeClr val="accent2">
            <a:hueOff val="118898"/>
            <a:satOff val="17452"/>
            <a:lumOff val="-2353"/>
            <a:alphaOff val="0"/>
          </a:schemeClr>
        </a:solidFill>
        <a:ln w="6350" cap="flat" cmpd="sng" algn="ctr">
          <a:solidFill>
            <a:schemeClr val="lt1">
              <a:hueOff val="0"/>
              <a:satOff val="0"/>
              <a:lumOff val="0"/>
              <a:alphaOff val="0"/>
            </a:scheme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166B42E-23AD-451C-9ABC-576F4AE80531}">
      <dsp:nvSpPr>
        <dsp:cNvPr id="0" name=""/>
        <dsp:cNvSpPr/>
      </dsp:nvSpPr>
      <dsp:spPr>
        <a:xfrm rot="8100000">
          <a:off x="4618758" y="501406"/>
          <a:ext cx="319993" cy="319993"/>
        </a:xfrm>
        <a:prstGeom prst="teardrop">
          <a:avLst>
            <a:gd name="adj" fmla="val 115000"/>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9646E14-A268-4A4D-AB2B-5573D3F1EFAF}">
      <dsp:nvSpPr>
        <dsp:cNvPr id="0" name=""/>
        <dsp:cNvSpPr/>
      </dsp:nvSpPr>
      <dsp:spPr>
        <a:xfrm>
          <a:off x="4654306" y="536955"/>
          <a:ext cx="248896" cy="248896"/>
        </a:xfrm>
        <a:prstGeom prst="ellipse">
          <a:avLst/>
        </a:prstGeom>
        <a:solidFill>
          <a:schemeClr val="lt1">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C3A36C5F-AE9F-4A2F-81B1-2310780CA418}">
      <dsp:nvSpPr>
        <dsp:cNvPr id="0" name=""/>
        <dsp:cNvSpPr/>
      </dsp:nvSpPr>
      <dsp:spPr>
        <a:xfrm>
          <a:off x="5005024" y="1096392"/>
          <a:ext cx="3774412" cy="870556"/>
        </a:xfrm>
        <a:prstGeom prst="rect">
          <a:avLst/>
        </a:prstGeom>
        <a:noFill/>
        <a:ln>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0" tIns="63500" rIns="63500" bIns="95250" numCol="1" spcCol="1270" anchor="t" anchorCtr="0">
          <a:noAutofit/>
        </a:bodyPr>
        <a:lstStyle/>
        <a:p>
          <a:pPr marL="144000" lvl="0" indent="0" algn="l" defTabSz="444500">
            <a:lnSpc>
              <a:spcPct val="90000"/>
            </a:lnSpc>
            <a:spcBef>
              <a:spcPct val="0"/>
            </a:spcBef>
            <a:spcAft>
              <a:spcPct val="35000"/>
            </a:spcAft>
            <a:buNone/>
          </a:pPr>
          <a:r>
            <a:rPr lang="en-US" sz="1000" kern="1200" dirty="0">
              <a:solidFill>
                <a:schemeClr val="bg1"/>
              </a:solidFill>
            </a:rPr>
            <a:t>Continued decline in TB incidence in the UK population resulted in school age BCG immunisation stopped. Become a risk-based programme the key part a neonatal programme targeted at those children most at risk of exposure to TB and progression to active disease</a:t>
          </a:r>
        </a:p>
      </dsp:txBody>
      <dsp:txXfrm>
        <a:off x="5005024" y="1096392"/>
        <a:ext cx="3774412" cy="870556"/>
      </dsp:txXfrm>
    </dsp:sp>
    <dsp:sp modelId="{4B730017-DDBE-4CB7-B94C-B2BED87D47CC}">
      <dsp:nvSpPr>
        <dsp:cNvPr id="0" name=""/>
        <dsp:cNvSpPr/>
      </dsp:nvSpPr>
      <dsp:spPr>
        <a:xfrm>
          <a:off x="5005024" y="508467"/>
          <a:ext cx="3774412" cy="305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solidFill>
                <a:schemeClr val="bg1"/>
              </a:solidFill>
            </a:rPr>
            <a:t>2005</a:t>
          </a:r>
        </a:p>
      </dsp:txBody>
      <dsp:txXfrm>
        <a:off x="5005024" y="508467"/>
        <a:ext cx="3774412" cy="305871"/>
      </dsp:txXfrm>
    </dsp:sp>
    <dsp:sp modelId="{8F9E5315-D51F-4AE2-B7FD-6876AADA3F1E}">
      <dsp:nvSpPr>
        <dsp:cNvPr id="0" name=""/>
        <dsp:cNvSpPr/>
      </dsp:nvSpPr>
      <dsp:spPr>
        <a:xfrm>
          <a:off x="4778755" y="887672"/>
          <a:ext cx="0" cy="1287996"/>
        </a:xfrm>
        <a:prstGeom prst="line">
          <a:avLst/>
        </a:prstGeom>
        <a:noFill/>
        <a:ln w="12700" cap="flat" cmpd="sng" algn="ctr">
          <a:solidFill>
            <a:schemeClr val="accent2">
              <a:hueOff val="237796"/>
              <a:satOff val="34904"/>
              <a:lumOff val="-4706"/>
              <a:alphaOff val="0"/>
            </a:schemeClr>
          </a:solidFill>
          <a:prstDash val="dash"/>
          <a:miter lim="800000"/>
        </a:ln>
        <a:effectLst/>
      </dsp:spPr>
      <dsp:style>
        <a:lnRef idx="1">
          <a:scrgbClr r="0" g="0" b="0"/>
        </a:lnRef>
        <a:fillRef idx="0">
          <a:scrgbClr r="0" g="0" b="0"/>
        </a:fillRef>
        <a:effectRef idx="0">
          <a:scrgbClr r="0" g="0" b="0"/>
        </a:effectRef>
        <a:fontRef idx="minor"/>
      </dsp:style>
    </dsp:sp>
    <dsp:sp modelId="{20CF574E-1B81-44B4-98AD-CB0E363A1021}">
      <dsp:nvSpPr>
        <dsp:cNvPr id="0" name=""/>
        <dsp:cNvSpPr/>
      </dsp:nvSpPr>
      <dsp:spPr>
        <a:xfrm>
          <a:off x="4737219" y="2134940"/>
          <a:ext cx="81457" cy="81457"/>
        </a:xfrm>
        <a:prstGeom prst="ellipse">
          <a:avLst/>
        </a:prstGeom>
        <a:solidFill>
          <a:schemeClr val="accent2">
            <a:hueOff val="237796"/>
            <a:satOff val="34904"/>
            <a:lumOff val="-4706"/>
            <a:alphaOff val="0"/>
          </a:schemeClr>
        </a:solidFill>
        <a:ln w="6350" cap="flat" cmpd="sng" algn="ctr">
          <a:solidFill>
            <a:schemeClr val="lt1">
              <a:hueOff val="0"/>
              <a:satOff val="0"/>
              <a:lumOff val="0"/>
              <a:alphaOff val="0"/>
            </a:scheme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A1BF83D-AB3F-4F08-BA76-C8A3AC2CC6AC}">
      <dsp:nvSpPr>
        <dsp:cNvPr id="0" name=""/>
        <dsp:cNvSpPr/>
      </dsp:nvSpPr>
      <dsp:spPr>
        <a:xfrm rot="18900000">
          <a:off x="6884356" y="3529937"/>
          <a:ext cx="319993" cy="319993"/>
        </a:xfrm>
        <a:prstGeom prst="teardrop">
          <a:avLst>
            <a:gd name="adj" fmla="val 11500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718660A-B081-46C9-AB76-618D334CA1BC}">
      <dsp:nvSpPr>
        <dsp:cNvPr id="0" name=""/>
        <dsp:cNvSpPr/>
      </dsp:nvSpPr>
      <dsp:spPr>
        <a:xfrm>
          <a:off x="6919904" y="3565486"/>
          <a:ext cx="248896" cy="248896"/>
        </a:xfrm>
        <a:prstGeom prst="ellipse">
          <a:avLst/>
        </a:prstGeom>
        <a:solidFill>
          <a:schemeClr val="lt1">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4D30712B-D7EF-4817-9A28-231CE4ADADC2}">
      <dsp:nvSpPr>
        <dsp:cNvPr id="0" name=""/>
        <dsp:cNvSpPr/>
      </dsp:nvSpPr>
      <dsp:spPr>
        <a:xfrm>
          <a:off x="7227443" y="2541147"/>
          <a:ext cx="4034469" cy="837442"/>
        </a:xfrm>
        <a:prstGeom prst="rect">
          <a:avLst/>
        </a:prstGeom>
        <a:solidFill>
          <a:schemeClr val="accent4"/>
        </a:solidFill>
        <a:ln w="38100">
          <a:solidFill>
            <a:schemeClr val="bg1"/>
          </a:solidFill>
        </a:ln>
        <a:effectLst/>
      </dsp:spPr>
      <dsp:style>
        <a:lnRef idx="0">
          <a:scrgbClr r="0" g="0" b="0"/>
        </a:lnRef>
        <a:fillRef idx="0">
          <a:scrgbClr r="0" g="0" b="0"/>
        </a:fillRef>
        <a:effectRef idx="0">
          <a:scrgbClr r="0" g="0" b="0"/>
        </a:effectRef>
        <a:fontRef idx="minor"/>
      </dsp:style>
      <dsp:txBody>
        <a:bodyPr spcFirstLastPara="0" vert="horz" wrap="square" lIns="0" tIns="95250" rIns="0" bIns="63500" numCol="1" spcCol="1270" anchor="b" anchorCtr="0">
          <a:noAutofit/>
        </a:bodyPr>
        <a:lstStyle/>
        <a:p>
          <a:pPr marL="144000" lvl="0" indent="0" algn="l" defTabSz="444500">
            <a:lnSpc>
              <a:spcPct val="90000"/>
            </a:lnSpc>
            <a:spcBef>
              <a:spcPct val="0"/>
            </a:spcBef>
            <a:spcAft>
              <a:spcPct val="35000"/>
            </a:spcAft>
            <a:buNone/>
          </a:pPr>
          <a:r>
            <a:rPr lang="en-US" sz="1000" b="1" kern="1200" dirty="0">
              <a:solidFill>
                <a:schemeClr val="bg1"/>
              </a:solidFill>
            </a:rPr>
            <a:t>Change in timing of BCG immunisation to all eligible babies from at birth to at 28 days to standardised BCG delivery across the country and support the introduction of Severe Combined Immunodeficiency (SCID) evaluation</a:t>
          </a:r>
          <a:r>
            <a:rPr lang="en-GB" sz="1000" b="1" kern="1200" dirty="0">
              <a:solidFill>
                <a:schemeClr val="bg1"/>
              </a:solidFill>
            </a:rPr>
            <a:t>is to ensure that babies with SCID are not given live attenuated BCG vaccine </a:t>
          </a:r>
          <a:endParaRPr lang="en-US" sz="1000" b="0" kern="1200" dirty="0">
            <a:solidFill>
              <a:schemeClr val="bg1"/>
            </a:solidFill>
          </a:endParaRPr>
        </a:p>
      </dsp:txBody>
      <dsp:txXfrm>
        <a:off x="7227443" y="2541147"/>
        <a:ext cx="4034469" cy="837442"/>
      </dsp:txXfrm>
    </dsp:sp>
    <dsp:sp modelId="{28892536-AF8C-4FBC-889A-8790335D9B86}">
      <dsp:nvSpPr>
        <dsp:cNvPr id="0" name=""/>
        <dsp:cNvSpPr/>
      </dsp:nvSpPr>
      <dsp:spPr>
        <a:xfrm>
          <a:off x="7227443" y="3683017"/>
          <a:ext cx="4034469" cy="294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82550" bIns="0" numCol="1" spcCol="1270" anchor="ctr" anchorCtr="0">
          <a:noAutofit/>
        </a:bodyPr>
        <a:lstStyle/>
        <a:p>
          <a:pPr marL="0" lvl="0" indent="0" algn="l" defTabSz="577850">
            <a:lnSpc>
              <a:spcPct val="90000"/>
            </a:lnSpc>
            <a:spcBef>
              <a:spcPct val="0"/>
            </a:spcBef>
            <a:spcAft>
              <a:spcPct val="35000"/>
            </a:spcAft>
            <a:buNone/>
            <a:defRPr b="1"/>
          </a:pPr>
          <a:r>
            <a:rPr lang="en-US" sz="1300" kern="1200" dirty="0">
              <a:solidFill>
                <a:schemeClr val="bg1"/>
              </a:solidFill>
            </a:rPr>
            <a:t>September 2021</a:t>
          </a:r>
        </a:p>
      </dsp:txBody>
      <dsp:txXfrm>
        <a:off x="7227443" y="3683017"/>
        <a:ext cx="4034469" cy="294236"/>
      </dsp:txXfrm>
    </dsp:sp>
    <dsp:sp modelId="{B62D1DAC-2B08-4C14-BDB7-C536841C4673}">
      <dsp:nvSpPr>
        <dsp:cNvPr id="0" name=""/>
        <dsp:cNvSpPr/>
      </dsp:nvSpPr>
      <dsp:spPr>
        <a:xfrm>
          <a:off x="7044353" y="2175669"/>
          <a:ext cx="0" cy="1287996"/>
        </a:xfrm>
        <a:prstGeom prst="line">
          <a:avLst/>
        </a:prstGeom>
        <a:noFill/>
        <a:ln w="12700" cap="flat" cmpd="sng" algn="ctr">
          <a:solidFill>
            <a:schemeClr val="accent2">
              <a:hueOff val="356694"/>
              <a:satOff val="52356"/>
              <a:lumOff val="-7059"/>
              <a:alphaOff val="0"/>
            </a:schemeClr>
          </a:solidFill>
          <a:prstDash val="dash"/>
          <a:miter lim="800000"/>
        </a:ln>
        <a:effectLst/>
      </dsp:spPr>
      <dsp:style>
        <a:lnRef idx="1">
          <a:scrgbClr r="0" g="0" b="0"/>
        </a:lnRef>
        <a:fillRef idx="0">
          <a:scrgbClr r="0" g="0" b="0"/>
        </a:fillRef>
        <a:effectRef idx="0">
          <a:scrgbClr r="0" g="0" b="0"/>
        </a:effectRef>
        <a:fontRef idx="minor"/>
      </dsp:style>
    </dsp:sp>
    <dsp:sp modelId="{C784E688-02A4-4BDD-981A-B431D21DC84C}">
      <dsp:nvSpPr>
        <dsp:cNvPr id="0" name=""/>
        <dsp:cNvSpPr/>
      </dsp:nvSpPr>
      <dsp:spPr>
        <a:xfrm>
          <a:off x="7002816" y="2134940"/>
          <a:ext cx="81457" cy="81457"/>
        </a:xfrm>
        <a:prstGeom prst="ellipse">
          <a:avLst/>
        </a:prstGeom>
        <a:solidFill>
          <a:schemeClr val="accent2">
            <a:hueOff val="356694"/>
            <a:satOff val="52356"/>
            <a:lumOff val="-7059"/>
            <a:alphaOff val="0"/>
          </a:schemeClr>
        </a:solidFill>
        <a:ln w="6350" cap="flat" cmpd="sng" algn="ctr">
          <a:solidFill>
            <a:schemeClr val="lt1">
              <a:hueOff val="0"/>
              <a:satOff val="0"/>
              <a:lumOff val="0"/>
              <a:alphaOff val="0"/>
            </a:schemeClr>
          </a:solidFill>
          <a:prstDash val="solid"/>
          <a:miter lim="800000"/>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10/5/2021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The UK neonatal BCG immunisation programme aims to protect infants who are at increased risk for exposure for TB – these exposures are usually within household settings.</a:t>
            </a:r>
          </a:p>
          <a:p>
            <a:pPr marL="171450" indent="-171450">
              <a:buFont typeface="Wingdings" panose="05000000000000000000" pitchFamily="2" charset="2"/>
              <a:buChar char="Ø"/>
            </a:pPr>
            <a:r>
              <a:rPr lang="en-GB" sz="1200" b="1" i="0" u="none" strike="noStrike" kern="1200" baseline="0" dirty="0">
                <a:solidFill>
                  <a:schemeClr val="tx1"/>
                </a:solidFill>
                <a:latin typeface="Arial" panose="020B0604020202020204" pitchFamily="34" charset="0"/>
                <a:ea typeface="+mn-ea"/>
                <a:cs typeface="Arial" panose="020B0604020202020204" pitchFamily="34" charset="0"/>
              </a:rPr>
              <a:t>Various trials indicate that BCG has 60-80% protective efficacy against severe forms of TB in children, particularly meningitis and disseminated TB both with increased risk for morbidity and mortality.</a:t>
            </a: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3</a:t>
            </a:fld>
            <a:endParaRPr lang="en-US"/>
          </a:p>
        </p:txBody>
      </p:sp>
    </p:spTree>
    <p:extLst>
      <p:ext uri="{BB962C8B-B14F-4D97-AF65-F5344CB8AC3E}">
        <p14:creationId xmlns:p14="http://schemas.microsoft.com/office/powerpoint/2010/main" val="2687986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GB" sz="1200" b="1" i="0" kern="1200" dirty="0">
                <a:solidFill>
                  <a:schemeClr val="tx1"/>
                </a:solidFill>
                <a:effectLst/>
                <a:latin typeface="Arial" panose="020B0604020202020204" pitchFamily="34" charset="0"/>
                <a:ea typeface="+mn-ea"/>
                <a:cs typeface="Arial" panose="020B0604020202020204" pitchFamily="34" charset="0"/>
              </a:rPr>
              <a:t>Young immune competent children under 2 yrs. of age have a higher risk of progression from TB infection to active disease, while children aged 2–4yrs have a comparatively lower risk for progression of active TB.  </a:t>
            </a:r>
          </a:p>
          <a:p>
            <a:pPr marL="171450" indent="-171450">
              <a:buFont typeface="Wingdings" panose="05000000000000000000" pitchFamily="2" charset="2"/>
              <a:buChar char="Ø"/>
            </a:pPr>
            <a:r>
              <a:rPr lang="en-GB" b="1" dirty="0">
                <a:latin typeface="Arial" panose="020B0604020202020204" pitchFamily="34" charset="0"/>
                <a:cs typeface="Arial" panose="020B0604020202020204" pitchFamily="34" charset="0"/>
              </a:rPr>
              <a:t>However, all children under 5yrs of age are at increased risk of meningeal and/ or disseminated TB. </a:t>
            </a:r>
          </a:p>
          <a:p>
            <a:pPr marL="171450" indent="-171450">
              <a:buFont typeface="Wingdings" panose="05000000000000000000" pitchFamily="2" charset="2"/>
              <a:buChar char="Ø"/>
            </a:pPr>
            <a:r>
              <a:rPr lang="en-GB" b="1" dirty="0">
                <a:latin typeface="Arial" panose="020B0604020202020204" pitchFamily="34" charset="0"/>
                <a:cs typeface="Arial" panose="020B0604020202020204" pitchFamily="34" charset="0"/>
              </a:rPr>
              <a:t>Majority of disease that manifests in children can occur in the first 6 to 12 months following primary infection. </a:t>
            </a:r>
          </a:p>
          <a:p>
            <a:pPr marL="171450" indent="-171450">
              <a:buFont typeface="Wingdings" panose="05000000000000000000" pitchFamily="2" charset="2"/>
              <a:buChar char="Ø"/>
            </a:pPr>
            <a:r>
              <a:rPr lang="en-GB" b="1" dirty="0">
                <a:latin typeface="Arial" panose="020B0604020202020204" pitchFamily="34" charset="0"/>
                <a:cs typeface="Arial" panose="020B0604020202020204" pitchFamily="34" charset="0"/>
              </a:rPr>
              <a:t>The risk of progression to disease is much higher in immunocompromised children.</a:t>
            </a: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4</a:t>
            </a:fld>
            <a:endParaRPr lang="en-US"/>
          </a:p>
        </p:txBody>
      </p:sp>
    </p:spTree>
    <p:extLst>
      <p:ext uri="{BB962C8B-B14F-4D97-AF65-F5344CB8AC3E}">
        <p14:creationId xmlns:p14="http://schemas.microsoft.com/office/powerpoint/2010/main" val="836896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The Joint Committee on Vaccination and Immunisation (JCVI) is responsible for the immunisation programme in the UK and the BCG immunisation programme has undergone several changes in response to changing trends in TB epidemiology - JCVI sanction all changes to the BCG programme. September 2021 change ie, to move the timing of neonatal BCG from at birth to at 28-days is to support the introduction of </a:t>
            </a:r>
            <a:r>
              <a:rPr lang="en-US" b="1" dirty="0">
                <a:solidFill>
                  <a:schemeClr val="bg1"/>
                </a:solidFill>
              </a:rPr>
              <a:t>Severe Combined Immunodeficiency (SCID) evaluation and improve upon existing BCG provision.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b="1" dirty="0">
                <a:solidFill>
                  <a:schemeClr val="bg1"/>
                </a:solidFill>
                <a:highlight>
                  <a:srgbClr val="FFFF00"/>
                </a:highlight>
              </a:rPr>
              <a:t>Moving the timing of BCG vaccination to when a SCID screening outcome will be available, which will be around  28 days of age, is to ensure that babies with SCID are not given the live attenuated BCG vaccine which is contraindicated in these babies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b="1" dirty="0">
                <a:solidFill>
                  <a:schemeClr val="bg1"/>
                </a:solidFill>
              </a:rPr>
              <a:t>In 2019 a mapping exercises by NHSE&amp;I was carried out which highlighted a very mix BCG delivery models across England, including the variation in the timing of BCG vaccination to eligible babies  – this change will also provide the opportunity to address the current variation in BCG provision delivery model and address the limitations in the existing system for identifying eligible infants and current limited BCG coverage data.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1" dirty="0">
                <a:solidFill>
                  <a:schemeClr val="bg1"/>
                </a:solidFill>
              </a:rPr>
              <a:t>Evaluation, monitoring of the changes will take place as well as review of TB epidemiology following the changes.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Changes to the BCG programme due to changing trends</a:t>
            </a:r>
          </a:p>
          <a:p>
            <a:pPr marL="171450" indent="-171450">
              <a:buFont typeface="Wingdings" panose="05000000000000000000" pitchFamily="2" charset="2"/>
              <a:buChar char="Ø"/>
            </a:pPr>
            <a:r>
              <a:rPr lang="en-GB" b="1" dirty="0"/>
              <a:t>In 1950 it was recommended for secondary school age children. At that time, we had around 50,000 cases of TB reported each year in the UK, and cases occurred across most sectors of society. The age at which BCG was recommended represented the most effective use of the vaccine for the epidemiology that prevailed at that time in young working adults.</a:t>
            </a:r>
          </a:p>
          <a:p>
            <a:pPr marL="171450" indent="-171450">
              <a:buFont typeface="Wingdings" panose="05000000000000000000" pitchFamily="2" charset="2"/>
              <a:buChar char="Ø"/>
            </a:pPr>
            <a:r>
              <a:rPr lang="en-GB" b="1" dirty="0"/>
              <a:t>In 1960, selective immunisation of neonates born to new entrants to the UK from countries with high rates of TB was also introduced. This was due to the concern about the high rates of TB in these populations, and the fact that children born into these communities were at higher risk of infection than the general population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b="1" dirty="0"/>
              <a:t>Further changes to the programme were made in 2005 following the c</a:t>
            </a:r>
            <a:r>
              <a:rPr lang="en-US" b="1" dirty="0">
                <a:solidFill>
                  <a:schemeClr val="bg1"/>
                </a:solidFill>
              </a:rPr>
              <a:t>continued decline in TB incidence in the UK population with the school age BCG immunisation being stopped. The programme become a risk-based programme, the key part being neonatal programme targeted at those children most at risk of exposure to TB and progression to active disease</a:t>
            </a: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5</a:t>
            </a:fld>
            <a:endParaRPr lang="en-US"/>
          </a:p>
        </p:txBody>
      </p:sp>
    </p:spTree>
    <p:extLst>
      <p:ext uri="{BB962C8B-B14F-4D97-AF65-F5344CB8AC3E}">
        <p14:creationId xmlns:p14="http://schemas.microsoft.com/office/powerpoint/2010/main" val="792515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1" dirty="0">
                <a:latin typeface="Arial" panose="020B0604020202020204" pitchFamily="34" charset="0"/>
                <a:cs typeface="Arial" panose="020B0604020202020204" pitchFamily="34" charset="0"/>
              </a:rPr>
              <a:t>BCG vaccination is recommended for all infants aged 0 to 12 mths born in parts of the country where there is a annual TB incidence of 40/100.000 or greater and all infants born with a parent or grandparent born in area of the world where the annual incidence is  40/100,000 or greater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200" b="1" i="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1" i="0" kern="1200" dirty="0">
                <a:solidFill>
                  <a:schemeClr val="tx1"/>
                </a:solidFill>
                <a:effectLst/>
                <a:latin typeface="Arial" panose="020B0604020202020204" pitchFamily="34" charset="0"/>
                <a:ea typeface="+mn-ea"/>
                <a:cs typeface="Arial" panose="020B0604020202020204" pitchFamily="34" charset="0"/>
              </a:rPr>
              <a:t>In 2019, there were only 5 local authorities in London (Newham, Brent, Hounslow, Ealing and Redbridge) which met the criteria for universal offer of BCG vaccination at birth</a:t>
            </a:r>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6</a:t>
            </a:fld>
            <a:endParaRPr lang="en-US"/>
          </a:p>
        </p:txBody>
      </p:sp>
    </p:spTree>
    <p:extLst>
      <p:ext uri="{BB962C8B-B14F-4D97-AF65-F5344CB8AC3E}">
        <p14:creationId xmlns:p14="http://schemas.microsoft.com/office/powerpoint/2010/main" val="1540076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lnSpc>
                <a:spcPct val="150000"/>
              </a:lnSpc>
              <a:spcBef>
                <a:spcPts val="1200"/>
              </a:spcBef>
              <a:buFont typeface="Wingdings" panose="05000000000000000000" pitchFamily="2" charset="2"/>
              <a:buNone/>
            </a:pPr>
            <a:r>
              <a:rPr lang="en-GB" sz="1200" b="1" dirty="0">
                <a:solidFill>
                  <a:prstClr val="black"/>
                </a:solidFill>
              </a:rPr>
              <a:t>Impact </a:t>
            </a:r>
          </a:p>
          <a:p>
            <a:pPr marL="342900" indent="-342900" eaLnBrk="1" hangingPunct="1">
              <a:lnSpc>
                <a:spcPct val="100000"/>
              </a:lnSpc>
              <a:spcBef>
                <a:spcPts val="1200"/>
              </a:spcBef>
              <a:buFont typeface="Wingdings" panose="05000000000000000000" pitchFamily="2" charset="2"/>
              <a:buChar char="Ø"/>
            </a:pPr>
            <a:r>
              <a:rPr lang="en-GB" sz="1200" b="1" dirty="0">
                <a:solidFill>
                  <a:prstClr val="black"/>
                </a:solidFill>
              </a:rPr>
              <a:t>from birth, infections that are not serious for most babies can be life-threatening </a:t>
            </a:r>
          </a:p>
          <a:p>
            <a:pPr marL="171450" indent="-171450" eaLnBrk="1" hangingPunct="1">
              <a:lnSpc>
                <a:spcPct val="100000"/>
              </a:lnSpc>
              <a:spcBef>
                <a:spcPts val="1200"/>
              </a:spcBef>
              <a:buFont typeface="Wingdings" panose="05000000000000000000" pitchFamily="2" charset="2"/>
              <a:buChar char="Ø"/>
            </a:pPr>
            <a:r>
              <a:rPr lang="en-GB" sz="1200" b="1" dirty="0">
                <a:solidFill>
                  <a:prstClr val="black"/>
                </a:solidFill>
              </a:rPr>
              <a:t>without screening or family history the average age of diagnosis is approximately 6 months</a:t>
            </a:r>
            <a:endParaRPr lang="en-GB" sz="1200" b="1" dirty="0">
              <a:solidFill>
                <a:srgbClr val="FF0000"/>
              </a:solidFill>
            </a:endParaRPr>
          </a:p>
          <a:p>
            <a:pPr marL="171450" indent="-171450" eaLnBrk="1" hangingPunct="1">
              <a:lnSpc>
                <a:spcPct val="100000"/>
              </a:lnSpc>
              <a:spcBef>
                <a:spcPts val="1200"/>
              </a:spcBef>
              <a:buFont typeface="Wingdings" panose="05000000000000000000" pitchFamily="2" charset="2"/>
              <a:buChar char="Ø"/>
            </a:pPr>
            <a:r>
              <a:rPr lang="en-GB" sz="1200" b="1" dirty="0">
                <a:solidFill>
                  <a:prstClr val="black"/>
                </a:solidFill>
              </a:rPr>
              <a:t>if babies with SCID are not treated, they will generally die before they are 1 year old</a:t>
            </a:r>
          </a:p>
          <a:p>
            <a:pPr marL="171450" indent="-171450" eaLnBrk="1" hangingPunct="1">
              <a:lnSpc>
                <a:spcPct val="100000"/>
              </a:lnSpc>
              <a:spcBef>
                <a:spcPts val="1200"/>
              </a:spcBef>
              <a:buFont typeface="Wingdings" panose="05000000000000000000" pitchFamily="2" charset="2"/>
              <a:buChar char="Ø"/>
            </a:pPr>
            <a:r>
              <a:rPr lang="en-GB" sz="1200" b="1" dirty="0">
                <a:solidFill>
                  <a:prstClr val="black"/>
                </a:solidFill>
              </a:rPr>
              <a:t>The sooner these babies are identified the sooner they can be provided with the appropriate treatment </a:t>
            </a:r>
          </a:p>
          <a:p>
            <a:pPr marL="342900" indent="-342900" eaLnBrk="1" hangingPunct="1">
              <a:lnSpc>
                <a:spcPct val="100000"/>
              </a:lnSpc>
              <a:spcBef>
                <a:spcPts val="1200"/>
              </a:spcBef>
            </a:pPr>
            <a:r>
              <a:rPr lang="en-GB" b="1" dirty="0">
                <a:solidFill>
                  <a:prstClr val="black"/>
                </a:solidFill>
              </a:rPr>
              <a:t>Treatment </a:t>
            </a:r>
          </a:p>
          <a:p>
            <a:pPr marL="342900" indent="-342900" eaLnBrk="1" hangingPunct="1">
              <a:lnSpc>
                <a:spcPct val="100000"/>
              </a:lnSpc>
              <a:spcBef>
                <a:spcPts val="1200"/>
              </a:spcBef>
            </a:pPr>
            <a:r>
              <a:rPr lang="en-GB" b="1" dirty="0">
                <a:solidFill>
                  <a:prstClr val="black"/>
                </a:solidFill>
              </a:rPr>
              <a:t>Once confirmatory testing (flow cytometry) has </a:t>
            </a:r>
            <a:r>
              <a:rPr lang="en-GB" b="1" dirty="0"/>
              <a:t>diagnosed </a:t>
            </a:r>
            <a:r>
              <a:rPr lang="en-GB" b="1" dirty="0">
                <a:solidFill>
                  <a:prstClr val="black"/>
                </a:solidFill>
              </a:rPr>
              <a:t>the type of SCID, the most common treatment is:</a:t>
            </a:r>
          </a:p>
          <a:p>
            <a:pPr marL="342900" indent="-342900" eaLnBrk="1" hangingPunct="1">
              <a:lnSpc>
                <a:spcPct val="100000"/>
              </a:lnSpc>
              <a:spcBef>
                <a:spcPts val="1200"/>
              </a:spcBef>
              <a:buFont typeface="+mj-lt"/>
              <a:buAutoNum type="arabicPeriod"/>
            </a:pPr>
            <a:r>
              <a:rPr lang="en-GB" b="1" dirty="0">
                <a:solidFill>
                  <a:prstClr val="black"/>
                </a:solidFill>
              </a:rPr>
              <a:t>Provision of an infection protective environment.</a:t>
            </a:r>
          </a:p>
          <a:p>
            <a:pPr marL="342900" indent="-342900" eaLnBrk="1" hangingPunct="1">
              <a:lnSpc>
                <a:spcPct val="100000"/>
              </a:lnSpc>
              <a:spcBef>
                <a:spcPts val="1200"/>
              </a:spcBef>
              <a:buFont typeface="+mj-lt"/>
              <a:buAutoNum type="arabicPeriod"/>
            </a:pPr>
            <a:r>
              <a:rPr lang="en-GB" b="1" dirty="0">
                <a:solidFill>
                  <a:prstClr val="black"/>
                </a:solidFill>
              </a:rPr>
              <a:t>A bone marrow transplant </a:t>
            </a:r>
            <a:r>
              <a:rPr lang="en-GB" b="1" dirty="0"/>
              <a:t>which</a:t>
            </a:r>
            <a:r>
              <a:rPr lang="en-GB" b="1" dirty="0">
                <a:solidFill>
                  <a:prstClr val="black"/>
                </a:solidFill>
              </a:rPr>
              <a:t> can repair the body’s defences against infections if done early enough. This is the primary treatment option.</a:t>
            </a:r>
            <a:endParaRPr lang="en-GB" b="1" strike="sngStrike" dirty="0">
              <a:solidFill>
                <a:srgbClr val="FF0000"/>
              </a:solidFill>
            </a:endParaRPr>
          </a:p>
          <a:p>
            <a:pPr marL="342900" indent="-342900" eaLnBrk="1" hangingPunct="1">
              <a:lnSpc>
                <a:spcPct val="100000"/>
              </a:lnSpc>
              <a:spcBef>
                <a:spcPts val="1200"/>
              </a:spcBef>
              <a:buFont typeface="+mj-lt"/>
              <a:buAutoNum type="arabicPeriod"/>
            </a:pPr>
            <a:r>
              <a:rPr lang="en-GB" b="1" dirty="0">
                <a:solidFill>
                  <a:prstClr val="black"/>
                </a:solidFill>
              </a:rPr>
              <a:t>Some types of SCID respond to gene therapy, a technique that involves putting a healthy copy of the affected SCID gene into bone marrow cells.</a:t>
            </a:r>
          </a:p>
          <a:p>
            <a:pPr marL="342900" indent="-342900" eaLnBrk="1" hangingPunct="1">
              <a:lnSpc>
                <a:spcPct val="100000"/>
              </a:lnSpc>
              <a:spcBef>
                <a:spcPts val="1200"/>
              </a:spcBef>
              <a:buFont typeface="+mj-lt"/>
              <a:buAutoNum type="arabicPeriod"/>
            </a:pPr>
            <a:endParaRPr lang="en-GB" b="1" dirty="0">
              <a:solidFill>
                <a:prstClr val="black"/>
              </a:solidFill>
            </a:endParaRPr>
          </a:p>
          <a:p>
            <a:pPr marL="0" indent="0" eaLnBrk="1" hangingPunct="1">
              <a:lnSpc>
                <a:spcPct val="100000"/>
              </a:lnSpc>
              <a:spcBef>
                <a:spcPts val="1200"/>
              </a:spcBef>
            </a:pPr>
            <a:r>
              <a:rPr lang="en-GB" b="1" dirty="0">
                <a:solidFill>
                  <a:prstClr val="black"/>
                </a:solidFill>
              </a:rPr>
              <a:t>SCID is treated in specialist centres. The 2 centres in the UK are:</a:t>
            </a:r>
          </a:p>
          <a:p>
            <a:pPr marL="285750" indent="-285750" eaLnBrk="1" hangingPunct="1">
              <a:lnSpc>
                <a:spcPct val="100000"/>
              </a:lnSpc>
              <a:spcBef>
                <a:spcPts val="1200"/>
              </a:spcBef>
              <a:buFont typeface="Arial" panose="020B0604020202020204" pitchFamily="34" charset="0"/>
              <a:buChar char="•"/>
            </a:pPr>
            <a:r>
              <a:rPr lang="en-GB" b="1" dirty="0">
                <a:solidFill>
                  <a:prstClr val="black"/>
                </a:solidFill>
              </a:rPr>
              <a:t>Great Ormond Street hospital, London</a:t>
            </a:r>
          </a:p>
          <a:p>
            <a:pPr marL="285750" indent="-285750" eaLnBrk="1" hangingPunct="1">
              <a:lnSpc>
                <a:spcPct val="100000"/>
              </a:lnSpc>
              <a:spcBef>
                <a:spcPts val="1200"/>
              </a:spcBef>
              <a:buFont typeface="Arial" panose="020B0604020202020204" pitchFamily="34" charset="0"/>
              <a:buChar char="•"/>
            </a:pPr>
            <a:r>
              <a:rPr lang="en-GB" b="1" dirty="0"/>
              <a:t>Great</a:t>
            </a:r>
            <a:r>
              <a:rPr lang="en-GB" b="1" dirty="0">
                <a:solidFill>
                  <a:srgbClr val="FF0000"/>
                </a:solidFill>
              </a:rPr>
              <a:t> </a:t>
            </a:r>
            <a:r>
              <a:rPr lang="en-GB" b="1" dirty="0">
                <a:solidFill>
                  <a:prstClr val="black"/>
                </a:solidFill>
              </a:rPr>
              <a:t>North Children’s hospital, Newcastle</a:t>
            </a:r>
          </a:p>
          <a:p>
            <a:pPr marL="171450" marR="0" lvl="0" indent="-1714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endParaRPr lang="en-GB"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Tx/>
              <a:buSzTx/>
              <a:buFont typeface="Wingdings" panose="05000000000000000000" pitchFamily="2" charset="2"/>
              <a:buNone/>
              <a:tabLst/>
              <a:defRPr/>
            </a:pPr>
            <a:endParaRPr lang="en-GB" sz="1200" b="1" dirty="0">
              <a:solidFill>
                <a:prstClr val="black"/>
              </a:solidFill>
            </a:endParaRPr>
          </a:p>
          <a:p>
            <a:pPr marL="0" indent="0" eaLnBrk="1" hangingPunct="1">
              <a:lnSpc>
                <a:spcPct val="100000"/>
              </a:lnSpc>
              <a:spcBef>
                <a:spcPts val="1200"/>
              </a:spcBef>
              <a:buFont typeface="Wingdings" panose="05000000000000000000" pitchFamily="2" charset="2"/>
              <a:buNone/>
            </a:pPr>
            <a:endParaRPr lang="en-GB" sz="1200" b="1" dirty="0">
              <a:solidFill>
                <a:prstClr val="black"/>
              </a:solidFill>
            </a:endParaRP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7</a:t>
            </a:fld>
            <a:endParaRPr lang="en-US"/>
          </a:p>
        </p:txBody>
      </p:sp>
    </p:spTree>
    <p:extLst>
      <p:ext uri="{BB962C8B-B14F-4D97-AF65-F5344CB8AC3E}">
        <p14:creationId xmlns:p14="http://schemas.microsoft.com/office/powerpoint/2010/main" val="305850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lang="en-GB" b="1" dirty="0">
                <a:latin typeface="Arial" panose="020B0604020202020204" pitchFamily="34" charset="0"/>
                <a:cs typeface="Arial" panose="020B0604020202020204" pitchFamily="34" charset="0"/>
              </a:rPr>
              <a:t>The evaluation will provide information on how screening works in practice - if you subscribe to the UKHSA SCID screening Blog</a:t>
            </a:r>
            <a:r>
              <a:rPr lang="en-GB" sz="1200" b="1" dirty="0"/>
              <a:t> you will be able to access SCID –related information / training / resources</a:t>
            </a:r>
          </a:p>
          <a:p>
            <a:pPr marL="0" marR="0" lvl="0" indent="0" algn="l" defTabSz="914400" rtl="0" eaLnBrk="1" fontAlgn="auto" latinLnBrk="0" hangingPunct="1">
              <a:lnSpc>
                <a:spcPct val="100000"/>
              </a:lnSpc>
              <a:spcBef>
                <a:spcPts val="1200"/>
              </a:spcBef>
              <a:spcAft>
                <a:spcPts val="0"/>
              </a:spcAft>
              <a:buClrTx/>
              <a:buSzTx/>
              <a:buFont typeface="Wingdings" panose="05000000000000000000" pitchFamily="2" charset="2"/>
              <a:buNone/>
              <a:tabLst/>
              <a:defRPr/>
            </a:pPr>
            <a:endParaRPr lang="en-GB" sz="1200" b="1" dirty="0">
              <a:solidFill>
                <a:prstClr val="black"/>
              </a:solidFill>
            </a:endParaRPr>
          </a:p>
          <a:p>
            <a:pPr marL="171450" indent="-171450" eaLnBrk="1" hangingPunct="1">
              <a:lnSpc>
                <a:spcPct val="150000"/>
              </a:lnSpc>
              <a:spcBef>
                <a:spcPts val="1200"/>
              </a:spcBef>
              <a:buFont typeface="Wingdings" panose="05000000000000000000" pitchFamily="2" charset="2"/>
              <a:buChar char="Ø"/>
            </a:pPr>
            <a:endParaRPr lang="en-GB" sz="1200" b="1" dirty="0">
              <a:solidFill>
                <a:prstClr val="black"/>
              </a:solidFill>
            </a:endParaRP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8</a:t>
            </a:fld>
            <a:endParaRPr lang="en-US"/>
          </a:p>
        </p:txBody>
      </p:sp>
    </p:spTree>
    <p:extLst>
      <p:ext uri="{BB962C8B-B14F-4D97-AF65-F5344CB8AC3E}">
        <p14:creationId xmlns:p14="http://schemas.microsoft.com/office/powerpoint/2010/main" val="1101966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GB" b="1" dirty="0"/>
              <a:t>The SCID screening evaluation is taking place in 6 areas across England and will cover about 60% of newborn babies (Manchester, Birmingham, Sheffield, Newcastle, London Great Ormond Street Hospital and London Southeast Thames)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1" dirty="0"/>
              <a:t>Moving the timing of BCG immunisation to at 28 days after birth relates to the whole of England, not just those areas involved in the SCID evaluation –before being able to administer BCG safely  SCID screen outcome must be known for all eligible infants in all areas of the country.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1" kern="1200" dirty="0">
                <a:solidFill>
                  <a:schemeClr val="tx1"/>
                </a:solidFill>
                <a:effectLst/>
                <a:latin typeface="Arial" panose="020B0604020202020204" pitchFamily="34" charset="0"/>
                <a:ea typeface="+mn-ea"/>
                <a:cs typeface="Arial" panose="020B0604020202020204" pitchFamily="34" charset="0"/>
              </a:rPr>
              <a:t>Babies in non-screening areas will be assigned a ‘SCID screening not offered’ outcome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1" kern="1200" dirty="0">
                <a:solidFill>
                  <a:schemeClr val="tx1"/>
                </a:solidFill>
                <a:effectLst/>
                <a:latin typeface="+mn-lt"/>
                <a:ea typeface="+mn-ea"/>
                <a:cs typeface="+mn-cs"/>
              </a:rPr>
              <a:t>Parents should be reminded in all cases to bring the 'red book' and letter showing the results from newborn blood spot screening to all appointments including those were vaccinations are to be given. This will also assist BCG providers to make sure there is an outcome for SCID screening'</a:t>
            </a: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9</a:t>
            </a:fld>
            <a:endParaRPr lang="en-US"/>
          </a:p>
        </p:txBody>
      </p:sp>
    </p:spTree>
    <p:extLst>
      <p:ext uri="{BB962C8B-B14F-4D97-AF65-F5344CB8AC3E}">
        <p14:creationId xmlns:p14="http://schemas.microsoft.com/office/powerpoint/2010/main" val="1514280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sz="1200" b="1" i="0" kern="1200" dirty="0">
                <a:solidFill>
                  <a:schemeClr val="tx1"/>
                </a:solidFill>
                <a:effectLst/>
                <a:latin typeface="+mn-lt"/>
                <a:ea typeface="+mn-ea"/>
                <a:cs typeface="+mn-cs"/>
              </a:rPr>
              <a:t>A new BCG service specification ( schedule 2) and contract performance and monitoring schedules 4 and 6 have been developed along with a patient care and data flow pathway aiming to address limitations in the current system– if you haven't as yet seen these then please contact your regional commissioners. </a:t>
            </a:r>
          </a:p>
          <a:p>
            <a:pPr marL="228600" indent="-228600">
              <a:buFont typeface="+mj-lt"/>
              <a:buAutoNum type="arabicPeriod"/>
            </a:pPr>
            <a:r>
              <a:rPr lang="en-GB" sz="1200" b="1" dirty="0"/>
              <a:t>Regional commissioners in communication with their local BCG providers to ensure local awareness of the new BCG care and data flow pathway – ensuring robust identification of eligible babies and call and recall</a:t>
            </a:r>
            <a:endParaRPr lang="en-GB" sz="1200" b="1" i="0" kern="1200" dirty="0">
              <a:solidFill>
                <a:schemeClr val="tx1"/>
              </a:solidFill>
              <a:effectLst/>
              <a:latin typeface="+mn-lt"/>
              <a:ea typeface="+mn-ea"/>
              <a:cs typeface="+mn-cs"/>
            </a:endParaRPr>
          </a:p>
          <a:p>
            <a:pPr marL="228600" indent="-228600">
              <a:buFont typeface="+mj-lt"/>
              <a:buAutoNum type="arabicPeriod"/>
            </a:pPr>
            <a:r>
              <a:rPr lang="en-GB" sz="1200" b="1" kern="1200" dirty="0">
                <a:solidFill>
                  <a:schemeClr val="tx1"/>
                </a:solidFill>
                <a:effectLst/>
                <a:latin typeface="+mn-lt"/>
                <a:ea typeface="+mn-ea"/>
                <a:cs typeface="+mn-cs"/>
              </a:rPr>
              <a:t> BCG PGD has been reviewed, revised and published. Be aware that a baby that has had a SCID screening suspected result and then immunologists subsequently confirm that the baby can have live vaccines will need a PSD for the BCG vaccination</a:t>
            </a:r>
          </a:p>
          <a:p>
            <a:pPr marL="228600" indent="-228600">
              <a:buFont typeface="+mj-lt"/>
              <a:buAutoNum type="arabicPeriod"/>
            </a:pPr>
            <a:r>
              <a:rPr lang="en-GB" sz="1200" b="1" i="0" kern="1200" dirty="0">
                <a:solidFill>
                  <a:schemeClr val="tx1"/>
                </a:solidFill>
                <a:effectLst/>
                <a:latin typeface="+mn-lt"/>
                <a:ea typeface="+mn-ea"/>
                <a:cs typeface="+mn-cs"/>
              </a:rPr>
              <a:t>UKHSA has developed a suite of information training, education and information materials on SCID, BCG and rotavirus for health professionals and parents/carers – these are expected to be published shortly</a:t>
            </a:r>
          </a:p>
          <a:p>
            <a:pPr marL="228600" indent="-228600">
              <a:buFont typeface="+mj-lt"/>
              <a:buAutoNum type="arabicPeriod"/>
            </a:pPr>
            <a:r>
              <a:rPr lang="en-GB" sz="1200" b="1" i="0" kern="1200" dirty="0">
                <a:solidFill>
                  <a:schemeClr val="tx1"/>
                </a:solidFill>
                <a:effectLst/>
                <a:latin typeface="+mn-lt"/>
                <a:ea typeface="+mn-ea"/>
                <a:cs typeface="+mn-cs"/>
              </a:rPr>
              <a:t>Work has been undertaken to embed robust systems /mechanisms to support accurate recording numerator and denominator data for eligible infants, enabling calculation of BCG coverage and reliable reporting in all areas of the country. </a:t>
            </a:r>
            <a:endParaRPr lang="en-GB" b="1"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b="1" kern="1200" dirty="0">
                <a:solidFill>
                  <a:schemeClr val="tx1"/>
                </a:solidFill>
                <a:effectLst/>
                <a:latin typeface="+mn-lt"/>
                <a:ea typeface="+mn-ea"/>
                <a:cs typeface="+mn-cs"/>
              </a:rPr>
              <a:t>The pathway requires CHIS to communicate the SCID screening outcome result to the BCG provider – local processes will be in place to support this. If you are unsure how this works, you can contact your regional screening and imms team or S7a commissioner </a:t>
            </a:r>
          </a:p>
          <a:p>
            <a:pPr marL="228600" indent="-228600">
              <a:buFont typeface="+mj-lt"/>
              <a:buAutoNum type="arabicPeriod"/>
            </a:pPr>
            <a:r>
              <a:rPr lang="en-GB" sz="1200" b="1" i="0" kern="1200" dirty="0">
                <a:solidFill>
                  <a:schemeClr val="tx1"/>
                </a:solidFill>
                <a:effectLst/>
                <a:latin typeface="+mn-lt"/>
                <a:ea typeface="+mn-ea"/>
                <a:cs typeface="+mn-cs"/>
              </a:rPr>
              <a:t>Work has been carried out to ensure SCID screen outcome is made available to BCG providers –your regional commissioner will have the details.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b="1" dirty="0"/>
              <a:t>The NHS neonatal BCG immunisation programme will continue to be funded through the CCG Maternity Tariff</a:t>
            </a:r>
            <a:r>
              <a:rPr lang="en-GB" dirty="0"/>
              <a:t>.</a:t>
            </a:r>
            <a:r>
              <a:rPr lang="en-GB" sz="1200" b="1" dirty="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1200" b="1" dirty="0"/>
          </a:p>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1" dirty="0"/>
              <a:t>Top line message BCG providers to </a:t>
            </a:r>
            <a:r>
              <a:rPr lang="en-GB" sz="1200" b="1" u="sng" dirty="0"/>
              <a:t>vaccinate all eligible babies under their responsibility at 28 days, or at an earlier opportunity providing a SCID screening outcome is available</a:t>
            </a:r>
          </a:p>
          <a:p>
            <a:endParaRPr lang="en-GB" dirty="0"/>
          </a:p>
        </p:txBody>
      </p:sp>
      <p:sp>
        <p:nvSpPr>
          <p:cNvPr id="4" name="Slide Number Placeholder 3"/>
          <p:cNvSpPr>
            <a:spLocks noGrp="1"/>
          </p:cNvSpPr>
          <p:nvPr>
            <p:ph type="sldNum" sz="quarter" idx="5"/>
          </p:nvPr>
        </p:nvSpPr>
        <p:spPr/>
        <p:txBody>
          <a:bodyPr/>
          <a:lstStyle/>
          <a:p>
            <a:fld id="{0C9349AD-43E2-A142-9B61-FBB06C64E86F}" type="slidenum">
              <a:rPr lang="en-US" smtClean="0"/>
              <a:t>11</a:t>
            </a:fld>
            <a:endParaRPr lang="en-US"/>
          </a:p>
        </p:txBody>
      </p:sp>
    </p:spTree>
    <p:extLst>
      <p:ext uri="{BB962C8B-B14F-4D97-AF65-F5344CB8AC3E}">
        <p14:creationId xmlns:p14="http://schemas.microsoft.com/office/powerpoint/2010/main" val="4191206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lvl1pPr>
          </a:lstStyle>
          <a:p>
            <a:r>
              <a:rPr lang="en-US"/>
              <a:t>Click to edit Master title style</a:t>
            </a:r>
            <a:endParaRPr lang="en-GB" dirty="0"/>
          </a:p>
        </p:txBody>
      </p:sp>
    </p:spTree>
    <p:extLst>
      <p:ext uri="{BB962C8B-B14F-4D97-AF65-F5344CB8AC3E}">
        <p14:creationId xmlns:p14="http://schemas.microsoft.com/office/powerpoint/2010/main" val="294236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Presentation title</a:t>
            </a:r>
            <a:endParaRPr lang="en-GB" sz="1400" dirty="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799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Presentation title</a:t>
            </a:r>
            <a:endParaRPr lang="en-GB" sz="1400" dirty="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201622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4"/>
            <a:endParaRPr lang="en-GB" dirty="0"/>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4"/>
            <a:endParaRPr lang="en-GB" dirty="0"/>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Presentation title</a:t>
            </a:r>
            <a:endParaRPr lang="en-GB" sz="1400" dirty="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260204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US"/>
              <a:t>Click to edit Master title style</a:t>
            </a:r>
            <a:endParaRPr lang="en-GB"/>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dirty="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3194615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330206" y="179416"/>
            <a:ext cx="10515600" cy="972607"/>
          </a:xfrm>
          <a:prstGeom prst="rect">
            <a:avLst/>
          </a:prstGeom>
        </p:spPr>
        <p:txBody>
          <a:bodyPr vert="horz" lIns="91440" tIns="45720" rIns="91440" bIns="45720" rtlCol="0" anchor="t">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33020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chemeClr val="bg1"/>
                </a:solidFill>
                <a:latin typeface="Arial" panose="020B0604020202020204" pitchFamily="34" charset="0"/>
                <a:cs typeface="Arial" panose="020B0604020202020204" pitchFamily="34" charset="0"/>
              </a:defRPr>
            </a:lvl1pPr>
          </a:lstStyle>
          <a:p>
            <a:r>
              <a:rPr lang="en-GB"/>
              <a:t>Presentation title</a:t>
            </a:r>
            <a:endParaRPr lang="en-GB" sz="1400" dirty="0"/>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chemeClr val="bg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sz="1400" dirty="0"/>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ubmed.ncbi.nlm.nih.gov/16616560/" TargetMode="External"/><Relationship Id="rId7" Type="http://schemas.openxmlformats.org/officeDocument/2006/relationships/hyperlink" Target="https://phescreening.blog.gov.uk/2020/10/02/new-start-date-for-nhs-scid-screening-evaluation-in-england/" TargetMode="External"/><Relationship Id="rId2" Type="http://schemas.openxmlformats.org/officeDocument/2006/relationships/hyperlink" Target="https://www.gov.uk/government/collections/immunisation-against-infectious-disease-the-green-book" TargetMode="External"/><Relationship Id="rId1" Type="http://schemas.openxmlformats.org/officeDocument/2006/relationships/slideLayout" Target="../slideLayouts/slideLayout2.xml"/><Relationship Id="rId6" Type="http://schemas.openxmlformats.org/officeDocument/2006/relationships/hyperlink" Target="https://www.gov.uk/government/collections/immunisation#tuberculosis" TargetMode="External"/><Relationship Id="rId5" Type="http://schemas.openxmlformats.org/officeDocument/2006/relationships/hyperlink" Target="https://www.gov.uk/government/publications/bcg-patient-group-direction-pgd-template" TargetMode="External"/><Relationship Id="rId4" Type="http://schemas.openxmlformats.org/officeDocument/2006/relationships/hyperlink" Target="https://erj.ersjournals.com/content/erj/36/4/925.full.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rj.ersjournals.com/content/erj/36/4/925.full.pdf"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tuberculosis-tb-by-country-rates-per-100000-peopl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hescreening.blog.gov.uk/2020/10/02/new-start-date-for-nhs-scid-screening-evaluation-in-englan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gov.uk/guidance/newborn-blood-spot-screening-programme-overview"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11FF-4D56-4ABC-AC80-510EE2B25062}"/>
              </a:ext>
            </a:extLst>
          </p:cNvPr>
          <p:cNvSpPr>
            <a:spLocks noGrp="1"/>
          </p:cNvSpPr>
          <p:nvPr>
            <p:ph type="ctrTitle"/>
          </p:nvPr>
        </p:nvSpPr>
        <p:spPr/>
        <p:txBody>
          <a:bodyPr>
            <a:normAutofit fontScale="90000"/>
          </a:bodyPr>
          <a:lstStyle/>
          <a:p>
            <a:r>
              <a:rPr lang="en-GB" dirty="0"/>
              <a:t>Changes to the neonatal BCG programme: </a:t>
            </a:r>
            <a:br>
              <a:rPr lang="en-GB" dirty="0"/>
            </a:br>
            <a:br>
              <a:rPr lang="en-GB" dirty="0"/>
            </a:br>
            <a:r>
              <a:rPr lang="en-GB" dirty="0"/>
              <a:t>- moving the timing of BCG vaccine from at birth to 28-days</a:t>
            </a:r>
            <a:br>
              <a:rPr lang="en-GB" dirty="0"/>
            </a:br>
            <a:br>
              <a:rPr lang="en-GB" dirty="0"/>
            </a:br>
            <a:r>
              <a:rPr lang="en-GB" dirty="0"/>
              <a:t>- introduction of Severe Combined Immunodeficiency (SCID) evaluation</a:t>
            </a:r>
          </a:p>
        </p:txBody>
      </p:sp>
      <p:pic>
        <p:nvPicPr>
          <p:cNvPr id="3" name="Picture 12">
            <a:extLst>
              <a:ext uri="{FF2B5EF4-FFF2-40B4-BE49-F238E27FC236}">
                <a16:creationId xmlns:a16="http://schemas.microsoft.com/office/drawing/2014/main" id="{466F4042-066F-4E51-860A-022AC5DF2F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0762" y="544259"/>
            <a:ext cx="15144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04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D6082-6841-483A-A5BC-D68E345ADCBE}"/>
              </a:ext>
            </a:extLst>
          </p:cNvPr>
          <p:cNvSpPr>
            <a:spLocks noGrp="1"/>
          </p:cNvSpPr>
          <p:nvPr>
            <p:ph type="title"/>
          </p:nvPr>
        </p:nvSpPr>
        <p:spPr/>
        <p:txBody>
          <a:bodyPr>
            <a:normAutofit fontScale="90000"/>
          </a:bodyPr>
          <a:lstStyle/>
          <a:p>
            <a:r>
              <a:rPr lang="en-GB" dirty="0"/>
              <a:t>Possible SCID screen outcomes and related actions</a:t>
            </a:r>
          </a:p>
        </p:txBody>
      </p:sp>
      <p:sp>
        <p:nvSpPr>
          <p:cNvPr id="4" name="Footer Placeholder 3">
            <a:extLst>
              <a:ext uri="{FF2B5EF4-FFF2-40B4-BE49-F238E27FC236}">
                <a16:creationId xmlns:a16="http://schemas.microsoft.com/office/drawing/2014/main" id="{3FC0DF3A-4602-4E82-8C38-152A3DE7BF52}"/>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4C12AE16-B15F-4420-9BC3-60459549389D}"/>
              </a:ext>
            </a:extLst>
          </p:cNvPr>
          <p:cNvSpPr>
            <a:spLocks noGrp="1"/>
          </p:cNvSpPr>
          <p:nvPr>
            <p:ph type="sldNum" sz="quarter" idx="11"/>
          </p:nvPr>
        </p:nvSpPr>
        <p:spPr/>
        <p:txBody>
          <a:bodyPr/>
          <a:lstStyle/>
          <a:p>
            <a:fld id="{344369E4-5DE7-46E5-874E-4FD437973785}" type="slidenum">
              <a:rPr lang="en-GB" smtClean="0"/>
              <a:pPr/>
              <a:t>10</a:t>
            </a:fld>
            <a:endParaRPr lang="en-GB" sz="1400" dirty="0"/>
          </a:p>
        </p:txBody>
      </p:sp>
      <p:graphicFrame>
        <p:nvGraphicFramePr>
          <p:cNvPr id="11" name="Table 11">
            <a:extLst>
              <a:ext uri="{FF2B5EF4-FFF2-40B4-BE49-F238E27FC236}">
                <a16:creationId xmlns:a16="http://schemas.microsoft.com/office/drawing/2014/main" id="{32974461-E7BD-4E39-B383-4962DDBA9EE4}"/>
              </a:ext>
            </a:extLst>
          </p:cNvPr>
          <p:cNvGraphicFramePr>
            <a:graphicFrameLocks noGrp="1"/>
          </p:cNvGraphicFramePr>
          <p:nvPr>
            <p:ph idx="4294967295"/>
            <p:extLst>
              <p:ext uri="{D42A27DB-BD31-4B8C-83A1-F6EECF244321}">
                <p14:modId xmlns:p14="http://schemas.microsoft.com/office/powerpoint/2010/main" val="1240597269"/>
              </p:ext>
            </p:extLst>
          </p:nvPr>
        </p:nvGraphicFramePr>
        <p:xfrm>
          <a:off x="0" y="1355725"/>
          <a:ext cx="12192000" cy="5339081"/>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819830512"/>
                    </a:ext>
                  </a:extLst>
                </a:gridCol>
                <a:gridCol w="6096000">
                  <a:extLst>
                    <a:ext uri="{9D8B030D-6E8A-4147-A177-3AD203B41FA5}">
                      <a16:colId xmlns:a16="http://schemas.microsoft.com/office/drawing/2014/main" val="739802347"/>
                    </a:ext>
                  </a:extLst>
                </a:gridCol>
              </a:tblGrid>
              <a:tr h="370840">
                <a:tc>
                  <a:txBody>
                    <a:bodyPr/>
                    <a:lstStyle/>
                    <a:p>
                      <a:pPr marL="457200">
                        <a:lnSpc>
                          <a:spcPts val="1600"/>
                        </a:lnSpc>
                      </a:pPr>
                      <a:r>
                        <a:rPr lang="en-GB" sz="12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SCID screen outcome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457200">
                        <a:lnSpc>
                          <a:spcPts val="1600"/>
                        </a:lnSpc>
                      </a:pPr>
                      <a:r>
                        <a:rPr lang="en-GB" sz="12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Action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5260902"/>
                  </a:ext>
                </a:extLst>
              </a:tr>
              <a:tr h="300593">
                <a:tc>
                  <a:txBody>
                    <a:bodyPr/>
                    <a:lstStyle/>
                    <a:p>
                      <a:pPr marL="457200">
                        <a:lnSpc>
                          <a:spcPts val="1600"/>
                        </a:lnSpc>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SCID screen – ‘suspected’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ct val="115000"/>
                        </a:lnSpc>
                        <a:spcAft>
                          <a:spcPts val="10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the baby will be referred within 1 working day to immunology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parent or guardian and the GP will receive a direct communication from the immunology team with the outcome of the immunology appointment and this will include information on whether live vaccines can be given or not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the BCG provider must contact the baby’s GP for the outcome letter. GP should also forward this information to BCG provider</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it is important to have local processes in place to get the immunologist appointment outcome in a timely manner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600"/>
                        </a:lnSpc>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BCG can only be given once confirmation received via immunologist/GP that BCG vaccination can be given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4656287"/>
                  </a:ext>
                </a:extLst>
              </a:tr>
              <a:tr h="255460">
                <a:tc>
                  <a:txBody>
                    <a:bodyPr/>
                    <a:lstStyle/>
                    <a:p>
                      <a:pPr marL="457200">
                        <a:lnSpc>
                          <a:spcPts val="1600"/>
                        </a:lnSpc>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SCID screen – ‘repeat needed’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ts val="1600"/>
                        </a:lnSpc>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defer BCG until repeat SCID screen outcome is known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37578552"/>
                  </a:ext>
                </a:extLst>
              </a:tr>
              <a:tr h="370840">
                <a:tc>
                  <a:txBody>
                    <a:bodyPr/>
                    <a:lstStyle/>
                    <a:p>
                      <a:pPr marL="457200">
                        <a:lnSpc>
                          <a:spcPts val="1600"/>
                        </a:lnSpc>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SCID screen – ‘not offered’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nSpc>
                          <a:spcPts val="1600"/>
                        </a:lnSpc>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ts val="1600"/>
                        </a:lnSpc>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babies in non-screening areas will be assigned a ‘SCID screening not offered’ outcome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600"/>
                        </a:lnSpc>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arrange or give BCG vaccine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1817110"/>
                  </a:ext>
                </a:extLst>
              </a:tr>
              <a:tr h="370840">
                <a:tc>
                  <a:txBody>
                    <a:bodyPr/>
                    <a:lstStyle/>
                    <a:p>
                      <a:pPr marL="457200">
                        <a:lnSpc>
                          <a:spcPts val="1600"/>
                        </a:lnSpc>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SCID screen – ‘declined’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nSpc>
                          <a:spcPts val="1600"/>
                        </a:lnSpc>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ensure parents/guardians are aware of the implications of baby having SCID and giving live vaccines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600"/>
                        </a:lnSpc>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document the discussion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ts val="1600"/>
                        </a:lnSpc>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arrange or give BCG vaccine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7947244"/>
                  </a:ext>
                </a:extLst>
              </a:tr>
              <a:tr h="370840">
                <a:tc>
                  <a:txBody>
                    <a:bodyPr/>
                    <a:lstStyle/>
                    <a:p>
                      <a:pPr marL="457200">
                        <a:lnSpc>
                          <a:spcPts val="1600"/>
                        </a:lnSpc>
                      </a:pPr>
                      <a:r>
                        <a:rPr lang="en-GB" sz="1200">
                          <a:solidFill>
                            <a:srgbClr val="333333"/>
                          </a:solidFill>
                          <a:effectLst/>
                          <a:latin typeface="Arial" panose="020B0604020202020204" pitchFamily="34" charset="0"/>
                          <a:ea typeface="Times New Roman" panose="02020603050405020304" pitchFamily="18" charset="0"/>
                          <a:cs typeface="Arial" panose="020B0604020202020204" pitchFamily="34" charset="0"/>
                        </a:rPr>
                        <a:t>SCID screen - ‘not suspected’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71450" lvl="0" indent="-171450">
                        <a:lnSpc>
                          <a:spcPts val="1600"/>
                        </a:lnSpc>
                        <a:buFont typeface="Arial" panose="020B0604020202020204" pitchFamily="34" charset="0"/>
                        <a:buChar cha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arrange/give BCG vaccine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2086387"/>
                  </a:ext>
                </a:extLst>
              </a:tr>
              <a:tr h="370840">
                <a:tc>
                  <a:txBody>
                    <a:bodyPr/>
                    <a:lstStyle/>
                    <a:p>
                      <a:pPr marL="457200">
                        <a:lnSpc>
                          <a:spcPts val="1600"/>
                        </a:lnSpc>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71450" lvl="0" indent="-171450">
                        <a:lnSpc>
                          <a:spcPts val="1600"/>
                        </a:lnSpc>
                        <a:buFont typeface="Arial" panose="020B0604020202020204" pitchFamily="34" charset="0"/>
                        <a:buChar char="•"/>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97899475"/>
                  </a:ext>
                </a:extLst>
              </a:tr>
            </a:tbl>
          </a:graphicData>
        </a:graphic>
      </p:graphicFrame>
    </p:spTree>
    <p:extLst>
      <p:ext uri="{BB962C8B-B14F-4D97-AF65-F5344CB8AC3E}">
        <p14:creationId xmlns:p14="http://schemas.microsoft.com/office/powerpoint/2010/main" val="3064647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F454-C44E-4D50-8B2A-BE1AA6AF8076}"/>
              </a:ext>
            </a:extLst>
          </p:cNvPr>
          <p:cNvSpPr>
            <a:spLocks noGrp="1"/>
          </p:cNvSpPr>
          <p:nvPr>
            <p:ph type="title"/>
          </p:nvPr>
        </p:nvSpPr>
        <p:spPr/>
        <p:txBody>
          <a:bodyPr>
            <a:normAutofit fontScale="90000"/>
          </a:bodyPr>
          <a:lstStyle/>
          <a:p>
            <a:r>
              <a:rPr lang="en-GB" dirty="0"/>
              <a:t>Resources to support and monitor the change in moving the timing of neonatal BCG to 28 days?</a:t>
            </a:r>
          </a:p>
        </p:txBody>
      </p:sp>
      <p:sp>
        <p:nvSpPr>
          <p:cNvPr id="3" name="Content Placeholder 2">
            <a:extLst>
              <a:ext uri="{FF2B5EF4-FFF2-40B4-BE49-F238E27FC236}">
                <a16:creationId xmlns:a16="http://schemas.microsoft.com/office/drawing/2014/main" id="{D895B9F6-F13F-4E6A-A2F9-5B84255C7319}"/>
              </a:ext>
            </a:extLst>
          </p:cNvPr>
          <p:cNvSpPr>
            <a:spLocks noGrp="1"/>
          </p:cNvSpPr>
          <p:nvPr>
            <p:ph idx="1"/>
          </p:nvPr>
        </p:nvSpPr>
        <p:spPr>
          <a:xfrm>
            <a:off x="330206" y="1455313"/>
            <a:ext cx="11123857" cy="4687909"/>
          </a:xfrm>
        </p:spPr>
        <p:txBody>
          <a:bodyPr>
            <a:normAutofit/>
          </a:bodyPr>
          <a:lstStyle/>
          <a:p>
            <a:r>
              <a:rPr lang="en-GB" dirty="0"/>
              <a:t>schedule 2,4 and 6</a:t>
            </a:r>
          </a:p>
          <a:p>
            <a:pPr marL="1411287" lvl="4" indent="-342900">
              <a:buFont typeface="Wingdings" panose="05000000000000000000" pitchFamily="2" charset="2"/>
              <a:buChar char="ü"/>
            </a:pPr>
            <a:r>
              <a:rPr lang="en-GB" sz="2100" b="1" dirty="0"/>
              <a:t>100% of eligible babies to be offered BCG</a:t>
            </a:r>
          </a:p>
          <a:p>
            <a:pPr marL="1411287" lvl="4" indent="-342900">
              <a:buFont typeface="Wingdings" panose="05000000000000000000" pitchFamily="2" charset="2"/>
              <a:buChar char="ü"/>
            </a:pPr>
            <a:r>
              <a:rPr lang="en-GB" sz="2100" b="1" dirty="0"/>
              <a:t>80% of eligible babies to have the BCG by 28 days</a:t>
            </a:r>
          </a:p>
          <a:p>
            <a:r>
              <a:rPr lang="en-GB" dirty="0"/>
              <a:t>patient care and data flow pathway</a:t>
            </a:r>
          </a:p>
          <a:p>
            <a:r>
              <a:rPr lang="en-GB" dirty="0"/>
              <a:t>UKHSA PGD has been revised </a:t>
            </a:r>
          </a:p>
          <a:p>
            <a:r>
              <a:rPr lang="en-GB" dirty="0"/>
              <a:t>information for health professional and parents and carers </a:t>
            </a:r>
          </a:p>
          <a:p>
            <a:r>
              <a:rPr lang="en-GB" dirty="0"/>
              <a:t>mechanisms being established for identification (including movers in and out), uptake capture accurate cover data</a:t>
            </a:r>
          </a:p>
          <a:p>
            <a:r>
              <a:rPr lang="en-GB" dirty="0"/>
              <a:t>pathway to ensure SCID screen outcome made available</a:t>
            </a:r>
          </a:p>
          <a:p>
            <a:r>
              <a:rPr lang="en-GB" dirty="0"/>
              <a:t>funding of the neonatal BCG immunisation programme will continue to be funded through the CCG Maternity Tariff </a:t>
            </a:r>
          </a:p>
          <a:p>
            <a:endParaRPr lang="en-GB" dirty="0"/>
          </a:p>
        </p:txBody>
      </p:sp>
      <p:sp>
        <p:nvSpPr>
          <p:cNvPr id="4" name="Footer Placeholder 3">
            <a:extLst>
              <a:ext uri="{FF2B5EF4-FFF2-40B4-BE49-F238E27FC236}">
                <a16:creationId xmlns:a16="http://schemas.microsoft.com/office/drawing/2014/main" id="{5E543355-30B1-4262-A710-B7BA60796832}"/>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CC77AA6D-5A10-4906-8AFA-FD3180823425}"/>
              </a:ext>
            </a:extLst>
          </p:cNvPr>
          <p:cNvSpPr>
            <a:spLocks noGrp="1"/>
          </p:cNvSpPr>
          <p:nvPr>
            <p:ph type="sldNum" sz="quarter" idx="11"/>
          </p:nvPr>
        </p:nvSpPr>
        <p:spPr/>
        <p:txBody>
          <a:bodyPr/>
          <a:lstStyle/>
          <a:p>
            <a:fld id="{344369E4-5DE7-46E5-874E-4FD437973785}" type="slidenum">
              <a:rPr lang="en-GB" smtClean="0"/>
              <a:pPr/>
              <a:t>11</a:t>
            </a:fld>
            <a:endParaRPr lang="en-GB" sz="1400" dirty="0"/>
          </a:p>
        </p:txBody>
      </p:sp>
    </p:spTree>
    <p:extLst>
      <p:ext uri="{BB962C8B-B14F-4D97-AF65-F5344CB8AC3E}">
        <p14:creationId xmlns:p14="http://schemas.microsoft.com/office/powerpoint/2010/main" val="613931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F5AE-6713-4F78-A74C-34188CCC4600}"/>
              </a:ext>
            </a:extLst>
          </p:cNvPr>
          <p:cNvSpPr>
            <a:spLocks noGrp="1"/>
          </p:cNvSpPr>
          <p:nvPr>
            <p:ph type="title"/>
          </p:nvPr>
        </p:nvSpPr>
        <p:spPr/>
        <p:txBody>
          <a:bodyPr/>
          <a:lstStyle/>
          <a:p>
            <a:r>
              <a:rPr lang="en-GB" dirty="0"/>
              <a:t>References and resources</a:t>
            </a:r>
          </a:p>
        </p:txBody>
      </p:sp>
      <p:sp>
        <p:nvSpPr>
          <p:cNvPr id="3" name="Content Placeholder 2">
            <a:extLst>
              <a:ext uri="{FF2B5EF4-FFF2-40B4-BE49-F238E27FC236}">
                <a16:creationId xmlns:a16="http://schemas.microsoft.com/office/drawing/2014/main" id="{21D6C256-8173-46E5-A949-8574DE2099BD}"/>
              </a:ext>
            </a:extLst>
          </p:cNvPr>
          <p:cNvSpPr>
            <a:spLocks noGrp="1"/>
          </p:cNvSpPr>
          <p:nvPr>
            <p:ph idx="1"/>
          </p:nvPr>
        </p:nvSpPr>
        <p:spPr>
          <a:xfrm>
            <a:off x="330206" y="1481070"/>
            <a:ext cx="11123857" cy="4726547"/>
          </a:xfrm>
        </p:spPr>
        <p:txBody>
          <a:bodyPr>
            <a:normAutofit lnSpcReduction="10000"/>
          </a:bodyPr>
          <a:lstStyle/>
          <a:p>
            <a:pPr marL="0" indent="0">
              <a:buNone/>
            </a:pPr>
            <a:r>
              <a:rPr lang="en-GB" b="1" dirty="0">
                <a:hlinkClick r:id="rId2">
                  <a:extLst>
                    <a:ext uri="{A12FA001-AC4F-418D-AE19-62706E023703}">
                      <ahyp:hlinkClr xmlns:ahyp="http://schemas.microsoft.com/office/drawing/2018/hyperlinkcolor" val="tx"/>
                    </a:ext>
                  </a:extLst>
                </a:hlinkClick>
              </a:rPr>
              <a:t>References </a:t>
            </a:r>
          </a:p>
          <a:p>
            <a:pPr marL="285750" indent="-285750"/>
            <a:r>
              <a:rPr lang="en-GB" dirty="0">
                <a:solidFill>
                  <a:srgbClr val="0563C1"/>
                </a:solidFill>
                <a:hlinkClick r:id="rId2">
                  <a:extLst>
                    <a:ext uri="{A12FA001-AC4F-418D-AE19-62706E023703}">
                      <ahyp:hlinkClr xmlns:ahyp="http://schemas.microsoft.com/office/drawing/2018/hyperlinkcolor" val="tx"/>
                    </a:ext>
                  </a:extLst>
                </a:hlinkClick>
              </a:rPr>
              <a:t>The Green Book (chapter 6 and 32) </a:t>
            </a:r>
            <a:endParaRPr lang="en-GB" dirty="0">
              <a:solidFill>
                <a:srgbClr val="0563C1"/>
              </a:solidFill>
            </a:endParaRPr>
          </a:p>
          <a:p>
            <a:pPr marL="285750" indent="-285750"/>
            <a:r>
              <a:rPr lang="en-GB" dirty="0">
                <a:hlinkClick r:id="rId3"/>
              </a:rPr>
              <a:t>Effect of BCG vaccination on childhood tuberculous meningitis and </a:t>
            </a:r>
            <a:r>
              <a:rPr lang="en-GB" dirty="0" err="1">
                <a:hlinkClick r:id="rId3"/>
              </a:rPr>
              <a:t>miliary</a:t>
            </a:r>
            <a:r>
              <a:rPr lang="en-GB" dirty="0">
                <a:hlinkClick r:id="rId3"/>
              </a:rPr>
              <a:t> tuberculosis worldwide: a meta-analysis and assessment of cost-effectiveness</a:t>
            </a:r>
            <a:r>
              <a:rPr lang="en-GB" dirty="0"/>
              <a:t> </a:t>
            </a:r>
          </a:p>
          <a:p>
            <a:pPr marL="285750" indent="-285750"/>
            <a:r>
              <a:rPr lang="en-GB" dirty="0">
                <a:hlinkClick r:id="rId4"/>
              </a:rPr>
              <a:t>Tuberculosis contact investigation in low prevalence countries: a European consensus</a:t>
            </a:r>
            <a:endParaRPr lang="en-GB" dirty="0"/>
          </a:p>
          <a:p>
            <a:pPr marL="0" indent="0">
              <a:buNone/>
            </a:pPr>
            <a:r>
              <a:rPr lang="en-GB" b="1" u="sng" dirty="0"/>
              <a:t>Resources</a:t>
            </a:r>
          </a:p>
          <a:p>
            <a:pPr marL="285750" indent="-285750"/>
            <a:r>
              <a:rPr lang="en-GB" dirty="0">
                <a:hlinkClick r:id="rId5"/>
              </a:rPr>
              <a:t>Updated UKHSA PGD template </a:t>
            </a:r>
            <a:endParaRPr lang="en-GB" dirty="0"/>
          </a:p>
          <a:p>
            <a:pPr marL="285750" indent="-285750"/>
            <a:r>
              <a:rPr lang="en-GB" dirty="0">
                <a:hlinkClick r:id="rId6"/>
              </a:rPr>
              <a:t>Healthcare professional information and guidance, including training slides </a:t>
            </a:r>
            <a:endParaRPr lang="en-GB" dirty="0"/>
          </a:p>
          <a:p>
            <a:pPr marL="285750" indent="-285750"/>
            <a:r>
              <a:rPr lang="en-GB" dirty="0">
                <a:hlinkClick r:id="rId7"/>
              </a:rPr>
              <a:t>Further information on SCID </a:t>
            </a:r>
            <a:endParaRPr lang="en-GB" dirty="0"/>
          </a:p>
          <a:p>
            <a:pPr marL="285750" indent="-285750"/>
            <a:r>
              <a:rPr lang="en-GB" dirty="0"/>
              <a:t>For schedules 2, 4 and 6 please contact your regional commissioners</a:t>
            </a:r>
          </a:p>
          <a:p>
            <a:endParaRPr lang="en-GB" dirty="0"/>
          </a:p>
        </p:txBody>
      </p:sp>
      <p:sp>
        <p:nvSpPr>
          <p:cNvPr id="4" name="Footer Placeholder 3">
            <a:extLst>
              <a:ext uri="{FF2B5EF4-FFF2-40B4-BE49-F238E27FC236}">
                <a16:creationId xmlns:a16="http://schemas.microsoft.com/office/drawing/2014/main" id="{982C2768-9F54-4CAC-BC25-E1E45D1CB280}"/>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D7213CE6-AD2E-4360-BB3B-02D9827DE841}"/>
              </a:ext>
            </a:extLst>
          </p:cNvPr>
          <p:cNvSpPr>
            <a:spLocks noGrp="1"/>
          </p:cNvSpPr>
          <p:nvPr>
            <p:ph type="sldNum" sz="quarter" idx="11"/>
          </p:nvPr>
        </p:nvSpPr>
        <p:spPr/>
        <p:txBody>
          <a:bodyPr/>
          <a:lstStyle/>
          <a:p>
            <a:fld id="{344369E4-5DE7-46E5-874E-4FD437973785}" type="slidenum">
              <a:rPr lang="en-GB" smtClean="0"/>
              <a:pPr/>
              <a:t>12</a:t>
            </a:fld>
            <a:endParaRPr lang="en-GB" sz="1400" dirty="0"/>
          </a:p>
        </p:txBody>
      </p:sp>
    </p:spTree>
    <p:extLst>
      <p:ext uri="{BB962C8B-B14F-4D97-AF65-F5344CB8AC3E}">
        <p14:creationId xmlns:p14="http://schemas.microsoft.com/office/powerpoint/2010/main" val="7633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96D7-D5BC-4388-B06F-EC5FB2A71684}"/>
              </a:ext>
            </a:extLst>
          </p:cNvPr>
          <p:cNvSpPr>
            <a:spLocks noGrp="1"/>
          </p:cNvSpPr>
          <p:nvPr>
            <p:ph type="title"/>
          </p:nvPr>
        </p:nvSpPr>
        <p:spPr/>
        <p:txBody>
          <a:bodyPr/>
          <a:lstStyle/>
          <a:p>
            <a:r>
              <a:rPr lang="en-GB" dirty="0"/>
              <a:t>Aim of this session </a:t>
            </a:r>
          </a:p>
        </p:txBody>
      </p:sp>
      <p:sp>
        <p:nvSpPr>
          <p:cNvPr id="3" name="Content Placeholder 2">
            <a:extLst>
              <a:ext uri="{FF2B5EF4-FFF2-40B4-BE49-F238E27FC236}">
                <a16:creationId xmlns:a16="http://schemas.microsoft.com/office/drawing/2014/main" id="{7684B0D2-659E-4247-A873-7D9334362682}"/>
              </a:ext>
            </a:extLst>
          </p:cNvPr>
          <p:cNvSpPr>
            <a:spLocks noGrp="1"/>
          </p:cNvSpPr>
          <p:nvPr>
            <p:ph idx="1"/>
          </p:nvPr>
        </p:nvSpPr>
        <p:spPr/>
        <p:txBody>
          <a:bodyPr/>
          <a:lstStyle/>
          <a:p>
            <a:endParaRPr lang="en-GB" dirty="0"/>
          </a:p>
          <a:p>
            <a:endParaRPr lang="en-GB" dirty="0"/>
          </a:p>
          <a:p>
            <a:pPr marL="0" indent="0">
              <a:buNone/>
            </a:pPr>
            <a:r>
              <a:rPr lang="en-GB" dirty="0"/>
              <a:t>By the end of this session you should have a better understanding of the changes to the neonatal BCG programme enabling safe practice.</a:t>
            </a:r>
          </a:p>
          <a:p>
            <a:pPr marL="0" indent="0">
              <a:buNone/>
            </a:pPr>
            <a:endParaRPr lang="en-GB" dirty="0"/>
          </a:p>
        </p:txBody>
      </p:sp>
      <p:sp>
        <p:nvSpPr>
          <p:cNvPr id="4" name="Footer Placeholder 3">
            <a:extLst>
              <a:ext uri="{FF2B5EF4-FFF2-40B4-BE49-F238E27FC236}">
                <a16:creationId xmlns:a16="http://schemas.microsoft.com/office/drawing/2014/main" id="{72646DA4-F8EC-415A-B6DA-D07232B43E2B}"/>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15D769F9-2830-4D39-92B3-65E9EDA50772}"/>
              </a:ext>
            </a:extLst>
          </p:cNvPr>
          <p:cNvSpPr>
            <a:spLocks noGrp="1"/>
          </p:cNvSpPr>
          <p:nvPr>
            <p:ph type="sldNum" sz="quarter" idx="11"/>
          </p:nvPr>
        </p:nvSpPr>
        <p:spPr/>
        <p:txBody>
          <a:bodyPr/>
          <a:lstStyle/>
          <a:p>
            <a:fld id="{344369E4-5DE7-46E5-874E-4FD437973785}" type="slidenum">
              <a:rPr lang="en-GB" smtClean="0"/>
              <a:pPr/>
              <a:t>2</a:t>
            </a:fld>
            <a:endParaRPr lang="en-GB" sz="1400" dirty="0"/>
          </a:p>
        </p:txBody>
      </p:sp>
    </p:spTree>
    <p:extLst>
      <p:ext uri="{BB962C8B-B14F-4D97-AF65-F5344CB8AC3E}">
        <p14:creationId xmlns:p14="http://schemas.microsoft.com/office/powerpoint/2010/main" val="78080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BBE29-D10A-4E5D-A950-3E9CB82DFB33}"/>
              </a:ext>
            </a:extLst>
          </p:cNvPr>
          <p:cNvSpPr>
            <a:spLocks noGrp="1"/>
          </p:cNvSpPr>
          <p:nvPr>
            <p:ph type="title"/>
          </p:nvPr>
        </p:nvSpPr>
        <p:spPr/>
        <p:txBody>
          <a:bodyPr/>
          <a:lstStyle/>
          <a:p>
            <a:r>
              <a:rPr lang="en-GB" sz="4000" dirty="0"/>
              <a:t>Neonatal BCG immunisation programme </a:t>
            </a:r>
            <a:endParaRPr lang="en-GB" dirty="0"/>
          </a:p>
        </p:txBody>
      </p:sp>
      <p:sp>
        <p:nvSpPr>
          <p:cNvPr id="4" name="Footer Placeholder 3">
            <a:extLst>
              <a:ext uri="{FF2B5EF4-FFF2-40B4-BE49-F238E27FC236}">
                <a16:creationId xmlns:a16="http://schemas.microsoft.com/office/drawing/2014/main" id="{E9EA5C61-9ABE-445E-B284-3FFB387F0C9F}"/>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839DA029-1A08-45D6-85F9-35064CACA02B}"/>
              </a:ext>
            </a:extLst>
          </p:cNvPr>
          <p:cNvSpPr>
            <a:spLocks noGrp="1"/>
          </p:cNvSpPr>
          <p:nvPr>
            <p:ph type="sldNum" sz="quarter" idx="11"/>
          </p:nvPr>
        </p:nvSpPr>
        <p:spPr/>
        <p:txBody>
          <a:bodyPr/>
          <a:lstStyle/>
          <a:p>
            <a:fld id="{344369E4-5DE7-46E5-874E-4FD437973785}" type="slidenum">
              <a:rPr lang="en-GB" smtClean="0"/>
              <a:pPr/>
              <a:t>3</a:t>
            </a:fld>
            <a:endParaRPr lang="en-GB" sz="1400" dirty="0"/>
          </a:p>
        </p:txBody>
      </p:sp>
      <p:pic>
        <p:nvPicPr>
          <p:cNvPr id="8" name="Picture 7" descr="Text, whiteboard&#10;&#10;Description automatically generated">
            <a:extLst>
              <a:ext uri="{FF2B5EF4-FFF2-40B4-BE49-F238E27FC236}">
                <a16:creationId xmlns:a16="http://schemas.microsoft.com/office/drawing/2014/main" id="{E3AE5E95-8E8E-463A-9D00-1E55CF15DC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5011" y="1464709"/>
            <a:ext cx="2252245" cy="4773057"/>
          </a:xfrm>
          <a:prstGeom prst="rect">
            <a:avLst/>
          </a:prstGeom>
        </p:spPr>
      </p:pic>
      <p:sp>
        <p:nvSpPr>
          <p:cNvPr id="11" name="TextBox 10">
            <a:extLst>
              <a:ext uri="{FF2B5EF4-FFF2-40B4-BE49-F238E27FC236}">
                <a16:creationId xmlns:a16="http://schemas.microsoft.com/office/drawing/2014/main" id="{945661D4-0D1B-4D60-81F7-70DC85764129}"/>
              </a:ext>
            </a:extLst>
          </p:cNvPr>
          <p:cNvSpPr txBox="1"/>
          <p:nvPr/>
        </p:nvSpPr>
        <p:spPr>
          <a:xfrm>
            <a:off x="330205" y="1633928"/>
            <a:ext cx="6715171" cy="3785652"/>
          </a:xfrm>
          <a:prstGeom prst="rect">
            <a:avLst/>
          </a:prstGeom>
          <a:noFill/>
        </p:spPr>
        <p:txBody>
          <a:bodyPr wrap="square" rtlCol="0">
            <a:spAutoFit/>
          </a:bodyPr>
          <a:lstStyle/>
          <a:p>
            <a:pPr lvl="0"/>
            <a:r>
              <a:rPr lang="en-GB" sz="2400" dirty="0"/>
              <a:t>The aim of the BCG Immunisation Programme is to protect those who are at an increased risk from exposure to TB and developing severe disease and prevent morbidity and mortality premature death.</a:t>
            </a:r>
          </a:p>
          <a:p>
            <a:pPr lvl="0"/>
            <a:endParaRPr lang="en-GB" sz="2400" dirty="0"/>
          </a:p>
          <a:p>
            <a:pPr lvl="0"/>
            <a:r>
              <a:rPr lang="en-GB" sz="2400" dirty="0"/>
              <a:t>Trails have shown the vaccine to be 60 to 80% effective against the most severe forms of the disease such as TB meningitis and disseminated disease in children. </a:t>
            </a:r>
            <a:endParaRPr lang="en-US" sz="2400" dirty="0"/>
          </a:p>
        </p:txBody>
      </p:sp>
    </p:spTree>
    <p:extLst>
      <p:ext uri="{BB962C8B-B14F-4D97-AF65-F5344CB8AC3E}">
        <p14:creationId xmlns:p14="http://schemas.microsoft.com/office/powerpoint/2010/main" val="3332548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FC9B2-5FB3-46F4-B1E7-329FF77E83AF}"/>
              </a:ext>
            </a:extLst>
          </p:cNvPr>
          <p:cNvSpPr>
            <a:spLocks noGrp="1"/>
          </p:cNvSpPr>
          <p:nvPr>
            <p:ph type="title"/>
          </p:nvPr>
        </p:nvSpPr>
        <p:spPr/>
        <p:txBody>
          <a:bodyPr>
            <a:normAutofit fontScale="90000"/>
          </a:bodyPr>
          <a:lstStyle/>
          <a:p>
            <a:r>
              <a:rPr lang="en-GB" dirty="0"/>
              <a:t>Risk of progression to active disease after infection in immune competent children</a:t>
            </a:r>
          </a:p>
        </p:txBody>
      </p:sp>
      <p:pic>
        <p:nvPicPr>
          <p:cNvPr id="6" name="Content Placeholder 5">
            <a:extLst>
              <a:ext uri="{FF2B5EF4-FFF2-40B4-BE49-F238E27FC236}">
                <a16:creationId xmlns:a16="http://schemas.microsoft.com/office/drawing/2014/main" id="{FFEF5F76-65BB-4B24-8EB1-D015EA63A451}"/>
              </a:ext>
            </a:extLst>
          </p:cNvPr>
          <p:cNvPicPr>
            <a:picLocks noGrp="1" noChangeAspect="1"/>
          </p:cNvPicPr>
          <p:nvPr>
            <p:ph idx="1"/>
          </p:nvPr>
        </p:nvPicPr>
        <p:blipFill>
          <a:blip r:embed="rId3"/>
          <a:stretch>
            <a:fillRect/>
          </a:stretch>
        </p:blipFill>
        <p:spPr>
          <a:xfrm>
            <a:off x="777019" y="1950832"/>
            <a:ext cx="10229975" cy="3999323"/>
          </a:xfrm>
          <a:prstGeom prst="rect">
            <a:avLst/>
          </a:prstGeom>
        </p:spPr>
      </p:pic>
      <p:sp>
        <p:nvSpPr>
          <p:cNvPr id="4" name="Footer Placeholder 3">
            <a:extLst>
              <a:ext uri="{FF2B5EF4-FFF2-40B4-BE49-F238E27FC236}">
                <a16:creationId xmlns:a16="http://schemas.microsoft.com/office/drawing/2014/main" id="{34521334-9D04-462B-BCAC-B7F0D822E2A2}"/>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82D695C4-6F3E-483A-9099-EF517BB0F882}"/>
              </a:ext>
            </a:extLst>
          </p:cNvPr>
          <p:cNvSpPr>
            <a:spLocks noGrp="1"/>
          </p:cNvSpPr>
          <p:nvPr>
            <p:ph type="sldNum" sz="quarter" idx="11"/>
          </p:nvPr>
        </p:nvSpPr>
        <p:spPr/>
        <p:txBody>
          <a:bodyPr/>
          <a:lstStyle/>
          <a:p>
            <a:fld id="{344369E4-5DE7-46E5-874E-4FD437973785}" type="slidenum">
              <a:rPr lang="en-GB" smtClean="0"/>
              <a:pPr/>
              <a:t>4</a:t>
            </a:fld>
            <a:endParaRPr lang="en-GB" sz="1400" dirty="0"/>
          </a:p>
        </p:txBody>
      </p:sp>
      <p:sp>
        <p:nvSpPr>
          <p:cNvPr id="7" name="TextBox 6">
            <a:extLst>
              <a:ext uri="{FF2B5EF4-FFF2-40B4-BE49-F238E27FC236}">
                <a16:creationId xmlns:a16="http://schemas.microsoft.com/office/drawing/2014/main" id="{30DB0F5B-1C77-464A-8F46-E6F9F023CAB5}"/>
              </a:ext>
            </a:extLst>
          </p:cNvPr>
          <p:cNvSpPr txBox="1"/>
          <p:nvPr/>
        </p:nvSpPr>
        <p:spPr>
          <a:xfrm>
            <a:off x="6271762" y="6040614"/>
            <a:ext cx="4821789" cy="307777"/>
          </a:xfrm>
          <a:prstGeom prst="rect">
            <a:avLst/>
          </a:prstGeom>
          <a:noFill/>
        </p:spPr>
        <p:txBody>
          <a:bodyPr wrap="square" rtlCol="0">
            <a:spAutoFit/>
          </a:bodyPr>
          <a:lstStyle/>
          <a:p>
            <a:r>
              <a:rPr lang="en-GB" sz="1400" dirty="0"/>
              <a:t>Ref: </a:t>
            </a:r>
            <a:r>
              <a:rPr lang="en-GB" sz="1400" dirty="0">
                <a:hlinkClick r:id="rId4"/>
              </a:rPr>
              <a:t>https://erj.ersjournals.com/content/erj/36/4/925.full.pdf</a:t>
            </a:r>
            <a:r>
              <a:rPr lang="en-GB" sz="1400" dirty="0"/>
              <a:t> </a:t>
            </a:r>
          </a:p>
        </p:txBody>
      </p:sp>
    </p:spTree>
    <p:extLst>
      <p:ext uri="{BB962C8B-B14F-4D97-AF65-F5344CB8AC3E}">
        <p14:creationId xmlns:p14="http://schemas.microsoft.com/office/powerpoint/2010/main" val="1130007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50109-C1B5-45FD-996B-53AE82057E4D}"/>
              </a:ext>
            </a:extLst>
          </p:cNvPr>
          <p:cNvSpPr>
            <a:spLocks noGrp="1"/>
          </p:cNvSpPr>
          <p:nvPr>
            <p:ph type="title"/>
          </p:nvPr>
        </p:nvSpPr>
        <p:spPr/>
        <p:txBody>
          <a:bodyPr/>
          <a:lstStyle/>
          <a:p>
            <a:r>
              <a:rPr lang="en-GB" dirty="0"/>
              <a:t>Changes to the BCG programme</a:t>
            </a:r>
          </a:p>
        </p:txBody>
      </p:sp>
      <p:sp>
        <p:nvSpPr>
          <p:cNvPr id="4" name="Footer Placeholder 3">
            <a:extLst>
              <a:ext uri="{FF2B5EF4-FFF2-40B4-BE49-F238E27FC236}">
                <a16:creationId xmlns:a16="http://schemas.microsoft.com/office/drawing/2014/main" id="{ECB2728B-E190-4F11-BD9F-4887D5CA8FD9}"/>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7F613BDF-69DD-46D4-9575-4C12AAC39630}"/>
              </a:ext>
            </a:extLst>
          </p:cNvPr>
          <p:cNvSpPr>
            <a:spLocks noGrp="1"/>
          </p:cNvSpPr>
          <p:nvPr>
            <p:ph type="sldNum" sz="quarter" idx="11"/>
          </p:nvPr>
        </p:nvSpPr>
        <p:spPr/>
        <p:txBody>
          <a:bodyPr/>
          <a:lstStyle/>
          <a:p>
            <a:fld id="{344369E4-5DE7-46E5-874E-4FD437973785}" type="slidenum">
              <a:rPr lang="en-GB" smtClean="0"/>
              <a:pPr/>
              <a:t>5</a:t>
            </a:fld>
            <a:endParaRPr lang="en-GB" sz="1400" dirty="0"/>
          </a:p>
        </p:txBody>
      </p:sp>
      <p:graphicFrame>
        <p:nvGraphicFramePr>
          <p:cNvPr id="6" name="Content Placeholder 2">
            <a:extLst>
              <a:ext uri="{FF2B5EF4-FFF2-40B4-BE49-F238E27FC236}">
                <a16:creationId xmlns:a16="http://schemas.microsoft.com/office/drawing/2014/main" id="{DA1D9D44-7149-4AB0-8C56-3EE0D481186F}"/>
              </a:ext>
            </a:extLst>
          </p:cNvPr>
          <p:cNvGraphicFramePr>
            <a:graphicFrameLocks noGrp="1"/>
          </p:cNvGraphicFramePr>
          <p:nvPr>
            <p:ph idx="1"/>
            <p:extLst>
              <p:ext uri="{D42A27DB-BD31-4B8C-83A1-F6EECF244321}">
                <p14:modId xmlns:p14="http://schemas.microsoft.com/office/powerpoint/2010/main" val="2965373351"/>
              </p:ext>
            </p:extLst>
          </p:nvPr>
        </p:nvGraphicFramePr>
        <p:xfrm>
          <a:off x="330200" y="1774825"/>
          <a:ext cx="11370569"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873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35688-69A5-4D6B-B7DD-7EF1FA757A65}"/>
              </a:ext>
            </a:extLst>
          </p:cNvPr>
          <p:cNvSpPr>
            <a:spLocks noGrp="1"/>
          </p:cNvSpPr>
          <p:nvPr>
            <p:ph type="title"/>
          </p:nvPr>
        </p:nvSpPr>
        <p:spPr/>
        <p:txBody>
          <a:bodyPr>
            <a:normAutofit/>
          </a:bodyPr>
          <a:lstStyle/>
          <a:p>
            <a:r>
              <a:rPr lang="en-GB" b="1" dirty="0"/>
              <a:t>Eligibility for neonatal BCG</a:t>
            </a:r>
            <a:endParaRPr lang="en-GB" dirty="0"/>
          </a:p>
        </p:txBody>
      </p:sp>
      <p:sp>
        <p:nvSpPr>
          <p:cNvPr id="4" name="Footer Placeholder 3">
            <a:extLst>
              <a:ext uri="{FF2B5EF4-FFF2-40B4-BE49-F238E27FC236}">
                <a16:creationId xmlns:a16="http://schemas.microsoft.com/office/drawing/2014/main" id="{7B4B465C-BC12-41C8-9E47-AB7C6CC3B9F4}"/>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5FBA18B9-1359-48AD-95AF-5F6F21763794}"/>
              </a:ext>
            </a:extLst>
          </p:cNvPr>
          <p:cNvSpPr>
            <a:spLocks noGrp="1"/>
          </p:cNvSpPr>
          <p:nvPr>
            <p:ph type="sldNum" sz="quarter" idx="11"/>
          </p:nvPr>
        </p:nvSpPr>
        <p:spPr/>
        <p:txBody>
          <a:bodyPr/>
          <a:lstStyle/>
          <a:p>
            <a:fld id="{344369E4-5DE7-46E5-874E-4FD437973785}" type="slidenum">
              <a:rPr lang="en-GB" smtClean="0"/>
              <a:pPr/>
              <a:t>6</a:t>
            </a:fld>
            <a:endParaRPr lang="en-GB" sz="1400" dirty="0"/>
          </a:p>
        </p:txBody>
      </p:sp>
      <p:sp>
        <p:nvSpPr>
          <p:cNvPr id="6" name="Content Placeholder 2">
            <a:extLst>
              <a:ext uri="{FF2B5EF4-FFF2-40B4-BE49-F238E27FC236}">
                <a16:creationId xmlns:a16="http://schemas.microsoft.com/office/drawing/2014/main" id="{72468E38-C80F-427B-B1C3-D8D092712A7E}"/>
              </a:ext>
            </a:extLst>
          </p:cNvPr>
          <p:cNvSpPr>
            <a:spLocks noGrp="1"/>
          </p:cNvSpPr>
          <p:nvPr>
            <p:ph idx="1"/>
          </p:nvPr>
        </p:nvSpPr>
        <p:spPr>
          <a:xfrm>
            <a:off x="330200" y="1774825"/>
            <a:ext cx="11123613" cy="4351338"/>
          </a:xfrm>
          <a:solidFill>
            <a:schemeClr val="bg1"/>
          </a:solidFill>
        </p:spPr>
        <p:txBody>
          <a:bodyPr/>
          <a:lstStyle/>
          <a:p>
            <a:pPr>
              <a:lnSpc>
                <a:spcPct val="104000"/>
              </a:lnSpc>
              <a:spcAft>
                <a:spcPts val="600"/>
              </a:spcAft>
            </a:pPr>
            <a:r>
              <a:rPr lang="en-GB" sz="2400" dirty="0"/>
              <a:t>all infants (0 to 12 months) living in areas of the UK where the annual incidence of TB is 40/100,000 or greater </a:t>
            </a:r>
          </a:p>
          <a:p>
            <a:pPr>
              <a:lnSpc>
                <a:spcPct val="104000"/>
              </a:lnSpc>
              <a:spcAft>
                <a:spcPts val="600"/>
              </a:spcAft>
            </a:pPr>
            <a:r>
              <a:rPr lang="en-GB" sz="2400" dirty="0"/>
              <a:t>all infants </a:t>
            </a:r>
            <a:r>
              <a:rPr lang="en-GB" dirty="0"/>
              <a:t>(0 to 12 months) </a:t>
            </a:r>
            <a:r>
              <a:rPr lang="en-GB" sz="2400" dirty="0"/>
              <a:t>with a parent or grandparent who was born in a country where the annual incidence of TB is 40/100,000 or greater</a:t>
            </a:r>
            <a:r>
              <a:rPr lang="en-GB" sz="2400" baseline="30000" dirty="0"/>
              <a:t> </a:t>
            </a:r>
            <a:endParaRPr lang="en-GB" sz="2400" dirty="0"/>
          </a:p>
          <a:p>
            <a:pPr marL="0" indent="0">
              <a:lnSpc>
                <a:spcPct val="104000"/>
              </a:lnSpc>
              <a:spcAft>
                <a:spcPts val="600"/>
              </a:spcAft>
              <a:buNone/>
            </a:pPr>
            <a:r>
              <a:rPr lang="en-GB" sz="2400" dirty="0"/>
              <a:t>For country information on prevalence visit</a:t>
            </a:r>
            <a:r>
              <a:rPr lang="en-GB" dirty="0"/>
              <a:t> </a:t>
            </a:r>
            <a:r>
              <a:rPr lang="en-GB" dirty="0">
                <a:hlinkClick r:id="rId3"/>
              </a:rPr>
              <a:t>GOV.UK</a:t>
            </a:r>
            <a:endParaRPr lang="en-GB" dirty="0"/>
          </a:p>
        </p:txBody>
      </p:sp>
    </p:spTree>
    <p:extLst>
      <p:ext uri="{BB962C8B-B14F-4D97-AF65-F5344CB8AC3E}">
        <p14:creationId xmlns:p14="http://schemas.microsoft.com/office/powerpoint/2010/main" val="6777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22450-2EA1-4469-B44A-5207C476EA78}"/>
              </a:ext>
            </a:extLst>
          </p:cNvPr>
          <p:cNvSpPr>
            <a:spLocks noGrp="1"/>
          </p:cNvSpPr>
          <p:nvPr>
            <p:ph type="title"/>
          </p:nvPr>
        </p:nvSpPr>
        <p:spPr/>
        <p:txBody>
          <a:bodyPr>
            <a:normAutofit fontScale="90000"/>
          </a:bodyPr>
          <a:lstStyle/>
          <a:p>
            <a:r>
              <a:rPr lang="en-GB" b="1" dirty="0"/>
              <a:t>SCID</a:t>
            </a:r>
            <a:br>
              <a:rPr lang="en-GB" dirty="0"/>
            </a:br>
            <a:endParaRPr lang="en-GB" dirty="0"/>
          </a:p>
        </p:txBody>
      </p:sp>
      <p:sp>
        <p:nvSpPr>
          <p:cNvPr id="3" name="Content Placeholder 2">
            <a:extLst>
              <a:ext uri="{FF2B5EF4-FFF2-40B4-BE49-F238E27FC236}">
                <a16:creationId xmlns:a16="http://schemas.microsoft.com/office/drawing/2014/main" id="{E0A68E6B-7C85-4884-B950-61A73B1961C4}"/>
              </a:ext>
            </a:extLst>
          </p:cNvPr>
          <p:cNvSpPr>
            <a:spLocks noGrp="1"/>
          </p:cNvSpPr>
          <p:nvPr>
            <p:ph idx="1"/>
          </p:nvPr>
        </p:nvSpPr>
        <p:spPr/>
        <p:txBody>
          <a:bodyPr>
            <a:normAutofit fontScale="92500" lnSpcReduction="10000"/>
          </a:bodyPr>
          <a:lstStyle/>
          <a:p>
            <a:r>
              <a:rPr lang="en-GB" dirty="0">
                <a:solidFill>
                  <a:prstClr val="black"/>
                </a:solidFill>
              </a:rPr>
              <a:t>SCID is a group of rare, usually recessively inherited conditions that cause major immune system problems </a:t>
            </a:r>
          </a:p>
          <a:p>
            <a:r>
              <a:rPr lang="en-GB" dirty="0"/>
              <a:t>about 1 in 40,000 babies born in England have SCID (approximately 16 babies per year)</a:t>
            </a:r>
          </a:p>
          <a:p>
            <a:pPr>
              <a:lnSpc>
                <a:spcPct val="150000"/>
              </a:lnSpc>
              <a:spcBef>
                <a:spcPts val="1200"/>
              </a:spcBef>
            </a:pPr>
            <a:r>
              <a:rPr lang="en-GB" dirty="0">
                <a:solidFill>
                  <a:prstClr val="black"/>
                </a:solidFill>
              </a:rPr>
              <a:t>currently, about 30% of babies are identified by family history</a:t>
            </a:r>
          </a:p>
          <a:p>
            <a:pPr>
              <a:lnSpc>
                <a:spcPct val="150000"/>
              </a:lnSpc>
              <a:spcBef>
                <a:spcPts val="1200"/>
              </a:spcBef>
            </a:pPr>
            <a:r>
              <a:rPr lang="en-GB" dirty="0">
                <a:solidFill>
                  <a:prstClr val="black"/>
                </a:solidFill>
              </a:rPr>
              <a:t>SCID is more common when parents are related to each other</a:t>
            </a:r>
          </a:p>
          <a:p>
            <a:pPr>
              <a:lnSpc>
                <a:spcPct val="150000"/>
              </a:lnSpc>
              <a:spcBef>
                <a:spcPts val="1200"/>
              </a:spcBef>
            </a:pPr>
            <a:r>
              <a:rPr lang="en-GB" dirty="0">
                <a:solidFill>
                  <a:prstClr val="black"/>
                </a:solidFill>
              </a:rPr>
              <a:t>SCID can happen when there is no family history</a:t>
            </a:r>
          </a:p>
          <a:p>
            <a:pPr>
              <a:lnSpc>
                <a:spcPct val="150000"/>
              </a:lnSpc>
              <a:spcBef>
                <a:spcPts val="1200"/>
              </a:spcBef>
            </a:pPr>
            <a:r>
              <a:rPr lang="en-GB" dirty="0">
                <a:solidFill>
                  <a:prstClr val="black"/>
                </a:solidFill>
              </a:rPr>
              <a:t>the delay in finding the remaining 70% means that they have been exposed to infection for longer before receiving treatment</a:t>
            </a:r>
          </a:p>
          <a:p>
            <a:pPr>
              <a:buFont typeface="Wingdings" panose="05000000000000000000" pitchFamily="2" charset="2"/>
              <a:buChar char="Ø"/>
            </a:pPr>
            <a:endParaRPr lang="en-GB" dirty="0"/>
          </a:p>
        </p:txBody>
      </p:sp>
      <p:sp>
        <p:nvSpPr>
          <p:cNvPr id="4" name="Footer Placeholder 3">
            <a:extLst>
              <a:ext uri="{FF2B5EF4-FFF2-40B4-BE49-F238E27FC236}">
                <a16:creationId xmlns:a16="http://schemas.microsoft.com/office/drawing/2014/main" id="{CE8B2862-A414-4A17-AA71-0D1244226A33}"/>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6031CDD9-26DC-4C85-A2CC-393B84C50947}"/>
              </a:ext>
            </a:extLst>
          </p:cNvPr>
          <p:cNvSpPr>
            <a:spLocks noGrp="1"/>
          </p:cNvSpPr>
          <p:nvPr>
            <p:ph type="sldNum" sz="quarter" idx="11"/>
          </p:nvPr>
        </p:nvSpPr>
        <p:spPr/>
        <p:txBody>
          <a:bodyPr/>
          <a:lstStyle/>
          <a:p>
            <a:fld id="{344369E4-5DE7-46E5-874E-4FD437973785}" type="slidenum">
              <a:rPr lang="en-GB" smtClean="0"/>
              <a:pPr/>
              <a:t>7</a:t>
            </a:fld>
            <a:endParaRPr lang="en-GB" sz="1400" dirty="0"/>
          </a:p>
        </p:txBody>
      </p:sp>
    </p:spTree>
    <p:extLst>
      <p:ext uri="{BB962C8B-B14F-4D97-AF65-F5344CB8AC3E}">
        <p14:creationId xmlns:p14="http://schemas.microsoft.com/office/powerpoint/2010/main" val="423050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8EC2-195E-4978-B51E-35B0EFBB20DB}"/>
              </a:ext>
            </a:extLst>
          </p:cNvPr>
          <p:cNvSpPr>
            <a:spLocks noGrp="1"/>
          </p:cNvSpPr>
          <p:nvPr>
            <p:ph type="title"/>
          </p:nvPr>
        </p:nvSpPr>
        <p:spPr/>
        <p:txBody>
          <a:bodyPr/>
          <a:lstStyle/>
          <a:p>
            <a:r>
              <a:rPr lang="en-GB" sz="4000" dirty="0"/>
              <a:t>What is the SCID Evaluation?</a:t>
            </a:r>
            <a:endParaRPr lang="en-GB" dirty="0"/>
          </a:p>
        </p:txBody>
      </p:sp>
      <p:sp>
        <p:nvSpPr>
          <p:cNvPr id="4" name="Footer Placeholder 3">
            <a:extLst>
              <a:ext uri="{FF2B5EF4-FFF2-40B4-BE49-F238E27FC236}">
                <a16:creationId xmlns:a16="http://schemas.microsoft.com/office/drawing/2014/main" id="{21E6C339-8FE3-4AFF-A973-9E7E3C82B609}"/>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4FE78A47-E7F4-4908-9D5A-92DAC9779B6B}"/>
              </a:ext>
            </a:extLst>
          </p:cNvPr>
          <p:cNvSpPr>
            <a:spLocks noGrp="1"/>
          </p:cNvSpPr>
          <p:nvPr>
            <p:ph type="sldNum" sz="quarter" idx="11"/>
          </p:nvPr>
        </p:nvSpPr>
        <p:spPr/>
        <p:txBody>
          <a:bodyPr/>
          <a:lstStyle/>
          <a:p>
            <a:fld id="{344369E4-5DE7-46E5-874E-4FD437973785}" type="slidenum">
              <a:rPr lang="en-GB" smtClean="0"/>
              <a:pPr/>
              <a:t>8</a:t>
            </a:fld>
            <a:endParaRPr lang="en-GB" sz="1400" dirty="0"/>
          </a:p>
        </p:txBody>
      </p:sp>
      <p:sp>
        <p:nvSpPr>
          <p:cNvPr id="16" name="Content Placeholder 2">
            <a:extLst>
              <a:ext uri="{FF2B5EF4-FFF2-40B4-BE49-F238E27FC236}">
                <a16:creationId xmlns:a16="http://schemas.microsoft.com/office/drawing/2014/main" id="{AA291D71-BC44-45DD-AA5A-C5B01FD814EB}"/>
              </a:ext>
            </a:extLst>
          </p:cNvPr>
          <p:cNvSpPr>
            <a:spLocks noGrp="1"/>
          </p:cNvSpPr>
          <p:nvPr>
            <p:ph idx="1"/>
          </p:nvPr>
        </p:nvSpPr>
        <p:spPr>
          <a:xfrm>
            <a:off x="330200" y="1774825"/>
            <a:ext cx="11123613" cy="4351338"/>
          </a:xfrm>
          <a:solidFill>
            <a:schemeClr val="bg1"/>
          </a:solidFill>
        </p:spPr>
        <p:txBody>
          <a:bodyPr>
            <a:normAutofit lnSpcReduction="10000"/>
          </a:bodyPr>
          <a:lstStyle/>
          <a:p>
            <a:pPr marL="285750" indent="-285750">
              <a:lnSpc>
                <a:spcPct val="104000"/>
              </a:lnSpc>
              <a:spcAft>
                <a:spcPts val="600"/>
              </a:spcAft>
              <a:buFont typeface="Arial" panose="020B0604020202020204" pitchFamily="34" charset="0"/>
              <a:buChar char="•"/>
            </a:pPr>
            <a:endParaRPr lang="en-GB" sz="1600" dirty="0"/>
          </a:p>
          <a:p>
            <a:pPr>
              <a:lnSpc>
                <a:spcPct val="104000"/>
              </a:lnSpc>
              <a:spcAft>
                <a:spcPts val="600"/>
              </a:spcAft>
            </a:pPr>
            <a:r>
              <a:rPr lang="en-GB" dirty="0"/>
              <a:t>need </a:t>
            </a:r>
            <a:r>
              <a:rPr lang="en-GB" dirty="0">
                <a:hlinkClick r:id="rId3"/>
              </a:rPr>
              <a:t>to evaluate how screening for SCID </a:t>
            </a:r>
            <a:r>
              <a:rPr lang="en-GB" dirty="0"/>
              <a:t>works in practice, as part of a national screening programme</a:t>
            </a:r>
          </a:p>
          <a:p>
            <a:pPr>
              <a:lnSpc>
                <a:spcPct val="104000"/>
              </a:lnSpc>
              <a:spcAft>
                <a:spcPts val="600"/>
              </a:spcAft>
            </a:pPr>
            <a:endParaRPr lang="en-GB" dirty="0"/>
          </a:p>
          <a:p>
            <a:pPr>
              <a:lnSpc>
                <a:spcPct val="104000"/>
              </a:lnSpc>
              <a:spcAft>
                <a:spcPts val="600"/>
              </a:spcAft>
            </a:pPr>
            <a:r>
              <a:rPr lang="en-GB" dirty="0"/>
              <a:t>evaluation aims to answer 11 questions and collect robust evidence on the potential benefits and harms</a:t>
            </a:r>
          </a:p>
          <a:p>
            <a:pPr>
              <a:lnSpc>
                <a:spcPct val="104000"/>
              </a:lnSpc>
              <a:spcAft>
                <a:spcPts val="600"/>
              </a:spcAft>
            </a:pPr>
            <a:endParaRPr lang="en-GB" dirty="0"/>
          </a:p>
          <a:p>
            <a:pPr>
              <a:lnSpc>
                <a:spcPct val="104000"/>
              </a:lnSpc>
              <a:spcAft>
                <a:spcPts val="600"/>
              </a:spcAft>
            </a:pPr>
            <a:r>
              <a:rPr lang="en-GB" dirty="0"/>
              <a:t>following the evaluation the National Screening Committee (NSC) will decide if SCID is added as a 10th condition to the </a:t>
            </a:r>
            <a:r>
              <a:rPr lang="en-GB" dirty="0">
                <a:hlinkClick r:id="rId4"/>
              </a:rPr>
              <a:t>Newborn blood spot screening</a:t>
            </a:r>
            <a:endParaRPr lang="en-GB" dirty="0"/>
          </a:p>
          <a:p>
            <a:pPr marL="0" indent="0">
              <a:lnSpc>
                <a:spcPct val="104000"/>
              </a:lnSpc>
              <a:spcAft>
                <a:spcPts val="600"/>
              </a:spcAft>
            </a:pPr>
            <a:endParaRPr lang="en-GB" sz="1600" dirty="0"/>
          </a:p>
          <a:p>
            <a:pPr marL="285750" indent="-285750">
              <a:lnSpc>
                <a:spcPct val="104000"/>
              </a:lnSpc>
              <a:spcAft>
                <a:spcPts val="600"/>
              </a:spcAft>
              <a:buFont typeface="Arial" panose="020B0604020202020204" pitchFamily="34" charset="0"/>
              <a:buChar char="•"/>
            </a:pPr>
            <a:endParaRPr lang="en-GB" sz="1600" dirty="0"/>
          </a:p>
        </p:txBody>
      </p:sp>
    </p:spTree>
    <p:extLst>
      <p:ext uri="{BB962C8B-B14F-4D97-AF65-F5344CB8AC3E}">
        <p14:creationId xmlns:p14="http://schemas.microsoft.com/office/powerpoint/2010/main" val="3213450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66368-0D85-476B-8CD8-1FAA8D7886E2}"/>
              </a:ext>
            </a:extLst>
          </p:cNvPr>
          <p:cNvSpPr>
            <a:spLocks noGrp="1"/>
          </p:cNvSpPr>
          <p:nvPr>
            <p:ph type="title"/>
          </p:nvPr>
        </p:nvSpPr>
        <p:spPr/>
        <p:txBody>
          <a:bodyPr/>
          <a:lstStyle/>
          <a:p>
            <a:r>
              <a:rPr lang="en-GB" dirty="0"/>
              <a:t>SCID screening lab areas</a:t>
            </a:r>
          </a:p>
        </p:txBody>
      </p:sp>
      <p:sp>
        <p:nvSpPr>
          <p:cNvPr id="4" name="Footer Placeholder 3">
            <a:extLst>
              <a:ext uri="{FF2B5EF4-FFF2-40B4-BE49-F238E27FC236}">
                <a16:creationId xmlns:a16="http://schemas.microsoft.com/office/drawing/2014/main" id="{3AC3DAD5-6E27-4C05-BA22-5D4BDA0D97F6}"/>
              </a:ext>
            </a:extLst>
          </p:cNvPr>
          <p:cNvSpPr>
            <a:spLocks noGrp="1"/>
          </p:cNvSpPr>
          <p:nvPr>
            <p:ph type="ftr" sz="quarter" idx="10"/>
          </p:nvPr>
        </p:nvSpPr>
        <p:spPr/>
        <p:txBody>
          <a:bodyPr/>
          <a:lstStyle/>
          <a:p>
            <a:pPr>
              <a:defRPr/>
            </a:pPr>
            <a:r>
              <a:rPr lang="en-GB" dirty="0">
                <a:solidFill>
                  <a:prstClr val="white"/>
                </a:solidFill>
              </a:rPr>
              <a:t>SCID evaluation and timing of BCG vaccination </a:t>
            </a:r>
          </a:p>
        </p:txBody>
      </p:sp>
      <p:sp>
        <p:nvSpPr>
          <p:cNvPr id="5" name="Slide Number Placeholder 4">
            <a:extLst>
              <a:ext uri="{FF2B5EF4-FFF2-40B4-BE49-F238E27FC236}">
                <a16:creationId xmlns:a16="http://schemas.microsoft.com/office/drawing/2014/main" id="{DD3CEB7F-CB43-4D37-A4A2-5CB85C5E9668}"/>
              </a:ext>
            </a:extLst>
          </p:cNvPr>
          <p:cNvSpPr>
            <a:spLocks noGrp="1"/>
          </p:cNvSpPr>
          <p:nvPr>
            <p:ph type="sldNum" sz="quarter" idx="11"/>
          </p:nvPr>
        </p:nvSpPr>
        <p:spPr/>
        <p:txBody>
          <a:bodyPr/>
          <a:lstStyle/>
          <a:p>
            <a:fld id="{344369E4-5DE7-46E5-874E-4FD437973785}" type="slidenum">
              <a:rPr lang="en-GB" smtClean="0"/>
              <a:pPr/>
              <a:t>9</a:t>
            </a:fld>
            <a:endParaRPr lang="en-GB" sz="1400" dirty="0"/>
          </a:p>
        </p:txBody>
      </p:sp>
      <p:sp>
        <p:nvSpPr>
          <p:cNvPr id="6" name="Content Placeholder 2">
            <a:extLst>
              <a:ext uri="{FF2B5EF4-FFF2-40B4-BE49-F238E27FC236}">
                <a16:creationId xmlns:a16="http://schemas.microsoft.com/office/drawing/2014/main" id="{AEDE824A-634D-4144-A0F7-95A9AFDB38B9}"/>
              </a:ext>
            </a:extLst>
          </p:cNvPr>
          <p:cNvSpPr>
            <a:spLocks noGrp="1"/>
          </p:cNvSpPr>
          <p:nvPr>
            <p:ph idx="1"/>
          </p:nvPr>
        </p:nvSpPr>
        <p:spPr>
          <a:xfrm>
            <a:off x="330200" y="1774825"/>
            <a:ext cx="11123613" cy="4351338"/>
          </a:xfrm>
          <a:solidFill>
            <a:schemeClr val="bg1"/>
          </a:solidFill>
        </p:spPr>
        <p:txBody>
          <a:bodyPr>
            <a:normAutofit fontScale="70000" lnSpcReduction="20000"/>
          </a:bodyPr>
          <a:lstStyle/>
          <a:p>
            <a:pPr>
              <a:lnSpc>
                <a:spcPct val="150000"/>
              </a:lnSpc>
            </a:pPr>
            <a:r>
              <a:rPr lang="en-GB" sz="2800" dirty="0"/>
              <a:t>the SCID evaluation will commence on 6</a:t>
            </a:r>
            <a:r>
              <a:rPr lang="en-GB" sz="2800" dirty="0">
                <a:solidFill>
                  <a:srgbClr val="FF0000"/>
                </a:solidFill>
              </a:rPr>
              <a:t> </a:t>
            </a:r>
            <a:r>
              <a:rPr lang="en-GB" sz="2800" dirty="0"/>
              <a:t>September 2021 and will take place over a 2 year period</a:t>
            </a:r>
          </a:p>
          <a:p>
            <a:pPr>
              <a:lnSpc>
                <a:spcPct val="150000"/>
              </a:lnSpc>
            </a:pPr>
            <a:r>
              <a:rPr lang="en-GB" sz="2800" dirty="0"/>
              <a:t>the SCID evaluation will cover approximately two-thirds of England</a:t>
            </a:r>
          </a:p>
          <a:p>
            <a:pPr>
              <a:lnSpc>
                <a:spcPct val="150000"/>
              </a:lnSpc>
            </a:pPr>
            <a:r>
              <a:rPr lang="en-GB" sz="2800" dirty="0"/>
              <a:t>the newborn blood spot (NBS) laboratories taking part are:</a:t>
            </a:r>
          </a:p>
          <a:p>
            <a:pPr lvl="1">
              <a:lnSpc>
                <a:spcPct val="150000"/>
              </a:lnSpc>
            </a:pPr>
            <a:r>
              <a:rPr lang="en-GB" sz="2800" dirty="0"/>
              <a:t>London (Great Ormond Street &amp; South East Thames)</a:t>
            </a:r>
          </a:p>
          <a:p>
            <a:pPr lvl="1">
              <a:lnSpc>
                <a:spcPct val="150000"/>
              </a:lnSpc>
            </a:pPr>
            <a:r>
              <a:rPr lang="en-GB" sz="2800" dirty="0"/>
              <a:t>Manchester</a:t>
            </a:r>
          </a:p>
          <a:p>
            <a:pPr lvl="1">
              <a:lnSpc>
                <a:spcPct val="150000"/>
              </a:lnSpc>
            </a:pPr>
            <a:r>
              <a:rPr lang="en-GB" sz="2800" dirty="0"/>
              <a:t>Birmingham</a:t>
            </a:r>
          </a:p>
          <a:p>
            <a:pPr lvl="1">
              <a:lnSpc>
                <a:spcPct val="150000"/>
              </a:lnSpc>
            </a:pPr>
            <a:r>
              <a:rPr lang="en-GB" sz="2800" dirty="0"/>
              <a:t>Newcastle</a:t>
            </a:r>
          </a:p>
          <a:p>
            <a:pPr lvl="1">
              <a:lnSpc>
                <a:spcPct val="150000"/>
              </a:lnSpc>
            </a:pPr>
            <a:r>
              <a:rPr lang="en-GB" sz="2800" dirty="0"/>
              <a:t>Sheffield</a:t>
            </a:r>
          </a:p>
          <a:p>
            <a:pPr marL="285750" indent="-285750">
              <a:lnSpc>
                <a:spcPct val="150000"/>
              </a:lnSpc>
              <a:buFont typeface="Arial" panose="020B0604020202020204" pitchFamily="34" charset="0"/>
              <a:buChar char="•"/>
            </a:pPr>
            <a:endParaRPr lang="en-GB" dirty="0"/>
          </a:p>
        </p:txBody>
      </p:sp>
      <p:pic>
        <p:nvPicPr>
          <p:cNvPr id="7" name="Picture 2" descr="Image result for to screen or not to screen">
            <a:extLst>
              <a:ext uri="{FF2B5EF4-FFF2-40B4-BE49-F238E27FC236}">
                <a16:creationId xmlns:a16="http://schemas.microsoft.com/office/drawing/2014/main" id="{51955B6E-A4F8-442C-A6DF-F9731E5FAB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264" y="4146139"/>
            <a:ext cx="3941542" cy="2136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714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1  -  Read-Only" id="{F0DA72A9-2086-4865-968B-FC9A81E55ABF}" vid="{DC624230-5E09-4112-A0E5-B42A2274E4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F10AD446FB7E40BAE0DCC32C2196ED" ma:contentTypeVersion="4" ma:contentTypeDescription="Create a new document." ma:contentTypeScope="" ma:versionID="7d91f5586a9fca09ca2c3e186dd20843">
  <xsd:schema xmlns:xsd="http://www.w3.org/2001/XMLSchema" xmlns:xs="http://www.w3.org/2001/XMLSchema" xmlns:p="http://schemas.microsoft.com/office/2006/metadata/properties" xmlns:ns3="44b7dab2-1b45-49a8-b2d5-0e9bddc37f87" targetNamespace="http://schemas.microsoft.com/office/2006/metadata/properties" ma:root="true" ma:fieldsID="db8084ffaf94db65fda31ad443ec9919" ns3:_="">
    <xsd:import namespace="44b7dab2-1b45-49a8-b2d5-0e9bddc37f8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b7dab2-1b45-49a8-b2d5-0e9bddc37f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501FE9-AF98-4B2D-8B26-F3D9BF8D1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b7dab2-1b45-49a8-b2d5-0e9bddc37f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1152F5-FD96-4246-94DE-74439BA54410}">
  <ds:schemaRefs>
    <ds:schemaRef ds:uri="http://schemas.microsoft.com/sharepoint/v3/contenttype/forms"/>
  </ds:schemaRefs>
</ds:datastoreItem>
</file>

<file path=customXml/itemProps3.xml><?xml version="1.0" encoding="utf-8"?>
<ds:datastoreItem xmlns:ds="http://schemas.openxmlformats.org/officeDocument/2006/customXml" ds:itemID="{88F76E7D-5EB0-469B-819C-BA690F03AAC2}">
  <ds:schemaRefs>
    <ds:schemaRef ds:uri="http://purl.org/dc/dcmitype/"/>
    <ds:schemaRef ds:uri="44b7dab2-1b45-49a8-b2d5-0e9bddc37f87"/>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UKHSA template_SCID evaluation and timing of BCG vaccination </Template>
  <TotalTime>440</TotalTime>
  <Words>2391</Words>
  <Application>Microsoft Office PowerPoint</Application>
  <PresentationFormat>Widescreen</PresentationFormat>
  <Paragraphs>167</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Changes to the neonatal BCG programme:   - moving the timing of BCG vaccine from at birth to 28-days  - introduction of Severe Combined Immunodeficiency (SCID) evaluation</vt:lpstr>
      <vt:lpstr>Aim of this session </vt:lpstr>
      <vt:lpstr>Neonatal BCG immunisation programme </vt:lpstr>
      <vt:lpstr>Risk of progression to active disease after infection in immune competent children</vt:lpstr>
      <vt:lpstr>Changes to the BCG programme</vt:lpstr>
      <vt:lpstr>Eligibility for neonatal BCG</vt:lpstr>
      <vt:lpstr>SCID </vt:lpstr>
      <vt:lpstr>What is the SCID Evaluation?</vt:lpstr>
      <vt:lpstr>SCID screening lab areas</vt:lpstr>
      <vt:lpstr>Possible SCID screen outcomes and related actions</vt:lpstr>
      <vt:lpstr>Resources to support and monitor the change in moving the timing of neonatal BCG to 28 days?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the neonatal BCG programme:  - moving the timing of BCG vaccine from at birth to 28- days - introduction of Severe Combined Immunodeficiency (SCID) evaluation</dc:title>
  <dc:creator>UKHSA</dc:creator>
  <cp:keywords>neonatal BCG programme; BCG vaccine; Severe Combined Immunodeficiency; SCID; evaluation</cp:keywords>
  <cp:lastModifiedBy>Sara Hodgkinson</cp:lastModifiedBy>
  <cp:revision>24</cp:revision>
  <cp:lastPrinted>2021-08-09T14:01:33Z</cp:lastPrinted>
  <dcterms:created xsi:type="dcterms:W3CDTF">2021-09-29T09:39:32Z</dcterms:created>
  <dcterms:modified xsi:type="dcterms:W3CDTF">2021-10-05T13:42:48Z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0x0101003CF10AD446FB7E40BAE0DCC32C2196ED</vt:lpwstr>
  </property>
</Properties>
</file>