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 id="2147483703" r:id="rId5"/>
    <p:sldMasterId id="2147483758" r:id="rId6"/>
    <p:sldMasterId id="2147483775" r:id="rId7"/>
  </p:sldMasterIdLst>
  <p:notesMasterIdLst>
    <p:notesMasterId r:id="rId12"/>
  </p:notesMasterIdLst>
  <p:sldIdLst>
    <p:sldId id="308" r:id="rId8"/>
    <p:sldId id="2147375289" r:id="rId9"/>
    <p:sldId id="278" r:id="rId10"/>
    <p:sldId id="21474713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A9CDCB-F814-53B6-751F-2A1BAA2A82AC}" name="Jac Gardner" initials="JG" userId="S::jac.gardner@ukhsa.gov.uk::8749850e-b839-458f-9c01-e50b8a39ee6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rah L Brown ( HR )" initials="SLB(H)" lastIdx="57" clrIdx="0">
    <p:extLst>
      <p:ext uri="{19B8F6BF-5375-455C-9EA6-DF929625EA0E}">
        <p15:presenceInfo xmlns:p15="http://schemas.microsoft.com/office/powerpoint/2012/main" userId="S::Sarah.L.Brown@phe.gov.uk::090a021f-eef7-4c5b-b553-50cd0d66a63c" providerId="AD"/>
      </p:ext>
    </p:extLst>
  </p:cmAuthor>
  <p:cmAuthor id="2" name="Sonal Gosrani" initials="SG" lastIdx="16" clrIdx="1">
    <p:extLst>
      <p:ext uri="{19B8F6BF-5375-455C-9EA6-DF929625EA0E}">
        <p15:presenceInfo xmlns:p15="http://schemas.microsoft.com/office/powerpoint/2012/main" userId="S::sonal.gosrani@phe.gov.uk::3c091f3a-1b18-4fd3-977a-44cdafc7889f" providerId="AD"/>
      </p:ext>
    </p:extLst>
  </p:cmAuthor>
  <p:cmAuthor id="3" name="Laura Ketton" initials="LK" lastIdx="24" clrIdx="2">
    <p:extLst>
      <p:ext uri="{19B8F6BF-5375-455C-9EA6-DF929625EA0E}">
        <p15:presenceInfo xmlns:p15="http://schemas.microsoft.com/office/powerpoint/2012/main" userId="S::Laura.Ketton@phe.gov.uk::42ed6abd-13f2-430f-b40b-cb364694ff57" providerId="AD"/>
      </p:ext>
    </p:extLst>
  </p:cmAuthor>
  <p:cmAuthor id="4" name="Catherine Vincent" initials="CV" lastIdx="2" clrIdx="3">
    <p:extLst>
      <p:ext uri="{19B8F6BF-5375-455C-9EA6-DF929625EA0E}">
        <p15:presenceInfo xmlns:p15="http://schemas.microsoft.com/office/powerpoint/2012/main" userId="S::Catherine.Vincent@ukhsa.gov.uk::6dd02930-8c53-4558-96d5-00be52ba0c7a" providerId="AD"/>
      </p:ext>
    </p:extLst>
  </p:cmAuthor>
  <p:cmAuthor id="5" name="Izzy" initials="I" lastIdx="1" clrIdx="4">
    <p:extLst>
      <p:ext uri="{19B8F6BF-5375-455C-9EA6-DF929625EA0E}">
        <p15:presenceInfo xmlns:p15="http://schemas.microsoft.com/office/powerpoint/2012/main" userId="S::Izzy.Phillips@ukhsa.gov.uk::6efdda38-0b65-48d2-b6d6-ac9bcf8067ea" providerId="AD"/>
      </p:ext>
    </p:extLst>
  </p:cmAuthor>
  <p:cmAuthor id="6" name="Adam Hardisty" initials="AH" lastIdx="2" clrIdx="5">
    <p:extLst>
      <p:ext uri="{19B8F6BF-5375-455C-9EA6-DF929625EA0E}">
        <p15:presenceInfo xmlns:p15="http://schemas.microsoft.com/office/powerpoint/2012/main" userId="S::Adam.Hardisty@ukhsa.gov.uk::a67f2bd8-b476-4daa-a9bc-c0d7d31849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a:srgbClr val="CFD5EA"/>
    <a:srgbClr val="E9EBF5"/>
    <a:srgbClr val="5E2D91"/>
    <a:srgbClr val="003A60"/>
    <a:srgbClr val="00B3F0"/>
    <a:srgbClr val="940670"/>
    <a:srgbClr val="ED174F"/>
    <a:srgbClr val="008AA0"/>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05158C-27AF-C802-FF27-9114F55270D8}" v="49" dt="2023-01-11T16:10:39.353"/>
    <p1510:client id="{0C22702A-4BD6-4914-BE3B-86A790DB09DE}" vWet="2" dt="2023-01-04T15:41:16.267"/>
    <p1510:client id="{56FE1F8D-3032-4B66-9F37-7F284D54DA9B}" v="41" dt="2023-01-04T19:04:44.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94399-4760-E249-A21A-E0B302D943C1}"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349AD-43E2-A142-9B61-FBB06C64E86F}" type="slidenum">
              <a:rPr lang="en-US" smtClean="0"/>
              <a:t>‹#›</a:t>
            </a:fld>
            <a:endParaRPr lang="en-US"/>
          </a:p>
        </p:txBody>
      </p:sp>
    </p:spTree>
    <p:extLst>
      <p:ext uri="{BB962C8B-B14F-4D97-AF65-F5344CB8AC3E}">
        <p14:creationId xmlns:p14="http://schemas.microsoft.com/office/powerpoint/2010/main" val="28093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buNone/>
            </a:pPr>
            <a:r>
              <a:rPr lang="en-US" sz="1200">
                <a:latin typeface="Arial"/>
                <a:cs typeface="Arial"/>
              </a:rPr>
              <a:t>How to deliver priorities in the people space – Adam leading on slides....... </a:t>
            </a:r>
          </a:p>
          <a:p>
            <a:pPr marL="0" indent="0">
              <a:lnSpc>
                <a:spcPct val="100000"/>
              </a:lnSpc>
              <a:buNone/>
            </a:pPr>
            <a:endParaRPr lang="en-US" sz="1200">
              <a:latin typeface="Arial"/>
              <a:cs typeface="Arial"/>
            </a:endParaRPr>
          </a:p>
          <a:p>
            <a:pPr marL="0" indent="0">
              <a:lnSpc>
                <a:spcPct val="100000"/>
              </a:lnSpc>
              <a:buNone/>
            </a:pPr>
            <a:r>
              <a:rPr lang="en-US" sz="1200">
                <a:latin typeface="Arial"/>
                <a:cs typeface="Arial"/>
              </a:rPr>
              <a:t>Order of Content</a:t>
            </a:r>
          </a:p>
          <a:p>
            <a:pPr>
              <a:lnSpc>
                <a:spcPct val="100000"/>
              </a:lnSpc>
              <a:buFontTx/>
              <a:buChar char="-"/>
            </a:pPr>
            <a:r>
              <a:rPr lang="en-US" sz="1200">
                <a:latin typeface="Arial"/>
                <a:cs typeface="Arial"/>
              </a:rPr>
              <a:t>People Delivery Plan is here to deliver as part of UKHSA Overall direction</a:t>
            </a:r>
          </a:p>
          <a:p>
            <a:pPr>
              <a:lnSpc>
                <a:spcPct val="100000"/>
              </a:lnSpc>
              <a:buFontTx/>
              <a:buChar char="-"/>
            </a:pPr>
            <a:r>
              <a:rPr lang="en-US" sz="1200">
                <a:latin typeface="Arial"/>
                <a:cs typeface="Arial"/>
              </a:rPr>
              <a:t>There are key elements of strategic priorities where we recognize that People has a specific role to play beyond that of general support to organization</a:t>
            </a:r>
          </a:p>
          <a:p>
            <a:pPr>
              <a:lnSpc>
                <a:spcPct val="100000"/>
              </a:lnSpc>
              <a:buFontTx/>
              <a:buChar char="-"/>
            </a:pPr>
            <a:r>
              <a:rPr lang="en-US" sz="1200">
                <a:latin typeface="Arial"/>
                <a:cs typeface="Arial"/>
              </a:rPr>
              <a:t>We are aware of how we link into the outcomes framework to make sure that we have golden thread from what we are doing locally back through to the strategic priorities</a:t>
            </a:r>
          </a:p>
          <a:p>
            <a:pPr>
              <a:lnSpc>
                <a:spcPct val="100000"/>
              </a:lnSpc>
              <a:buFontTx/>
              <a:buChar char="-"/>
            </a:pPr>
            <a:r>
              <a:rPr lang="en-US" sz="1200">
                <a:latin typeface="Arial"/>
                <a:cs typeface="Arial"/>
              </a:rPr>
              <a:t>The people strategy is the fulcrum between the overarching strategy and the activity/focus of the people group</a:t>
            </a:r>
          </a:p>
          <a:p>
            <a:pPr>
              <a:lnSpc>
                <a:spcPct val="100000"/>
              </a:lnSpc>
              <a:buFontTx/>
              <a:buChar char="-"/>
            </a:pPr>
            <a:r>
              <a:rPr lang="en-US" sz="1200">
                <a:latin typeface="Arial"/>
                <a:cs typeface="Arial"/>
              </a:rPr>
              <a:t>Last time we shared with you the draft list of activities – these have now been developed further and fleshed out</a:t>
            </a:r>
          </a:p>
          <a:p>
            <a:pPr>
              <a:lnSpc>
                <a:spcPct val="100000"/>
              </a:lnSpc>
              <a:buFontTx/>
              <a:buChar char="-"/>
            </a:pPr>
            <a:r>
              <a:rPr lang="en-US" sz="1200">
                <a:latin typeface="Arial"/>
                <a:cs typeface="Arial"/>
              </a:rPr>
              <a:t>We have good management of this through our delivery tracker, owned by Pillar 4 – include stats on them – and see spreadsheet for full extract of deliverables (not distributed to all?)</a:t>
            </a:r>
          </a:p>
          <a:p>
            <a:pPr>
              <a:lnSpc>
                <a:spcPct val="100000"/>
              </a:lnSpc>
              <a:buFontTx/>
              <a:buChar char="-"/>
            </a:pPr>
            <a:r>
              <a:rPr lang="en-US" sz="1200">
                <a:latin typeface="Arial"/>
                <a:cs typeface="Arial"/>
              </a:rPr>
              <a:t>Key upcoming milestones are as follows – plan on a page stuff…</a:t>
            </a:r>
          </a:p>
          <a:p>
            <a:endParaRPr lang="en-GB"/>
          </a:p>
        </p:txBody>
      </p:sp>
      <p:sp>
        <p:nvSpPr>
          <p:cNvPr id="4" name="Slide Number Placeholder 3"/>
          <p:cNvSpPr>
            <a:spLocks noGrp="1"/>
          </p:cNvSpPr>
          <p:nvPr>
            <p:ph type="sldNum" sz="quarter" idx="5"/>
          </p:nvPr>
        </p:nvSpPr>
        <p:spPr/>
        <p:txBody>
          <a:bodyPr/>
          <a:lstStyle/>
          <a:p>
            <a:fld id="{0C9349AD-43E2-A142-9B61-FBB06C64E86F}" type="slidenum">
              <a:rPr lang="en-US" smtClean="0"/>
              <a:t>2</a:t>
            </a:fld>
            <a:endParaRPr lang="en-US"/>
          </a:p>
        </p:txBody>
      </p:sp>
    </p:spTree>
    <p:extLst>
      <p:ext uri="{BB962C8B-B14F-4D97-AF65-F5344CB8AC3E}">
        <p14:creationId xmlns:p14="http://schemas.microsoft.com/office/powerpoint/2010/main" val="26248174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lvl1pPr>
          </a:lstStyle>
          <a:p>
            <a:r>
              <a:rPr lang="en-US"/>
              <a:t>Click to edit Master title style</a:t>
            </a:r>
            <a:endParaRPr lang="en-GB"/>
          </a:p>
        </p:txBody>
      </p:sp>
      <p:sp>
        <p:nvSpPr>
          <p:cNvPr id="3" name="Footer Placeholder 3">
            <a:extLst>
              <a:ext uri="{FF2B5EF4-FFF2-40B4-BE49-F238E27FC236}">
                <a16:creationId xmlns:a16="http://schemas.microsoft.com/office/drawing/2014/main" id="{720692EF-1900-433C-8F64-D60308CBD349}"/>
              </a:ext>
            </a:extLst>
          </p:cNvPr>
          <p:cNvSpPr txBox="1">
            <a:spLocks/>
          </p:cNvSpPr>
          <p:nvPr userDrawn="1"/>
        </p:nvSpPr>
        <p:spPr>
          <a:xfrm>
            <a:off x="628650" y="6334075"/>
            <a:ext cx="10007606" cy="3636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400">
              <a:solidFill>
                <a:schemeClr val="bg1"/>
              </a:solidFill>
              <a:cs typeface="Calibri" panose="020F0502020204030204"/>
            </a:endParaRPr>
          </a:p>
        </p:txBody>
      </p:sp>
    </p:spTree>
    <p:extLst>
      <p:ext uri="{BB962C8B-B14F-4D97-AF65-F5344CB8AC3E}">
        <p14:creationId xmlns:p14="http://schemas.microsoft.com/office/powerpoint/2010/main" val="2942364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BD261-678E-4D37-979F-E28546E71444}"/>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5D96353C-58DD-42A6-89FD-357298F597AC}"/>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8F26235-2942-48CC-BD48-6BCA9F18CC62}"/>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9">
            <a:extLst>
              <a:ext uri="{FF2B5EF4-FFF2-40B4-BE49-F238E27FC236}">
                <a16:creationId xmlns:a16="http://schemas.microsoft.com/office/drawing/2014/main" id="{6BE190AE-7473-418E-89E9-A30B6F1693F4}"/>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10">
            <a:extLst>
              <a:ext uri="{FF2B5EF4-FFF2-40B4-BE49-F238E27FC236}">
                <a16:creationId xmlns:a16="http://schemas.microsoft.com/office/drawing/2014/main" id="{B2ECB478-6787-4DF9-98C5-838E7E1F8D61}"/>
              </a:ext>
            </a:extLst>
          </p:cNvPr>
          <p:cNvSpPr txBox="1">
            <a:spLocks noGrp="1"/>
          </p:cNvSpPr>
          <p:nvPr>
            <p:ph type="sldNum" sz="quarter" idx="8"/>
          </p:nvPr>
        </p:nvSpPr>
        <p:spPr/>
        <p:txBody>
          <a:bodyPr/>
          <a:lstStyle>
            <a:lvl1pPr>
              <a:defRPr/>
            </a:lvl1pPr>
          </a:lstStyle>
          <a:p>
            <a:pPr lvl="0"/>
            <a:fld id="{80BEB2A1-D8D8-468E-80AE-1B1FD46E11E0}" type="slidenum">
              <a:t>‹#›</a:t>
            </a:fld>
            <a:endParaRPr lang="en-GB"/>
          </a:p>
        </p:txBody>
      </p:sp>
    </p:spTree>
    <p:extLst>
      <p:ext uri="{BB962C8B-B14F-4D97-AF65-F5344CB8AC3E}">
        <p14:creationId xmlns:p14="http://schemas.microsoft.com/office/powerpoint/2010/main" val="4141118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4058E50D-87DA-4956-99F7-B48D0BCA4F12}"/>
              </a:ext>
            </a:extLst>
          </p:cNvPr>
          <p:cNvSpPr txBox="1">
            <a:spLocks noGrp="1"/>
          </p:cNvSpPr>
          <p:nvPr>
            <p:ph type="body" idx="4294967295"/>
          </p:nvPr>
        </p:nvSpPr>
        <p:spPr>
          <a:xfrm>
            <a:off x="839784" y="1681160"/>
            <a:ext cx="5157782" cy="823910"/>
          </a:xfrm>
        </p:spPr>
        <p:txBody>
          <a:bodyPr/>
          <a:lstStyle>
            <a:lvl1pPr marL="0" indent="0">
              <a:buNone/>
              <a:defRPr b="1"/>
            </a:lvl1pPr>
          </a:lstStyle>
          <a:p>
            <a:pPr lvl="0"/>
            <a:r>
              <a:rPr lang="en-US"/>
              <a:t>Click to edit Master text styles</a:t>
            </a:r>
          </a:p>
        </p:txBody>
      </p:sp>
      <p:sp>
        <p:nvSpPr>
          <p:cNvPr id="3" name="Content Placeholder 3">
            <a:extLst>
              <a:ext uri="{FF2B5EF4-FFF2-40B4-BE49-F238E27FC236}">
                <a16:creationId xmlns:a16="http://schemas.microsoft.com/office/drawing/2014/main" id="{226EA66A-99D8-4039-98A5-4F0344914A70}"/>
              </a:ext>
            </a:extLst>
          </p:cNvPr>
          <p:cNvSpPr txBox="1">
            <a:spLocks noGrp="1"/>
          </p:cNvSpPr>
          <p:nvPr>
            <p:ph idx="4294967295"/>
          </p:nvPr>
        </p:nvSpPr>
        <p:spPr>
          <a:xfrm>
            <a:off x="839784" y="2505071"/>
            <a:ext cx="5157782" cy="3684583"/>
          </a:xfrm>
        </p:spPr>
        <p:txBody>
          <a:bodyPr/>
          <a:lstStyle>
            <a:lvl1pPr>
              <a:defRPr/>
            </a:lvl1pPr>
            <a:lvl2pPr>
              <a:defRPr/>
            </a:lvl2pPr>
            <a:lvl3pPr>
              <a:defRPr/>
            </a:lvl3pPr>
            <a:lvl4pPr>
              <a:defRPr/>
            </a:lvl4pPr>
            <a:lvl5pPr>
              <a:defRPr/>
            </a:lvl5pPr>
            <a:lvl6pPr marL="2057400" marR="0" lvl="4" fontAlgn="auto">
              <a:spcAft>
                <a:spcPts val="0"/>
              </a:spcAft>
              <a:buClr>
                <a:srgbClr val="007C91"/>
              </a:buClr>
              <a:buSzPct val="100000"/>
              <a:buFont typeface="Arial" pitchFamily="34"/>
              <a:tabLst/>
              <a:defRPr lang="en-GB" sz="1600" b="0" i="0" u="none" strike="noStrike" cap="none" spc="0" baseline="0">
                <a:solidFill>
                  <a:srgbClr val="000000"/>
                </a:solidFill>
                <a:uFillTx/>
                <a:latin typeface="Arial" pitchFamily="34"/>
                <a:cs typeface="Arial" pitchFamily="34"/>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4" name="Text Placeholder 4">
            <a:extLst>
              <a:ext uri="{FF2B5EF4-FFF2-40B4-BE49-F238E27FC236}">
                <a16:creationId xmlns:a16="http://schemas.microsoft.com/office/drawing/2014/main" id="{F3B6AAE7-C6E3-4C4A-8B1B-A0E7ED8B04D8}"/>
              </a:ext>
            </a:extLst>
          </p:cNvPr>
          <p:cNvSpPr txBox="1">
            <a:spLocks noGrp="1"/>
          </p:cNvSpPr>
          <p:nvPr>
            <p:ph type="body" idx="4294967295"/>
          </p:nvPr>
        </p:nvSpPr>
        <p:spPr>
          <a:xfrm>
            <a:off x="6172200" y="1681160"/>
            <a:ext cx="5183184" cy="823910"/>
          </a:xfrm>
        </p:spPr>
        <p:txBody>
          <a:bodyPr/>
          <a:lstStyle>
            <a:lvl1pPr marL="0" indent="0">
              <a:buNone/>
              <a:defRPr b="1"/>
            </a:lvl1pPr>
          </a:lstStyle>
          <a:p>
            <a:pPr lvl="0"/>
            <a:r>
              <a:rPr lang="en-US"/>
              <a:t>Click to edit Master text styles</a:t>
            </a:r>
          </a:p>
        </p:txBody>
      </p:sp>
      <p:sp>
        <p:nvSpPr>
          <p:cNvPr id="5" name="Content Placeholder 5">
            <a:extLst>
              <a:ext uri="{FF2B5EF4-FFF2-40B4-BE49-F238E27FC236}">
                <a16:creationId xmlns:a16="http://schemas.microsoft.com/office/drawing/2014/main" id="{7D1AF3F0-586A-4C34-9990-957E675D6A8A}"/>
              </a:ext>
            </a:extLst>
          </p:cNvPr>
          <p:cNvSpPr txBox="1">
            <a:spLocks noGrp="1"/>
          </p:cNvSpPr>
          <p:nvPr>
            <p:ph idx="4294967295"/>
          </p:nvPr>
        </p:nvSpPr>
        <p:spPr>
          <a:xfrm>
            <a:off x="6172200" y="2505071"/>
            <a:ext cx="5183184" cy="3684583"/>
          </a:xfrm>
        </p:spPr>
        <p:txBody>
          <a:bodyPr/>
          <a:lstStyle>
            <a:lvl1pPr>
              <a:defRPr/>
            </a:lvl1pPr>
            <a:lvl2pPr>
              <a:defRPr/>
            </a:lvl2pPr>
            <a:lvl3pPr>
              <a:defRPr/>
            </a:lvl3pPr>
            <a:lvl4pPr>
              <a:defRPr/>
            </a:lvl4pPr>
            <a:lvl5pPr>
              <a:defRPr/>
            </a:lvl5pPr>
            <a:lvl6pPr marL="2057400" marR="0" lvl="4" fontAlgn="auto">
              <a:spcAft>
                <a:spcPts val="0"/>
              </a:spcAft>
              <a:buClr>
                <a:srgbClr val="007C91"/>
              </a:buClr>
              <a:buSzPct val="100000"/>
              <a:buFont typeface="Arial" pitchFamily="34"/>
              <a:tabLst/>
              <a:defRPr lang="en-GB" sz="1600" b="0" i="0" u="none" strike="noStrike" cap="none" spc="0" baseline="0">
                <a:solidFill>
                  <a:srgbClr val="000000"/>
                </a:solidFill>
                <a:uFillTx/>
                <a:latin typeface="Arial" pitchFamily="34"/>
                <a:cs typeface="Arial" pitchFamily="34"/>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6" name="Title 9">
            <a:extLst>
              <a:ext uri="{FF2B5EF4-FFF2-40B4-BE49-F238E27FC236}">
                <a16:creationId xmlns:a16="http://schemas.microsoft.com/office/drawing/2014/main" id="{622A4770-93B3-4555-B0E5-9F288DD93DA8}"/>
              </a:ext>
            </a:extLst>
          </p:cNvPr>
          <p:cNvSpPr txBox="1">
            <a:spLocks noGrp="1"/>
          </p:cNvSpPr>
          <p:nvPr>
            <p:ph type="title"/>
          </p:nvPr>
        </p:nvSpPr>
        <p:spPr/>
        <p:txBody>
          <a:bodyPr/>
          <a:lstStyle>
            <a:lvl1pPr>
              <a:defRPr/>
            </a:lvl1pPr>
          </a:lstStyle>
          <a:p>
            <a:pPr lvl="0"/>
            <a:r>
              <a:rPr lang="en-US"/>
              <a:t>Click to edit Master title style</a:t>
            </a:r>
          </a:p>
        </p:txBody>
      </p:sp>
      <p:sp>
        <p:nvSpPr>
          <p:cNvPr id="7" name="Footer Placeholder 12">
            <a:extLst>
              <a:ext uri="{FF2B5EF4-FFF2-40B4-BE49-F238E27FC236}">
                <a16:creationId xmlns:a16="http://schemas.microsoft.com/office/drawing/2014/main" id="{DD947B27-5563-46D0-9158-F5CCABBA659E}"/>
              </a:ext>
            </a:extLst>
          </p:cNvPr>
          <p:cNvSpPr txBox="1">
            <a:spLocks noGrp="1"/>
          </p:cNvSpPr>
          <p:nvPr>
            <p:ph type="ftr" sz="quarter" idx="9"/>
          </p:nvPr>
        </p:nvSpPr>
        <p:spPr/>
        <p:txBody>
          <a:bodyPr/>
          <a:lstStyle>
            <a:lvl1pPr>
              <a:defRPr/>
            </a:lvl1pPr>
          </a:lstStyle>
          <a:p>
            <a:pPr lvl="0"/>
            <a:r>
              <a:rPr lang="en-GB"/>
              <a:t>Presentation title</a:t>
            </a:r>
          </a:p>
        </p:txBody>
      </p:sp>
      <p:sp>
        <p:nvSpPr>
          <p:cNvPr id="8" name="Slide Number Placeholder 13">
            <a:extLst>
              <a:ext uri="{FF2B5EF4-FFF2-40B4-BE49-F238E27FC236}">
                <a16:creationId xmlns:a16="http://schemas.microsoft.com/office/drawing/2014/main" id="{D16EBB76-4C8E-4A96-88D4-8663EC64A05C}"/>
              </a:ext>
            </a:extLst>
          </p:cNvPr>
          <p:cNvSpPr txBox="1">
            <a:spLocks noGrp="1"/>
          </p:cNvSpPr>
          <p:nvPr>
            <p:ph type="sldNum" sz="quarter" idx="8"/>
          </p:nvPr>
        </p:nvSpPr>
        <p:spPr/>
        <p:txBody>
          <a:bodyPr/>
          <a:lstStyle>
            <a:lvl1pPr>
              <a:defRPr/>
            </a:lvl1pPr>
          </a:lstStyle>
          <a:p>
            <a:pPr lvl="0"/>
            <a:fld id="{05CA19A4-F133-42C6-952A-C4C7C3926B70}" type="slidenum">
              <a:t>‹#›</a:t>
            </a:fld>
            <a:endParaRPr lang="en-GB"/>
          </a:p>
        </p:txBody>
      </p:sp>
    </p:spTree>
    <p:extLst>
      <p:ext uri="{BB962C8B-B14F-4D97-AF65-F5344CB8AC3E}">
        <p14:creationId xmlns:p14="http://schemas.microsoft.com/office/powerpoint/2010/main" val="1510181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F60A4-0AB0-4D07-9671-FB1DCA31A52C}"/>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Footer Placeholder 7">
            <a:extLst>
              <a:ext uri="{FF2B5EF4-FFF2-40B4-BE49-F238E27FC236}">
                <a16:creationId xmlns:a16="http://schemas.microsoft.com/office/drawing/2014/main" id="{BA99BB56-27AD-4CD1-B3B1-1EFC4E80E831}"/>
              </a:ext>
            </a:extLst>
          </p:cNvPr>
          <p:cNvSpPr txBox="1">
            <a:spLocks noGrp="1"/>
          </p:cNvSpPr>
          <p:nvPr>
            <p:ph type="ftr" sz="quarter" idx="9"/>
          </p:nvPr>
        </p:nvSpPr>
        <p:spPr/>
        <p:txBody>
          <a:bodyPr/>
          <a:lstStyle>
            <a:lvl1pPr>
              <a:defRPr/>
            </a:lvl1pPr>
          </a:lstStyle>
          <a:p>
            <a:pPr lvl="0"/>
            <a:r>
              <a:rPr lang="en-GB"/>
              <a:t>Presentation title</a:t>
            </a:r>
          </a:p>
        </p:txBody>
      </p:sp>
      <p:sp>
        <p:nvSpPr>
          <p:cNvPr id="4" name="Slide Number Placeholder 8">
            <a:extLst>
              <a:ext uri="{FF2B5EF4-FFF2-40B4-BE49-F238E27FC236}">
                <a16:creationId xmlns:a16="http://schemas.microsoft.com/office/drawing/2014/main" id="{A9A109E2-5D14-481A-B12B-2F071B2C57D2}"/>
              </a:ext>
            </a:extLst>
          </p:cNvPr>
          <p:cNvSpPr txBox="1">
            <a:spLocks noGrp="1"/>
          </p:cNvSpPr>
          <p:nvPr>
            <p:ph type="sldNum" sz="quarter" idx="8"/>
          </p:nvPr>
        </p:nvSpPr>
        <p:spPr/>
        <p:txBody>
          <a:bodyPr/>
          <a:lstStyle>
            <a:lvl1pPr>
              <a:defRPr/>
            </a:lvl1pPr>
          </a:lstStyle>
          <a:p>
            <a:pPr lvl="0"/>
            <a:fld id="{14F34A9F-7398-445E-B4B1-93C8FBD01770}" type="slidenum">
              <a:t>‹#›</a:t>
            </a:fld>
            <a:endParaRPr lang="en-GB"/>
          </a:p>
        </p:txBody>
      </p:sp>
    </p:spTree>
    <p:extLst>
      <p:ext uri="{BB962C8B-B14F-4D97-AF65-F5344CB8AC3E}">
        <p14:creationId xmlns:p14="http://schemas.microsoft.com/office/powerpoint/2010/main" val="306871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solidFill>
                  <a:srgbClr val="007C91"/>
                </a:solidFill>
              </a:defRPr>
            </a:lvl1pPr>
          </a:lstStyle>
          <a:p>
            <a:r>
              <a:rPr lang="en-GB"/>
              <a:t>Click to edit Master title style</a:t>
            </a:r>
          </a:p>
        </p:txBody>
      </p:sp>
    </p:spTree>
    <p:extLst>
      <p:ext uri="{BB962C8B-B14F-4D97-AF65-F5344CB8AC3E}">
        <p14:creationId xmlns:p14="http://schemas.microsoft.com/office/powerpoint/2010/main" val="1302268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p>
            <a:r>
              <a:rPr lang="en-GB"/>
              <a:t>Presentation title</a:t>
            </a:r>
            <a:endParaRPr lang="en-GB" sz="1400"/>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646911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8ADD9-C943-418A-9D35-CC865F95F64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2914506-EEE5-4D8C-850E-4F0922B6B431}"/>
              </a:ext>
            </a:extLst>
          </p:cNvPr>
          <p:cNvSpPr>
            <a:spLocks noGrp="1"/>
          </p:cNvSpPr>
          <p:nvPr>
            <p:ph sz="half" idx="1" hasCustomPrompt="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046333-AC78-4EDE-9D8D-21DCF6FCEA55}"/>
              </a:ext>
            </a:extLst>
          </p:cNvPr>
          <p:cNvSpPr>
            <a:spLocks noGrp="1"/>
          </p:cNvSpPr>
          <p:nvPr>
            <p:ph sz="half" idx="2" hasCustomPrompt="1"/>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9">
            <a:extLst>
              <a:ext uri="{FF2B5EF4-FFF2-40B4-BE49-F238E27FC236}">
                <a16:creationId xmlns:a16="http://schemas.microsoft.com/office/drawing/2014/main" id="{AE4E894C-2A2B-A74C-BFBD-B15007757C8B}"/>
              </a:ext>
            </a:extLst>
          </p:cNvPr>
          <p:cNvSpPr>
            <a:spLocks noGrp="1"/>
          </p:cNvSpPr>
          <p:nvPr>
            <p:ph type="ftr" sz="quarter" idx="10"/>
          </p:nvPr>
        </p:nvSpPr>
        <p:spPr/>
        <p:txBody>
          <a:bodyPr/>
          <a:lstStyle/>
          <a:p>
            <a:r>
              <a:rPr lang="en-GB"/>
              <a:t>Presentation title</a:t>
            </a:r>
            <a:endParaRPr lang="en-GB" sz="1400"/>
          </a:p>
        </p:txBody>
      </p:sp>
      <p:sp>
        <p:nvSpPr>
          <p:cNvPr id="11" name="Slide Number Placeholder 10">
            <a:extLst>
              <a:ext uri="{FF2B5EF4-FFF2-40B4-BE49-F238E27FC236}">
                <a16:creationId xmlns:a16="http://schemas.microsoft.com/office/drawing/2014/main" id="{05D39806-AD25-A04F-9636-F009A170C8CD}"/>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765205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6C20DF-56A1-44A9-A429-8B05468D2A41}"/>
              </a:ext>
            </a:extLst>
          </p:cNvPr>
          <p:cNvSpPr>
            <a:spLocks noGrp="1"/>
          </p:cNvSpPr>
          <p:nvPr>
            <p:ph type="body" idx="1"/>
          </p:nvPr>
        </p:nvSpPr>
        <p:spPr>
          <a:xfrm>
            <a:off x="839788" y="1681163"/>
            <a:ext cx="5157787"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8BA82AB-E9DB-425C-9352-E0A272AD0E42}"/>
              </a:ext>
            </a:extLst>
          </p:cNvPr>
          <p:cNvSpPr>
            <a:spLocks noGrp="1"/>
          </p:cNvSpPr>
          <p:nvPr>
            <p:ph sz="half" idx="2" hasCustomPrompt="1"/>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5" name="Text Placeholder 4">
            <a:extLst>
              <a:ext uri="{FF2B5EF4-FFF2-40B4-BE49-F238E27FC236}">
                <a16:creationId xmlns:a16="http://schemas.microsoft.com/office/drawing/2014/main" id="{E4FD6833-A055-4CE8-AB12-41A1997D9B75}"/>
              </a:ext>
            </a:extLst>
          </p:cNvPr>
          <p:cNvSpPr>
            <a:spLocks noGrp="1"/>
          </p:cNvSpPr>
          <p:nvPr>
            <p:ph type="body" sz="quarter" idx="3"/>
          </p:nvPr>
        </p:nvSpPr>
        <p:spPr>
          <a:xfrm>
            <a:off x="6172200" y="1681163"/>
            <a:ext cx="5183188"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C6F2F5E-B4CD-46C2-B6AC-8052CF2B36A5}"/>
              </a:ext>
            </a:extLst>
          </p:cNvPr>
          <p:cNvSpPr>
            <a:spLocks noGrp="1"/>
          </p:cNvSpPr>
          <p:nvPr>
            <p:ph sz="quarter" idx="4" hasCustomPrompt="1"/>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10" name="Title 9">
            <a:extLst>
              <a:ext uri="{FF2B5EF4-FFF2-40B4-BE49-F238E27FC236}">
                <a16:creationId xmlns:a16="http://schemas.microsoft.com/office/drawing/2014/main" id="{3503C25A-9D93-4F4F-8253-B7AB9B2BC6B1}"/>
              </a:ext>
            </a:extLst>
          </p:cNvPr>
          <p:cNvSpPr>
            <a:spLocks noGrp="1"/>
          </p:cNvSpPr>
          <p:nvPr>
            <p:ph type="title"/>
          </p:nvPr>
        </p:nvSpPr>
        <p:spPr/>
        <p:txBody>
          <a:bodyPr/>
          <a:lstStyle/>
          <a:p>
            <a:r>
              <a:rPr lang="en-GB"/>
              <a:t>Click to edit Master title style</a:t>
            </a:r>
            <a:endParaRPr lang="en-US"/>
          </a:p>
        </p:txBody>
      </p:sp>
      <p:sp>
        <p:nvSpPr>
          <p:cNvPr id="13" name="Footer Placeholder 12">
            <a:extLst>
              <a:ext uri="{FF2B5EF4-FFF2-40B4-BE49-F238E27FC236}">
                <a16:creationId xmlns:a16="http://schemas.microsoft.com/office/drawing/2014/main" id="{CB930E85-4B03-2D45-B847-D4398F5F9147}"/>
              </a:ext>
            </a:extLst>
          </p:cNvPr>
          <p:cNvSpPr>
            <a:spLocks noGrp="1"/>
          </p:cNvSpPr>
          <p:nvPr>
            <p:ph type="ftr" sz="quarter" idx="10"/>
          </p:nvPr>
        </p:nvSpPr>
        <p:spPr/>
        <p:txBody>
          <a:bodyPr/>
          <a:lstStyle/>
          <a:p>
            <a:r>
              <a:rPr lang="en-GB"/>
              <a:t>Presentation title</a:t>
            </a:r>
            <a:endParaRPr lang="en-GB" sz="1400"/>
          </a:p>
        </p:txBody>
      </p:sp>
      <p:sp>
        <p:nvSpPr>
          <p:cNvPr id="14" name="Slide Number Placeholder 13">
            <a:extLst>
              <a:ext uri="{FF2B5EF4-FFF2-40B4-BE49-F238E27FC236}">
                <a16:creationId xmlns:a16="http://schemas.microsoft.com/office/drawing/2014/main" id="{5E1D73D8-44E6-D54F-8151-2BDA8CF08C55}"/>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073808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C75E-5812-48FD-BCBD-1235D22F0081}"/>
              </a:ext>
            </a:extLst>
          </p:cNvPr>
          <p:cNvSpPr>
            <a:spLocks noGrp="1"/>
          </p:cNvSpPr>
          <p:nvPr>
            <p:ph type="title"/>
          </p:nvPr>
        </p:nvSpPr>
        <p:spPr/>
        <p:txBody>
          <a:bodyPr/>
          <a:lstStyle/>
          <a:p>
            <a:r>
              <a:rPr lang="en-GB"/>
              <a:t>Click to edit Master title style</a:t>
            </a:r>
          </a:p>
        </p:txBody>
      </p:sp>
      <p:sp>
        <p:nvSpPr>
          <p:cNvPr id="8" name="Footer Placeholder 7">
            <a:extLst>
              <a:ext uri="{FF2B5EF4-FFF2-40B4-BE49-F238E27FC236}">
                <a16:creationId xmlns:a16="http://schemas.microsoft.com/office/drawing/2014/main" id="{0980B7E6-3A31-244C-8D5C-297872DC3E19}"/>
              </a:ext>
            </a:extLst>
          </p:cNvPr>
          <p:cNvSpPr>
            <a:spLocks noGrp="1"/>
          </p:cNvSpPr>
          <p:nvPr>
            <p:ph type="ftr" sz="quarter" idx="10"/>
          </p:nvPr>
        </p:nvSpPr>
        <p:spPr/>
        <p:txBody>
          <a:bodyPr/>
          <a:lstStyle/>
          <a:p>
            <a:r>
              <a:rPr lang="en-GB"/>
              <a:t>Presentation title</a:t>
            </a:r>
            <a:endParaRPr lang="en-GB" sz="1400"/>
          </a:p>
        </p:txBody>
      </p:sp>
      <p:sp>
        <p:nvSpPr>
          <p:cNvPr id="9" name="Slide Number Placeholder 8">
            <a:extLst>
              <a:ext uri="{FF2B5EF4-FFF2-40B4-BE49-F238E27FC236}">
                <a16:creationId xmlns:a16="http://schemas.microsoft.com/office/drawing/2014/main" id="{FF38D384-66F4-D748-9499-51EC5883028E}"/>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580509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C75E-5812-48FD-BCBD-1235D22F0081}"/>
              </a:ext>
            </a:extLst>
          </p:cNvPr>
          <p:cNvSpPr>
            <a:spLocks noGrp="1"/>
          </p:cNvSpPr>
          <p:nvPr>
            <p:ph type="title"/>
          </p:nvPr>
        </p:nvSpPr>
        <p:spPr/>
        <p:txBody>
          <a:bodyPr/>
          <a:lstStyle/>
          <a:p>
            <a:r>
              <a:rPr lang="en-GB"/>
              <a:t>Click to edit Master title style</a:t>
            </a:r>
          </a:p>
        </p:txBody>
      </p:sp>
      <p:sp>
        <p:nvSpPr>
          <p:cNvPr id="8" name="Footer Placeholder 7">
            <a:extLst>
              <a:ext uri="{FF2B5EF4-FFF2-40B4-BE49-F238E27FC236}">
                <a16:creationId xmlns:a16="http://schemas.microsoft.com/office/drawing/2014/main" id="{0980B7E6-3A31-244C-8D5C-297872DC3E19}"/>
              </a:ext>
            </a:extLst>
          </p:cNvPr>
          <p:cNvSpPr>
            <a:spLocks noGrp="1"/>
          </p:cNvSpPr>
          <p:nvPr>
            <p:ph type="ftr" sz="quarter" idx="10"/>
          </p:nvPr>
        </p:nvSpPr>
        <p:spPr/>
        <p:txBody>
          <a:bodyPr/>
          <a:lstStyle/>
          <a:p>
            <a:r>
              <a:rPr lang="en-GB"/>
              <a:t>Presentation title</a:t>
            </a:r>
            <a:endParaRPr lang="en-GB" sz="1400"/>
          </a:p>
        </p:txBody>
      </p:sp>
      <p:sp>
        <p:nvSpPr>
          <p:cNvPr id="9" name="Slide Number Placeholder 8">
            <a:extLst>
              <a:ext uri="{FF2B5EF4-FFF2-40B4-BE49-F238E27FC236}">
                <a16:creationId xmlns:a16="http://schemas.microsoft.com/office/drawing/2014/main" id="{FF38D384-66F4-D748-9499-51EC5883028E}"/>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959255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ectangle 3"/>
          <p:cNvSpPr/>
          <p:nvPr userDrawn="1"/>
        </p:nvSpPr>
        <p:spPr>
          <a:xfrm>
            <a:off x="0" y="1872656"/>
            <a:ext cx="12192000" cy="4985345"/>
          </a:xfrm>
          <a:prstGeom prst="rect">
            <a:avLst/>
          </a:prstGeom>
          <a:solidFill>
            <a:srgbClr val="007C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2" name="Title 1"/>
          <p:cNvSpPr>
            <a:spLocks noGrp="1"/>
          </p:cNvSpPr>
          <p:nvPr>
            <p:ph type="ctrTitle"/>
          </p:nvPr>
        </p:nvSpPr>
        <p:spPr>
          <a:xfrm>
            <a:off x="527381" y="2232249"/>
            <a:ext cx="11233248" cy="1724503"/>
          </a:xfrm>
          <a:ln>
            <a:noFill/>
          </a:ln>
        </p:spPr>
        <p:txBody>
          <a:bodyPr anchor="t">
            <a:noAutofit/>
          </a:bodyPr>
          <a:lstStyle>
            <a:lvl1pPr algn="l">
              <a:defRPr sz="5333"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527381" y="5760638"/>
            <a:ext cx="11233248" cy="356661"/>
          </a:xfrm>
        </p:spPr>
        <p:txBody>
          <a:bodyPr anchor="b">
            <a:normAutofit/>
          </a:bodyPr>
          <a:lstStyle>
            <a:lvl1pPr marL="0" indent="0" algn="l">
              <a:spcBef>
                <a:spcPts val="0"/>
              </a:spcBef>
              <a:buNone/>
              <a:defRPr sz="2667" b="0" i="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pic>
        <p:nvPicPr>
          <p:cNvPr id="8" name="Picture 7">
            <a:extLst>
              <a:ext uri="{FF2B5EF4-FFF2-40B4-BE49-F238E27FC236}">
                <a16:creationId xmlns:a16="http://schemas.microsoft.com/office/drawing/2014/main" id="{0829AF3C-0450-F444-9AF7-DBA47B14A5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5360" y="331149"/>
            <a:ext cx="1248139" cy="1198708"/>
          </a:xfrm>
          <a:prstGeom prst="rect">
            <a:avLst/>
          </a:prstGeom>
        </p:spPr>
      </p:pic>
    </p:spTree>
    <p:extLst>
      <p:ext uri="{BB962C8B-B14F-4D97-AF65-F5344CB8AC3E}">
        <p14:creationId xmlns:p14="http://schemas.microsoft.com/office/powerpoint/2010/main" val="462122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a:xfrm>
            <a:off x="838200" y="6567167"/>
            <a:ext cx="10007606" cy="363600"/>
          </a:xfrm>
        </p:spPr>
        <p:txBody>
          <a:bodyPr/>
          <a:lstStyle>
            <a:lvl1pPr>
              <a:defRPr sz="1000">
                <a:solidFill>
                  <a:schemeClr val="bg1"/>
                </a:solidFill>
              </a:defRPr>
            </a:lvl1pPr>
          </a:lstStyle>
          <a:p>
            <a:r>
              <a:rPr lang="en-GB"/>
              <a:t>OFFICAL SENSITIVE - People Board Members Only</a:t>
            </a:r>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7999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mp; subtitle">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D1AFA9E9-5EB8-42BF-B15A-3D95DDA547A4}"/>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5" name="Title Placeholder 1">
            <a:extLst>
              <a:ext uri="{FF2B5EF4-FFF2-40B4-BE49-F238E27FC236}">
                <a16:creationId xmlns:a16="http://schemas.microsoft.com/office/drawing/2014/main" id="{C3F5B0ED-A4CB-4D19-B6B8-CA9E1139E70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US"/>
              <a:t>Click to add title</a:t>
            </a:r>
          </a:p>
        </p:txBody>
      </p:sp>
    </p:spTree>
    <p:extLst>
      <p:ext uri="{BB962C8B-B14F-4D97-AF65-F5344CB8AC3E}">
        <p14:creationId xmlns:p14="http://schemas.microsoft.com/office/powerpoint/2010/main" val="416581840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solidFill>
                  <a:srgbClr val="007C91"/>
                </a:solidFill>
              </a:defRPr>
            </a:lvl1pPr>
          </a:lstStyle>
          <a:p>
            <a:r>
              <a:rPr lang="en-US"/>
              <a:t>Click to edit Master title style</a:t>
            </a:r>
            <a:endParaRPr lang="en-GB"/>
          </a:p>
        </p:txBody>
      </p:sp>
    </p:spTree>
    <p:extLst>
      <p:ext uri="{BB962C8B-B14F-4D97-AF65-F5344CB8AC3E}">
        <p14:creationId xmlns:p14="http://schemas.microsoft.com/office/powerpoint/2010/main" val="294236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GB"/>
              <a:t>OFFICAL SENSITIVE - People Board Members Only</a:t>
            </a:r>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155206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p>
            <a:r>
              <a:rPr lang="en-GB"/>
              <a:t>OFFICAL SENSITIVE - People Board Members Only</a:t>
            </a:r>
            <a:endParaRPr lang="en-GB" sz="1400"/>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27397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1872656"/>
            <a:ext cx="12192000" cy="4985345"/>
          </a:xfrm>
          <a:prstGeom prst="rect">
            <a:avLst/>
          </a:prstGeom>
          <a:solidFill>
            <a:srgbClr val="007C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2" name="Title 1"/>
          <p:cNvSpPr>
            <a:spLocks noGrp="1"/>
          </p:cNvSpPr>
          <p:nvPr>
            <p:ph type="ctrTitle"/>
          </p:nvPr>
        </p:nvSpPr>
        <p:spPr>
          <a:xfrm>
            <a:off x="527381" y="2232249"/>
            <a:ext cx="11233248" cy="1724503"/>
          </a:xfrm>
          <a:ln>
            <a:noFill/>
          </a:ln>
        </p:spPr>
        <p:txBody>
          <a:bodyPr anchor="t">
            <a:noAutofit/>
          </a:bodyPr>
          <a:lstStyle>
            <a:lvl1pPr algn="l">
              <a:defRPr sz="5333"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527381" y="5760638"/>
            <a:ext cx="11233248" cy="356661"/>
          </a:xfrm>
        </p:spPr>
        <p:txBody>
          <a:bodyPr anchor="b">
            <a:normAutofit/>
          </a:bodyPr>
          <a:lstStyle>
            <a:lvl1pPr marL="0" indent="0" algn="l">
              <a:spcBef>
                <a:spcPts val="0"/>
              </a:spcBef>
              <a:buNone/>
              <a:defRPr sz="2667" b="0" i="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pic>
        <p:nvPicPr>
          <p:cNvPr id="8" name="Picture 7">
            <a:extLst>
              <a:ext uri="{FF2B5EF4-FFF2-40B4-BE49-F238E27FC236}">
                <a16:creationId xmlns:a16="http://schemas.microsoft.com/office/drawing/2014/main" id="{0829AF3C-0450-F444-9AF7-DBA47B14A5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5360" y="331149"/>
            <a:ext cx="1248139" cy="1198708"/>
          </a:xfrm>
          <a:prstGeom prst="rect">
            <a:avLst/>
          </a:prstGeom>
        </p:spPr>
      </p:pic>
    </p:spTree>
    <p:extLst>
      <p:ext uri="{BB962C8B-B14F-4D97-AF65-F5344CB8AC3E}">
        <p14:creationId xmlns:p14="http://schemas.microsoft.com/office/powerpoint/2010/main" val="144130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A1A6F-8510-4E38-906E-BF4A2DC20BFA}"/>
              </a:ext>
            </a:extLst>
          </p:cNvPr>
          <p:cNvSpPr txBox="1">
            <a:spLocks noGrp="1"/>
          </p:cNvSpPr>
          <p:nvPr>
            <p:ph type="title"/>
          </p:nvPr>
        </p:nvSpPr>
        <p:spPr>
          <a:xfrm>
            <a:off x="512950" y="2528654"/>
            <a:ext cx="10481620" cy="2387598"/>
          </a:xfrm>
        </p:spPr>
        <p:txBody>
          <a:bodyPr/>
          <a:lstStyle>
            <a:lvl1pPr>
              <a:defRPr sz="4000"/>
            </a:lvl1pPr>
          </a:lstStyle>
          <a:p>
            <a:pPr lvl="0"/>
            <a:r>
              <a:rPr lang="en-US"/>
              <a:t>Click to edit Master title style</a:t>
            </a:r>
            <a:endParaRPr lang="en-GB"/>
          </a:p>
        </p:txBody>
      </p:sp>
    </p:spTree>
    <p:extLst>
      <p:ext uri="{BB962C8B-B14F-4D97-AF65-F5344CB8AC3E}">
        <p14:creationId xmlns:p14="http://schemas.microsoft.com/office/powerpoint/2010/main" val="185743510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ECAB4-D07E-4AF2-91D1-8FA418FBB139}"/>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0B482FE7-AF21-4DD8-9E4E-F25A327C0DB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8">
            <a:extLst>
              <a:ext uri="{FF2B5EF4-FFF2-40B4-BE49-F238E27FC236}">
                <a16:creationId xmlns:a16="http://schemas.microsoft.com/office/drawing/2014/main" id="{7286EBC6-B5B8-4A42-942E-DAB502437365}"/>
              </a:ext>
            </a:extLst>
          </p:cNvPr>
          <p:cNvSpPr txBox="1">
            <a:spLocks noGrp="1"/>
          </p:cNvSpPr>
          <p:nvPr>
            <p:ph type="ftr" sz="quarter" idx="9"/>
          </p:nvPr>
        </p:nvSpPr>
        <p:spPr/>
        <p:txBody>
          <a:bodyPr/>
          <a:lstStyle>
            <a:lvl1pPr>
              <a:defRPr/>
            </a:lvl1pPr>
          </a:lstStyle>
          <a:p>
            <a:pPr lvl="0"/>
            <a:r>
              <a:rPr lang="en-GB"/>
              <a:t>Presentation title</a:t>
            </a:r>
          </a:p>
        </p:txBody>
      </p:sp>
      <p:sp>
        <p:nvSpPr>
          <p:cNvPr id="5" name="Slide Number Placeholder 9">
            <a:extLst>
              <a:ext uri="{FF2B5EF4-FFF2-40B4-BE49-F238E27FC236}">
                <a16:creationId xmlns:a16="http://schemas.microsoft.com/office/drawing/2014/main" id="{4BE5E2B7-2AE4-477E-8BE6-2CCBFFF311A2}"/>
              </a:ext>
            </a:extLst>
          </p:cNvPr>
          <p:cNvSpPr txBox="1">
            <a:spLocks noGrp="1"/>
          </p:cNvSpPr>
          <p:nvPr>
            <p:ph type="sldNum" sz="quarter" idx="8"/>
          </p:nvPr>
        </p:nvSpPr>
        <p:spPr/>
        <p:txBody>
          <a:bodyPr/>
          <a:lstStyle>
            <a:lvl1pPr>
              <a:defRPr/>
            </a:lvl1pPr>
          </a:lstStyle>
          <a:p>
            <a:pPr lvl="0"/>
            <a:fld id="{57B288A2-B797-445D-8562-D06FBC24BF08}" type="slidenum">
              <a:t>‹#›</a:t>
            </a:fld>
            <a:endParaRPr lang="en-GB"/>
          </a:p>
        </p:txBody>
      </p:sp>
    </p:spTree>
    <p:extLst>
      <p:ext uri="{BB962C8B-B14F-4D97-AF65-F5344CB8AC3E}">
        <p14:creationId xmlns:p14="http://schemas.microsoft.com/office/powerpoint/2010/main" val="331502527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4.emf"/><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330206" y="179416"/>
            <a:ext cx="10515600" cy="972607"/>
          </a:xfrm>
          <a:prstGeom prst="rect">
            <a:avLst/>
          </a:prstGeom>
        </p:spPr>
        <p:txBody>
          <a:bodyPr vert="horz" lIns="91440" tIns="45720" rIns="91440" bIns="45720" rtlCol="0" anchor="t">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330205" y="1774826"/>
            <a:ext cx="1112385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38200" y="6438850"/>
            <a:ext cx="10007606" cy="363600"/>
          </a:xfrm>
          <a:prstGeom prst="rect">
            <a:avLst/>
          </a:prstGeom>
        </p:spPr>
        <p:txBody>
          <a:bodyPr vert="horz" lIns="91440" tIns="45720" rIns="91440" bIns="45720" rtlCol="0" anchor="ctr"/>
          <a:lstStyle>
            <a:lvl1pPr algn="l">
              <a:defRPr sz="1400">
                <a:solidFill>
                  <a:schemeClr val="bg1"/>
                </a:solidFill>
                <a:latin typeface="Arial" panose="020B0604020202020204" pitchFamily="34" charset="0"/>
                <a:cs typeface="Arial" panose="020B0604020202020204" pitchFamily="34" charset="0"/>
              </a:defRPr>
            </a:lvl1pPr>
          </a:lstStyle>
          <a:p>
            <a:r>
              <a:rPr lang="en-GB"/>
              <a:t>OFFICAL SENSITIVE - People Board Members Only</a:t>
            </a:r>
            <a:endParaRPr lang="en-GB" sz="1400"/>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29" y="6438850"/>
            <a:ext cx="596332" cy="365125"/>
          </a:xfrm>
          <a:prstGeom prst="rect">
            <a:avLst/>
          </a:prstGeom>
        </p:spPr>
        <p:txBody>
          <a:bodyPr vert="horz" lIns="91440" tIns="45720" rIns="91440" bIns="45720" rtlCol="0" anchor="ctr"/>
          <a:lstStyle>
            <a:lvl1pPr algn="r">
              <a:defRPr sz="1400">
                <a:solidFill>
                  <a:schemeClr val="bg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120489203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702" r:id="rId3"/>
    <p:sldLayoutId id="2147483693" r:id="rId4"/>
    <p:sldLayoutId id="2147483706" r:id="rId5"/>
  </p:sldLayoutIdLst>
  <p:hf hdr="0" dt="0"/>
  <p:txStyles>
    <p:title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C9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C91"/>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C9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C9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615956" y="179417"/>
            <a:ext cx="11123856" cy="972607"/>
          </a:xfrm>
          <a:prstGeom prst="rect">
            <a:avLst/>
          </a:prstGeom>
        </p:spPr>
        <p:txBody>
          <a:bodyPr vert="horz" lIns="91440" tIns="45720" rIns="91440" bIns="45720" rtlCol="0" anchor="t">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615957" y="1774825"/>
            <a:ext cx="11123857"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47627" y="6385365"/>
            <a:ext cx="10007607" cy="363600"/>
          </a:xfrm>
          <a:prstGeom prst="rect">
            <a:avLst/>
          </a:prstGeom>
        </p:spPr>
        <p:txBody>
          <a:bodyPr vert="horz" lIns="91440" tIns="45720" rIns="91440" bIns="45720" rtlCol="0" anchor="ctr"/>
          <a:lstStyle>
            <a:lvl1pPr algn="l">
              <a:defRPr sz="1400">
                <a:solidFill>
                  <a:srgbClr val="007C91"/>
                </a:solidFill>
                <a:latin typeface="Arial" panose="020B0604020202020204" pitchFamily="34" charset="0"/>
                <a:cs typeface="Arial" panose="020B0604020202020204" pitchFamily="34" charset="0"/>
              </a:defRPr>
            </a:lvl1pPr>
          </a:lstStyle>
          <a:p>
            <a:r>
              <a:rPr lang="en-GB"/>
              <a:t>OFFICAL SENSITIVE - People Board Members Only</a:t>
            </a:r>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30" y="6438851"/>
            <a:ext cx="596332" cy="365125"/>
          </a:xfrm>
          <a:prstGeom prst="rect">
            <a:avLst/>
          </a:prstGeom>
        </p:spPr>
        <p:txBody>
          <a:bodyPr vert="horz" lIns="91440" tIns="45720" rIns="91440" bIns="45720" rtlCol="0" anchor="ctr"/>
          <a:lstStyle>
            <a:lvl1pPr algn="r">
              <a:defRPr sz="1400">
                <a:solidFill>
                  <a:srgbClr val="007C9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a:p>
        </p:txBody>
      </p:sp>
      <p:sp>
        <p:nvSpPr>
          <p:cNvPr id="7" name="Footer Placeholder 3">
            <a:extLst>
              <a:ext uri="{FF2B5EF4-FFF2-40B4-BE49-F238E27FC236}">
                <a16:creationId xmlns:a16="http://schemas.microsoft.com/office/drawing/2014/main" id="{EA1116B4-46C7-4F25-A884-20EF73CB6E58}"/>
              </a:ext>
            </a:extLst>
          </p:cNvPr>
          <p:cNvSpPr txBox="1">
            <a:spLocks/>
          </p:cNvSpPr>
          <p:nvPr userDrawn="1"/>
        </p:nvSpPr>
        <p:spPr>
          <a:xfrm>
            <a:off x="726962" y="6494400"/>
            <a:ext cx="10007606" cy="3636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solidFill>
                  <a:srgbClr val="008080"/>
                </a:solidFill>
                <a:latin typeface="Arial"/>
                <a:cs typeface="Arial"/>
              </a:rPr>
              <a:t>OFFICIAL SENSITIVE – People Board members only</a:t>
            </a:r>
            <a:endParaRPr lang="en-GB" sz="1400">
              <a:solidFill>
                <a:srgbClr val="008080"/>
              </a:solidFill>
              <a:cs typeface="Calibri" panose="020F0502020204030204"/>
            </a:endParaRPr>
          </a:p>
        </p:txBody>
      </p:sp>
    </p:spTree>
    <p:extLst>
      <p:ext uri="{BB962C8B-B14F-4D97-AF65-F5344CB8AC3E}">
        <p14:creationId xmlns:p14="http://schemas.microsoft.com/office/powerpoint/2010/main" val="1546837310"/>
      </p:ext>
    </p:extLst>
  </p:cSld>
  <p:clrMap bg1="lt1" tx1="dk1" bg2="lt2" tx2="dk2" accent1="accent1" accent2="accent2" accent3="accent3" accent4="accent4" accent5="accent5" accent6="accent6" hlink="hlink" folHlink="folHlink"/>
  <p:sldLayoutIdLst>
    <p:sldLayoutId id="2147483704" r:id="rId1"/>
    <p:sldLayoutId id="2147483705" r:id="rId2"/>
  </p:sldLayoutIdLst>
  <p:hf hdr="0" dt="0"/>
  <p:txStyles>
    <p:titleStyle>
      <a:lvl1pPr algn="l" defTabSz="685800" rtl="0" eaLnBrk="1" latinLnBrk="0" hangingPunct="1">
        <a:lnSpc>
          <a:spcPct val="90000"/>
        </a:lnSpc>
        <a:spcBef>
          <a:spcPct val="0"/>
        </a:spcBef>
        <a:buNone/>
        <a:defRPr sz="2850" kern="1200">
          <a:solidFill>
            <a:srgbClr val="007C9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Clr>
          <a:srgbClr val="007C91"/>
        </a:buClr>
        <a:buFont typeface="Arial" panose="020B0604020202020204" pitchFamily="34" charset="0"/>
        <a:buChar char="•"/>
        <a:defRPr sz="165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Clr>
          <a:srgbClr val="007C91"/>
        </a:buClr>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Clr>
          <a:srgbClr val="007C91"/>
        </a:buClr>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Clr>
          <a:srgbClr val="007C91"/>
        </a:buClr>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7"/>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98BB09-0A0E-424A-8AA6-2A159BC15F67}"/>
              </a:ext>
            </a:extLst>
          </p:cNvPr>
          <p:cNvSpPr txBox="1">
            <a:spLocks noGrp="1"/>
          </p:cNvSpPr>
          <p:nvPr>
            <p:ph type="title"/>
          </p:nvPr>
        </p:nvSpPr>
        <p:spPr>
          <a:xfrm>
            <a:off x="615958" y="179414"/>
            <a:ext cx="11123858" cy="972610"/>
          </a:xfrm>
          <a:prstGeom prst="rect">
            <a:avLst/>
          </a:prstGeom>
          <a:noFill/>
          <a:ln>
            <a:noFill/>
          </a:ln>
        </p:spPr>
        <p:txBody>
          <a:bodyPr vert="horz" wrap="square" lIns="91440" tIns="45720" rIns="91440" bIns="45720" anchor="t"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569CD65A-FDA5-42F9-AF9A-00F494D2156D}"/>
              </a:ext>
            </a:extLst>
          </p:cNvPr>
          <p:cNvSpPr txBox="1">
            <a:spLocks noGrp="1"/>
          </p:cNvSpPr>
          <p:nvPr>
            <p:ph type="body" idx="1"/>
          </p:nvPr>
        </p:nvSpPr>
        <p:spPr>
          <a:xfrm>
            <a:off x="615958" y="1774822"/>
            <a:ext cx="11123858"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BC444CAD-DBE3-4AD6-9C8B-A7FA40CBAF47}"/>
              </a:ext>
            </a:extLst>
          </p:cNvPr>
          <p:cNvSpPr txBox="1">
            <a:spLocks noGrp="1"/>
          </p:cNvSpPr>
          <p:nvPr>
            <p:ph type="ftr" sz="quarter" idx="3"/>
          </p:nvPr>
        </p:nvSpPr>
        <p:spPr>
          <a:xfrm>
            <a:off x="838203" y="6438848"/>
            <a:ext cx="10007605" cy="363602"/>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400" b="0" i="0" u="none" strike="noStrike" kern="1200" cap="none" spc="0" baseline="0">
                <a:solidFill>
                  <a:srgbClr val="007C91"/>
                </a:solidFill>
                <a:uFillTx/>
                <a:latin typeface="Arial" pitchFamily="34"/>
                <a:cs typeface="Arial" pitchFamily="34"/>
              </a:defRPr>
            </a:lvl1pPr>
          </a:lstStyle>
          <a:p>
            <a:pPr lvl="0"/>
            <a:r>
              <a:rPr lang="en-GB"/>
              <a:t>Presentation title</a:t>
            </a:r>
          </a:p>
        </p:txBody>
      </p:sp>
      <p:sp>
        <p:nvSpPr>
          <p:cNvPr id="5" name="Slide Number Placeholder 5">
            <a:extLst>
              <a:ext uri="{FF2B5EF4-FFF2-40B4-BE49-F238E27FC236}">
                <a16:creationId xmlns:a16="http://schemas.microsoft.com/office/drawing/2014/main" id="{8D8A9D5B-C009-4AE9-AE73-4E58E3DC8505}"/>
              </a:ext>
            </a:extLst>
          </p:cNvPr>
          <p:cNvSpPr txBox="1">
            <a:spLocks noGrp="1"/>
          </p:cNvSpPr>
          <p:nvPr>
            <p:ph type="sldNum" sz="quarter" idx="4"/>
          </p:nvPr>
        </p:nvSpPr>
        <p:spPr>
          <a:xfrm>
            <a:off x="130631" y="6438848"/>
            <a:ext cx="596335"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400" b="0" i="0" u="none" strike="noStrike" kern="1200" cap="none" spc="0" baseline="0">
                <a:solidFill>
                  <a:srgbClr val="007C91"/>
                </a:solidFill>
                <a:uFillTx/>
                <a:latin typeface="Arial" pitchFamily="34"/>
                <a:cs typeface="Arial" pitchFamily="34"/>
              </a:defRPr>
            </a:lvl1pPr>
          </a:lstStyle>
          <a:p>
            <a:pPr lvl="0"/>
            <a:fld id="{54643D8E-116F-4E53-8FE6-1995A5F759D6}" type="slidenum">
              <a:t>‹#›</a:t>
            </a:fld>
            <a:endParaRPr lang="en-GB"/>
          </a:p>
        </p:txBody>
      </p:sp>
    </p:spTree>
    <p:extLst>
      <p:ext uri="{BB962C8B-B14F-4D97-AF65-F5344CB8AC3E}">
        <p14:creationId xmlns:p14="http://schemas.microsoft.com/office/powerpoint/2010/main" val="180792999"/>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Lst>
  <p:txStyles>
    <p:titleStyle>
      <a:lvl1pPr marL="0" marR="0" lvl="0" indent="0" algn="l" defTabSz="914400" rtl="0" fontAlgn="auto" hangingPunct="1">
        <a:lnSpc>
          <a:spcPct val="90000"/>
        </a:lnSpc>
        <a:spcBef>
          <a:spcPts val="0"/>
        </a:spcBef>
        <a:spcAft>
          <a:spcPts val="0"/>
        </a:spcAft>
        <a:buNone/>
        <a:tabLst/>
        <a:defRPr lang="en-US" sz="3800" b="0" i="0" u="none" strike="noStrike" kern="1200" cap="none" spc="0" baseline="0">
          <a:solidFill>
            <a:srgbClr val="007C91"/>
          </a:solidFill>
          <a:uFillTx/>
          <a:latin typeface="Arial" pitchFamily="34"/>
          <a:cs typeface="Arial" pitchFamily="34"/>
        </a:defRPr>
      </a:lvl1pPr>
    </p:titleStyle>
    <p:bodyStyle>
      <a:lvl1pPr marL="228600" marR="0" lvl="0" indent="-228600" algn="l" defTabSz="914400" rtl="0" fontAlgn="auto" hangingPunct="1">
        <a:lnSpc>
          <a:spcPct val="90000"/>
        </a:lnSpc>
        <a:spcBef>
          <a:spcPts val="1000"/>
        </a:spcBef>
        <a:spcAft>
          <a:spcPts val="0"/>
        </a:spcAft>
        <a:buClr>
          <a:srgbClr val="007C91"/>
        </a:buClr>
        <a:buSzPct val="100000"/>
        <a:buFont typeface="Arial" pitchFamily="34"/>
        <a:buChar char="•"/>
        <a:tabLst/>
        <a:defRPr lang="en-US" sz="2400" b="0" i="0" u="none" strike="noStrike" kern="1200" cap="none" spc="0" baseline="0">
          <a:solidFill>
            <a:srgbClr val="000000"/>
          </a:solidFill>
          <a:uFillTx/>
          <a:latin typeface="Arial" pitchFamily="34"/>
          <a:cs typeface="Arial" pitchFamily="34"/>
        </a:defRPr>
      </a:lvl1pPr>
      <a:lvl2pPr marL="685800" marR="0" lvl="1" indent="-228600" algn="l" defTabSz="914400" rtl="0" fontAlgn="auto" hangingPunct="1">
        <a:lnSpc>
          <a:spcPct val="90000"/>
        </a:lnSpc>
        <a:spcBef>
          <a:spcPts val="500"/>
        </a:spcBef>
        <a:spcAft>
          <a:spcPts val="0"/>
        </a:spcAft>
        <a:buClr>
          <a:srgbClr val="007C91"/>
        </a:buClr>
        <a:buSzPct val="100000"/>
        <a:buFont typeface="Arial" pitchFamily="34"/>
        <a:buChar char="•"/>
        <a:tabLst/>
        <a:defRPr lang="en-US" sz="2200" b="0" i="0" u="none" strike="noStrike" kern="1200" cap="none" spc="0" baseline="0">
          <a:solidFill>
            <a:srgbClr val="000000"/>
          </a:solidFill>
          <a:uFillTx/>
          <a:latin typeface="Arial" pitchFamily="34"/>
          <a:cs typeface="Arial" pitchFamily="34"/>
        </a:defRPr>
      </a:lvl2pPr>
      <a:lvl3pPr marL="1143000" marR="0" lvl="2" indent="-228600" algn="l" defTabSz="914400" rtl="0" fontAlgn="auto" hangingPunct="1">
        <a:lnSpc>
          <a:spcPct val="90000"/>
        </a:lnSpc>
        <a:spcBef>
          <a:spcPts val="500"/>
        </a:spcBef>
        <a:spcAft>
          <a:spcPts val="0"/>
        </a:spcAft>
        <a:buClr>
          <a:srgbClr val="007C91"/>
        </a:buClr>
        <a:buSzPct val="100000"/>
        <a:buFont typeface="Arial" pitchFamily="34"/>
        <a:buChar char="•"/>
        <a:tabLst/>
        <a:defRPr lang="en-US" sz="2000" b="0" i="0" u="none" strike="noStrike" kern="1200" cap="none" spc="0" baseline="0">
          <a:solidFill>
            <a:srgbClr val="000000"/>
          </a:solidFill>
          <a:uFillTx/>
          <a:latin typeface="Arial" pitchFamily="34"/>
          <a:cs typeface="Arial" pitchFamily="34"/>
        </a:defRPr>
      </a:lvl3pPr>
      <a:lvl4pPr marL="1600200" marR="0" lvl="3" indent="-228600" algn="l" defTabSz="914400" rtl="0" fontAlgn="auto" hangingPunct="1">
        <a:lnSpc>
          <a:spcPct val="90000"/>
        </a:lnSpc>
        <a:spcBef>
          <a:spcPts val="500"/>
        </a:spcBef>
        <a:spcAft>
          <a:spcPts val="0"/>
        </a:spcAft>
        <a:buClr>
          <a:srgbClr val="007C91"/>
        </a:buClr>
        <a:buSzPct val="100000"/>
        <a:buFont typeface="Arial" pitchFamily="34"/>
        <a:buChar char="•"/>
        <a:tabLst/>
        <a:defRPr lang="en-US" sz="1800" b="0" i="0" u="none" strike="noStrike" kern="1200" cap="none" spc="0" baseline="0">
          <a:solidFill>
            <a:srgbClr val="000000"/>
          </a:solidFill>
          <a:uFillTx/>
          <a:latin typeface="Arial" pitchFamily="34"/>
          <a:cs typeface="Arial" pitchFamily="34"/>
        </a:defRPr>
      </a:lvl4pPr>
      <a:lvl5pPr marL="2057400" marR="0" lvl="4" indent="-228600" algn="l" defTabSz="914400" rtl="0" fontAlgn="auto" hangingPunct="1">
        <a:lnSpc>
          <a:spcPct val="90000"/>
        </a:lnSpc>
        <a:spcBef>
          <a:spcPts val="500"/>
        </a:spcBef>
        <a:spcAft>
          <a:spcPts val="0"/>
        </a:spcAft>
        <a:buClr>
          <a:srgbClr val="007C91"/>
        </a:buClr>
        <a:buSzPct val="100000"/>
        <a:buFont typeface="Arial" pitchFamily="34"/>
        <a:buChar char="•"/>
        <a:tabLst/>
        <a:defRPr lang="en-US" sz="1600" b="0" i="0" u="none" strike="noStrike" kern="1200" cap="none" spc="0" baseline="0">
          <a:solidFill>
            <a:srgbClr val="000000"/>
          </a:solidFill>
          <a:uFillTx/>
          <a:latin typeface="Arial" pitchFamily="34"/>
          <a:cs typeface="Arial" pitchFamily="3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615956" y="179416"/>
            <a:ext cx="11123856" cy="972607"/>
          </a:xfrm>
          <a:prstGeom prst="rect">
            <a:avLst/>
          </a:prstGeom>
        </p:spPr>
        <p:txBody>
          <a:bodyPr vert="horz" lIns="91440" tIns="45720" rIns="91440" bIns="45720" rtlCol="0" anchor="t">
            <a:normAutofit/>
          </a:bodyPr>
          <a:lstStyle/>
          <a:p>
            <a:r>
              <a:rPr lang="en-GB"/>
              <a:t>Click to edit Master title style</a:t>
            </a:r>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615955" y="1774826"/>
            <a:ext cx="11123857"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38200" y="6438850"/>
            <a:ext cx="10007606" cy="363600"/>
          </a:xfrm>
          <a:prstGeom prst="rect">
            <a:avLst/>
          </a:prstGeom>
        </p:spPr>
        <p:txBody>
          <a:bodyPr vert="horz" lIns="91440" tIns="45720" rIns="91440" bIns="45720" rtlCol="0" anchor="ctr"/>
          <a:lstStyle>
            <a:lvl1pPr algn="l">
              <a:defRPr sz="1400">
                <a:solidFill>
                  <a:srgbClr val="007C91"/>
                </a:solidFill>
                <a:latin typeface="Arial" panose="020B0604020202020204" pitchFamily="34" charset="0"/>
                <a:cs typeface="Arial" panose="020B0604020202020204" pitchFamily="34" charset="0"/>
              </a:defRPr>
            </a:lvl1pPr>
          </a:lstStyle>
          <a:p>
            <a:r>
              <a:rPr lang="en-GB"/>
              <a:t>Presentation title</a:t>
            </a:r>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29" y="6438850"/>
            <a:ext cx="596332" cy="365125"/>
          </a:xfrm>
          <a:prstGeom prst="rect">
            <a:avLst/>
          </a:prstGeom>
        </p:spPr>
        <p:txBody>
          <a:bodyPr vert="horz" lIns="91440" tIns="45720" rIns="91440" bIns="45720" rtlCol="0" anchor="ctr"/>
          <a:lstStyle>
            <a:lvl1pPr algn="r">
              <a:defRPr sz="1400">
                <a:solidFill>
                  <a:srgbClr val="007C9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a:p>
        </p:txBody>
      </p:sp>
    </p:spTree>
    <p:extLst>
      <p:ext uri="{BB962C8B-B14F-4D97-AF65-F5344CB8AC3E}">
        <p14:creationId xmlns:p14="http://schemas.microsoft.com/office/powerpoint/2010/main" val="115954681"/>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Lst>
  <p:hf hdr="0" dt="0"/>
  <p:txStyles>
    <p:titleStyle>
      <a:lvl1pPr algn="l" defTabSz="914400" rtl="0" eaLnBrk="1" latinLnBrk="0" hangingPunct="1">
        <a:lnSpc>
          <a:spcPct val="90000"/>
        </a:lnSpc>
        <a:spcBef>
          <a:spcPct val="0"/>
        </a:spcBef>
        <a:buNone/>
        <a:defRPr sz="3800" kern="1200">
          <a:solidFill>
            <a:srgbClr val="007C9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C9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C91"/>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C9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C9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slideLayout" Target="../slideLayouts/slideLayout14.xml"/><Relationship Id="rId6" Type="http://schemas.openxmlformats.org/officeDocument/2006/relationships/image" Target="../media/image17.png"/><Relationship Id="rId11" Type="http://schemas.openxmlformats.org/officeDocument/2006/relationships/image" Target="../media/image22.svg"/><Relationship Id="rId5" Type="http://schemas.openxmlformats.org/officeDocument/2006/relationships/image" Target="../media/image16.sv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A84C8-989C-45B4-BFA6-5E8CBF645E23}"/>
              </a:ext>
            </a:extLst>
          </p:cNvPr>
          <p:cNvSpPr>
            <a:spLocks noGrp="1"/>
          </p:cNvSpPr>
          <p:nvPr>
            <p:ph type="ctrTitle"/>
          </p:nvPr>
        </p:nvSpPr>
        <p:spPr/>
        <p:txBody>
          <a:bodyPr>
            <a:normAutofit fontScale="90000"/>
          </a:bodyPr>
          <a:lstStyle/>
          <a:p>
            <a:pPr>
              <a:lnSpc>
                <a:spcPct val="150000"/>
              </a:lnSpc>
            </a:pPr>
            <a:r>
              <a:rPr lang="en-GB" sz="4800" b="1">
                <a:latin typeface="Arial"/>
                <a:cs typeface="Arial"/>
              </a:rPr>
              <a:t>UKHSA Advisory Board</a:t>
            </a:r>
            <a:br>
              <a:rPr lang="en-GB" sz="4800" b="1"/>
            </a:br>
            <a:r>
              <a:rPr lang="en-US" sz="4800">
                <a:latin typeface="Arial"/>
                <a:cs typeface="Arial"/>
              </a:rPr>
              <a:t>People Delivery Plan </a:t>
            </a:r>
            <a:br>
              <a:rPr lang="en-GB" sz="4800" b="1">
                <a:latin typeface="Arial"/>
                <a:cs typeface="Arial"/>
              </a:rPr>
            </a:br>
            <a:br>
              <a:rPr lang="en-GB" sz="4800" b="1">
                <a:latin typeface="Arial"/>
                <a:cs typeface="Arial"/>
              </a:rPr>
            </a:br>
            <a:r>
              <a:rPr lang="en-GB" sz="1800">
                <a:latin typeface="Arial"/>
                <a:cs typeface="Arial"/>
              </a:rPr>
              <a:t>Jac Gardner, Chief People Officer </a:t>
            </a:r>
            <a:br>
              <a:rPr lang="en-GB" sz="1800">
                <a:latin typeface="Arial"/>
                <a:cs typeface="Arial"/>
              </a:rPr>
            </a:br>
            <a:r>
              <a:rPr lang="en-GB" sz="1800">
                <a:latin typeface="Arial"/>
                <a:cs typeface="Arial"/>
              </a:rPr>
              <a:t>24 January 2023</a:t>
            </a:r>
            <a:br>
              <a:rPr lang="en-GB" sz="1800">
                <a:latin typeface="Arial"/>
                <a:cs typeface="Arial"/>
              </a:rPr>
            </a:br>
            <a:endParaRPr lang="en-GB" sz="2000">
              <a:latin typeface="Arial"/>
              <a:cs typeface="Arial"/>
            </a:endParaRPr>
          </a:p>
        </p:txBody>
      </p:sp>
      <p:pic>
        <p:nvPicPr>
          <p:cNvPr id="3" name="Picture 2">
            <a:extLst>
              <a:ext uri="{FF2B5EF4-FFF2-40B4-BE49-F238E27FC236}">
                <a16:creationId xmlns:a16="http://schemas.microsoft.com/office/drawing/2014/main" id="{D37E362F-4208-44D7-83F3-A73E57C3480C}"/>
              </a:ext>
            </a:extLst>
          </p:cNvPr>
          <p:cNvPicPr>
            <a:picLocks noChangeAspect="1"/>
          </p:cNvPicPr>
          <p:nvPr/>
        </p:nvPicPr>
        <p:blipFill>
          <a:blip r:embed="rId2"/>
          <a:stretch>
            <a:fillRect/>
          </a:stretch>
        </p:blipFill>
        <p:spPr>
          <a:xfrm>
            <a:off x="7855903" y="481718"/>
            <a:ext cx="3343275" cy="1162050"/>
          </a:xfrm>
          <a:prstGeom prst="rect">
            <a:avLst/>
          </a:prstGeom>
        </p:spPr>
      </p:pic>
    </p:spTree>
    <p:extLst>
      <p:ext uri="{BB962C8B-B14F-4D97-AF65-F5344CB8AC3E}">
        <p14:creationId xmlns:p14="http://schemas.microsoft.com/office/powerpoint/2010/main" val="195252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FB47C-8AEF-43D5-9146-64CB6678D62B}"/>
              </a:ext>
            </a:extLst>
          </p:cNvPr>
          <p:cNvSpPr txBox="1">
            <a:spLocks noGrp="1"/>
          </p:cNvSpPr>
          <p:nvPr>
            <p:ph type="title"/>
          </p:nvPr>
        </p:nvSpPr>
        <p:spPr/>
        <p:txBody>
          <a:bodyPr/>
          <a:lstStyle/>
          <a:p>
            <a:r>
              <a:rPr lang="en-GB">
                <a:latin typeface="Arial"/>
                <a:cs typeface="Arial"/>
              </a:rPr>
              <a:t>Purpose and Ask</a:t>
            </a:r>
            <a:endParaRPr lang="en-GB"/>
          </a:p>
        </p:txBody>
      </p:sp>
      <p:sp>
        <p:nvSpPr>
          <p:cNvPr id="3" name="Content Placeholder 2">
            <a:extLst>
              <a:ext uri="{FF2B5EF4-FFF2-40B4-BE49-F238E27FC236}">
                <a16:creationId xmlns:a16="http://schemas.microsoft.com/office/drawing/2014/main" id="{D54DB163-F139-4841-ABBF-22C0928754D2}"/>
              </a:ext>
            </a:extLst>
          </p:cNvPr>
          <p:cNvSpPr txBox="1">
            <a:spLocks noGrp="1"/>
          </p:cNvSpPr>
          <p:nvPr>
            <p:ph idx="1"/>
          </p:nvPr>
        </p:nvSpPr>
        <p:spPr>
          <a:xfrm>
            <a:off x="722638" y="2926608"/>
            <a:ext cx="11123858" cy="3407343"/>
          </a:xfrm>
        </p:spPr>
        <p:txBody>
          <a:bodyPr>
            <a:noAutofit/>
          </a:bodyPr>
          <a:lstStyle/>
          <a:p>
            <a:pPr>
              <a:lnSpc>
                <a:spcPct val="100000"/>
              </a:lnSpc>
              <a:buFontTx/>
              <a:buChar char="-"/>
            </a:pPr>
            <a:endParaRPr lang="en-US" sz="1400">
              <a:latin typeface="Arial"/>
              <a:cs typeface="Arial"/>
            </a:endParaRPr>
          </a:p>
          <a:p>
            <a:pPr>
              <a:lnSpc>
                <a:spcPct val="100000"/>
              </a:lnSpc>
              <a:buFontTx/>
              <a:buChar char="-"/>
            </a:pPr>
            <a:endParaRPr lang="en-US" sz="1400">
              <a:latin typeface="Arial"/>
              <a:cs typeface="Arial"/>
            </a:endParaRPr>
          </a:p>
        </p:txBody>
      </p:sp>
      <p:sp>
        <p:nvSpPr>
          <p:cNvPr id="4" name="Rectangle 3">
            <a:extLst>
              <a:ext uri="{FF2B5EF4-FFF2-40B4-BE49-F238E27FC236}">
                <a16:creationId xmlns:a16="http://schemas.microsoft.com/office/drawing/2014/main" id="{4C0A63D3-E637-4D3F-9B62-E6AB3809887E}"/>
              </a:ext>
            </a:extLst>
          </p:cNvPr>
          <p:cNvSpPr/>
          <p:nvPr/>
        </p:nvSpPr>
        <p:spPr>
          <a:xfrm>
            <a:off x="666020" y="899160"/>
            <a:ext cx="11023733" cy="9294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a:solidFill>
                  <a:srgbClr val="003B5C"/>
                </a:solidFill>
                <a:latin typeface="Lato Light" panose="020F0502020204030203" pitchFamily="34" charset="0"/>
                <a:ea typeface="Lato Light" panose="020F0502020204030203" pitchFamily="34" charset="0"/>
                <a:cs typeface="Lato Light" panose="020F0502020204030203" pitchFamily="34" charset="0"/>
              </a:rPr>
              <a:t>This is an opportunity for us to share with the Advisory Board our progress in developing our People Priorities for UKHSA, and to use the experience of the board in further shaping task, timeline and efforts.  </a:t>
            </a:r>
          </a:p>
        </p:txBody>
      </p:sp>
      <p:sp>
        <p:nvSpPr>
          <p:cNvPr id="5" name="Rectangle 4">
            <a:extLst>
              <a:ext uri="{FF2B5EF4-FFF2-40B4-BE49-F238E27FC236}">
                <a16:creationId xmlns:a16="http://schemas.microsoft.com/office/drawing/2014/main" id="{31E2470D-215F-496D-A6E6-EAA92AF39880}"/>
              </a:ext>
            </a:extLst>
          </p:cNvPr>
          <p:cNvSpPr/>
          <p:nvPr/>
        </p:nvSpPr>
        <p:spPr>
          <a:xfrm>
            <a:off x="666020" y="2037365"/>
            <a:ext cx="3605522" cy="41605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4000" b="1">
                <a:solidFill>
                  <a:srgbClr val="003B5C"/>
                </a:solidFill>
                <a:latin typeface="Poppins" panose="00000500000000000000" pitchFamily="2" charset="0"/>
                <a:ea typeface="Lato Light" panose="020F0502020204030203" pitchFamily="34" charset="0"/>
                <a:cs typeface="Poppins" panose="00000500000000000000" pitchFamily="2" charset="0"/>
              </a:rPr>
              <a:t>Share</a:t>
            </a:r>
          </a:p>
        </p:txBody>
      </p:sp>
      <p:sp>
        <p:nvSpPr>
          <p:cNvPr id="6" name="Rectangle 5">
            <a:extLst>
              <a:ext uri="{FF2B5EF4-FFF2-40B4-BE49-F238E27FC236}">
                <a16:creationId xmlns:a16="http://schemas.microsoft.com/office/drawing/2014/main" id="{0780F76F-7481-4081-865F-8148A8A41ADE}"/>
              </a:ext>
            </a:extLst>
          </p:cNvPr>
          <p:cNvSpPr/>
          <p:nvPr/>
        </p:nvSpPr>
        <p:spPr>
          <a:xfrm>
            <a:off x="4375125" y="2037365"/>
            <a:ext cx="3605522" cy="41605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4000" b="1">
                <a:solidFill>
                  <a:srgbClr val="003B5C"/>
                </a:solidFill>
                <a:latin typeface="Poppins" panose="00000500000000000000" pitchFamily="2" charset="0"/>
                <a:ea typeface="Lato Light" panose="020F0502020204030203" pitchFamily="34" charset="0"/>
                <a:cs typeface="Poppins" panose="00000500000000000000" pitchFamily="2" charset="0"/>
              </a:rPr>
              <a:t>Discuss</a:t>
            </a:r>
          </a:p>
        </p:txBody>
      </p:sp>
      <p:sp>
        <p:nvSpPr>
          <p:cNvPr id="7" name="Rectangle 6">
            <a:extLst>
              <a:ext uri="{FF2B5EF4-FFF2-40B4-BE49-F238E27FC236}">
                <a16:creationId xmlns:a16="http://schemas.microsoft.com/office/drawing/2014/main" id="{241B1A3B-9393-4B6C-8017-D54159BFBE81}"/>
              </a:ext>
            </a:extLst>
          </p:cNvPr>
          <p:cNvSpPr/>
          <p:nvPr/>
        </p:nvSpPr>
        <p:spPr>
          <a:xfrm>
            <a:off x="8084231" y="2037365"/>
            <a:ext cx="3605522" cy="41605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4000" b="1">
                <a:solidFill>
                  <a:srgbClr val="003B5C"/>
                </a:solidFill>
                <a:latin typeface="Poppins" panose="00000500000000000000" pitchFamily="2" charset="0"/>
                <a:ea typeface="Lato Light" panose="020F0502020204030203" pitchFamily="34" charset="0"/>
                <a:cs typeface="Poppins" panose="00000500000000000000" pitchFamily="2" charset="0"/>
              </a:rPr>
              <a:t>Action</a:t>
            </a:r>
          </a:p>
        </p:txBody>
      </p:sp>
      <p:pic>
        <p:nvPicPr>
          <p:cNvPr id="9" name="Graphic 8" descr="Clapper board with solid fill">
            <a:extLst>
              <a:ext uri="{FF2B5EF4-FFF2-40B4-BE49-F238E27FC236}">
                <a16:creationId xmlns:a16="http://schemas.microsoft.com/office/drawing/2014/main" id="{1A506072-BDFB-46C8-B09B-B681744FC1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85220" y="2012208"/>
            <a:ext cx="635280" cy="635280"/>
          </a:xfrm>
          <a:prstGeom prst="rect">
            <a:avLst/>
          </a:prstGeom>
        </p:spPr>
      </p:pic>
      <p:pic>
        <p:nvPicPr>
          <p:cNvPr id="11" name="Graphic 10" descr="Chat with solid fill">
            <a:extLst>
              <a:ext uri="{FF2B5EF4-FFF2-40B4-BE49-F238E27FC236}">
                <a16:creationId xmlns:a16="http://schemas.microsoft.com/office/drawing/2014/main" id="{17BA3407-DFCB-4D91-97C1-38F29BD48F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14179" y="2059958"/>
            <a:ext cx="635280" cy="635280"/>
          </a:xfrm>
          <a:prstGeom prst="rect">
            <a:avLst/>
          </a:prstGeom>
        </p:spPr>
      </p:pic>
      <p:pic>
        <p:nvPicPr>
          <p:cNvPr id="13" name="Graphic 12" descr="Viral with solid fill">
            <a:extLst>
              <a:ext uri="{FF2B5EF4-FFF2-40B4-BE49-F238E27FC236}">
                <a16:creationId xmlns:a16="http://schemas.microsoft.com/office/drawing/2014/main" id="{A08E6C06-7347-4446-9E4E-14C9CEC2F0D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643138" y="2034175"/>
            <a:ext cx="635280" cy="635280"/>
          </a:xfrm>
          <a:prstGeom prst="rect">
            <a:avLst/>
          </a:prstGeom>
        </p:spPr>
      </p:pic>
      <p:sp>
        <p:nvSpPr>
          <p:cNvPr id="14" name="TextBox 13">
            <a:extLst>
              <a:ext uri="{FF2B5EF4-FFF2-40B4-BE49-F238E27FC236}">
                <a16:creationId xmlns:a16="http://schemas.microsoft.com/office/drawing/2014/main" id="{34DCCDE9-003D-44D3-88F3-E73C42359BED}"/>
              </a:ext>
            </a:extLst>
          </p:cNvPr>
          <p:cNvSpPr txBox="1"/>
          <p:nvPr/>
        </p:nvSpPr>
        <p:spPr>
          <a:xfrm>
            <a:off x="784130" y="2900825"/>
            <a:ext cx="3369302" cy="31318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a:defRPr sz="1400">
                <a:solidFill>
                  <a:srgbClr val="003B5C"/>
                </a:solidFill>
                <a:latin typeface="Lato Light" panose="020F0502020204030203" pitchFamily="34" charset="0"/>
                <a:ea typeface="Lato Light" panose="020F0502020204030203" pitchFamily="34" charset="0"/>
                <a:cs typeface="Lato Light" panose="020F0502020204030203"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285750" indent="-285750">
              <a:spcAft>
                <a:spcPts val="600"/>
              </a:spcAft>
              <a:buFont typeface="Wingdings" panose="05000000000000000000" pitchFamily="2" charset="2"/>
              <a:buChar char="§"/>
            </a:pPr>
            <a:r>
              <a:rPr lang="en-GB"/>
              <a:t>How the UKHSA Strategy and outcomes framework deploys into people priorities  </a:t>
            </a:r>
          </a:p>
          <a:p>
            <a:pPr marL="285750" indent="-285750">
              <a:spcAft>
                <a:spcPts val="600"/>
              </a:spcAft>
              <a:buFont typeface="Wingdings" panose="05000000000000000000" pitchFamily="2" charset="2"/>
              <a:buChar char="§"/>
            </a:pPr>
            <a:r>
              <a:rPr lang="en-GB"/>
              <a:t>The key outputs as part of our overall delivery plan</a:t>
            </a:r>
          </a:p>
          <a:p>
            <a:pPr marL="285750" indent="-285750">
              <a:spcAft>
                <a:spcPts val="600"/>
              </a:spcAft>
              <a:buFont typeface="Wingdings" panose="05000000000000000000" pitchFamily="2" charset="2"/>
              <a:buChar char="§"/>
            </a:pPr>
            <a:r>
              <a:rPr lang="en-GB"/>
              <a:t>How we are tracking and managing the delivery of these</a:t>
            </a:r>
          </a:p>
          <a:p>
            <a:pPr marL="285750" indent="-285750">
              <a:buFontTx/>
              <a:buChar char="-"/>
            </a:pPr>
            <a:endParaRPr lang="en-GB"/>
          </a:p>
        </p:txBody>
      </p:sp>
      <p:sp>
        <p:nvSpPr>
          <p:cNvPr id="15" name="TextBox 14">
            <a:extLst>
              <a:ext uri="{FF2B5EF4-FFF2-40B4-BE49-F238E27FC236}">
                <a16:creationId xmlns:a16="http://schemas.microsoft.com/office/drawing/2014/main" id="{8FBE9B3B-7A21-4F9B-8D7D-3299A3095DE0}"/>
              </a:ext>
            </a:extLst>
          </p:cNvPr>
          <p:cNvSpPr txBox="1"/>
          <p:nvPr/>
        </p:nvSpPr>
        <p:spPr>
          <a:xfrm>
            <a:off x="4493235" y="2900825"/>
            <a:ext cx="3369302" cy="31318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a:defRPr sz="1400">
                <a:solidFill>
                  <a:srgbClr val="003B5C"/>
                </a:solidFill>
                <a:latin typeface="Lato Light" panose="020F0502020204030203" pitchFamily="34" charset="0"/>
                <a:ea typeface="Lato Light" panose="020F0502020204030203" pitchFamily="34" charset="0"/>
                <a:cs typeface="Lato Light" panose="020F0502020204030203"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284400" indent="-284400">
              <a:lnSpc>
                <a:spcPts val="1400"/>
              </a:lnSpc>
              <a:spcAft>
                <a:spcPts val="600"/>
              </a:spcAft>
              <a:buFont typeface="Wingdings" panose="05000000000000000000" pitchFamily="2" charset="2"/>
              <a:buChar char="§"/>
            </a:pPr>
            <a:r>
              <a:rPr lang="en-GB">
                <a:solidFill>
                  <a:srgbClr val="003B5C"/>
                </a:solidFill>
                <a:effectLst/>
                <a:latin typeface="Lato Light" panose="020F0502020204030203" pitchFamily="34" charset="0"/>
                <a:ea typeface="Lato Light" panose="020F0502020204030203" pitchFamily="34" charset="0"/>
                <a:cs typeface="Lato Light" panose="020F0502020204030203" pitchFamily="34" charset="0"/>
              </a:rPr>
              <a:t>Is the Plan focused on delivering the right strategic outcomes and business imperatives? </a:t>
            </a:r>
          </a:p>
          <a:p>
            <a:pPr marL="284400" indent="-284400">
              <a:lnSpc>
                <a:spcPts val="1400"/>
              </a:lnSpc>
              <a:spcAft>
                <a:spcPts val="600"/>
              </a:spcAft>
              <a:buFont typeface="Wingdings" panose="05000000000000000000" pitchFamily="2" charset="2"/>
              <a:buChar char="§"/>
            </a:pPr>
            <a:r>
              <a:rPr lang="en-GB">
                <a:solidFill>
                  <a:srgbClr val="003B5C"/>
                </a:solidFill>
                <a:effectLst/>
                <a:latin typeface="Lato Light" panose="020F0502020204030203" pitchFamily="34" charset="0"/>
                <a:ea typeface="Lato Light" panose="020F0502020204030203" pitchFamily="34" charset="0"/>
                <a:cs typeface="Lato Light" panose="020F0502020204030203" pitchFamily="34" charset="0"/>
              </a:rPr>
              <a:t>Does the Board have any concerns or suggestions around delivery? </a:t>
            </a:r>
          </a:p>
          <a:p>
            <a:pPr marL="285750" indent="-285750">
              <a:buFontTx/>
              <a:buChar char="-"/>
            </a:pPr>
            <a:endParaRPr lang="en-GB"/>
          </a:p>
        </p:txBody>
      </p:sp>
      <p:sp>
        <p:nvSpPr>
          <p:cNvPr id="16" name="TextBox 15">
            <a:extLst>
              <a:ext uri="{FF2B5EF4-FFF2-40B4-BE49-F238E27FC236}">
                <a16:creationId xmlns:a16="http://schemas.microsoft.com/office/drawing/2014/main" id="{A1E12848-5B12-4FEA-9FD6-2362990F1D9C}"/>
              </a:ext>
            </a:extLst>
          </p:cNvPr>
          <p:cNvSpPr txBox="1"/>
          <p:nvPr/>
        </p:nvSpPr>
        <p:spPr>
          <a:xfrm>
            <a:off x="8202341" y="2900825"/>
            <a:ext cx="3369302" cy="31318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a:defRPr sz="1400">
                <a:solidFill>
                  <a:srgbClr val="003B5C"/>
                </a:solidFill>
                <a:latin typeface="Lato Light" panose="020F0502020204030203" pitchFamily="34" charset="0"/>
                <a:ea typeface="Lato Light" panose="020F0502020204030203" pitchFamily="34" charset="0"/>
                <a:cs typeface="Lato Light" panose="020F0502020204030203"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285750" indent="-285750">
              <a:buFont typeface="Wingdings" panose="05000000000000000000" pitchFamily="2" charset="2"/>
              <a:buChar char="§"/>
            </a:pPr>
            <a:r>
              <a:rPr lang="en-US"/>
              <a:t>What further opportunities could be explored to </a:t>
            </a:r>
            <a:r>
              <a:rPr lang="en-US" err="1"/>
              <a:t>maximise</a:t>
            </a:r>
            <a:r>
              <a:rPr lang="en-US"/>
              <a:t> the value People Group can bring to our UKHSA strategy deployment?</a:t>
            </a:r>
            <a:endParaRPr lang="en-GB"/>
          </a:p>
          <a:p>
            <a:pPr marL="285750" indent="-285750">
              <a:buFontTx/>
              <a:buChar char="-"/>
            </a:pPr>
            <a:endParaRPr lang="en-GB"/>
          </a:p>
        </p:txBody>
      </p:sp>
      <p:sp>
        <p:nvSpPr>
          <p:cNvPr id="18" name="Arrow: Right 17">
            <a:extLst>
              <a:ext uri="{FF2B5EF4-FFF2-40B4-BE49-F238E27FC236}">
                <a16:creationId xmlns:a16="http://schemas.microsoft.com/office/drawing/2014/main" id="{E2DC87FF-BA7F-4D27-BEB6-8C486CA4ECB1}"/>
              </a:ext>
            </a:extLst>
          </p:cNvPr>
          <p:cNvSpPr/>
          <p:nvPr/>
        </p:nvSpPr>
        <p:spPr>
          <a:xfrm>
            <a:off x="4053446" y="5319705"/>
            <a:ext cx="586740" cy="361606"/>
          </a:xfrm>
          <a:prstGeom prst="rightArrow">
            <a:avLst/>
          </a:prstGeom>
          <a:solidFill>
            <a:srgbClr val="003A60">
              <a:alpha val="60000"/>
            </a:srgbClr>
          </a:solidFill>
          <a:ln w="6548"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504BA275-4EDF-4D61-9002-A7AD840A9414}"/>
              </a:ext>
            </a:extLst>
          </p:cNvPr>
          <p:cNvSpPr/>
          <p:nvPr/>
        </p:nvSpPr>
        <p:spPr>
          <a:xfrm>
            <a:off x="7743895" y="5299865"/>
            <a:ext cx="586740" cy="361606"/>
          </a:xfrm>
          <a:prstGeom prst="rightArrow">
            <a:avLst/>
          </a:prstGeom>
          <a:solidFill>
            <a:srgbClr val="003A60">
              <a:alpha val="60000"/>
            </a:srgbClr>
          </a:solidFill>
          <a:ln w="6548"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56F09-0DDE-4D2D-8DE9-A415607F9871}"/>
              </a:ext>
            </a:extLst>
          </p:cNvPr>
          <p:cNvSpPr>
            <a:spLocks noGrp="1"/>
          </p:cNvSpPr>
          <p:nvPr>
            <p:ph type="title"/>
          </p:nvPr>
        </p:nvSpPr>
        <p:spPr/>
        <p:txBody>
          <a:bodyPr/>
          <a:lstStyle/>
          <a:p>
            <a:r>
              <a:rPr lang="en-GB" sz="3200"/>
              <a:t>Our People Strategy</a:t>
            </a:r>
          </a:p>
        </p:txBody>
      </p:sp>
      <p:sp>
        <p:nvSpPr>
          <p:cNvPr id="3" name="Rectangle 2">
            <a:extLst>
              <a:ext uri="{FF2B5EF4-FFF2-40B4-BE49-F238E27FC236}">
                <a16:creationId xmlns:a16="http://schemas.microsoft.com/office/drawing/2014/main" id="{C29B8902-8709-47F6-A7F8-1B8A05886D57}"/>
              </a:ext>
            </a:extLst>
          </p:cNvPr>
          <p:cNvSpPr/>
          <p:nvPr/>
        </p:nvSpPr>
        <p:spPr>
          <a:xfrm>
            <a:off x="631047" y="1533294"/>
            <a:ext cx="3588084" cy="2561359"/>
          </a:xfrm>
          <a:prstGeom prst="rect">
            <a:avLst/>
          </a:prstGeom>
          <a:solidFill>
            <a:srgbClr val="008AA0"/>
          </a:solidFill>
          <a:ln w="25400" cap="flat" cmpd="sng" algn="ctr">
            <a:noFill/>
            <a:prstDash val="solid"/>
          </a:ln>
          <a:effectLst/>
        </p:spPr>
        <p:txBody>
          <a:bodyPr rtlCol="0" anchor="ct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13DA8C50-07B1-464A-A298-4CDDB5B7B1CF}"/>
              </a:ext>
            </a:extLst>
          </p:cNvPr>
          <p:cNvSpPr/>
          <p:nvPr/>
        </p:nvSpPr>
        <p:spPr>
          <a:xfrm>
            <a:off x="4326357" y="4180403"/>
            <a:ext cx="3588084" cy="2561359"/>
          </a:xfrm>
          <a:prstGeom prst="rect">
            <a:avLst/>
          </a:prstGeom>
          <a:solidFill>
            <a:srgbClr val="940670"/>
          </a:solidFill>
          <a:ln w="25400" cap="flat" cmpd="sng" algn="ctr">
            <a:noFill/>
            <a:prstDash val="solid"/>
          </a:ln>
          <a:effectLst/>
        </p:spPr>
        <p:txBody>
          <a:bodyPr rtlCol="0" anchor="ct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sp>
        <p:nvSpPr>
          <p:cNvPr id="5" name="Rectangle 4">
            <a:extLst>
              <a:ext uri="{FF2B5EF4-FFF2-40B4-BE49-F238E27FC236}">
                <a16:creationId xmlns:a16="http://schemas.microsoft.com/office/drawing/2014/main" id="{A80B447B-DAC4-4B6D-BCEF-D31946B1BC54}"/>
              </a:ext>
            </a:extLst>
          </p:cNvPr>
          <p:cNvSpPr/>
          <p:nvPr/>
        </p:nvSpPr>
        <p:spPr>
          <a:xfrm>
            <a:off x="635778" y="4180173"/>
            <a:ext cx="3588084" cy="2561359"/>
          </a:xfrm>
          <a:prstGeom prst="rect">
            <a:avLst/>
          </a:prstGeom>
          <a:solidFill>
            <a:srgbClr val="5E2D91"/>
          </a:solidFill>
          <a:ln w="25400" cap="flat" cmpd="sng" algn="ctr">
            <a:noFill/>
            <a:prstDash val="solid"/>
          </a:ln>
          <a:effectLst/>
        </p:spPr>
        <p:txBody>
          <a:bodyPr rtlCol="0" anchor="ct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en-US" sz="2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4F6F7-297C-473F-9F9A-740BEAE7A150}"/>
              </a:ext>
            </a:extLst>
          </p:cNvPr>
          <p:cNvSpPr/>
          <p:nvPr/>
        </p:nvSpPr>
        <p:spPr>
          <a:xfrm>
            <a:off x="8030311" y="1525415"/>
            <a:ext cx="3588084" cy="2561359"/>
          </a:xfrm>
          <a:prstGeom prst="rect">
            <a:avLst/>
          </a:prstGeom>
          <a:solidFill>
            <a:srgbClr val="ED174F"/>
          </a:solidFill>
          <a:ln w="25400" cap="flat" cmpd="sng" algn="ctr">
            <a:noFill/>
            <a:prstDash val="solid"/>
          </a:ln>
          <a:effectLst/>
        </p:spPr>
        <p:txBody>
          <a:bodyPr rtlCol="0" anchor="ct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sp>
        <p:nvSpPr>
          <p:cNvPr id="7" name="Rectangle 6">
            <a:extLst>
              <a:ext uri="{FF2B5EF4-FFF2-40B4-BE49-F238E27FC236}">
                <a16:creationId xmlns:a16="http://schemas.microsoft.com/office/drawing/2014/main" id="{77B64AA4-5081-43B8-9D9E-BE8C5DACC47A}"/>
              </a:ext>
            </a:extLst>
          </p:cNvPr>
          <p:cNvSpPr/>
          <p:nvPr/>
        </p:nvSpPr>
        <p:spPr>
          <a:xfrm>
            <a:off x="4327420" y="1527519"/>
            <a:ext cx="3588084" cy="2561359"/>
          </a:xfrm>
          <a:prstGeom prst="rect">
            <a:avLst/>
          </a:prstGeom>
          <a:solidFill>
            <a:srgbClr val="003A60"/>
          </a:solidFill>
          <a:ln w="25400" cap="flat" cmpd="sng" algn="ctr">
            <a:noFill/>
            <a:prstDash val="solid"/>
          </a:ln>
          <a:effectLst/>
        </p:spPr>
        <p:txBody>
          <a:bodyPr rtlCol="0" anchor="ct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sp>
        <p:nvSpPr>
          <p:cNvPr id="8" name="Rectangle 7">
            <a:extLst>
              <a:ext uri="{FF2B5EF4-FFF2-40B4-BE49-F238E27FC236}">
                <a16:creationId xmlns:a16="http://schemas.microsoft.com/office/drawing/2014/main" id="{19751E12-2A80-45C2-BB04-3A01CE8ACDF4}"/>
              </a:ext>
            </a:extLst>
          </p:cNvPr>
          <p:cNvSpPr/>
          <p:nvPr/>
        </p:nvSpPr>
        <p:spPr>
          <a:xfrm>
            <a:off x="8027508" y="4180173"/>
            <a:ext cx="3588084" cy="2561359"/>
          </a:xfrm>
          <a:prstGeom prst="rect">
            <a:avLst/>
          </a:prstGeom>
          <a:solidFill>
            <a:srgbClr val="00B3F0"/>
          </a:solidFill>
          <a:ln w="25400" cap="flat" cmpd="sng" algn="ctr">
            <a:noFill/>
            <a:prstDash val="solid"/>
          </a:ln>
          <a:effectLst/>
        </p:spPr>
        <p:txBody>
          <a:bodyPr rtlCol="0" anchor="ct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sp>
        <p:nvSpPr>
          <p:cNvPr id="9" name="TextBox 8">
            <a:extLst>
              <a:ext uri="{FF2B5EF4-FFF2-40B4-BE49-F238E27FC236}">
                <a16:creationId xmlns:a16="http://schemas.microsoft.com/office/drawing/2014/main" id="{60918A38-7217-417D-9F0D-DB0EA550885F}"/>
              </a:ext>
            </a:extLst>
          </p:cNvPr>
          <p:cNvSpPr txBox="1">
            <a:spLocks noChangeAspect="1"/>
          </p:cNvSpPr>
          <p:nvPr/>
        </p:nvSpPr>
        <p:spPr>
          <a:xfrm>
            <a:off x="615956" y="4159447"/>
            <a:ext cx="3588695" cy="486988"/>
          </a:xfrm>
          <a:prstGeom prst="rect">
            <a:avLst/>
          </a:prstGeom>
          <a:noFill/>
        </p:spPr>
        <p:txBody>
          <a:bodyPr wrap="square" lIns="0" tIns="0" rIns="0" bIns="0" rtlCol="0" anchor="ctr">
            <a:no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A values-led organisation</a:t>
            </a:r>
          </a:p>
        </p:txBody>
      </p:sp>
      <p:sp>
        <p:nvSpPr>
          <p:cNvPr id="10" name="TextBox 9">
            <a:extLst>
              <a:ext uri="{FF2B5EF4-FFF2-40B4-BE49-F238E27FC236}">
                <a16:creationId xmlns:a16="http://schemas.microsoft.com/office/drawing/2014/main" id="{94990C48-5985-49FF-9DF1-B49B09AEC41F}"/>
              </a:ext>
            </a:extLst>
          </p:cNvPr>
          <p:cNvSpPr txBox="1">
            <a:spLocks noChangeAspect="1"/>
          </p:cNvSpPr>
          <p:nvPr/>
        </p:nvSpPr>
        <p:spPr>
          <a:xfrm>
            <a:off x="4351866" y="1585684"/>
            <a:ext cx="3563638" cy="486988"/>
          </a:xfrm>
          <a:prstGeom prst="rect">
            <a:avLst/>
          </a:prstGeom>
          <a:noFill/>
        </p:spPr>
        <p:txBody>
          <a:bodyPr wrap="square" lIns="0" tIns="0" rIns="0" bIns="0" rtlCol="0" anchor="ctr">
            <a:no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Attract</a:t>
            </a:r>
            <a:r>
              <a:rPr lang="en-IN" b="1">
                <a:solidFill>
                  <a:prstClr val="white"/>
                </a:solidFill>
                <a:latin typeface="Segoe UI Black" panose="020B0A02040204020203" pitchFamily="34" charset="0"/>
                <a:ea typeface="Segoe UI Black" panose="020B0A02040204020203" pitchFamily="34" charset="0"/>
                <a:cs typeface="Open Sans" panose="020B0606030504020204" pitchFamily="34" charset="0"/>
              </a:rPr>
              <a:t> and </a:t>
            </a: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retain our talent</a:t>
            </a:r>
          </a:p>
        </p:txBody>
      </p:sp>
      <p:sp>
        <p:nvSpPr>
          <p:cNvPr id="11" name="TextBox 10">
            <a:extLst>
              <a:ext uri="{FF2B5EF4-FFF2-40B4-BE49-F238E27FC236}">
                <a16:creationId xmlns:a16="http://schemas.microsoft.com/office/drawing/2014/main" id="{D95CA71C-6984-4203-8E28-D6143651F848}"/>
              </a:ext>
            </a:extLst>
          </p:cNvPr>
          <p:cNvSpPr txBox="1">
            <a:spLocks noChangeAspect="1"/>
          </p:cNvSpPr>
          <p:nvPr/>
        </p:nvSpPr>
        <p:spPr>
          <a:xfrm>
            <a:off x="8027508" y="1550984"/>
            <a:ext cx="3588084" cy="486988"/>
          </a:xfrm>
          <a:prstGeom prst="rect">
            <a:avLst/>
          </a:prstGeom>
          <a:noFill/>
        </p:spPr>
        <p:txBody>
          <a:bodyPr wrap="square" lIns="0" tIns="0" rIns="0" bIns="0" rtlCol="0" anchor="ctr">
            <a:no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Leaders who excel</a:t>
            </a:r>
          </a:p>
        </p:txBody>
      </p:sp>
      <p:sp>
        <p:nvSpPr>
          <p:cNvPr id="12" name="TextBox 11">
            <a:extLst>
              <a:ext uri="{FF2B5EF4-FFF2-40B4-BE49-F238E27FC236}">
                <a16:creationId xmlns:a16="http://schemas.microsoft.com/office/drawing/2014/main" id="{DA33B463-CCE7-4666-9992-62EDC5E7F7B0}"/>
              </a:ext>
            </a:extLst>
          </p:cNvPr>
          <p:cNvSpPr txBox="1">
            <a:spLocks noChangeAspect="1"/>
          </p:cNvSpPr>
          <p:nvPr/>
        </p:nvSpPr>
        <p:spPr>
          <a:xfrm>
            <a:off x="8044328" y="4211774"/>
            <a:ext cx="3563638" cy="486988"/>
          </a:xfrm>
          <a:prstGeom prst="rect">
            <a:avLst/>
          </a:prstGeom>
          <a:noFill/>
        </p:spPr>
        <p:txBody>
          <a:bodyPr wrap="square" lIns="0" tIns="0" rIns="0" bIns="0" rtlCol="0" anchor="ctr">
            <a:no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Enhancing HR value</a:t>
            </a:r>
          </a:p>
        </p:txBody>
      </p:sp>
      <p:sp>
        <p:nvSpPr>
          <p:cNvPr id="13" name="TextBox 12">
            <a:extLst>
              <a:ext uri="{FF2B5EF4-FFF2-40B4-BE49-F238E27FC236}">
                <a16:creationId xmlns:a16="http://schemas.microsoft.com/office/drawing/2014/main" id="{184358C6-1DB1-4B6A-9740-1D9786DBDBFD}"/>
              </a:ext>
            </a:extLst>
          </p:cNvPr>
          <p:cNvSpPr txBox="1">
            <a:spLocks noChangeAspect="1"/>
          </p:cNvSpPr>
          <p:nvPr/>
        </p:nvSpPr>
        <p:spPr>
          <a:xfrm>
            <a:off x="4316823" y="4227496"/>
            <a:ext cx="3588084" cy="462604"/>
          </a:xfrm>
          <a:prstGeom prst="rect">
            <a:avLst/>
          </a:prstGeom>
          <a:noFill/>
        </p:spPr>
        <p:txBody>
          <a:bodyPr wrap="square" lIns="0" tIns="0" rIns="0" bIns="0" rtlCol="0" anchor="ctr">
            <a:no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Growing our expertise</a:t>
            </a:r>
          </a:p>
        </p:txBody>
      </p:sp>
      <p:grpSp>
        <p:nvGrpSpPr>
          <p:cNvPr id="14" name="Group 13">
            <a:extLst>
              <a:ext uri="{FF2B5EF4-FFF2-40B4-BE49-F238E27FC236}">
                <a16:creationId xmlns:a16="http://schemas.microsoft.com/office/drawing/2014/main" id="{613B7DD4-8389-471E-9242-79142CD37E13}"/>
              </a:ext>
            </a:extLst>
          </p:cNvPr>
          <p:cNvGrpSpPr/>
          <p:nvPr/>
        </p:nvGrpSpPr>
        <p:grpSpPr>
          <a:xfrm>
            <a:off x="10819415" y="3420503"/>
            <a:ext cx="644024" cy="553370"/>
            <a:chOff x="6771059" y="2613397"/>
            <a:chExt cx="809624" cy="789706"/>
          </a:xfrm>
        </p:grpSpPr>
        <p:sp>
          <p:nvSpPr>
            <p:cNvPr id="15" name="Freeform: Shape 14">
              <a:extLst>
                <a:ext uri="{FF2B5EF4-FFF2-40B4-BE49-F238E27FC236}">
                  <a16:creationId xmlns:a16="http://schemas.microsoft.com/office/drawing/2014/main" id="{A8BCE88E-845F-49B7-A805-EBABD63990AA}"/>
                </a:ext>
              </a:extLst>
            </p:cNvPr>
            <p:cNvSpPr/>
            <p:nvPr/>
          </p:nvSpPr>
          <p:spPr>
            <a:xfrm>
              <a:off x="6855831" y="2613397"/>
              <a:ext cx="689610" cy="789706"/>
            </a:xfrm>
            <a:custGeom>
              <a:avLst/>
              <a:gdLst>
                <a:gd name="connsiteX0" fmla="*/ 74295 w 689610"/>
                <a:gd name="connsiteY0" fmla="*/ 456332 h 789706"/>
                <a:gd name="connsiteX1" fmla="*/ 59055 w 689610"/>
                <a:gd name="connsiteY1" fmla="*/ 465857 h 789706"/>
                <a:gd name="connsiteX2" fmla="*/ 17145 w 689610"/>
                <a:gd name="connsiteY2" fmla="*/ 537294 h 789706"/>
                <a:gd name="connsiteX3" fmla="*/ 0 w 689610"/>
                <a:gd name="connsiteY3" fmla="*/ 746844 h 789706"/>
                <a:gd name="connsiteX4" fmla="*/ 15240 w 689610"/>
                <a:gd name="connsiteY4" fmla="*/ 751607 h 789706"/>
                <a:gd name="connsiteX5" fmla="*/ 344805 w 689610"/>
                <a:gd name="connsiteY5" fmla="*/ 789707 h 789706"/>
                <a:gd name="connsiteX6" fmla="*/ 674370 w 689610"/>
                <a:gd name="connsiteY6" fmla="*/ 751607 h 789706"/>
                <a:gd name="connsiteX7" fmla="*/ 689610 w 689610"/>
                <a:gd name="connsiteY7" fmla="*/ 746844 h 789706"/>
                <a:gd name="connsiteX8" fmla="*/ 673418 w 689610"/>
                <a:gd name="connsiteY8" fmla="*/ 539199 h 789706"/>
                <a:gd name="connsiteX9" fmla="*/ 673418 w 689610"/>
                <a:gd name="connsiteY9" fmla="*/ 537294 h 789706"/>
                <a:gd name="connsiteX10" fmla="*/ 631508 w 689610"/>
                <a:gd name="connsiteY10" fmla="*/ 466809 h 789706"/>
                <a:gd name="connsiteX11" fmla="*/ 544830 w 689610"/>
                <a:gd name="connsiteY11" fmla="*/ 417279 h 789706"/>
                <a:gd name="connsiteX12" fmla="*/ 519113 w 689610"/>
                <a:gd name="connsiteY12" fmla="*/ 340127 h 789706"/>
                <a:gd name="connsiteX13" fmla="*/ 472440 w 689610"/>
                <a:gd name="connsiteY13" fmla="*/ 41042 h 789706"/>
                <a:gd name="connsiteX14" fmla="*/ 173355 w 689610"/>
                <a:gd name="connsiteY14" fmla="*/ 87714 h 789706"/>
                <a:gd name="connsiteX15" fmla="*/ 173355 w 689610"/>
                <a:gd name="connsiteY15" fmla="*/ 340127 h 789706"/>
                <a:gd name="connsiteX16" fmla="*/ 147638 w 689610"/>
                <a:gd name="connsiteY16" fmla="*/ 419184 h 789706"/>
                <a:gd name="connsiteX17" fmla="*/ 74295 w 689610"/>
                <a:gd name="connsiteY17" fmla="*/ 456332 h 789706"/>
                <a:gd name="connsiteX18" fmla="*/ 187643 w 689610"/>
                <a:gd name="connsiteY18" fmla="*/ 410612 h 789706"/>
                <a:gd name="connsiteX19" fmla="*/ 180023 w 689610"/>
                <a:gd name="connsiteY19" fmla="*/ 381084 h 789706"/>
                <a:gd name="connsiteX20" fmla="*/ 198120 w 689610"/>
                <a:gd name="connsiteY20" fmla="*/ 370607 h 789706"/>
                <a:gd name="connsiteX21" fmla="*/ 488633 w 689610"/>
                <a:gd name="connsiteY21" fmla="*/ 370607 h 789706"/>
                <a:gd name="connsiteX22" fmla="*/ 493395 w 689610"/>
                <a:gd name="connsiteY22" fmla="*/ 371559 h 789706"/>
                <a:gd name="connsiteX23" fmla="*/ 508635 w 689610"/>
                <a:gd name="connsiteY23" fmla="*/ 397277 h 789706"/>
                <a:gd name="connsiteX24" fmla="*/ 499110 w 689610"/>
                <a:gd name="connsiteY24" fmla="*/ 410612 h 789706"/>
                <a:gd name="connsiteX25" fmla="*/ 343853 w 689610"/>
                <a:gd name="connsiteY25" fmla="*/ 446807 h 789706"/>
                <a:gd name="connsiteX26" fmla="*/ 187643 w 689610"/>
                <a:gd name="connsiteY26" fmla="*/ 410612 h 789706"/>
                <a:gd name="connsiteX27" fmla="*/ 187643 w 689610"/>
                <a:gd name="connsiteY27" fmla="*/ 410612 h 789706"/>
                <a:gd name="connsiteX28" fmla="*/ 383858 w 689610"/>
                <a:gd name="connsiteY28" fmla="*/ 161057 h 789706"/>
                <a:gd name="connsiteX29" fmla="*/ 413385 w 689610"/>
                <a:gd name="connsiteY29" fmla="*/ 170582 h 789706"/>
                <a:gd name="connsiteX30" fmla="*/ 459105 w 689610"/>
                <a:gd name="connsiteY30" fmla="*/ 255354 h 789706"/>
                <a:gd name="connsiteX31" fmla="*/ 459105 w 689610"/>
                <a:gd name="connsiteY31" fmla="*/ 264879 h 789706"/>
                <a:gd name="connsiteX32" fmla="*/ 452438 w 689610"/>
                <a:gd name="connsiteY32" fmla="*/ 302979 h 789706"/>
                <a:gd name="connsiteX33" fmla="*/ 410528 w 689610"/>
                <a:gd name="connsiteY33" fmla="*/ 302979 h 789706"/>
                <a:gd name="connsiteX34" fmla="*/ 394335 w 689610"/>
                <a:gd name="connsiteY34" fmla="*/ 293454 h 789706"/>
                <a:gd name="connsiteX35" fmla="*/ 375285 w 689610"/>
                <a:gd name="connsiteY35" fmla="*/ 293454 h 789706"/>
                <a:gd name="connsiteX36" fmla="*/ 356235 w 689610"/>
                <a:gd name="connsiteY36" fmla="*/ 312504 h 789706"/>
                <a:gd name="connsiteX37" fmla="*/ 375285 w 689610"/>
                <a:gd name="connsiteY37" fmla="*/ 331554 h 789706"/>
                <a:gd name="connsiteX38" fmla="*/ 394335 w 689610"/>
                <a:gd name="connsiteY38" fmla="*/ 331554 h 789706"/>
                <a:gd name="connsiteX39" fmla="*/ 410528 w 689610"/>
                <a:gd name="connsiteY39" fmla="*/ 322029 h 789706"/>
                <a:gd name="connsiteX40" fmla="*/ 443865 w 689610"/>
                <a:gd name="connsiteY40" fmla="*/ 322029 h 789706"/>
                <a:gd name="connsiteX41" fmla="*/ 287655 w 689610"/>
                <a:gd name="connsiteY41" fmla="*/ 363939 h 789706"/>
                <a:gd name="connsiteX42" fmla="*/ 231458 w 689610"/>
                <a:gd name="connsiteY42" fmla="*/ 277262 h 789706"/>
                <a:gd name="connsiteX43" fmla="*/ 383858 w 689610"/>
                <a:gd name="connsiteY43" fmla="*/ 161057 h 789706"/>
                <a:gd name="connsiteX44" fmla="*/ 343853 w 689610"/>
                <a:gd name="connsiteY44" fmla="*/ 37232 h 789706"/>
                <a:gd name="connsiteX45" fmla="*/ 504825 w 689610"/>
                <a:gd name="connsiteY45" fmla="*/ 141054 h 789706"/>
                <a:gd name="connsiteX46" fmla="*/ 343853 w 689610"/>
                <a:gd name="connsiteY46" fmla="*/ 94382 h 789706"/>
                <a:gd name="connsiteX47" fmla="*/ 182880 w 689610"/>
                <a:gd name="connsiteY47" fmla="*/ 141054 h 789706"/>
                <a:gd name="connsiteX48" fmla="*/ 343853 w 689610"/>
                <a:gd name="connsiteY48" fmla="*/ 37232 h 789706"/>
                <a:gd name="connsiteX49" fmla="*/ 551498 w 689610"/>
                <a:gd name="connsiteY49" fmla="*/ 737319 h 789706"/>
                <a:gd name="connsiteX50" fmla="*/ 543878 w 689610"/>
                <a:gd name="connsiteY50" fmla="*/ 673502 h 789706"/>
                <a:gd name="connsiteX51" fmla="*/ 522923 w 689610"/>
                <a:gd name="connsiteY51" fmla="*/ 657309 h 789706"/>
                <a:gd name="connsiteX52" fmla="*/ 506730 w 689610"/>
                <a:gd name="connsiteY52" fmla="*/ 678265 h 789706"/>
                <a:gd name="connsiteX53" fmla="*/ 514350 w 689610"/>
                <a:gd name="connsiteY53" fmla="*/ 742082 h 789706"/>
                <a:gd name="connsiteX54" fmla="*/ 343853 w 689610"/>
                <a:gd name="connsiteY54" fmla="*/ 751607 h 789706"/>
                <a:gd name="connsiteX55" fmla="*/ 174308 w 689610"/>
                <a:gd name="connsiteY55" fmla="*/ 742082 h 789706"/>
                <a:gd name="connsiteX56" fmla="*/ 181928 w 689610"/>
                <a:gd name="connsiteY56" fmla="*/ 678265 h 789706"/>
                <a:gd name="connsiteX57" fmla="*/ 165735 w 689610"/>
                <a:gd name="connsiteY57" fmla="*/ 657309 h 789706"/>
                <a:gd name="connsiteX58" fmla="*/ 144780 w 689610"/>
                <a:gd name="connsiteY58" fmla="*/ 673502 h 789706"/>
                <a:gd name="connsiteX59" fmla="*/ 144780 w 689610"/>
                <a:gd name="connsiteY59" fmla="*/ 673502 h 789706"/>
                <a:gd name="connsiteX60" fmla="*/ 137160 w 689610"/>
                <a:gd name="connsiteY60" fmla="*/ 737319 h 789706"/>
                <a:gd name="connsiteX61" fmla="*/ 41910 w 689610"/>
                <a:gd name="connsiteY61" fmla="*/ 719222 h 789706"/>
                <a:gd name="connsiteX62" fmla="*/ 56197 w 689610"/>
                <a:gd name="connsiteY62" fmla="*/ 543009 h 789706"/>
                <a:gd name="connsiteX63" fmla="*/ 65723 w 689610"/>
                <a:gd name="connsiteY63" fmla="*/ 517292 h 789706"/>
                <a:gd name="connsiteX64" fmla="*/ 108585 w 689610"/>
                <a:gd name="connsiteY64" fmla="*/ 553487 h 789706"/>
                <a:gd name="connsiteX65" fmla="*/ 145733 w 689610"/>
                <a:gd name="connsiteY65" fmla="*/ 509672 h 789706"/>
                <a:gd name="connsiteX66" fmla="*/ 110490 w 689610"/>
                <a:gd name="connsiteY66" fmla="*/ 479192 h 789706"/>
                <a:gd name="connsiteX67" fmla="*/ 178118 w 689610"/>
                <a:gd name="connsiteY67" fmla="*/ 445854 h 789706"/>
                <a:gd name="connsiteX68" fmla="*/ 346710 w 689610"/>
                <a:gd name="connsiteY68" fmla="*/ 483954 h 789706"/>
                <a:gd name="connsiteX69" fmla="*/ 516255 w 689610"/>
                <a:gd name="connsiteY69" fmla="*/ 444902 h 789706"/>
                <a:gd name="connsiteX70" fmla="*/ 583883 w 689610"/>
                <a:gd name="connsiteY70" fmla="*/ 478239 h 789706"/>
                <a:gd name="connsiteX71" fmla="*/ 547688 w 689610"/>
                <a:gd name="connsiteY71" fmla="*/ 509672 h 789706"/>
                <a:gd name="connsiteX72" fmla="*/ 584835 w 689610"/>
                <a:gd name="connsiteY72" fmla="*/ 553487 h 789706"/>
                <a:gd name="connsiteX73" fmla="*/ 627698 w 689610"/>
                <a:gd name="connsiteY73" fmla="*/ 517292 h 789706"/>
                <a:gd name="connsiteX74" fmla="*/ 637223 w 689610"/>
                <a:gd name="connsiteY74" fmla="*/ 543009 h 789706"/>
                <a:gd name="connsiteX75" fmla="*/ 651510 w 689610"/>
                <a:gd name="connsiteY75" fmla="*/ 718269 h 789706"/>
                <a:gd name="connsiteX76" fmla="*/ 551498 w 689610"/>
                <a:gd name="connsiteY76" fmla="*/ 737319 h 789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89610" h="789706">
                  <a:moveTo>
                    <a:pt x="74295" y="456332"/>
                  </a:moveTo>
                  <a:cubicBezTo>
                    <a:pt x="69533" y="459189"/>
                    <a:pt x="63818" y="462999"/>
                    <a:pt x="59055" y="465857"/>
                  </a:cubicBezTo>
                  <a:cubicBezTo>
                    <a:pt x="36195" y="483002"/>
                    <a:pt x="20955" y="508719"/>
                    <a:pt x="17145" y="537294"/>
                  </a:cubicBezTo>
                  <a:lnTo>
                    <a:pt x="0" y="746844"/>
                  </a:lnTo>
                  <a:lnTo>
                    <a:pt x="15240" y="751607"/>
                  </a:lnTo>
                  <a:cubicBezTo>
                    <a:pt x="20003" y="753512"/>
                    <a:pt x="145733" y="789707"/>
                    <a:pt x="344805" y="789707"/>
                  </a:cubicBezTo>
                  <a:cubicBezTo>
                    <a:pt x="543878" y="789707"/>
                    <a:pt x="668655" y="753512"/>
                    <a:pt x="674370" y="751607"/>
                  </a:cubicBezTo>
                  <a:lnTo>
                    <a:pt x="689610" y="746844"/>
                  </a:lnTo>
                  <a:lnTo>
                    <a:pt x="673418" y="539199"/>
                  </a:lnTo>
                  <a:lnTo>
                    <a:pt x="673418" y="537294"/>
                  </a:lnTo>
                  <a:cubicBezTo>
                    <a:pt x="668655" y="509672"/>
                    <a:pt x="653415" y="483954"/>
                    <a:pt x="631508" y="466809"/>
                  </a:cubicBezTo>
                  <a:cubicBezTo>
                    <a:pt x="604838" y="446807"/>
                    <a:pt x="576263" y="429662"/>
                    <a:pt x="544830" y="417279"/>
                  </a:cubicBezTo>
                  <a:cubicBezTo>
                    <a:pt x="558165" y="388704"/>
                    <a:pt x="546735" y="354414"/>
                    <a:pt x="519113" y="340127"/>
                  </a:cubicBezTo>
                  <a:cubicBezTo>
                    <a:pt x="588645" y="244877"/>
                    <a:pt x="567690" y="110574"/>
                    <a:pt x="472440" y="41042"/>
                  </a:cubicBezTo>
                  <a:cubicBezTo>
                    <a:pt x="377190" y="-28491"/>
                    <a:pt x="242888" y="-7536"/>
                    <a:pt x="173355" y="87714"/>
                  </a:cubicBezTo>
                  <a:cubicBezTo>
                    <a:pt x="118110" y="162962"/>
                    <a:pt x="118110" y="264879"/>
                    <a:pt x="173355" y="340127"/>
                  </a:cubicBezTo>
                  <a:cubicBezTo>
                    <a:pt x="144780" y="355367"/>
                    <a:pt x="133350" y="389657"/>
                    <a:pt x="147638" y="419184"/>
                  </a:cubicBezTo>
                  <a:cubicBezTo>
                    <a:pt x="123825" y="429662"/>
                    <a:pt x="96203" y="442997"/>
                    <a:pt x="74295" y="456332"/>
                  </a:cubicBezTo>
                  <a:close/>
                  <a:moveTo>
                    <a:pt x="187643" y="410612"/>
                  </a:moveTo>
                  <a:cubicBezTo>
                    <a:pt x="177165" y="404897"/>
                    <a:pt x="174308" y="391562"/>
                    <a:pt x="180023" y="381084"/>
                  </a:cubicBezTo>
                  <a:cubicBezTo>
                    <a:pt x="183833" y="374417"/>
                    <a:pt x="190500" y="370607"/>
                    <a:pt x="198120" y="370607"/>
                  </a:cubicBezTo>
                  <a:cubicBezTo>
                    <a:pt x="280035" y="446807"/>
                    <a:pt x="406718" y="446807"/>
                    <a:pt x="488633" y="370607"/>
                  </a:cubicBezTo>
                  <a:cubicBezTo>
                    <a:pt x="490538" y="370607"/>
                    <a:pt x="492443" y="370607"/>
                    <a:pt x="493395" y="371559"/>
                  </a:cubicBezTo>
                  <a:cubicBezTo>
                    <a:pt x="504825" y="374417"/>
                    <a:pt x="511493" y="385847"/>
                    <a:pt x="508635" y="397277"/>
                  </a:cubicBezTo>
                  <a:cubicBezTo>
                    <a:pt x="507682" y="402992"/>
                    <a:pt x="503873" y="407754"/>
                    <a:pt x="499110" y="410612"/>
                  </a:cubicBezTo>
                  <a:cubicBezTo>
                    <a:pt x="461963" y="433472"/>
                    <a:pt x="404813" y="446807"/>
                    <a:pt x="343853" y="446807"/>
                  </a:cubicBezTo>
                  <a:cubicBezTo>
                    <a:pt x="282893" y="446807"/>
                    <a:pt x="226695" y="433472"/>
                    <a:pt x="187643" y="410612"/>
                  </a:cubicBezTo>
                  <a:lnTo>
                    <a:pt x="187643" y="410612"/>
                  </a:lnTo>
                  <a:close/>
                  <a:moveTo>
                    <a:pt x="383858" y="161057"/>
                  </a:moveTo>
                  <a:lnTo>
                    <a:pt x="413385" y="170582"/>
                  </a:lnTo>
                  <a:cubicBezTo>
                    <a:pt x="425768" y="196299"/>
                    <a:pt x="458153" y="218207"/>
                    <a:pt x="459105" y="255354"/>
                  </a:cubicBezTo>
                  <a:lnTo>
                    <a:pt x="459105" y="264879"/>
                  </a:lnTo>
                  <a:cubicBezTo>
                    <a:pt x="459105" y="278214"/>
                    <a:pt x="457200" y="290597"/>
                    <a:pt x="452438" y="302979"/>
                  </a:cubicBezTo>
                  <a:lnTo>
                    <a:pt x="410528" y="302979"/>
                  </a:lnTo>
                  <a:cubicBezTo>
                    <a:pt x="406718" y="297264"/>
                    <a:pt x="401003" y="293454"/>
                    <a:pt x="394335" y="293454"/>
                  </a:cubicBezTo>
                  <a:lnTo>
                    <a:pt x="375285" y="293454"/>
                  </a:lnTo>
                  <a:cubicBezTo>
                    <a:pt x="364808" y="293454"/>
                    <a:pt x="356235" y="302027"/>
                    <a:pt x="356235" y="312504"/>
                  </a:cubicBezTo>
                  <a:cubicBezTo>
                    <a:pt x="356235" y="322982"/>
                    <a:pt x="364808" y="331554"/>
                    <a:pt x="375285" y="331554"/>
                  </a:cubicBezTo>
                  <a:lnTo>
                    <a:pt x="394335" y="331554"/>
                  </a:lnTo>
                  <a:cubicBezTo>
                    <a:pt x="401003" y="331554"/>
                    <a:pt x="407670" y="327744"/>
                    <a:pt x="410528" y="322029"/>
                  </a:cubicBezTo>
                  <a:lnTo>
                    <a:pt x="443865" y="322029"/>
                  </a:lnTo>
                  <a:cubicBezTo>
                    <a:pt x="412433" y="376322"/>
                    <a:pt x="342900" y="395372"/>
                    <a:pt x="287655" y="363939"/>
                  </a:cubicBezTo>
                  <a:cubicBezTo>
                    <a:pt x="256223" y="345842"/>
                    <a:pt x="235267" y="313457"/>
                    <a:pt x="231458" y="277262"/>
                  </a:cubicBezTo>
                  <a:cubicBezTo>
                    <a:pt x="218123" y="201062"/>
                    <a:pt x="327660" y="228684"/>
                    <a:pt x="383858" y="161057"/>
                  </a:cubicBezTo>
                  <a:close/>
                  <a:moveTo>
                    <a:pt x="343853" y="37232"/>
                  </a:moveTo>
                  <a:cubicBezTo>
                    <a:pt x="413385" y="37232"/>
                    <a:pt x="476250" y="78189"/>
                    <a:pt x="504825" y="141054"/>
                  </a:cubicBezTo>
                  <a:cubicBezTo>
                    <a:pt x="466725" y="112479"/>
                    <a:pt x="409575" y="94382"/>
                    <a:pt x="343853" y="94382"/>
                  </a:cubicBezTo>
                  <a:cubicBezTo>
                    <a:pt x="278130" y="94382"/>
                    <a:pt x="220980" y="112479"/>
                    <a:pt x="182880" y="141054"/>
                  </a:cubicBezTo>
                  <a:cubicBezTo>
                    <a:pt x="211455" y="78189"/>
                    <a:pt x="274320" y="37232"/>
                    <a:pt x="343853" y="37232"/>
                  </a:cubicBezTo>
                  <a:close/>
                  <a:moveTo>
                    <a:pt x="551498" y="737319"/>
                  </a:moveTo>
                  <a:lnTo>
                    <a:pt x="543878" y="673502"/>
                  </a:lnTo>
                  <a:cubicBezTo>
                    <a:pt x="542925" y="663024"/>
                    <a:pt x="533400" y="655405"/>
                    <a:pt x="522923" y="657309"/>
                  </a:cubicBezTo>
                  <a:cubicBezTo>
                    <a:pt x="512445" y="658262"/>
                    <a:pt x="504825" y="667787"/>
                    <a:pt x="506730" y="678265"/>
                  </a:cubicBezTo>
                  <a:lnTo>
                    <a:pt x="514350" y="742082"/>
                  </a:lnTo>
                  <a:cubicBezTo>
                    <a:pt x="457200" y="748749"/>
                    <a:pt x="401003" y="751607"/>
                    <a:pt x="343853" y="751607"/>
                  </a:cubicBezTo>
                  <a:cubicBezTo>
                    <a:pt x="286703" y="751607"/>
                    <a:pt x="230505" y="748749"/>
                    <a:pt x="174308" y="742082"/>
                  </a:cubicBezTo>
                  <a:lnTo>
                    <a:pt x="181928" y="678265"/>
                  </a:lnTo>
                  <a:cubicBezTo>
                    <a:pt x="182880" y="667787"/>
                    <a:pt x="176213" y="658262"/>
                    <a:pt x="165735" y="657309"/>
                  </a:cubicBezTo>
                  <a:cubicBezTo>
                    <a:pt x="155258" y="656357"/>
                    <a:pt x="145733" y="663024"/>
                    <a:pt x="144780" y="673502"/>
                  </a:cubicBezTo>
                  <a:lnTo>
                    <a:pt x="144780" y="673502"/>
                  </a:lnTo>
                  <a:lnTo>
                    <a:pt x="137160" y="737319"/>
                  </a:lnTo>
                  <a:cubicBezTo>
                    <a:pt x="92393" y="730652"/>
                    <a:pt x="59055" y="723984"/>
                    <a:pt x="41910" y="719222"/>
                  </a:cubicBezTo>
                  <a:lnTo>
                    <a:pt x="56197" y="543009"/>
                  </a:lnTo>
                  <a:cubicBezTo>
                    <a:pt x="58103" y="534437"/>
                    <a:pt x="60960" y="524912"/>
                    <a:pt x="65723" y="517292"/>
                  </a:cubicBezTo>
                  <a:lnTo>
                    <a:pt x="108585" y="553487"/>
                  </a:lnTo>
                  <a:lnTo>
                    <a:pt x="145733" y="509672"/>
                  </a:lnTo>
                  <a:lnTo>
                    <a:pt x="110490" y="479192"/>
                  </a:lnTo>
                  <a:cubicBezTo>
                    <a:pt x="132398" y="465857"/>
                    <a:pt x="154305" y="455379"/>
                    <a:pt x="178118" y="445854"/>
                  </a:cubicBezTo>
                  <a:cubicBezTo>
                    <a:pt x="221933" y="469667"/>
                    <a:pt x="282893" y="483954"/>
                    <a:pt x="346710" y="483954"/>
                  </a:cubicBezTo>
                  <a:cubicBezTo>
                    <a:pt x="411480" y="483954"/>
                    <a:pt x="472440" y="469667"/>
                    <a:pt x="516255" y="444902"/>
                  </a:cubicBezTo>
                  <a:cubicBezTo>
                    <a:pt x="540068" y="453474"/>
                    <a:pt x="561975" y="464904"/>
                    <a:pt x="583883" y="478239"/>
                  </a:cubicBezTo>
                  <a:lnTo>
                    <a:pt x="547688" y="509672"/>
                  </a:lnTo>
                  <a:lnTo>
                    <a:pt x="584835" y="553487"/>
                  </a:lnTo>
                  <a:lnTo>
                    <a:pt x="627698" y="517292"/>
                  </a:lnTo>
                  <a:cubicBezTo>
                    <a:pt x="632460" y="524912"/>
                    <a:pt x="635318" y="533484"/>
                    <a:pt x="637223" y="543009"/>
                  </a:cubicBezTo>
                  <a:lnTo>
                    <a:pt x="651510" y="718269"/>
                  </a:lnTo>
                  <a:cubicBezTo>
                    <a:pt x="629603" y="723984"/>
                    <a:pt x="597218" y="730652"/>
                    <a:pt x="551498" y="737319"/>
                  </a:cubicBezTo>
                  <a:close/>
                </a:path>
              </a:pathLst>
            </a:custGeom>
            <a:solidFill>
              <a:sysClr val="window" lastClr="FFFFFF"/>
            </a:solidFill>
            <a:ln w="9525" cap="flat">
              <a:noFill/>
              <a:prstDash val="solid"/>
              <a:miter/>
            </a:ln>
          </p:spPr>
          <p:txBody>
            <a:bodyPr rtlCol="0" anchor="ct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Segoe UI"/>
                <a:ea typeface="+mn-ea"/>
                <a:cs typeface="+mn-cs"/>
              </a:endParaRPr>
            </a:p>
          </p:txBody>
        </p:sp>
        <p:sp>
          <p:nvSpPr>
            <p:cNvPr id="16" name="Freeform: Shape 15">
              <a:extLst>
                <a:ext uri="{FF2B5EF4-FFF2-40B4-BE49-F238E27FC236}">
                  <a16:creationId xmlns:a16="http://schemas.microsoft.com/office/drawing/2014/main" id="{E0232EC9-71ED-4334-9A03-E1C371F9CD15}"/>
                </a:ext>
              </a:extLst>
            </p:cNvPr>
            <p:cNvSpPr/>
            <p:nvPr/>
          </p:nvSpPr>
          <p:spPr>
            <a:xfrm>
              <a:off x="6771059" y="2907804"/>
              <a:ext cx="80009" cy="95250"/>
            </a:xfrm>
            <a:custGeom>
              <a:avLst/>
              <a:gdLst>
                <a:gd name="connsiteX0" fmla="*/ 40005 w 80009"/>
                <a:gd name="connsiteY0" fmla="*/ 0 h 95250"/>
                <a:gd name="connsiteX1" fmla="*/ 0 w 80009"/>
                <a:gd name="connsiteY1" fmla="*/ 47625 h 95250"/>
                <a:gd name="connsiteX2" fmla="*/ 40005 w 80009"/>
                <a:gd name="connsiteY2" fmla="*/ 95250 h 95250"/>
                <a:gd name="connsiteX3" fmla="*/ 80010 w 80009"/>
                <a:gd name="connsiteY3" fmla="*/ 47625 h 95250"/>
                <a:gd name="connsiteX4" fmla="*/ 40005 w 80009"/>
                <a:gd name="connsiteY4" fmla="*/ 0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9" h="95250">
                  <a:moveTo>
                    <a:pt x="40005" y="0"/>
                  </a:moveTo>
                  <a:cubicBezTo>
                    <a:pt x="34290" y="20955"/>
                    <a:pt x="20003" y="38100"/>
                    <a:pt x="0" y="47625"/>
                  </a:cubicBezTo>
                  <a:cubicBezTo>
                    <a:pt x="19050" y="57150"/>
                    <a:pt x="34290" y="74295"/>
                    <a:pt x="40005" y="95250"/>
                  </a:cubicBezTo>
                  <a:cubicBezTo>
                    <a:pt x="45720" y="74295"/>
                    <a:pt x="60008" y="57150"/>
                    <a:pt x="80010" y="47625"/>
                  </a:cubicBezTo>
                  <a:cubicBezTo>
                    <a:pt x="60008" y="38100"/>
                    <a:pt x="45720" y="20955"/>
                    <a:pt x="40005" y="0"/>
                  </a:cubicBezTo>
                  <a:close/>
                </a:path>
              </a:pathLst>
            </a:custGeom>
            <a:solidFill>
              <a:sysClr val="window" lastClr="FFFFFF"/>
            </a:solidFill>
            <a:ln w="9525" cap="flat">
              <a:noFill/>
              <a:prstDash val="solid"/>
              <a:miter/>
            </a:ln>
          </p:spPr>
          <p:txBody>
            <a:bodyPr rtlCol="0" anchor="ct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Segoe UI"/>
                <a:ea typeface="+mn-ea"/>
                <a:cs typeface="+mn-cs"/>
              </a:endParaRPr>
            </a:p>
          </p:txBody>
        </p:sp>
        <p:sp>
          <p:nvSpPr>
            <p:cNvPr id="17" name="Freeform: Shape 16">
              <a:extLst>
                <a:ext uri="{FF2B5EF4-FFF2-40B4-BE49-F238E27FC236}">
                  <a16:creationId xmlns:a16="http://schemas.microsoft.com/office/drawing/2014/main" id="{5575676C-11D4-43F3-B5C2-45E792ACB421}"/>
                </a:ext>
              </a:extLst>
            </p:cNvPr>
            <p:cNvSpPr/>
            <p:nvPr/>
          </p:nvSpPr>
          <p:spPr>
            <a:xfrm>
              <a:off x="7085384" y="3145929"/>
              <a:ext cx="228600" cy="152400"/>
            </a:xfrm>
            <a:custGeom>
              <a:avLst/>
              <a:gdLst>
                <a:gd name="connsiteX0" fmla="*/ 190500 w 228600"/>
                <a:gd name="connsiteY0" fmla="*/ 0 h 152400"/>
                <a:gd name="connsiteX1" fmla="*/ 38100 w 228600"/>
                <a:gd name="connsiteY1" fmla="*/ 0 h 152400"/>
                <a:gd name="connsiteX2" fmla="*/ 0 w 228600"/>
                <a:gd name="connsiteY2" fmla="*/ 38100 h 152400"/>
                <a:gd name="connsiteX3" fmla="*/ 0 w 228600"/>
                <a:gd name="connsiteY3" fmla="*/ 114300 h 152400"/>
                <a:gd name="connsiteX4" fmla="*/ 38100 w 228600"/>
                <a:gd name="connsiteY4" fmla="*/ 152400 h 152400"/>
                <a:gd name="connsiteX5" fmla="*/ 190500 w 228600"/>
                <a:gd name="connsiteY5" fmla="*/ 152400 h 152400"/>
                <a:gd name="connsiteX6" fmla="*/ 228600 w 228600"/>
                <a:gd name="connsiteY6" fmla="*/ 114300 h 152400"/>
                <a:gd name="connsiteX7" fmla="*/ 228600 w 228600"/>
                <a:gd name="connsiteY7" fmla="*/ 38100 h 152400"/>
                <a:gd name="connsiteX8" fmla="*/ 190500 w 228600"/>
                <a:gd name="connsiteY8" fmla="*/ 0 h 152400"/>
                <a:gd name="connsiteX9" fmla="*/ 38100 w 228600"/>
                <a:gd name="connsiteY9" fmla="*/ 114300 h 152400"/>
                <a:gd name="connsiteX10" fmla="*/ 38100 w 228600"/>
                <a:gd name="connsiteY10" fmla="*/ 38100 h 152400"/>
                <a:gd name="connsiteX11" fmla="*/ 190500 w 228600"/>
                <a:gd name="connsiteY11" fmla="*/ 38100 h 152400"/>
                <a:gd name="connsiteX12" fmla="*/ 190500 w 228600"/>
                <a:gd name="connsiteY12" fmla="*/ 114300 h 152400"/>
                <a:gd name="connsiteX13" fmla="*/ 38100 w 228600"/>
                <a:gd name="connsiteY13" fmla="*/ 114300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600" h="152400">
                  <a:moveTo>
                    <a:pt x="190500" y="0"/>
                  </a:moveTo>
                  <a:lnTo>
                    <a:pt x="38100" y="0"/>
                  </a:lnTo>
                  <a:cubicBezTo>
                    <a:pt x="17145" y="0"/>
                    <a:pt x="0" y="17145"/>
                    <a:pt x="0" y="38100"/>
                  </a:cubicBezTo>
                  <a:lnTo>
                    <a:pt x="0" y="114300"/>
                  </a:lnTo>
                  <a:cubicBezTo>
                    <a:pt x="0" y="135255"/>
                    <a:pt x="17145" y="152400"/>
                    <a:pt x="38100" y="152400"/>
                  </a:cubicBezTo>
                  <a:lnTo>
                    <a:pt x="190500" y="152400"/>
                  </a:lnTo>
                  <a:cubicBezTo>
                    <a:pt x="211455" y="152400"/>
                    <a:pt x="228600" y="135255"/>
                    <a:pt x="228600" y="114300"/>
                  </a:cubicBezTo>
                  <a:lnTo>
                    <a:pt x="228600" y="38100"/>
                  </a:lnTo>
                  <a:cubicBezTo>
                    <a:pt x="228600" y="17145"/>
                    <a:pt x="211455" y="0"/>
                    <a:pt x="190500" y="0"/>
                  </a:cubicBezTo>
                  <a:close/>
                  <a:moveTo>
                    <a:pt x="38100" y="114300"/>
                  </a:moveTo>
                  <a:lnTo>
                    <a:pt x="38100" y="38100"/>
                  </a:lnTo>
                  <a:lnTo>
                    <a:pt x="190500" y="38100"/>
                  </a:lnTo>
                  <a:lnTo>
                    <a:pt x="190500" y="114300"/>
                  </a:lnTo>
                  <a:lnTo>
                    <a:pt x="38100" y="114300"/>
                  </a:lnTo>
                  <a:close/>
                </a:path>
              </a:pathLst>
            </a:custGeom>
            <a:solidFill>
              <a:sysClr val="window" lastClr="FFFFFF"/>
            </a:solidFill>
            <a:ln w="9525" cap="flat">
              <a:noFill/>
              <a:prstDash val="solid"/>
              <a:miter/>
            </a:ln>
          </p:spPr>
          <p:txBody>
            <a:bodyPr rtlCol="0" anchor="ct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Segoe UI"/>
                <a:ea typeface="+mn-ea"/>
                <a:cs typeface="+mn-cs"/>
              </a:endParaRPr>
            </a:p>
          </p:txBody>
        </p:sp>
        <p:sp>
          <p:nvSpPr>
            <p:cNvPr id="18" name="Freeform: Shape 17">
              <a:extLst>
                <a:ext uri="{FF2B5EF4-FFF2-40B4-BE49-F238E27FC236}">
                  <a16:creationId xmlns:a16="http://schemas.microsoft.com/office/drawing/2014/main" id="{B3129338-664B-4A4D-A9C9-A9B98216D4FF}"/>
                </a:ext>
              </a:extLst>
            </p:cNvPr>
            <p:cNvSpPr/>
            <p:nvPr/>
          </p:nvSpPr>
          <p:spPr>
            <a:xfrm>
              <a:off x="6872024" y="2650629"/>
              <a:ext cx="80009" cy="95250"/>
            </a:xfrm>
            <a:custGeom>
              <a:avLst/>
              <a:gdLst>
                <a:gd name="connsiteX0" fmla="*/ 40005 w 80009"/>
                <a:gd name="connsiteY0" fmla="*/ 0 h 95250"/>
                <a:gd name="connsiteX1" fmla="*/ 0 w 80009"/>
                <a:gd name="connsiteY1" fmla="*/ 47625 h 95250"/>
                <a:gd name="connsiteX2" fmla="*/ 40005 w 80009"/>
                <a:gd name="connsiteY2" fmla="*/ 95250 h 95250"/>
                <a:gd name="connsiteX3" fmla="*/ 80010 w 80009"/>
                <a:gd name="connsiteY3" fmla="*/ 47625 h 95250"/>
                <a:gd name="connsiteX4" fmla="*/ 40005 w 80009"/>
                <a:gd name="connsiteY4" fmla="*/ 0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9" h="95250">
                  <a:moveTo>
                    <a:pt x="40005" y="0"/>
                  </a:moveTo>
                  <a:cubicBezTo>
                    <a:pt x="34290" y="20955"/>
                    <a:pt x="20002" y="38100"/>
                    <a:pt x="0" y="47625"/>
                  </a:cubicBezTo>
                  <a:cubicBezTo>
                    <a:pt x="19050" y="57150"/>
                    <a:pt x="34290" y="74295"/>
                    <a:pt x="40005" y="95250"/>
                  </a:cubicBezTo>
                  <a:cubicBezTo>
                    <a:pt x="45720" y="74295"/>
                    <a:pt x="60007" y="57150"/>
                    <a:pt x="80010" y="47625"/>
                  </a:cubicBezTo>
                  <a:cubicBezTo>
                    <a:pt x="60960" y="38100"/>
                    <a:pt x="45720" y="20955"/>
                    <a:pt x="40005" y="0"/>
                  </a:cubicBezTo>
                  <a:close/>
                </a:path>
              </a:pathLst>
            </a:custGeom>
            <a:solidFill>
              <a:sysClr val="window" lastClr="FFFFFF"/>
            </a:solidFill>
            <a:ln w="9525" cap="flat">
              <a:noFill/>
              <a:prstDash val="solid"/>
              <a:miter/>
            </a:ln>
          </p:spPr>
          <p:txBody>
            <a:bodyPr rtlCol="0" anchor="ct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Segoe UI"/>
                <a:ea typeface="+mn-ea"/>
                <a:cs typeface="+mn-cs"/>
              </a:endParaRPr>
            </a:p>
          </p:txBody>
        </p:sp>
        <p:sp>
          <p:nvSpPr>
            <p:cNvPr id="19" name="Freeform: Shape 18">
              <a:extLst>
                <a:ext uri="{FF2B5EF4-FFF2-40B4-BE49-F238E27FC236}">
                  <a16:creationId xmlns:a16="http://schemas.microsoft.com/office/drawing/2014/main" id="{1B69D18A-0199-4C1E-89D9-914993CCBF98}"/>
                </a:ext>
              </a:extLst>
            </p:cNvPr>
            <p:cNvSpPr/>
            <p:nvPr/>
          </p:nvSpPr>
          <p:spPr>
            <a:xfrm>
              <a:off x="7500673" y="2861131"/>
              <a:ext cx="80010" cy="95249"/>
            </a:xfrm>
            <a:custGeom>
              <a:avLst/>
              <a:gdLst>
                <a:gd name="connsiteX0" fmla="*/ 40005 w 80010"/>
                <a:gd name="connsiteY0" fmla="*/ 0 h 95249"/>
                <a:gd name="connsiteX1" fmla="*/ 0 w 80010"/>
                <a:gd name="connsiteY1" fmla="*/ 47625 h 95249"/>
                <a:gd name="connsiteX2" fmla="*/ 40005 w 80010"/>
                <a:gd name="connsiteY2" fmla="*/ 95250 h 95249"/>
                <a:gd name="connsiteX3" fmla="*/ 80010 w 80010"/>
                <a:gd name="connsiteY3" fmla="*/ 47625 h 95249"/>
                <a:gd name="connsiteX4" fmla="*/ 40005 w 80010"/>
                <a:gd name="connsiteY4" fmla="*/ 0 h 95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10" h="95249">
                  <a:moveTo>
                    <a:pt x="40005" y="0"/>
                  </a:moveTo>
                  <a:cubicBezTo>
                    <a:pt x="34290" y="20955"/>
                    <a:pt x="20002" y="38100"/>
                    <a:pt x="0" y="47625"/>
                  </a:cubicBezTo>
                  <a:cubicBezTo>
                    <a:pt x="19050" y="57150"/>
                    <a:pt x="34290" y="74295"/>
                    <a:pt x="40005" y="95250"/>
                  </a:cubicBezTo>
                  <a:cubicBezTo>
                    <a:pt x="45720" y="74295"/>
                    <a:pt x="60008" y="57150"/>
                    <a:pt x="80010" y="47625"/>
                  </a:cubicBezTo>
                  <a:cubicBezTo>
                    <a:pt x="60960" y="38100"/>
                    <a:pt x="45720" y="20955"/>
                    <a:pt x="40005" y="0"/>
                  </a:cubicBezTo>
                  <a:close/>
                </a:path>
              </a:pathLst>
            </a:custGeom>
            <a:solidFill>
              <a:sysClr val="window" lastClr="FFFFFF"/>
            </a:solidFill>
            <a:ln w="9525" cap="flat">
              <a:noFill/>
              <a:prstDash val="solid"/>
              <a:miter/>
            </a:ln>
          </p:spPr>
          <p:txBody>
            <a:bodyPr rtlCol="0" anchor="ct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Segoe UI"/>
                <a:ea typeface="+mn-ea"/>
                <a:cs typeface="+mn-cs"/>
              </a:endParaRPr>
            </a:p>
          </p:txBody>
        </p:sp>
      </p:grpSp>
      <p:sp>
        <p:nvSpPr>
          <p:cNvPr id="20" name="TextBox 19">
            <a:extLst>
              <a:ext uri="{FF2B5EF4-FFF2-40B4-BE49-F238E27FC236}">
                <a16:creationId xmlns:a16="http://schemas.microsoft.com/office/drawing/2014/main" id="{C6BD5CFA-181D-4964-BF93-8B5466F12BD6}"/>
              </a:ext>
            </a:extLst>
          </p:cNvPr>
          <p:cNvSpPr txBox="1">
            <a:spLocks noChangeAspect="1"/>
          </p:cNvSpPr>
          <p:nvPr/>
        </p:nvSpPr>
        <p:spPr>
          <a:xfrm>
            <a:off x="4487202" y="2334088"/>
            <a:ext cx="3331663" cy="859964"/>
          </a:xfrm>
          <a:prstGeom prst="rect">
            <a:avLst/>
          </a:prstGeom>
          <a:noFill/>
        </p:spPr>
        <p:txBody>
          <a:bodyPr wrap="square" lIns="0" tIns="0" rIns="0" bIns="0" rtlCol="0" anchor="t">
            <a:noAutofit/>
          </a:bodyPr>
          <a:lstStyle/>
          <a:p>
            <a:pPr marL="171450" marR="0" lvl="0" indent="-171450" algn="l" defTabSz="121898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N" sz="1000" b="0" i="0" u="none" strike="noStrike" kern="1200" cap="none" spc="0" normalizeH="0" baseline="0" noProof="0">
              <a:ln>
                <a:noFill/>
              </a:ln>
              <a:solidFill>
                <a:prstClr val="white"/>
              </a:solidFill>
              <a:effectLst/>
              <a:uLnTx/>
              <a:uFillTx/>
              <a:latin typeface="Segoe UI"/>
              <a:ea typeface="Open Sans" panose="020B0606030504020204" pitchFamily="34" charset="0"/>
              <a:cs typeface="Open Sans" panose="020B0606030504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prstClr val="white"/>
              </a:solidFill>
              <a:effectLst/>
              <a:uLnTx/>
              <a:uFillTx/>
              <a:latin typeface="Segoe UI"/>
              <a:ea typeface="Open Sans" panose="020B0606030504020204" pitchFamily="34" charset="0"/>
              <a:cs typeface="Open Sans" panose="020B0606030504020204" pitchFamily="34" charset="0"/>
            </a:endParaRPr>
          </a:p>
        </p:txBody>
      </p:sp>
      <p:sp>
        <p:nvSpPr>
          <p:cNvPr id="21" name="TextBox 20">
            <a:extLst>
              <a:ext uri="{FF2B5EF4-FFF2-40B4-BE49-F238E27FC236}">
                <a16:creationId xmlns:a16="http://schemas.microsoft.com/office/drawing/2014/main" id="{1EBBB780-F607-499A-B7B0-CF6AB89542ED}"/>
              </a:ext>
            </a:extLst>
          </p:cNvPr>
          <p:cNvSpPr txBox="1">
            <a:spLocks noChangeAspect="1"/>
          </p:cNvSpPr>
          <p:nvPr/>
        </p:nvSpPr>
        <p:spPr>
          <a:xfrm>
            <a:off x="4451419" y="4710335"/>
            <a:ext cx="3233594" cy="859964"/>
          </a:xfrm>
          <a:prstGeom prst="rect">
            <a:avLst/>
          </a:prstGeom>
          <a:noFill/>
        </p:spPr>
        <p:txBody>
          <a:bodyPr wrap="square" lIns="0" tIns="0" rIns="0" bIns="0"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6B211EF3-5543-4972-AF57-33ADA882DE15}"/>
              </a:ext>
            </a:extLst>
          </p:cNvPr>
          <p:cNvSpPr txBox="1">
            <a:spLocks noChangeAspect="1"/>
          </p:cNvSpPr>
          <p:nvPr/>
        </p:nvSpPr>
        <p:spPr>
          <a:xfrm>
            <a:off x="8328495" y="2049748"/>
            <a:ext cx="3051551" cy="859964"/>
          </a:xfrm>
          <a:prstGeom prst="rect">
            <a:avLst/>
          </a:prstGeom>
          <a:noFill/>
        </p:spPr>
        <p:txBody>
          <a:bodyPr wrap="square" lIns="0" tIns="0" rIns="0" bIns="0" rtlCol="0" anchor="t">
            <a:no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en-GB"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3" name="TextBox 22">
            <a:extLst>
              <a:ext uri="{FF2B5EF4-FFF2-40B4-BE49-F238E27FC236}">
                <a16:creationId xmlns:a16="http://schemas.microsoft.com/office/drawing/2014/main" id="{28DF9793-F4E8-484F-B471-10888C0DD765}"/>
              </a:ext>
            </a:extLst>
          </p:cNvPr>
          <p:cNvSpPr txBox="1">
            <a:spLocks noChangeAspect="1"/>
          </p:cNvSpPr>
          <p:nvPr/>
        </p:nvSpPr>
        <p:spPr>
          <a:xfrm>
            <a:off x="626756" y="1502641"/>
            <a:ext cx="3588084" cy="486988"/>
          </a:xfrm>
          <a:prstGeom prst="rect">
            <a:avLst/>
          </a:prstGeom>
          <a:noFill/>
        </p:spPr>
        <p:txBody>
          <a:bodyPr wrap="square" lIns="0" tIns="0" rIns="0" bIns="0" rtlCol="0" anchor="ctr">
            <a:no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A resilient organisation</a:t>
            </a:r>
          </a:p>
        </p:txBody>
      </p:sp>
      <p:pic>
        <p:nvPicPr>
          <p:cNvPr id="24" name="Graphic 23" descr="Microscope with solid fill">
            <a:extLst>
              <a:ext uri="{FF2B5EF4-FFF2-40B4-BE49-F238E27FC236}">
                <a16:creationId xmlns:a16="http://schemas.microsoft.com/office/drawing/2014/main" id="{1769C7C0-9C5E-4DBD-BC97-A3EC94452F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80340" y="5933565"/>
            <a:ext cx="727369" cy="727369"/>
          </a:xfrm>
          <a:prstGeom prst="rect">
            <a:avLst/>
          </a:prstGeom>
        </p:spPr>
      </p:pic>
      <p:pic>
        <p:nvPicPr>
          <p:cNvPr id="25" name="Graphic 24" descr="Care with solid fill">
            <a:extLst>
              <a:ext uri="{FF2B5EF4-FFF2-40B4-BE49-F238E27FC236}">
                <a16:creationId xmlns:a16="http://schemas.microsoft.com/office/drawing/2014/main" id="{92247CF9-42CC-4D28-9EA3-2CF2D56E957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52815" y="5971911"/>
            <a:ext cx="787620" cy="787620"/>
          </a:xfrm>
          <a:prstGeom prst="rect">
            <a:avLst/>
          </a:prstGeom>
        </p:spPr>
      </p:pic>
      <p:sp>
        <p:nvSpPr>
          <p:cNvPr id="26" name="Rectangle 25">
            <a:extLst>
              <a:ext uri="{FF2B5EF4-FFF2-40B4-BE49-F238E27FC236}">
                <a16:creationId xmlns:a16="http://schemas.microsoft.com/office/drawing/2014/main" id="{29DB0ABE-8A44-4C31-998A-3958FA33CC6B}"/>
              </a:ext>
            </a:extLst>
          </p:cNvPr>
          <p:cNvSpPr/>
          <p:nvPr/>
        </p:nvSpPr>
        <p:spPr>
          <a:xfrm>
            <a:off x="774872" y="2096840"/>
            <a:ext cx="3291855" cy="1185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effectLst/>
                <a:uLnTx/>
                <a:uFillTx/>
                <a:latin typeface="Arial" panose="020B0604020202020204"/>
                <a:ea typeface="+mn-ea"/>
                <a:cs typeface="+mn-cs"/>
              </a:rPr>
              <a:t>We have a right-sized organisation that is designed to deliver our core services, with the flexibility to respond to health security incidents. We have clear </a:t>
            </a:r>
            <a:r>
              <a:rPr lang="en-GB" sz="1400">
                <a:latin typeface="Arial" panose="020B0604020202020204"/>
              </a:rPr>
              <a:t>accountabilities</a:t>
            </a:r>
            <a:r>
              <a:rPr kumimoji="0" lang="en-GB" sz="1400" b="0" i="0" u="none" strike="noStrike" kern="1200" cap="none" spc="0" normalizeH="0" baseline="0" noProof="0">
                <a:ln>
                  <a:noFill/>
                </a:ln>
                <a:effectLst/>
                <a:uLnTx/>
                <a:uFillTx/>
                <a:latin typeface="Arial" panose="020B0604020202020204"/>
                <a:ea typeface="+mn-ea"/>
                <a:cs typeface="+mn-cs"/>
              </a:rPr>
              <a:t> and we collaborate purposefully with our key stakeholders and partners</a:t>
            </a:r>
          </a:p>
        </p:txBody>
      </p:sp>
      <p:pic>
        <p:nvPicPr>
          <p:cNvPr id="27" name="Graphic 26" descr="Social network with solid fill">
            <a:extLst>
              <a:ext uri="{FF2B5EF4-FFF2-40B4-BE49-F238E27FC236}">
                <a16:creationId xmlns:a16="http://schemas.microsoft.com/office/drawing/2014/main" id="{46B054AA-1EE2-462A-A987-4CD158297AA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28708" y="3312152"/>
            <a:ext cx="787620" cy="787620"/>
          </a:xfrm>
          <a:prstGeom prst="rect">
            <a:avLst/>
          </a:prstGeom>
        </p:spPr>
      </p:pic>
      <p:sp>
        <p:nvSpPr>
          <p:cNvPr id="28" name="Rectangle 27">
            <a:extLst>
              <a:ext uri="{FF2B5EF4-FFF2-40B4-BE49-F238E27FC236}">
                <a16:creationId xmlns:a16="http://schemas.microsoft.com/office/drawing/2014/main" id="{9A81FCF7-C3EA-485A-9532-1C37A18EDE9D}"/>
              </a:ext>
            </a:extLst>
          </p:cNvPr>
          <p:cNvSpPr/>
          <p:nvPr/>
        </p:nvSpPr>
        <p:spPr>
          <a:xfrm>
            <a:off x="748361" y="4762498"/>
            <a:ext cx="3291855" cy="1185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Arial" panose="020B0604020202020204"/>
                <a:ea typeface="+mn-ea"/>
                <a:cs typeface="+mn-cs"/>
              </a:rPr>
              <a:t>We create a diverse environment where we encourage and support everyone to be at their best. We are performance focused and values led – impactful, insightful and inclusive</a:t>
            </a:r>
          </a:p>
        </p:txBody>
      </p:sp>
      <p:sp>
        <p:nvSpPr>
          <p:cNvPr id="29" name="Rectangle 28">
            <a:extLst>
              <a:ext uri="{FF2B5EF4-FFF2-40B4-BE49-F238E27FC236}">
                <a16:creationId xmlns:a16="http://schemas.microsoft.com/office/drawing/2014/main" id="{9147F034-324A-4ED8-BB67-A7316312BF93}"/>
              </a:ext>
            </a:extLst>
          </p:cNvPr>
          <p:cNvSpPr/>
          <p:nvPr/>
        </p:nvSpPr>
        <p:spPr>
          <a:xfrm>
            <a:off x="4507105" y="2084448"/>
            <a:ext cx="3291855" cy="1185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Arial" panose="020B0604020202020204"/>
                <a:ea typeface="+mn-ea"/>
                <a:cs typeface="+mn-cs"/>
              </a:rPr>
              <a:t>Talented people are excited to join us and contribute to our mission. We have the right reward structures, policies and development opportunities in place to ensure a great employee experience.</a:t>
            </a:r>
          </a:p>
        </p:txBody>
      </p:sp>
      <p:sp>
        <p:nvSpPr>
          <p:cNvPr id="30" name="Rectangle 29">
            <a:extLst>
              <a:ext uri="{FF2B5EF4-FFF2-40B4-BE49-F238E27FC236}">
                <a16:creationId xmlns:a16="http://schemas.microsoft.com/office/drawing/2014/main" id="{08B8B380-6DA6-4AF1-8ECC-6E822AF613B1}"/>
              </a:ext>
            </a:extLst>
          </p:cNvPr>
          <p:cNvSpPr/>
          <p:nvPr/>
        </p:nvSpPr>
        <p:spPr>
          <a:xfrm>
            <a:off x="4451418" y="4908291"/>
            <a:ext cx="3291855" cy="1185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Arial" panose="020B0604020202020204"/>
                <a:ea typeface="+mn-ea"/>
                <a:cs typeface="+mn-cs"/>
              </a:rPr>
              <a:t>The knowledge and skills of our people are critical to UKHSA; they help us to be world-leading in what we do. We provide professional development and career paths across all disciplines and have active engagement with our external partners to build health science capabilities for the future</a:t>
            </a:r>
          </a:p>
        </p:txBody>
      </p:sp>
      <p:sp>
        <p:nvSpPr>
          <p:cNvPr id="31" name="Rectangle 30">
            <a:extLst>
              <a:ext uri="{FF2B5EF4-FFF2-40B4-BE49-F238E27FC236}">
                <a16:creationId xmlns:a16="http://schemas.microsoft.com/office/drawing/2014/main" id="{475EA7E9-725C-44C5-A7F9-5B25A2453A53}"/>
              </a:ext>
            </a:extLst>
          </p:cNvPr>
          <p:cNvSpPr/>
          <p:nvPr/>
        </p:nvSpPr>
        <p:spPr>
          <a:xfrm>
            <a:off x="8067802" y="2209505"/>
            <a:ext cx="3508812" cy="10980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Arial" panose="020B0604020202020204"/>
                <a:ea typeface="+mn-ea"/>
                <a:cs typeface="+mn-cs"/>
              </a:rPr>
              <a:t>Our leaders are informed and engaged in our business priorities and feel confident to empower their teams to deliver. They collaborate across the organisation to ensure the best outcomes and hold themselves and </a:t>
            </a:r>
            <a:r>
              <a:rPr kumimoji="0" lang="en-GB" sz="1400" b="0" i="0" u="none" strike="noStrike" kern="1200" cap="none" spc="0" normalizeH="0" baseline="0" noProof="0" err="1">
                <a:ln>
                  <a:noFill/>
                </a:ln>
                <a:solidFill>
                  <a:prstClr val="white"/>
                </a:solidFill>
                <a:effectLst/>
                <a:uLnTx/>
                <a:uFillTx/>
                <a:latin typeface="Arial" panose="020B0604020202020204"/>
                <a:ea typeface="+mn-ea"/>
                <a:cs typeface="+mn-cs"/>
              </a:rPr>
              <a:t>eachother</a:t>
            </a:r>
            <a:r>
              <a:rPr kumimoji="0" lang="en-GB" sz="1400" b="0" i="0" u="none" strike="noStrike" kern="1200" cap="none" spc="0" normalizeH="0" baseline="0" noProof="0">
                <a:ln>
                  <a:noFill/>
                </a:ln>
                <a:solidFill>
                  <a:prstClr val="white"/>
                </a:solidFill>
                <a:effectLst/>
                <a:uLnTx/>
                <a:uFillTx/>
                <a:latin typeface="Arial" panose="020B0604020202020204"/>
                <a:ea typeface="+mn-ea"/>
                <a:cs typeface="+mn-cs"/>
              </a:rPr>
              <a:t> accountable for </a:t>
            </a:r>
            <a:r>
              <a:rPr kumimoji="0" lang="en-GB" sz="1400" b="0" i="0" u="none" strike="noStrike" kern="1200" cap="none" spc="0" normalizeH="0" baseline="0" noProof="0" err="1">
                <a:ln>
                  <a:noFill/>
                </a:ln>
                <a:solidFill>
                  <a:prstClr val="white"/>
                </a:solidFill>
                <a:effectLst/>
                <a:uLnTx/>
                <a:uFillTx/>
                <a:latin typeface="Arial" panose="020B0604020202020204"/>
                <a:ea typeface="+mn-ea"/>
                <a:cs typeface="+mn-cs"/>
              </a:rPr>
              <a:t>sucess</a:t>
            </a:r>
            <a:endParaRPr kumimoji="0" lang="en-GB" sz="14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32" name="Rectangle 31">
            <a:extLst>
              <a:ext uri="{FF2B5EF4-FFF2-40B4-BE49-F238E27FC236}">
                <a16:creationId xmlns:a16="http://schemas.microsoft.com/office/drawing/2014/main" id="{E975C775-91FF-4D27-B0BC-F1C39712200C}"/>
              </a:ext>
            </a:extLst>
          </p:cNvPr>
          <p:cNvSpPr/>
          <p:nvPr/>
        </p:nvSpPr>
        <p:spPr>
          <a:xfrm>
            <a:off x="8167996" y="4547593"/>
            <a:ext cx="3291855" cy="1494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Arial" panose="020B0604020202020204"/>
                <a:ea typeface="+mn-ea"/>
                <a:cs typeface="+mn-cs"/>
              </a:rPr>
              <a:t>Our core HR processes and services are efficient, technology enabled and customer focused. We add value through our leadership and advice on key people priorities and support the organisation through effective change</a:t>
            </a:r>
          </a:p>
        </p:txBody>
      </p:sp>
      <p:pic>
        <p:nvPicPr>
          <p:cNvPr id="33" name="Graphic 32" descr="Rating with solid fill">
            <a:extLst>
              <a:ext uri="{FF2B5EF4-FFF2-40B4-BE49-F238E27FC236}">
                <a16:creationId xmlns:a16="http://schemas.microsoft.com/office/drawing/2014/main" id="{4E2B0C3D-2AB3-43C1-8966-1A1C382B6D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42494" y="6058684"/>
            <a:ext cx="727369" cy="727369"/>
          </a:xfrm>
          <a:prstGeom prst="rect">
            <a:avLst/>
          </a:prstGeom>
        </p:spPr>
      </p:pic>
      <p:pic>
        <p:nvPicPr>
          <p:cNvPr id="34" name="Graphic 33" descr="Aspiration with solid fill">
            <a:extLst>
              <a:ext uri="{FF2B5EF4-FFF2-40B4-BE49-F238E27FC236}">
                <a16:creationId xmlns:a16="http://schemas.microsoft.com/office/drawing/2014/main" id="{50DD8122-5467-41EA-8C25-F29FA9FB360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117287" y="3210189"/>
            <a:ext cx="787620" cy="787620"/>
          </a:xfrm>
          <a:prstGeom prst="rect">
            <a:avLst/>
          </a:prstGeom>
        </p:spPr>
      </p:pic>
      <p:sp>
        <p:nvSpPr>
          <p:cNvPr id="35" name="Rectangle 34">
            <a:extLst>
              <a:ext uri="{FF2B5EF4-FFF2-40B4-BE49-F238E27FC236}">
                <a16:creationId xmlns:a16="http://schemas.microsoft.com/office/drawing/2014/main" id="{2A2A68E9-C4C3-467F-9FC4-FB7D26A4D5C4}"/>
              </a:ext>
            </a:extLst>
          </p:cNvPr>
          <p:cNvSpPr/>
          <p:nvPr/>
        </p:nvSpPr>
        <p:spPr>
          <a:xfrm>
            <a:off x="632768" y="791993"/>
            <a:ext cx="10975197" cy="617250"/>
          </a:xfrm>
          <a:prstGeom prst="rect">
            <a:avLst/>
          </a:prstGeom>
          <a:solidFill>
            <a:schemeClr val="bg1">
              <a:lumMod val="95000"/>
            </a:schemeClr>
          </a:solidFill>
          <a:ln w="25400" cap="flat" cmpd="sng" algn="ctr">
            <a:noFill/>
            <a:prstDash val="solid"/>
          </a:ln>
          <a:effectLst/>
        </p:spPr>
        <p:txBody>
          <a:bodyPr rtlCol="0" anchor="ctr"/>
          <a:lstStyle/>
          <a:p>
            <a:pPr marR="0" lvl="0" algn="l" defTabSz="914400" rtl="0" eaLnBrk="1" fontAlgn="auto" latinLnBrk="0" hangingPunct="1">
              <a:lnSpc>
                <a:spcPct val="100000"/>
              </a:lnSpc>
              <a:spcBef>
                <a:spcPts val="0"/>
              </a:spcBef>
              <a:spcAft>
                <a:spcPts val="0"/>
              </a:spcAft>
              <a:buClrTx/>
              <a:buSzTx/>
              <a:tabLst/>
              <a:defRPr/>
            </a:pPr>
            <a:r>
              <a:rPr lang="en-US" sz="1400" kern="0">
                <a:solidFill>
                  <a:srgbClr val="003B5C"/>
                </a:solidFill>
                <a:latin typeface="Lato Light" panose="020F0502020204030203" pitchFamily="34" charset="0"/>
                <a:ea typeface="Lato Light" panose="020F0502020204030203" pitchFamily="34" charset="0"/>
                <a:cs typeface="Lato Light" panose="020F0502020204030203" pitchFamily="34" charset="0"/>
              </a:rPr>
              <a:t>The people strategy provides the fulcrum between UKHSA Strategy and People Activity – ensuring that activity is aligned to key strategic blocks which support the overall </a:t>
            </a:r>
            <a:r>
              <a:rPr lang="en-US" sz="1400" kern="0" err="1">
                <a:solidFill>
                  <a:srgbClr val="003B5C"/>
                </a:solidFill>
                <a:latin typeface="Lato Light" panose="020F0502020204030203" pitchFamily="34" charset="0"/>
                <a:ea typeface="Lato Light" panose="020F0502020204030203" pitchFamily="34" charset="0"/>
                <a:cs typeface="Lato Light" panose="020F0502020204030203" pitchFamily="34" charset="0"/>
              </a:rPr>
              <a:t>organisational</a:t>
            </a:r>
            <a:r>
              <a:rPr lang="en-US" sz="1400" kern="0">
                <a:solidFill>
                  <a:srgbClr val="003B5C"/>
                </a:solidFill>
                <a:latin typeface="Lato Light" panose="020F0502020204030203" pitchFamily="34" charset="0"/>
                <a:ea typeface="Lato Light" panose="020F0502020204030203" pitchFamily="34" charset="0"/>
                <a:cs typeface="Lato Light" panose="020F0502020204030203" pitchFamily="34" charset="0"/>
              </a:rPr>
              <a:t> direction</a:t>
            </a:r>
            <a:endParaRPr kumimoji="0" lang="en-US" sz="1400" b="0" i="0" u="none" strike="noStrike" kern="0" cap="none" spc="0" normalizeH="0" baseline="0" noProof="0">
              <a:ln>
                <a:noFill/>
              </a:ln>
              <a:solidFill>
                <a:srgbClr val="003B5C"/>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2415028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7D9E0-3431-41E7-AC88-99954963BD80}"/>
              </a:ext>
            </a:extLst>
          </p:cNvPr>
          <p:cNvSpPr>
            <a:spLocks noGrp="1"/>
          </p:cNvSpPr>
          <p:nvPr>
            <p:ph type="title"/>
          </p:nvPr>
        </p:nvSpPr>
        <p:spPr/>
        <p:txBody>
          <a:bodyPr/>
          <a:lstStyle/>
          <a:p>
            <a:r>
              <a:rPr lang="en-GB"/>
              <a:t>Our capacity to deliver</a:t>
            </a:r>
          </a:p>
        </p:txBody>
      </p:sp>
      <p:sp>
        <p:nvSpPr>
          <p:cNvPr id="3" name="Footer Placeholder 2">
            <a:extLst>
              <a:ext uri="{FF2B5EF4-FFF2-40B4-BE49-F238E27FC236}">
                <a16:creationId xmlns:a16="http://schemas.microsoft.com/office/drawing/2014/main" id="{4296B4D3-8567-4C83-AED9-A81B084D2BC1}"/>
              </a:ext>
            </a:extLst>
          </p:cNvPr>
          <p:cNvSpPr>
            <a:spLocks noGrp="1"/>
          </p:cNvSpPr>
          <p:nvPr>
            <p:ph type="ftr" sz="quarter" idx="10"/>
          </p:nvPr>
        </p:nvSpPr>
        <p:spPr/>
        <p:txBody>
          <a:bodyPr/>
          <a:lstStyle/>
          <a:p>
            <a:r>
              <a:rPr lang="en-GB"/>
              <a:t>Presentation title</a:t>
            </a:r>
            <a:endParaRPr lang="en-GB" sz="1400"/>
          </a:p>
        </p:txBody>
      </p:sp>
      <p:sp>
        <p:nvSpPr>
          <p:cNvPr id="4" name="Slide Number Placeholder 3">
            <a:extLst>
              <a:ext uri="{FF2B5EF4-FFF2-40B4-BE49-F238E27FC236}">
                <a16:creationId xmlns:a16="http://schemas.microsoft.com/office/drawing/2014/main" id="{9893F955-0EA7-4F6A-82AB-F305F6F2E677}"/>
              </a:ext>
            </a:extLst>
          </p:cNvPr>
          <p:cNvSpPr>
            <a:spLocks noGrp="1"/>
          </p:cNvSpPr>
          <p:nvPr>
            <p:ph type="sldNum" sz="quarter" idx="11"/>
          </p:nvPr>
        </p:nvSpPr>
        <p:spPr/>
        <p:txBody>
          <a:bodyPr/>
          <a:lstStyle/>
          <a:p>
            <a:fld id="{344369E4-5DE7-46E5-874E-4FD437973785}" type="slidenum">
              <a:rPr lang="en-GB" smtClean="0"/>
              <a:pPr/>
              <a:t>4</a:t>
            </a:fld>
            <a:endParaRPr lang="en-GB" sz="1400"/>
          </a:p>
        </p:txBody>
      </p:sp>
      <p:sp>
        <p:nvSpPr>
          <p:cNvPr id="6" name="Rectangle 5">
            <a:extLst>
              <a:ext uri="{FF2B5EF4-FFF2-40B4-BE49-F238E27FC236}">
                <a16:creationId xmlns:a16="http://schemas.microsoft.com/office/drawing/2014/main" id="{6F22389B-4CB2-4E2E-A103-B05F21FF149D}"/>
              </a:ext>
            </a:extLst>
          </p:cNvPr>
          <p:cNvSpPr/>
          <p:nvPr/>
        </p:nvSpPr>
        <p:spPr>
          <a:xfrm>
            <a:off x="640020" y="927756"/>
            <a:ext cx="11409854" cy="37778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solidFill>
                  <a:srgbClr val="003B5C"/>
                </a:solidFill>
                <a:latin typeface="Poppins" panose="00000500000000000000" pitchFamily="2" charset="0"/>
                <a:ea typeface="Lato Light" panose="020F0502020204030203" pitchFamily="34" charset="0"/>
                <a:cs typeface="Poppins" panose="00000500000000000000" pitchFamily="2" charset="0"/>
              </a:rPr>
              <a:t>People Group Restructure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solidFill>
                  <a:srgbClr val="003B5C"/>
                </a:solidFill>
                <a:latin typeface="Lato Light" panose="020F0502020204030203" pitchFamily="34" charset="0"/>
                <a:ea typeface="Lato Light" panose="020F0502020204030203" pitchFamily="34" charset="0"/>
                <a:cs typeface="Lato Light" panose="020F0502020204030203" pitchFamily="34" charset="0"/>
              </a:rPr>
              <a:t>We have finished the restructure of the people group – forming 4 key pillars of activity, rationalising leadership positions, removing layers of management, re-evaluating grades (removing inflation) and creating clearer boundaries and accountabilities. This has all been done with a customer centric focus and to build capability.</a:t>
            </a:r>
            <a:endParaRPr kumimoji="0" lang="en-GB" sz="1300" i="0" u="none" strike="noStrike" kern="1200" cap="none" spc="0" normalizeH="0" baseline="0" noProof="0" dirty="0">
              <a:ln>
                <a:noFill/>
              </a:ln>
              <a:solidFill>
                <a:srgbClr val="003B5C"/>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8" name="Rectangle 7">
            <a:extLst>
              <a:ext uri="{FF2B5EF4-FFF2-40B4-BE49-F238E27FC236}">
                <a16:creationId xmlns:a16="http://schemas.microsoft.com/office/drawing/2014/main" id="{902FCB0C-13E2-4817-9AFB-11A0AADC9036}"/>
              </a:ext>
            </a:extLst>
          </p:cNvPr>
          <p:cNvSpPr/>
          <p:nvPr/>
        </p:nvSpPr>
        <p:spPr>
          <a:xfrm>
            <a:off x="640020" y="4828854"/>
            <a:ext cx="11409854" cy="16099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err="1">
                <a:solidFill>
                  <a:srgbClr val="003B5C"/>
                </a:solidFill>
                <a:latin typeface="Poppins" panose="00000500000000000000" pitchFamily="2" charset="0"/>
                <a:ea typeface="Lato Light" panose="020F0502020204030203" pitchFamily="34" charset="0"/>
                <a:cs typeface="Poppins" panose="00000500000000000000" pitchFamily="2" charset="0"/>
              </a:rPr>
              <a:t>MaPs</a:t>
            </a:r>
            <a:r>
              <a:rPr lang="en-GB" b="1" dirty="0">
                <a:solidFill>
                  <a:srgbClr val="003B5C"/>
                </a:solidFill>
                <a:latin typeface="Poppins" panose="00000500000000000000" pitchFamily="2" charset="0"/>
                <a:ea typeface="Lato Light" panose="020F0502020204030203" pitchFamily="34" charset="0"/>
                <a:cs typeface="Poppins" panose="00000500000000000000" pitchFamily="2" charset="0"/>
              </a:rPr>
              <a:t> Dependency</a:t>
            </a:r>
          </a:p>
        </p:txBody>
      </p:sp>
      <p:sp>
        <p:nvSpPr>
          <p:cNvPr id="9" name="Rectangle 8">
            <a:extLst>
              <a:ext uri="{FF2B5EF4-FFF2-40B4-BE49-F238E27FC236}">
                <a16:creationId xmlns:a16="http://schemas.microsoft.com/office/drawing/2014/main" id="{D863B4D4-78C4-46B9-9E45-74F0BA72ACFE}"/>
              </a:ext>
            </a:extLst>
          </p:cNvPr>
          <p:cNvSpPr/>
          <p:nvPr/>
        </p:nvSpPr>
        <p:spPr>
          <a:xfrm>
            <a:off x="5134840" y="1904620"/>
            <a:ext cx="1931928" cy="529389"/>
          </a:xfrm>
          <a:prstGeom prst="rect">
            <a:avLst/>
          </a:prstGeom>
          <a:solidFill>
            <a:srgbClr val="008AA0"/>
          </a:solidFill>
          <a:ln>
            <a:solidFill>
              <a:srgbClr val="008A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prstClr val="white"/>
                </a:solidFill>
                <a:latin typeface="Arial" panose="020B0604020202020204"/>
              </a:rPr>
              <a:t>Chief People Officer</a:t>
            </a:r>
          </a:p>
        </p:txBody>
      </p:sp>
      <p:grpSp>
        <p:nvGrpSpPr>
          <p:cNvPr id="14" name="Group 13">
            <a:extLst>
              <a:ext uri="{FF2B5EF4-FFF2-40B4-BE49-F238E27FC236}">
                <a16:creationId xmlns:a16="http://schemas.microsoft.com/office/drawing/2014/main" id="{ABBC6F2E-676D-4D47-886E-F7B752742D4F}"/>
              </a:ext>
            </a:extLst>
          </p:cNvPr>
          <p:cNvGrpSpPr/>
          <p:nvPr/>
        </p:nvGrpSpPr>
        <p:grpSpPr>
          <a:xfrm>
            <a:off x="2427448" y="2560836"/>
            <a:ext cx="7346712" cy="598079"/>
            <a:chOff x="1023830" y="2690014"/>
            <a:chExt cx="7346712" cy="598079"/>
          </a:xfrm>
        </p:grpSpPr>
        <p:sp>
          <p:nvSpPr>
            <p:cNvPr id="10" name="Rectangle 9">
              <a:extLst>
                <a:ext uri="{FF2B5EF4-FFF2-40B4-BE49-F238E27FC236}">
                  <a16:creationId xmlns:a16="http://schemas.microsoft.com/office/drawing/2014/main" id="{C79C2C6C-AE62-4DB6-806B-507E09C6947F}"/>
                </a:ext>
              </a:extLst>
            </p:cNvPr>
            <p:cNvSpPr/>
            <p:nvPr/>
          </p:nvSpPr>
          <p:spPr>
            <a:xfrm>
              <a:off x="1023830" y="2690014"/>
              <a:ext cx="1650618" cy="598079"/>
            </a:xfrm>
            <a:prstGeom prst="rect">
              <a:avLst/>
            </a:prstGeom>
            <a:solidFill>
              <a:srgbClr val="003A60"/>
            </a:solidFill>
            <a:ln>
              <a:solidFill>
                <a:srgbClr val="003A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latin typeface="Arial" panose="020B0604020202020204"/>
                </a:rPr>
                <a:t>HR Business Partnering</a:t>
              </a:r>
            </a:p>
          </p:txBody>
        </p:sp>
        <p:sp>
          <p:nvSpPr>
            <p:cNvPr id="11" name="Rectangle 10">
              <a:extLst>
                <a:ext uri="{FF2B5EF4-FFF2-40B4-BE49-F238E27FC236}">
                  <a16:creationId xmlns:a16="http://schemas.microsoft.com/office/drawing/2014/main" id="{1A87B69F-ED06-4331-825E-A046B18CA865}"/>
                </a:ext>
              </a:extLst>
            </p:cNvPr>
            <p:cNvSpPr/>
            <p:nvPr/>
          </p:nvSpPr>
          <p:spPr>
            <a:xfrm>
              <a:off x="2922528" y="2690014"/>
              <a:ext cx="1650618" cy="598079"/>
            </a:xfrm>
            <a:prstGeom prst="rect">
              <a:avLst/>
            </a:prstGeom>
            <a:solidFill>
              <a:srgbClr val="003A60"/>
            </a:solidFill>
            <a:ln>
              <a:solidFill>
                <a:srgbClr val="003A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latin typeface="Arial" panose="020B0604020202020204"/>
                </a:rPr>
                <a:t>HR Operations</a:t>
              </a:r>
            </a:p>
          </p:txBody>
        </p:sp>
        <p:sp>
          <p:nvSpPr>
            <p:cNvPr id="12" name="Rectangle 11">
              <a:extLst>
                <a:ext uri="{FF2B5EF4-FFF2-40B4-BE49-F238E27FC236}">
                  <a16:creationId xmlns:a16="http://schemas.microsoft.com/office/drawing/2014/main" id="{59D4CE37-FB96-4C46-B8E4-1CF0DBBF3D51}"/>
                </a:ext>
              </a:extLst>
            </p:cNvPr>
            <p:cNvSpPr/>
            <p:nvPr/>
          </p:nvSpPr>
          <p:spPr>
            <a:xfrm>
              <a:off x="4821226" y="2690014"/>
              <a:ext cx="1650618" cy="598079"/>
            </a:xfrm>
            <a:prstGeom prst="rect">
              <a:avLst/>
            </a:prstGeom>
            <a:solidFill>
              <a:srgbClr val="003A60"/>
            </a:solidFill>
            <a:ln>
              <a:solidFill>
                <a:srgbClr val="003A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latin typeface="Arial" panose="020B0604020202020204"/>
                </a:rPr>
                <a:t>Culture, Learning &amp; Development</a:t>
              </a:r>
            </a:p>
          </p:txBody>
        </p:sp>
        <p:sp>
          <p:nvSpPr>
            <p:cNvPr id="13" name="Rectangle 12">
              <a:extLst>
                <a:ext uri="{FF2B5EF4-FFF2-40B4-BE49-F238E27FC236}">
                  <a16:creationId xmlns:a16="http://schemas.microsoft.com/office/drawing/2014/main" id="{458D1502-79F8-4E65-9C2E-0D45FF01CF40}"/>
                </a:ext>
              </a:extLst>
            </p:cNvPr>
            <p:cNvSpPr/>
            <p:nvPr/>
          </p:nvSpPr>
          <p:spPr>
            <a:xfrm>
              <a:off x="6719924" y="2690014"/>
              <a:ext cx="1650618" cy="598079"/>
            </a:xfrm>
            <a:prstGeom prst="rect">
              <a:avLst/>
            </a:prstGeom>
            <a:solidFill>
              <a:srgbClr val="003A60"/>
            </a:solidFill>
            <a:ln>
              <a:solidFill>
                <a:srgbClr val="003A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latin typeface="Arial" panose="020B0604020202020204"/>
                </a:rPr>
                <a:t>People Strategy</a:t>
              </a:r>
            </a:p>
          </p:txBody>
        </p:sp>
      </p:grpSp>
      <p:sp>
        <p:nvSpPr>
          <p:cNvPr id="18" name="TextBox 17">
            <a:extLst>
              <a:ext uri="{FF2B5EF4-FFF2-40B4-BE49-F238E27FC236}">
                <a16:creationId xmlns:a16="http://schemas.microsoft.com/office/drawing/2014/main" id="{FEFC29D5-54A9-4F85-9781-9D9396E55745}"/>
              </a:ext>
            </a:extLst>
          </p:cNvPr>
          <p:cNvSpPr txBox="1"/>
          <p:nvPr/>
        </p:nvSpPr>
        <p:spPr>
          <a:xfrm>
            <a:off x="2427448" y="3204861"/>
            <a:ext cx="1650618" cy="1200329"/>
          </a:xfrm>
          <a:prstGeom prst="rect">
            <a:avLst/>
          </a:prstGeom>
          <a:noFill/>
        </p:spPr>
        <p:txBody>
          <a:bodyPr wrap="square" rtlCol="0">
            <a:spAutoFit/>
          </a:bodyPr>
          <a:lstStyle/>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Working across the UKHSA with a strong insight and partnership on the people aspects of our strategy, ensuring we can plan and allocate our experts to</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support and enable business</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delivery.</a:t>
            </a:r>
          </a:p>
        </p:txBody>
      </p:sp>
      <p:sp>
        <p:nvSpPr>
          <p:cNvPr id="20" name="TextBox 19">
            <a:extLst>
              <a:ext uri="{FF2B5EF4-FFF2-40B4-BE49-F238E27FC236}">
                <a16:creationId xmlns:a16="http://schemas.microsoft.com/office/drawing/2014/main" id="{57202656-7508-4D07-ADAA-5814EF0CF632}"/>
              </a:ext>
            </a:extLst>
          </p:cNvPr>
          <p:cNvSpPr txBox="1"/>
          <p:nvPr/>
        </p:nvSpPr>
        <p:spPr>
          <a:xfrm>
            <a:off x="4309531" y="3198813"/>
            <a:ext cx="1650618" cy="923330"/>
          </a:xfrm>
          <a:prstGeom prst="rect">
            <a:avLst/>
          </a:prstGeom>
          <a:noFill/>
        </p:spPr>
        <p:txBody>
          <a:bodyPr wrap="square" rtlCol="0">
            <a:spAutoFit/>
          </a:bodyPr>
          <a:lstStyle/>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Delivering our core business facing People services; a</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digitally enabled entry point and front door into HR for our employees and line managers.</a:t>
            </a:r>
          </a:p>
        </p:txBody>
      </p:sp>
      <p:sp>
        <p:nvSpPr>
          <p:cNvPr id="21" name="TextBox 20">
            <a:extLst>
              <a:ext uri="{FF2B5EF4-FFF2-40B4-BE49-F238E27FC236}">
                <a16:creationId xmlns:a16="http://schemas.microsoft.com/office/drawing/2014/main" id="{538C034A-5F43-4DE4-87DB-FA33344AC762}"/>
              </a:ext>
            </a:extLst>
          </p:cNvPr>
          <p:cNvSpPr txBox="1"/>
          <p:nvPr/>
        </p:nvSpPr>
        <p:spPr>
          <a:xfrm>
            <a:off x="6191614" y="3194024"/>
            <a:ext cx="1650618" cy="1200329"/>
          </a:xfrm>
          <a:prstGeom prst="rect">
            <a:avLst/>
          </a:prstGeom>
          <a:noFill/>
        </p:spPr>
        <p:txBody>
          <a:bodyPr wrap="square" rtlCol="0">
            <a:spAutoFit/>
          </a:bodyPr>
          <a:lstStyle/>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Creating a skilled and high</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performing workforce through accessible and visible learning and upskilling across a range of expertise, with a focus on attractive career paths, development and retention.</a:t>
            </a:r>
          </a:p>
        </p:txBody>
      </p:sp>
      <p:sp>
        <p:nvSpPr>
          <p:cNvPr id="22" name="TextBox 21">
            <a:extLst>
              <a:ext uri="{FF2B5EF4-FFF2-40B4-BE49-F238E27FC236}">
                <a16:creationId xmlns:a16="http://schemas.microsoft.com/office/drawing/2014/main" id="{4164E725-E3BD-49CA-832C-7E1D55B1AA4D}"/>
              </a:ext>
            </a:extLst>
          </p:cNvPr>
          <p:cNvSpPr txBox="1"/>
          <p:nvPr/>
        </p:nvSpPr>
        <p:spPr>
          <a:xfrm>
            <a:off x="8123541" y="3204861"/>
            <a:ext cx="1705889" cy="1338828"/>
          </a:xfrm>
          <a:prstGeom prst="rect">
            <a:avLst/>
          </a:prstGeom>
          <a:noFill/>
        </p:spPr>
        <p:txBody>
          <a:bodyPr wrap="square" rtlCol="0">
            <a:spAutoFit/>
          </a:bodyPr>
          <a:lstStyle/>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Ensuring that we continue to</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evolve our organisation and</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that we support our people</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through positive change. Creating people insights to inform decision making. Ensuring rewards are</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competitive and reflect the</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contributions of our people.</a:t>
            </a:r>
          </a:p>
        </p:txBody>
      </p:sp>
      <p:sp>
        <p:nvSpPr>
          <p:cNvPr id="24" name="TextBox 23">
            <a:extLst>
              <a:ext uri="{FF2B5EF4-FFF2-40B4-BE49-F238E27FC236}">
                <a16:creationId xmlns:a16="http://schemas.microsoft.com/office/drawing/2014/main" id="{F70FBB7F-2D14-45D9-AF96-41F86E48EEF6}"/>
              </a:ext>
            </a:extLst>
          </p:cNvPr>
          <p:cNvSpPr txBox="1"/>
          <p:nvPr/>
        </p:nvSpPr>
        <p:spPr>
          <a:xfrm>
            <a:off x="664084" y="5158639"/>
            <a:ext cx="11291869" cy="492443"/>
          </a:xfrm>
          <a:prstGeom prst="rect">
            <a:avLst/>
          </a:prstGeom>
          <a:noFill/>
        </p:spPr>
        <p:txBody>
          <a:bodyPr wrap="square" rtlCol="0">
            <a:spAutoFit/>
          </a:bodyPr>
          <a:lstStyle/>
          <a:p>
            <a:r>
              <a:rPr lang="en-GB" sz="1300" dirty="0">
                <a:solidFill>
                  <a:srgbClr val="003B5C"/>
                </a:solidFill>
                <a:latin typeface="Lato Light" panose="020F0502020204030203" pitchFamily="34" charset="0"/>
                <a:ea typeface="Lato Light" panose="020F0502020204030203" pitchFamily="34" charset="0"/>
                <a:cs typeface="Lato Light" panose="020F0502020204030203" pitchFamily="34" charset="0"/>
              </a:rPr>
              <a:t>The success of several people group priorities are linked to the success of the MAPS programme – owned by DG-Finance, Commercial and Corporate. Key ones are noted below</a:t>
            </a:r>
          </a:p>
        </p:txBody>
      </p:sp>
      <p:sp>
        <p:nvSpPr>
          <p:cNvPr id="25" name="Flowchart: Decision 24">
            <a:extLst>
              <a:ext uri="{FF2B5EF4-FFF2-40B4-BE49-F238E27FC236}">
                <a16:creationId xmlns:a16="http://schemas.microsoft.com/office/drawing/2014/main" id="{1B3BD02B-F5D3-42EB-B0E7-B29D133A0FA0}"/>
              </a:ext>
            </a:extLst>
          </p:cNvPr>
          <p:cNvSpPr/>
          <p:nvPr/>
        </p:nvSpPr>
        <p:spPr>
          <a:xfrm>
            <a:off x="838200" y="5743817"/>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6" name="TextBox 25">
            <a:extLst>
              <a:ext uri="{FF2B5EF4-FFF2-40B4-BE49-F238E27FC236}">
                <a16:creationId xmlns:a16="http://schemas.microsoft.com/office/drawing/2014/main" id="{65AA33D3-4073-47C9-802E-236B76DE2DE4}"/>
              </a:ext>
            </a:extLst>
          </p:cNvPr>
          <p:cNvSpPr txBox="1"/>
          <p:nvPr/>
        </p:nvSpPr>
        <p:spPr>
          <a:xfrm>
            <a:off x="1192992" y="5748387"/>
            <a:ext cx="1615480" cy="261610"/>
          </a:xfrm>
          <a:prstGeom prst="rect">
            <a:avLst/>
          </a:prstGeom>
          <a:noFill/>
        </p:spPr>
        <p:txBody>
          <a:bodyPr wrap="square">
            <a:spAutoFit/>
          </a:bodyPr>
          <a:lstStyle/>
          <a:p>
            <a:r>
              <a:rPr lang="en-IN" sz="1100" b="1">
                <a:solidFill>
                  <a:srgbClr val="003B5C"/>
                </a:solidFill>
                <a:latin typeface="Lato Light" panose="020F0502020204030203" pitchFamily="34" charset="0"/>
                <a:ea typeface="Lato Light" panose="020F0502020204030203" pitchFamily="34" charset="0"/>
                <a:cs typeface="Lato Light" panose="020F0502020204030203" pitchFamily="34" charset="0"/>
              </a:rPr>
              <a:t>E4 </a:t>
            </a:r>
            <a:r>
              <a:rPr lang="en-IN" sz="1100">
                <a:solidFill>
                  <a:srgbClr val="003B5C"/>
                </a:solidFill>
                <a:latin typeface="Lato Light" panose="020F0502020204030203" pitchFamily="34" charset="0"/>
                <a:ea typeface="Lato Light" panose="020F0502020204030203" pitchFamily="34" charset="0"/>
                <a:cs typeface="Lato Light" panose="020F0502020204030203" pitchFamily="34" charset="0"/>
              </a:rPr>
              <a:t>Payroll transition</a:t>
            </a:r>
          </a:p>
        </p:txBody>
      </p:sp>
      <p:sp>
        <p:nvSpPr>
          <p:cNvPr id="27" name="Flowchart: Decision 26">
            <a:extLst>
              <a:ext uri="{FF2B5EF4-FFF2-40B4-BE49-F238E27FC236}">
                <a16:creationId xmlns:a16="http://schemas.microsoft.com/office/drawing/2014/main" id="{30A848F1-2006-4800-91B4-EE68752D4C65}"/>
              </a:ext>
            </a:extLst>
          </p:cNvPr>
          <p:cNvSpPr/>
          <p:nvPr/>
        </p:nvSpPr>
        <p:spPr>
          <a:xfrm>
            <a:off x="2905070" y="5743817"/>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8" name="TextBox 27">
            <a:extLst>
              <a:ext uri="{FF2B5EF4-FFF2-40B4-BE49-F238E27FC236}">
                <a16:creationId xmlns:a16="http://schemas.microsoft.com/office/drawing/2014/main" id="{7F652B88-6A78-4DD0-904C-31282A78AE21}"/>
              </a:ext>
            </a:extLst>
          </p:cNvPr>
          <p:cNvSpPr txBox="1"/>
          <p:nvPr/>
        </p:nvSpPr>
        <p:spPr>
          <a:xfrm>
            <a:off x="3244599" y="5671443"/>
            <a:ext cx="1193866" cy="415498"/>
          </a:xfrm>
          <a:prstGeom prst="rect">
            <a:avLst/>
          </a:prstGeom>
          <a:noFill/>
        </p:spPr>
        <p:txBody>
          <a:bodyPr wrap="square">
            <a:spAutoFit/>
          </a:bodyPr>
          <a:lstStyle/>
          <a:p>
            <a:r>
              <a:rPr lang="en-IN" sz="1050" b="1" dirty="0">
                <a:solidFill>
                  <a:srgbClr val="003B5C"/>
                </a:solidFill>
                <a:latin typeface="Lato Light" panose="020F0502020204030203" pitchFamily="34" charset="0"/>
                <a:ea typeface="Lato Light" panose="020F0502020204030203" pitchFamily="34" charset="0"/>
                <a:cs typeface="Lato Light" panose="020F0502020204030203" pitchFamily="34" charset="0"/>
              </a:rPr>
              <a:t>E8</a:t>
            </a:r>
            <a:r>
              <a:rPr lang="en-IN" sz="1050" dirty="0">
                <a:solidFill>
                  <a:srgbClr val="003B5C"/>
                </a:solidFill>
                <a:latin typeface="Lato Light" panose="020F0502020204030203" pitchFamily="34" charset="0"/>
                <a:ea typeface="Lato Light" panose="020F0502020204030203" pitchFamily="34" charset="0"/>
                <a:cs typeface="Lato Light" panose="020F0502020204030203" pitchFamily="34" charset="0"/>
              </a:rPr>
              <a:t> Move to ESS/MSS model</a:t>
            </a:r>
            <a:endParaRPr lang="en-GB" sz="1050" dirty="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9" name="Flowchart: Decision 28">
            <a:extLst>
              <a:ext uri="{FF2B5EF4-FFF2-40B4-BE49-F238E27FC236}">
                <a16:creationId xmlns:a16="http://schemas.microsoft.com/office/drawing/2014/main" id="{85E1B3B6-FA62-4FE9-8723-2595AE3F072E}"/>
              </a:ext>
            </a:extLst>
          </p:cNvPr>
          <p:cNvSpPr/>
          <p:nvPr/>
        </p:nvSpPr>
        <p:spPr>
          <a:xfrm>
            <a:off x="4754040" y="5743817"/>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0" name="TextBox 29">
            <a:extLst>
              <a:ext uri="{FF2B5EF4-FFF2-40B4-BE49-F238E27FC236}">
                <a16:creationId xmlns:a16="http://schemas.microsoft.com/office/drawing/2014/main" id="{E21D6FD3-A7A9-4C58-8FA6-7AD940931566}"/>
              </a:ext>
            </a:extLst>
          </p:cNvPr>
          <p:cNvSpPr txBox="1"/>
          <p:nvPr/>
        </p:nvSpPr>
        <p:spPr>
          <a:xfrm>
            <a:off x="5104776" y="5671443"/>
            <a:ext cx="1886703" cy="415498"/>
          </a:xfrm>
          <a:prstGeom prst="rect">
            <a:avLst/>
          </a:prstGeom>
          <a:noFill/>
        </p:spPr>
        <p:txBody>
          <a:bodyPr wrap="square">
            <a:spAutoFit/>
          </a:bodyPr>
          <a:lstStyle/>
          <a:p>
            <a:r>
              <a:rPr lang="en-IN" sz="1050" b="1">
                <a:solidFill>
                  <a:srgbClr val="003B5C"/>
                </a:solidFill>
                <a:latin typeface="Lato Light" panose="020F0502020204030203" pitchFamily="34" charset="0"/>
                <a:ea typeface="Lato Light" panose="020F0502020204030203" pitchFamily="34" charset="0"/>
                <a:cs typeface="Lato Light" panose="020F0502020204030203" pitchFamily="34" charset="0"/>
              </a:rPr>
              <a:t>E3 </a:t>
            </a:r>
            <a:r>
              <a:rPr lang="en-IN" sz="1050">
                <a:solidFill>
                  <a:srgbClr val="003B5C"/>
                </a:solidFill>
                <a:latin typeface="Lato Light" panose="020F0502020204030203" pitchFamily="34" charset="0"/>
                <a:ea typeface="Lato Light" panose="020F0502020204030203" pitchFamily="34" charset="0"/>
                <a:cs typeface="Lato Light" panose="020F0502020204030203" pitchFamily="34" charset="0"/>
              </a:rPr>
              <a:t>Develop data &amp; insight to inform workforce planning  </a:t>
            </a:r>
            <a:endPar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1" name="Flowchart: Decision 30">
            <a:extLst>
              <a:ext uri="{FF2B5EF4-FFF2-40B4-BE49-F238E27FC236}">
                <a16:creationId xmlns:a16="http://schemas.microsoft.com/office/drawing/2014/main" id="{2ED93C0F-1E96-4298-8044-E58E7D7D25D5}"/>
              </a:ext>
            </a:extLst>
          </p:cNvPr>
          <p:cNvSpPr/>
          <p:nvPr/>
        </p:nvSpPr>
        <p:spPr>
          <a:xfrm>
            <a:off x="9385952" y="5743817"/>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2" name="TextBox 31">
            <a:extLst>
              <a:ext uri="{FF2B5EF4-FFF2-40B4-BE49-F238E27FC236}">
                <a16:creationId xmlns:a16="http://schemas.microsoft.com/office/drawing/2014/main" id="{A7CB7939-2D15-44B3-8A3A-8D82C98309D8}"/>
              </a:ext>
            </a:extLst>
          </p:cNvPr>
          <p:cNvSpPr txBox="1"/>
          <p:nvPr/>
        </p:nvSpPr>
        <p:spPr>
          <a:xfrm>
            <a:off x="9766753" y="5671443"/>
            <a:ext cx="2079196" cy="415498"/>
          </a:xfrm>
          <a:prstGeom prst="rect">
            <a:avLst/>
          </a:prstGeom>
          <a:noFill/>
        </p:spPr>
        <p:txBody>
          <a:bodyPr wrap="square">
            <a:spAutoFit/>
          </a:bodyPr>
          <a:lstStyle/>
          <a:p>
            <a:r>
              <a:rPr lang="en-IN" sz="1050" b="1">
                <a:solidFill>
                  <a:srgbClr val="003B5C"/>
                </a:solidFill>
                <a:latin typeface="Lato Light" panose="020F0502020204030203" pitchFamily="34" charset="0"/>
                <a:ea typeface="Lato Light" panose="020F0502020204030203" pitchFamily="34" charset="0"/>
                <a:cs typeface="Lato Light" panose="020F0502020204030203" pitchFamily="34" charset="0"/>
              </a:rPr>
              <a:t>A6</a:t>
            </a:r>
            <a:r>
              <a:rPr lang="en-IN" sz="1050">
                <a:solidFill>
                  <a:srgbClr val="003B5C"/>
                </a:solidFill>
                <a:latin typeface="Lato Light" panose="020F0502020204030203" pitchFamily="34" charset="0"/>
                <a:ea typeface="Lato Light" panose="020F0502020204030203" pitchFamily="34" charset="0"/>
                <a:cs typeface="Lato Light" panose="020F0502020204030203" pitchFamily="34" charset="0"/>
              </a:rPr>
              <a:t> Design and implement a streamlined resourcing process</a:t>
            </a:r>
            <a:endPar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3" name="Flowchart: Decision 32">
            <a:extLst>
              <a:ext uri="{FF2B5EF4-FFF2-40B4-BE49-F238E27FC236}">
                <a16:creationId xmlns:a16="http://schemas.microsoft.com/office/drawing/2014/main" id="{FD36DF11-3A25-4560-8FE7-70559E4EB17B}"/>
              </a:ext>
            </a:extLst>
          </p:cNvPr>
          <p:cNvSpPr/>
          <p:nvPr/>
        </p:nvSpPr>
        <p:spPr>
          <a:xfrm>
            <a:off x="7032600" y="5743817"/>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4" name="TextBox 33">
            <a:extLst>
              <a:ext uri="{FF2B5EF4-FFF2-40B4-BE49-F238E27FC236}">
                <a16:creationId xmlns:a16="http://schemas.microsoft.com/office/drawing/2014/main" id="{AE2F5E2C-A2DC-4162-B85B-7A78C445886D}"/>
              </a:ext>
            </a:extLst>
          </p:cNvPr>
          <p:cNvSpPr txBox="1"/>
          <p:nvPr/>
        </p:nvSpPr>
        <p:spPr>
          <a:xfrm>
            <a:off x="7413400" y="5671443"/>
            <a:ext cx="2013667" cy="415498"/>
          </a:xfrm>
          <a:prstGeom prst="rect">
            <a:avLst/>
          </a:prstGeom>
          <a:noFill/>
        </p:spPr>
        <p:txBody>
          <a:bodyPr wrap="square">
            <a:spAutoFit/>
          </a:bodyPr>
          <a:lstStyle/>
          <a:p>
            <a:r>
              <a:rPr lang="en-IN" sz="1050" b="1">
                <a:solidFill>
                  <a:srgbClr val="003B5C"/>
                </a:solidFill>
                <a:latin typeface="Lato Light" panose="020F0502020204030203" pitchFamily="34" charset="0"/>
                <a:ea typeface="Lato Light" panose="020F0502020204030203" pitchFamily="34" charset="0"/>
                <a:cs typeface="Lato Light" panose="020F0502020204030203" pitchFamily="34" charset="0"/>
              </a:rPr>
              <a:t>A5</a:t>
            </a:r>
            <a:r>
              <a:rPr lang="en-IN" sz="1050">
                <a:solidFill>
                  <a:srgbClr val="003B5C"/>
                </a:solidFill>
                <a:latin typeface="Lato Light" panose="020F0502020204030203" pitchFamily="34" charset="0"/>
                <a:ea typeface="Lato Light" panose="020F0502020204030203" pitchFamily="34" charset="0"/>
                <a:cs typeface="Lato Light" panose="020F0502020204030203" pitchFamily="34" charset="0"/>
              </a:rPr>
              <a:t> Design and implement a streamlined HR process</a:t>
            </a:r>
            <a:endPar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2206082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16-9.potx" id="{FCCDE917-761C-8D46-810E-9C486E1425E5}" vid="{0BBDD5EF-1167-7B45-8C70-F265FAF40350}"/>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two 16-9.potx" id="{0EF822D2-BAA9-AE49-B727-7631E46170C4}" vid="{FD5BAFF5-2003-954E-96FA-137553C3A046}"/>
    </a:ext>
  </a:extLst>
</a:theme>
</file>

<file path=ppt/theme/theme3.xml><?xml version="1.0" encoding="utf-8"?>
<a:theme xmlns:a="http://schemas.openxmlformats.org/drawingml/2006/main" name="8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2.pptx" id="{AC987136-E668-C94A-9F0A-33167354DF77}" vid="{89CCEBA0-C083-2443-886E-26186210CE5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5A0C82D2F67542B8574381563BA4EE" ma:contentTypeVersion="6" ma:contentTypeDescription="Create a new document." ma:contentTypeScope="" ma:versionID="ce37e9ebe0519c8e09b2976e370ff46b">
  <xsd:schema xmlns:xsd="http://www.w3.org/2001/XMLSchema" xmlns:xs="http://www.w3.org/2001/XMLSchema" xmlns:p="http://schemas.microsoft.com/office/2006/metadata/properties" xmlns:ns2="0f78a3f1-94a9-4f4d-a811-2b78ada000cf" xmlns:ns3="b4526310-6fac-4063-9068-415b32e0e06d" targetNamespace="http://schemas.microsoft.com/office/2006/metadata/properties" ma:root="true" ma:fieldsID="b12246e629945c78abb5553304bdada0" ns2:_="" ns3:_="">
    <xsd:import namespace="0f78a3f1-94a9-4f4d-a811-2b78ada000cf"/>
    <xsd:import namespace="b4526310-6fac-4063-9068-415b32e0e06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78a3f1-94a9-4f4d-a811-2b78ada000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526310-6fac-4063-9068-415b32e0e06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b4526310-6fac-4063-9068-415b32e0e06d">
      <UserInfo>
        <DisplayName>Izzy Phillips</DisplayName>
        <AccountId>301</AccountId>
        <AccountType/>
      </UserInfo>
      <UserInfo>
        <DisplayName>James Perkins</DisplayName>
        <AccountId>300</AccountId>
        <AccountType/>
      </UserInfo>
      <UserInfo>
        <DisplayName>Adam Hardisty</DisplayName>
        <AccountId>212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58B18A-D9FE-4DB3-9CF0-BBA348108EE5}">
  <ds:schemaRefs>
    <ds:schemaRef ds:uri="0f78a3f1-94a9-4f4d-a811-2b78ada000cf"/>
    <ds:schemaRef ds:uri="b4526310-6fac-4063-9068-415b32e0e06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EA32F6F-E403-4EBB-9976-BFF0C14AC9AA}">
  <ds:schemaRefs>
    <ds:schemaRef ds:uri="http://purl.org/dc/elements/1.1/"/>
    <ds:schemaRef ds:uri="http://purl.org/dc/terms/"/>
    <ds:schemaRef ds:uri="http://schemas.microsoft.com/office/2006/documentManagement/types"/>
    <ds:schemaRef ds:uri="0f78a3f1-94a9-4f4d-a811-2b78ada000cf"/>
    <ds:schemaRef ds:uri="b4526310-6fac-4063-9068-415b32e0e06d"/>
    <ds:schemaRef ds:uri="http://purl.org/dc/dcmitype/"/>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45BB8BD8-5CC7-4EC8-A133-DDAC6EE90C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TotalTime>
  <Words>863</Words>
  <Application>Microsoft Office PowerPoint</Application>
  <PresentationFormat>Widescreen</PresentationFormat>
  <Paragraphs>68</Paragraphs>
  <Slides>4</Slides>
  <Notes>1</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vt:i4>
      </vt:variant>
    </vt:vector>
  </HeadingPairs>
  <TitlesOfParts>
    <vt:vector size="16" baseType="lpstr">
      <vt:lpstr>Arial</vt:lpstr>
      <vt:lpstr>Calibri</vt:lpstr>
      <vt:lpstr>Calibri Light</vt:lpstr>
      <vt:lpstr>Lato Light</vt:lpstr>
      <vt:lpstr>Poppins</vt:lpstr>
      <vt:lpstr>Segoe UI</vt:lpstr>
      <vt:lpstr>Segoe UI Black</vt:lpstr>
      <vt:lpstr>Wingdings</vt:lpstr>
      <vt:lpstr>Office Theme</vt:lpstr>
      <vt:lpstr>3_Office Theme</vt:lpstr>
      <vt:lpstr>8_Office Theme</vt:lpstr>
      <vt:lpstr>4_Office Theme</vt:lpstr>
      <vt:lpstr>UKHSA Advisory Board People Delivery Plan   Jac Gardner, Chief People Officer  24 January 2023 </vt:lpstr>
      <vt:lpstr>Purpose and Ask</vt:lpstr>
      <vt:lpstr>Our People Strategy</vt:lpstr>
      <vt:lpstr>Our capacity to deliver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Reward and Recognition  In-year Award and Recognition Voucher Scheme UKHSA Implementation</dc:title>
  <dc:creator>Sarah L Brown ( HR )</dc:creator>
  <cp:lastModifiedBy>Hannah Frude</cp:lastModifiedBy>
  <cp:revision>19</cp:revision>
  <dcterms:created xsi:type="dcterms:W3CDTF">2021-09-08T14:12:27Z</dcterms:created>
  <dcterms:modified xsi:type="dcterms:W3CDTF">2023-01-18T08:29:01Z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0x010100455A0C82D2F67542B8574381563BA4EE</vt:lpwstr>
  </property>
</Properties>
</file>