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 id="2147483700" r:id="rId4"/>
    <p:sldMasterId id="2147483701" r:id="rId5"/>
    <p:sldMasterId id="2147483702" r:id="rId6"/>
  </p:sldMasterIdLst>
  <p:notesMasterIdLst>
    <p:notesMasterId r:id="rId4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9144000" cy="5143500" type="screen16x9"/>
  <p:notesSz cx="6858000" cy="9144000"/>
  <p:embeddedFontLst>
    <p:embeddedFont>
      <p:font typeface="Cabin"/>
      <p:regular r:id="rId46"/>
      <p:bold r:id="rId47"/>
      <p:italic r:id="rId48"/>
      <p:boldItalic r:id="rId49"/>
    </p:embeddedFont>
    <p:embeddedFont>
      <p:font typeface="Lato"/>
      <p:regular r:id="rId50"/>
      <p:bold r:id="rId51"/>
      <p:italic r:id="rId52"/>
      <p:boldItalic r:id="rId53"/>
    </p:embeddedFont>
    <p:embeddedFont>
      <p:font typeface="Helvetica Neue" panose="02000503000000020004"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B2ED24-DC5E-4F4A-B462-B050FC2ED22F}">
  <a:tblStyle styleId="{F6B2ED24-DC5E-4F4A-B462-B050FC2ED22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DBFDF00-F6BB-4CF5-898F-EBF87585415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2.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collections/digital-data-and-technology-profession-capability-framewor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6907d33b0_0_3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g76907d33b0_0_3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20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6907d33b0_0_408: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6907d33b0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a:t>Benefits of the assessment include the ability to:</a:t>
            </a:r>
            <a:endParaRPr sz="1200" b="1"/>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identify career paths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target Learning &amp; Development interventions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get specialist expertise being recognised and rewarded fairly</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acknowledge progress against a set of skills </a:t>
            </a:r>
            <a:endParaRPr sz="1200"/>
          </a:p>
          <a:p>
            <a:pPr marL="0" lvl="0" indent="0" algn="l" rtl="0">
              <a:spcBef>
                <a:spcPts val="0"/>
              </a:spcBef>
              <a:spcAft>
                <a:spcPts val="0"/>
              </a:spcAft>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6907d33b0_0_47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6907d33b0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0B0C0C"/>
                </a:solidFill>
                <a:highlight>
                  <a:schemeClr val="lt1"/>
                </a:highlight>
              </a:rPr>
              <a:t>For each job role level (in this example Senior developer) in the </a:t>
            </a:r>
            <a:r>
              <a:rPr lang="en-GB" u="sng">
                <a:solidFill>
                  <a:srgbClr val="4C2C92"/>
                </a:solidFill>
                <a:highlight>
                  <a:schemeClr val="lt1"/>
                </a:highlight>
                <a:hlinkClick r:id="rId3"/>
              </a:rPr>
              <a:t>Digital, Data and Technology Profession Capability Framework</a:t>
            </a:r>
            <a:r>
              <a:rPr lang="en-GB">
                <a:solidFill>
                  <a:srgbClr val="0B0C0C"/>
                </a:solidFill>
                <a:highlight>
                  <a:schemeClr val="lt1"/>
                </a:highlight>
              </a:rPr>
              <a:t>, you will find a list of skills, each of which has a </a:t>
            </a:r>
            <a:r>
              <a:rPr lang="en-GB" b="1">
                <a:solidFill>
                  <a:srgbClr val="0B0C0C"/>
                </a:solidFill>
                <a:highlight>
                  <a:schemeClr val="lt1"/>
                </a:highlight>
              </a:rPr>
              <a:t>skill level</a:t>
            </a:r>
            <a:r>
              <a:rPr lang="en-GB">
                <a:solidFill>
                  <a:srgbClr val="0B0C0C"/>
                </a:solidFill>
                <a:highlight>
                  <a:schemeClr val="lt1"/>
                </a:highlight>
              </a:rPr>
              <a:t> assigned to it.</a:t>
            </a:r>
            <a:endParaRPr>
              <a:solidFill>
                <a:srgbClr val="0B0C0C"/>
              </a:solidFill>
              <a:highlight>
                <a:schemeClr val="lt1"/>
              </a:highlight>
            </a:endParaRPr>
          </a:p>
          <a:p>
            <a:pPr marL="0" lvl="0" indent="0" algn="l" rtl="0">
              <a:spcBef>
                <a:spcPts val="1500"/>
              </a:spcBef>
              <a:spcAft>
                <a:spcPts val="0"/>
              </a:spcAft>
              <a:buClr>
                <a:schemeClr val="dk1"/>
              </a:buClr>
              <a:buSzPts val="1100"/>
              <a:buFont typeface="Arial"/>
              <a:buNone/>
            </a:pPr>
            <a:r>
              <a:rPr lang="en-GB">
                <a:solidFill>
                  <a:srgbClr val="0B0C0C"/>
                </a:solidFill>
                <a:highlight>
                  <a:schemeClr val="lt1"/>
                </a:highlight>
              </a:rPr>
              <a:t>These 4 skill levels tell you about the level of expertise required for the job role at that level:</a:t>
            </a:r>
            <a:endParaRPr>
              <a:solidFill>
                <a:srgbClr val="0B0C0C"/>
              </a:solidFill>
              <a:highlight>
                <a:schemeClr val="lt1"/>
              </a:highlight>
            </a:endParaRPr>
          </a:p>
          <a:p>
            <a:pPr marL="457200" lvl="0" indent="-298450" algn="l" rtl="0">
              <a:spcBef>
                <a:spcPts val="1500"/>
              </a:spcBef>
              <a:spcAft>
                <a:spcPts val="0"/>
              </a:spcAft>
              <a:buClr>
                <a:srgbClr val="0B0C0C"/>
              </a:buClr>
              <a:buSzPts val="1100"/>
              <a:buChar char="●"/>
            </a:pPr>
            <a:r>
              <a:rPr lang="en-GB" b="1">
                <a:solidFill>
                  <a:srgbClr val="0B0C0C"/>
                </a:solidFill>
                <a:highlight>
                  <a:schemeClr val="lt1"/>
                </a:highlight>
              </a:rPr>
              <a:t>Awareness</a:t>
            </a:r>
            <a:r>
              <a:rPr lang="en-GB">
                <a:solidFill>
                  <a:srgbClr val="0B0C0C"/>
                </a:solidFill>
                <a:highlight>
                  <a:schemeClr val="lt1"/>
                </a:highlight>
              </a:rPr>
              <a:t>. You know about the skill and have an appreciation of how it is applied in the environment.</a:t>
            </a:r>
            <a:endParaRPr>
              <a:solidFill>
                <a:srgbClr val="0B0C0C"/>
              </a:solidFill>
              <a:highlight>
                <a:schemeClr val="lt1"/>
              </a:highlight>
            </a:endParaRPr>
          </a:p>
          <a:p>
            <a:pPr marL="457200" lvl="0" indent="-298450" algn="l" rtl="0">
              <a:spcBef>
                <a:spcPts val="0"/>
              </a:spcBef>
              <a:spcAft>
                <a:spcPts val="0"/>
              </a:spcAft>
              <a:buClr>
                <a:srgbClr val="0B0C0C"/>
              </a:buClr>
              <a:buSzPts val="1100"/>
              <a:buChar char="●"/>
            </a:pPr>
            <a:r>
              <a:rPr lang="en-GB" b="1">
                <a:solidFill>
                  <a:srgbClr val="0B0C0C"/>
                </a:solidFill>
                <a:highlight>
                  <a:schemeClr val="lt1"/>
                </a:highlight>
              </a:rPr>
              <a:t>Working</a:t>
            </a:r>
            <a:r>
              <a:rPr lang="en-GB">
                <a:solidFill>
                  <a:srgbClr val="0B0C0C"/>
                </a:solidFill>
                <a:highlight>
                  <a:schemeClr val="lt1"/>
                </a:highlight>
              </a:rPr>
              <a:t>. You can apply your knowledge and experience of the skill, including tools and techniques. You can adopt those most appropriate for the environment.</a:t>
            </a:r>
            <a:endParaRPr>
              <a:solidFill>
                <a:srgbClr val="0B0C0C"/>
              </a:solidFill>
              <a:highlight>
                <a:schemeClr val="lt1"/>
              </a:highlight>
            </a:endParaRPr>
          </a:p>
          <a:p>
            <a:pPr marL="457200" lvl="0" indent="-298450" algn="l" rtl="0">
              <a:spcBef>
                <a:spcPts val="0"/>
              </a:spcBef>
              <a:spcAft>
                <a:spcPts val="0"/>
              </a:spcAft>
              <a:buClr>
                <a:srgbClr val="0B0C0C"/>
              </a:buClr>
              <a:buSzPts val="1100"/>
              <a:buChar char="●"/>
            </a:pPr>
            <a:r>
              <a:rPr lang="en-GB" b="1">
                <a:solidFill>
                  <a:srgbClr val="0B0C0C"/>
                </a:solidFill>
                <a:highlight>
                  <a:schemeClr val="lt1"/>
                </a:highlight>
              </a:rPr>
              <a:t>Practitioner</a:t>
            </a:r>
            <a:r>
              <a:rPr lang="en-GB">
                <a:solidFill>
                  <a:srgbClr val="0B0C0C"/>
                </a:solidFill>
                <a:highlight>
                  <a:schemeClr val="lt1"/>
                </a:highlight>
              </a:rPr>
              <a:t>. You know how to share your knowledge and experience of this skill with others, including tools and techniques. You can define those most appropriate for the environment.</a:t>
            </a:r>
            <a:endParaRPr>
              <a:solidFill>
                <a:srgbClr val="0B0C0C"/>
              </a:solidFill>
              <a:highlight>
                <a:schemeClr val="lt1"/>
              </a:highlight>
            </a:endParaRPr>
          </a:p>
          <a:p>
            <a:pPr marL="457200" lvl="0" indent="-298450" algn="l" rtl="0">
              <a:spcBef>
                <a:spcPts val="0"/>
              </a:spcBef>
              <a:spcAft>
                <a:spcPts val="0"/>
              </a:spcAft>
              <a:buClr>
                <a:srgbClr val="0B0C0C"/>
              </a:buClr>
              <a:buSzPts val="1100"/>
              <a:buChar char="●"/>
            </a:pPr>
            <a:r>
              <a:rPr lang="en-GB" b="1">
                <a:solidFill>
                  <a:srgbClr val="0B0C0C"/>
                </a:solidFill>
                <a:highlight>
                  <a:schemeClr val="lt1"/>
                </a:highlight>
              </a:rPr>
              <a:t>Expert</a:t>
            </a:r>
            <a:r>
              <a:rPr lang="en-GB">
                <a:solidFill>
                  <a:srgbClr val="0B0C0C"/>
                </a:solidFill>
                <a:highlight>
                  <a:schemeClr val="lt1"/>
                </a:highlight>
              </a:rPr>
              <a:t>. You have both knowledge and experience in the application of this skill. You are a recognised specialist and adviser in this skill including user needs, generation of ideas, methods and tools. You can lead or guide others in best-practice use.</a:t>
            </a:r>
            <a:endParaRPr>
              <a:solidFill>
                <a:srgbClr val="22222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6907d33b0_0_146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6907d33b0_0_1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222222"/>
                </a:solidFill>
                <a:highlight>
                  <a:srgbClr val="FFFFFF"/>
                </a:highlight>
              </a:rPr>
              <a:t>We have done multiple experiments of scoring systems and came up with a matrix that essentially scores stretch in a skill level. We initially thought we would used incremented scores but simplified our model to be able to translate it into Pay levels more easily.</a:t>
            </a:r>
            <a:endParaRPr>
              <a:solidFill>
                <a:srgbClr val="22222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f2fd26dce_0_3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f2fd26dc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More consistency between grades. Increments that allows a real progression rather that big salary jumps.</a:t>
            </a:r>
            <a:endParaRPr>
              <a:solidFill>
                <a:srgbClr val="222222"/>
              </a:solidFill>
              <a:highlight>
                <a:srgbClr val="FFFFFF"/>
              </a:highlight>
            </a:endParaRPr>
          </a:p>
          <a:p>
            <a:pPr marL="0" lvl="0" indent="0" algn="l" rtl="0">
              <a:spcBef>
                <a:spcPts val="10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f2fd26dce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f2fd26dc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FF0000"/>
              </a:solidFill>
              <a:highlight>
                <a:schemeClr val="lt1"/>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6907d33b0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g76907d33b0_0_4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6907d33b0_0_48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6907d33b0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rgbClr val="222222"/>
              </a:solidFill>
              <a:highlight>
                <a:srgbClr val="FFFFFF"/>
              </a:highlight>
            </a:endParaRPr>
          </a:p>
          <a:p>
            <a:pPr marL="0" lvl="0" indent="0" algn="l" rtl="0">
              <a:spcBef>
                <a:spcPts val="10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6907d33b0_0_52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6907d33b0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Flexibility could be found in Design and Implementation planning.</a:t>
            </a:r>
            <a:endParaRPr/>
          </a:p>
          <a:p>
            <a:pPr marL="0" lvl="0" indent="0" algn="l" rtl="0">
              <a:lnSpc>
                <a:spcPct val="115000"/>
              </a:lnSpc>
              <a:spcBef>
                <a:spcPts val="1200"/>
              </a:spcBef>
              <a:spcAft>
                <a:spcPts val="0"/>
              </a:spcAft>
              <a:buNone/>
            </a:pPr>
            <a:r>
              <a:rPr lang="en-GB" b="1"/>
              <a:t>Pay Approach mid-point allowance budget: </a:t>
            </a:r>
            <a:endParaRPr b="1"/>
          </a:p>
          <a:p>
            <a:pPr marL="0" lvl="0" indent="0" algn="l" rtl="0">
              <a:lnSpc>
                <a:spcPct val="115000"/>
              </a:lnSpc>
              <a:spcBef>
                <a:spcPts val="1200"/>
              </a:spcBef>
              <a:spcAft>
                <a:spcPts val="0"/>
              </a:spcAft>
              <a:buNone/>
            </a:pPr>
            <a:r>
              <a:rPr lang="en-GB"/>
              <a:t>The budget is based on the mid-point allowance between capability levels. Allowances would cover up to 80% of the FTE population in the DDaT critical roles.</a:t>
            </a:r>
            <a:br>
              <a:rPr lang="en-GB"/>
            </a:br>
            <a:r>
              <a:rPr lang="en-GB"/>
              <a:t>This is based on the rationale that if operating on the basis of a normal distribution, 80% of employees would be positioned in the ‘Proficient’ and ‘Accomplished’ ranges. ​</a:t>
            </a:r>
            <a:r>
              <a:rPr lang="en-GB" b="1"/>
              <a:t>It is expected that individuals positioned in the ‘Developing’ zone of the salary range would receive allowances only in exceptional circumstances.</a:t>
            </a:r>
            <a:br>
              <a:rPr lang="en-GB" b="1"/>
            </a:br>
            <a:endParaRPr/>
          </a:p>
          <a:p>
            <a:pPr marL="0" lvl="0" indent="0" algn="l" rtl="0">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1e9425a5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1e9425a5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FF0000"/>
              </a:solidFill>
              <a:highlight>
                <a:schemeClr val="lt1"/>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6907d33b0_0_54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6907d33b0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f2fd26dce_1_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f2fd26dc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6907d33b0_0_55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76907d33b0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6907d33b0_0_14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g76907d33b0_0_14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spcBef>
                <a:spcPts val="1200"/>
              </a:spcBef>
              <a:spcAft>
                <a:spcPts val="0"/>
              </a:spcAft>
              <a:buSzPts val="1200"/>
              <a:buChar char="-"/>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6907d33b0_0_1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g76907d33b0_0_15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spcBef>
                <a:spcPts val="1200"/>
              </a:spcBef>
              <a:spcAft>
                <a:spcPts val="0"/>
              </a:spcAft>
              <a:buSzPts val="1200"/>
              <a:buChar char="-"/>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1e9425a5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71e9425a5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FF0000"/>
              </a:solidFill>
              <a:highlight>
                <a:schemeClr val="lt1"/>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76907d33b0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g76907d33b0_0_5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6907d33b0_0_5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3" name="Google Shape;423;g76907d33b0_0_5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100">
              <a:solidFill>
                <a:srgbClr val="222222"/>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76907d33b0_0_14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g76907d33b0_0_147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7f2fd26dce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g7f2fd26dce_0_1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rPr>
              <a:t>As at December 2019, there are 177 female staff (36%) in scope for the revised DDaT pay approach, compared with 311 males (64%). </a:t>
            </a:r>
            <a:endParaRPr sz="1100">
              <a:solidFill>
                <a:schemeClr val="dk1"/>
              </a:solidFill>
            </a:endParaRPr>
          </a:p>
          <a:p>
            <a:pPr marL="0" lvl="0" indent="0" algn="l" rtl="0">
              <a:spcBef>
                <a:spcPts val="600"/>
              </a:spcBef>
              <a:spcAft>
                <a:spcPts val="0"/>
              </a:spcAft>
              <a:buClr>
                <a:schemeClr val="dk1"/>
              </a:buClr>
              <a:buSzPts val="1100"/>
              <a:buFont typeface="Arial"/>
              <a:buNone/>
            </a:pPr>
            <a:r>
              <a:rPr lang="en-GB" sz="1100">
                <a:solidFill>
                  <a:schemeClr val="dk1"/>
                </a:solidFill>
              </a:rPr>
              <a:t>When analysing current salaries for those in scope, male staff tend to earn 5.51% more than female staff. By adopting the revised approach, this gap reduces by 0.77% to 4.74%, showing a positive impact on the overall pay gap for the group. </a:t>
            </a:r>
            <a:endParaRPr sz="1100">
              <a:solidFill>
                <a:schemeClr val="dk1"/>
              </a:solidFill>
            </a:endParaRPr>
          </a:p>
          <a:p>
            <a:pPr marL="0" lvl="0" indent="0" algn="l" rtl="0">
              <a:spcBef>
                <a:spcPts val="600"/>
              </a:spcBef>
              <a:spcAft>
                <a:spcPts val="0"/>
              </a:spcAft>
              <a:buClr>
                <a:schemeClr val="dk1"/>
              </a:buClr>
              <a:buSzPts val="1100"/>
              <a:buFont typeface="Arial"/>
              <a:buNone/>
            </a:pPr>
            <a:r>
              <a:rPr lang="en-GB" sz="1100">
                <a:solidFill>
                  <a:schemeClr val="dk1"/>
                </a:solidFill>
              </a:rPr>
              <a:t>It is anticipated that bringing new starters onto this approach immediately will further reduce this gap, as all new starters will be recruited onto the same pay rate, depending on their role and capability level.</a:t>
            </a:r>
            <a:endParaRPr sz="1100">
              <a:solidFill>
                <a:schemeClr val="dk1"/>
              </a:solidFill>
            </a:endParaRPr>
          </a:p>
          <a:p>
            <a:pPr marL="0" lvl="0" indent="0" algn="l" rtl="0">
              <a:spcBef>
                <a:spcPts val="600"/>
              </a:spcBef>
              <a:spcAft>
                <a:spcPts val="600"/>
              </a:spcAft>
              <a:buClr>
                <a:schemeClr val="dk1"/>
              </a:buClr>
              <a:buSzPts val="1100"/>
              <a:buFont typeface="Arial"/>
              <a:buNone/>
            </a:pPr>
            <a:r>
              <a:rPr lang="en-GB" sz="1100">
                <a:solidFill>
                  <a:schemeClr val="dk1"/>
                </a:solidFill>
              </a:rPr>
              <a:t>Additionally, female staff in scope were more likely to be assessed as accomplished (20% of female staff compared with 19% of male staff). This capability level attracts a higher pay package than proficient and developing levels.  </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f2fd26dce_2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5" name="Google Shape;445;g7f2fd26dce_2_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100">
              <a:solidFill>
                <a:srgbClr val="222222"/>
              </a:solidFill>
              <a:highlight>
                <a:srgbClr val="FFFFFF"/>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71e9425a5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71e9425a5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FF0000"/>
              </a:solidFill>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1e9425a5d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1e9425a5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highlight>
                <a:schemeClr val="lt1"/>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7f2fd26dce_0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g7f2fd26dce_0_1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6907d33b0_0_156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6907d33b0_0_1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6907d33b0_0_158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76907d33b0_0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f2fd26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g7f2fd26dce_0_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7f2fd26dce_0_7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7f2fd26dc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7f2fd26dce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g7f2fd26dce_0_1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76907d33b0_0_1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76907d33b0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Annual Skills assessment: </a:t>
            </a:r>
            <a:endParaRPr/>
          </a:p>
          <a:p>
            <a:pPr marL="457200" lvl="0" indent="-298450" algn="l" rtl="0">
              <a:spcBef>
                <a:spcPts val="0"/>
              </a:spcBef>
              <a:spcAft>
                <a:spcPts val="0"/>
              </a:spcAft>
              <a:buSzPts val="1100"/>
              <a:buChar char="-"/>
            </a:pPr>
            <a:r>
              <a:rPr lang="en-GB"/>
              <a:t>for all DDaT staff to complete</a:t>
            </a:r>
            <a:endParaRPr/>
          </a:p>
          <a:p>
            <a:pPr marL="457200" lvl="0" indent="-298450" algn="l" rtl="0">
              <a:spcBef>
                <a:spcPts val="0"/>
              </a:spcBef>
              <a:spcAft>
                <a:spcPts val="0"/>
              </a:spcAft>
              <a:buSzPts val="1100"/>
              <a:buChar char="-"/>
            </a:pPr>
            <a:r>
              <a:rPr lang="en-GB"/>
              <a:t>Informs HoC and HR capability interventions and Pay decisions</a:t>
            </a:r>
            <a:endParaRPr/>
          </a:p>
          <a:p>
            <a:pPr marL="0" lvl="0" indent="0" algn="l" rtl="0">
              <a:spcBef>
                <a:spcPts val="0"/>
              </a:spcBef>
              <a:spcAft>
                <a:spcPts val="0"/>
              </a:spcAft>
              <a:buNone/>
            </a:pPr>
            <a:endParaRPr/>
          </a:p>
          <a:p>
            <a:pPr marL="0" lvl="0" indent="0" algn="l" rtl="0">
              <a:spcBef>
                <a:spcPts val="0"/>
              </a:spcBef>
              <a:spcAft>
                <a:spcPts val="0"/>
              </a:spcAft>
              <a:buNone/>
            </a:pPr>
            <a:r>
              <a:rPr lang="en-GB"/>
              <a:t>Catch-up Skills assessment:</a:t>
            </a:r>
            <a:endParaRPr/>
          </a:p>
          <a:p>
            <a:pPr marL="457200" lvl="0" indent="-298450" algn="l" rtl="0">
              <a:spcBef>
                <a:spcPts val="0"/>
              </a:spcBef>
              <a:spcAft>
                <a:spcPts val="0"/>
              </a:spcAft>
              <a:buSzPts val="1100"/>
              <a:buChar char="-"/>
            </a:pPr>
            <a:r>
              <a:rPr lang="en-GB"/>
              <a:t>For newcomers and people who changed role or role level within the past 6 months</a:t>
            </a:r>
            <a:endParaRPr/>
          </a:p>
          <a:p>
            <a:pPr marL="457200" lvl="0" indent="-298450" algn="l" rtl="0">
              <a:spcBef>
                <a:spcPts val="0"/>
              </a:spcBef>
              <a:spcAft>
                <a:spcPts val="0"/>
              </a:spcAft>
              <a:buSzPts val="1100"/>
              <a:buChar char="-"/>
            </a:pPr>
            <a:r>
              <a:rPr lang="en-GB"/>
              <a:t>Informs Pay decisions</a:t>
            </a:r>
            <a:endParaRPr/>
          </a:p>
          <a:p>
            <a:pPr marL="0" lvl="0" indent="0" algn="l" rtl="0">
              <a:spcBef>
                <a:spcPts val="0"/>
              </a:spcBef>
              <a:spcAft>
                <a:spcPts val="0"/>
              </a:spcAft>
              <a:buNone/>
            </a:pPr>
            <a:endParaRPr/>
          </a:p>
          <a:p>
            <a:pPr marL="0" lvl="0" indent="0" algn="l" rtl="0">
              <a:spcBef>
                <a:spcPts val="0"/>
              </a:spcBef>
              <a:spcAft>
                <a:spcPts val="0"/>
              </a:spcAft>
              <a:buNone/>
            </a:pPr>
            <a:r>
              <a:rPr lang="en-GB"/>
              <a:t>Annual Pay board: </a:t>
            </a:r>
            <a:endParaRPr/>
          </a:p>
          <a:p>
            <a:pPr marL="457200" lvl="0" indent="-298450" algn="l" rtl="0">
              <a:spcBef>
                <a:spcPts val="0"/>
              </a:spcBef>
              <a:spcAft>
                <a:spcPts val="0"/>
              </a:spcAft>
              <a:buSzPts val="1100"/>
              <a:buChar char="-"/>
            </a:pPr>
            <a:r>
              <a:rPr lang="en-GB"/>
              <a:t>To review annual skills assessment</a:t>
            </a:r>
            <a:endParaRPr/>
          </a:p>
          <a:p>
            <a:pPr marL="457200" lvl="0" indent="-298450" algn="l" rtl="0">
              <a:spcBef>
                <a:spcPts val="0"/>
              </a:spcBef>
              <a:spcAft>
                <a:spcPts val="0"/>
              </a:spcAft>
              <a:buSzPts val="1100"/>
              <a:buChar char="-"/>
            </a:pPr>
            <a:r>
              <a:rPr lang="en-GB">
                <a:solidFill>
                  <a:schemeClr val="dk1"/>
                </a:solidFill>
              </a:rPr>
              <a:t>Informs pay decisions</a:t>
            </a:r>
            <a:endParaRPr/>
          </a:p>
          <a:p>
            <a:pPr marL="0" lvl="0" indent="0" algn="l" rtl="0">
              <a:spcBef>
                <a:spcPts val="0"/>
              </a:spcBef>
              <a:spcAft>
                <a:spcPts val="0"/>
              </a:spcAft>
              <a:buNone/>
            </a:pPr>
            <a:endParaRPr/>
          </a:p>
          <a:p>
            <a:pPr marL="0" lvl="0" indent="0" algn="l" rtl="0">
              <a:spcBef>
                <a:spcPts val="0"/>
              </a:spcBef>
              <a:spcAft>
                <a:spcPts val="0"/>
              </a:spcAft>
              <a:buNone/>
            </a:pPr>
            <a:r>
              <a:rPr lang="en-GB"/>
              <a:t>Oct Pay board:</a:t>
            </a:r>
            <a:endParaRPr/>
          </a:p>
          <a:p>
            <a:pPr marL="457200" lvl="0" indent="-298450" algn="l" rtl="0">
              <a:spcBef>
                <a:spcPts val="0"/>
              </a:spcBef>
              <a:spcAft>
                <a:spcPts val="0"/>
              </a:spcAft>
              <a:buSzPts val="1100"/>
              <a:buChar char="-"/>
            </a:pPr>
            <a:r>
              <a:rPr lang="en-GB"/>
              <a:t>To review catch-up skills assessment</a:t>
            </a:r>
            <a:endParaRPr/>
          </a:p>
          <a:p>
            <a:pPr marL="457200" lvl="0" indent="-298450" algn="l" rtl="0">
              <a:spcBef>
                <a:spcPts val="0"/>
              </a:spcBef>
              <a:spcAft>
                <a:spcPts val="0"/>
              </a:spcAft>
              <a:buSzPts val="1100"/>
              <a:buChar char="-"/>
            </a:pPr>
            <a:r>
              <a:rPr lang="en-GB"/>
              <a:t>Informs pay decisions</a:t>
            </a:r>
            <a:endParaRPr/>
          </a:p>
          <a:p>
            <a:pPr marL="457200" lvl="0" indent="-298450" algn="l" rtl="0">
              <a:spcBef>
                <a:spcPts val="0"/>
              </a:spcBef>
              <a:spcAft>
                <a:spcPts val="0"/>
              </a:spcAft>
              <a:buSzPts val="1100"/>
              <a:buChar char="-"/>
            </a:pPr>
            <a:r>
              <a:rPr lang="en-GB">
                <a:solidFill>
                  <a:schemeClr val="dk1"/>
                </a:solidFill>
              </a:rPr>
              <a:t>Informs following year financial planning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Q1 - Ap, May, Jun</a:t>
            </a:r>
            <a:endParaRPr/>
          </a:p>
          <a:p>
            <a:pPr marL="0" lvl="0" indent="0" algn="l" rtl="0">
              <a:spcBef>
                <a:spcPts val="0"/>
              </a:spcBef>
              <a:spcAft>
                <a:spcPts val="0"/>
              </a:spcAft>
              <a:buNone/>
            </a:pPr>
            <a:r>
              <a:rPr lang="en-GB"/>
              <a:t>Q2 - </a:t>
            </a:r>
            <a:r>
              <a:rPr lang="en-GB">
                <a:solidFill>
                  <a:schemeClr val="dk1"/>
                </a:solidFill>
              </a:rPr>
              <a:t>Jul, </a:t>
            </a:r>
            <a:r>
              <a:rPr lang="en-GB"/>
              <a:t>Aug, Sept</a:t>
            </a:r>
            <a:endParaRPr/>
          </a:p>
          <a:p>
            <a:pPr marL="0" lvl="0" indent="0" algn="l" rtl="0">
              <a:spcBef>
                <a:spcPts val="0"/>
              </a:spcBef>
              <a:spcAft>
                <a:spcPts val="0"/>
              </a:spcAft>
              <a:buNone/>
            </a:pPr>
            <a:r>
              <a:rPr lang="en-GB"/>
              <a:t>Q3 - </a:t>
            </a:r>
            <a:r>
              <a:rPr lang="en-GB">
                <a:solidFill>
                  <a:schemeClr val="dk1"/>
                </a:solidFill>
              </a:rPr>
              <a:t>Oct, Nov, </a:t>
            </a:r>
            <a:r>
              <a:rPr lang="en-GB"/>
              <a:t>Dec</a:t>
            </a:r>
            <a:endParaRPr/>
          </a:p>
          <a:p>
            <a:pPr marL="0" lvl="0" indent="0" algn="l" rtl="0">
              <a:spcBef>
                <a:spcPts val="0"/>
              </a:spcBef>
              <a:spcAft>
                <a:spcPts val="0"/>
              </a:spcAft>
              <a:buNone/>
            </a:pPr>
            <a:r>
              <a:rPr lang="en-GB"/>
              <a:t>Q4 - Jan, Feb, Mar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76907d33b0_0_1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2" name="Google Shape;642;g76907d33b0_0_12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sz="1100" i="1">
              <a:solidFill>
                <a:srgbClr val="0B0C0C"/>
              </a:solidFill>
              <a:highlight>
                <a:schemeClr val="lt1"/>
              </a:highlight>
            </a:endParaRPr>
          </a:p>
          <a:p>
            <a:pPr marL="0" lvl="0" indent="0" algn="just" rtl="0">
              <a:lnSpc>
                <a:spcPct val="115000"/>
              </a:lnSpc>
              <a:spcBef>
                <a:spcPts val="0"/>
              </a:spcBef>
              <a:spcAft>
                <a:spcPts val="0"/>
              </a:spcAft>
              <a:buClr>
                <a:schemeClr val="dk1"/>
              </a:buClr>
              <a:buSzPts val="1100"/>
              <a:buFont typeface="Arial"/>
              <a:buNone/>
            </a:pPr>
            <a:endParaRPr sz="1100" i="1">
              <a:solidFill>
                <a:srgbClr val="0B0C0C"/>
              </a:solidFill>
              <a:highlight>
                <a:schemeClr val="lt1"/>
              </a:highlight>
            </a:endParaRPr>
          </a:p>
          <a:p>
            <a:pPr marL="0" lvl="0" indent="0" algn="just" rtl="0">
              <a:lnSpc>
                <a:spcPct val="115000"/>
              </a:lnSpc>
              <a:spcBef>
                <a:spcPts val="0"/>
              </a:spcBef>
              <a:spcAft>
                <a:spcPts val="0"/>
              </a:spcAft>
              <a:buClr>
                <a:schemeClr val="dk1"/>
              </a:buClr>
              <a:buSzPts val="1100"/>
              <a:buFont typeface="Arial"/>
              <a:buNone/>
            </a:pPr>
            <a:endParaRPr sz="1100" i="1">
              <a:solidFill>
                <a:srgbClr val="0B0C0C"/>
              </a:solidFill>
              <a:highlight>
                <a:srgbClr val="FFFFFF"/>
              </a:highlight>
            </a:endParaRPr>
          </a:p>
          <a:p>
            <a:pPr marL="0" lvl="0" indent="0" algn="just" rtl="0">
              <a:lnSpc>
                <a:spcPct val="115000"/>
              </a:lnSpc>
              <a:spcBef>
                <a:spcPts val="0"/>
              </a:spcBef>
              <a:spcAft>
                <a:spcPts val="0"/>
              </a:spcAft>
              <a:buClr>
                <a:schemeClr val="dk1"/>
              </a:buClr>
              <a:buSzPts val="1100"/>
              <a:buFont typeface="Arial"/>
              <a:buNone/>
            </a:pPr>
            <a:endParaRPr sz="1100" i="1">
              <a:solidFill>
                <a:srgbClr val="0B0C0C"/>
              </a:solidFill>
              <a:highlight>
                <a:srgbClr val="FFFFFF"/>
              </a:highlight>
            </a:endParaRPr>
          </a:p>
          <a:p>
            <a:pPr marL="0" lvl="0" indent="0" algn="just" rtl="0">
              <a:lnSpc>
                <a:spcPct val="115000"/>
              </a:lnSpc>
              <a:spcBef>
                <a:spcPts val="0"/>
              </a:spcBef>
              <a:spcAft>
                <a:spcPts val="0"/>
              </a:spcAft>
              <a:buClr>
                <a:schemeClr val="dk1"/>
              </a:buClr>
              <a:buSzPts val="1100"/>
              <a:buFont typeface="Arial"/>
              <a:buNone/>
            </a:pPr>
            <a:endParaRPr sz="1100" b="1">
              <a:solidFill>
                <a:schemeClr val="dk1"/>
              </a:solidFill>
              <a:highlight>
                <a:srgbClr val="FFFFFF"/>
              </a:highligh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SLIDES_API203889451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SLIDES_API20388945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This is Slido interaction slide, please don't delete it.</a:t>
            </a:r>
            <a:br>
              <a:rPr lang="en-GB"/>
            </a:br>
            <a:r>
              <a:rPr lang="en-GB"/>
              <a:t>✅ Click on 'Present with Slido' and the poll will launch automatically when you get to this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6907d33b0_0_36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6907d33b0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solidFill>
                <a:srgbClr val="222222"/>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6907d33b0_0_38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6907d33b0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DDaT assessment scope is different from the Pay modeling scope since we set a 60% completion target to enable a Business Unit to be modelled.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6907d33b0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76907d33b0_0_3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6907d33b0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6907d33b0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f2fd26dce_0_6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f2fd26dc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6907d33b0_0_139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6907d33b0_0_1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spcBef>
                <a:spcPts val="0"/>
              </a:spcBef>
              <a:spcAft>
                <a:spcPts val="0"/>
              </a:spcAft>
              <a:buNone/>
            </a:pPr>
            <a:endParaRPr sz="1000"/>
          </a:p>
          <a:p>
            <a:pPr marL="0" lvl="0" indent="0" algn="r" rtl="0">
              <a:lnSpc>
                <a:spcPct val="115000"/>
              </a:lnSpc>
              <a:spcBef>
                <a:spcPts val="1000"/>
              </a:spcBef>
              <a:spcAft>
                <a:spcPts val="0"/>
              </a:spcAft>
              <a:buNone/>
            </a:pPr>
            <a:endParaRPr sz="1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a:stretch/>
        </p:blipFill>
        <p:spPr>
          <a:xfrm>
            <a:off x="440054" y="725804"/>
            <a:ext cx="5474400" cy="1079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ing slide">
  <p:cSld name="Heading slide">
    <p:spTree>
      <p:nvGrpSpPr>
        <p:cNvPr id="1" name="Shape 53"/>
        <p:cNvGrpSpPr/>
        <p:nvPr/>
      </p:nvGrpSpPr>
      <p:grpSpPr>
        <a:xfrm>
          <a:off x="0" y="0"/>
          <a:ext cx="0" cy="0"/>
          <a:chOff x="0" y="0"/>
          <a:chExt cx="0" cy="0"/>
        </a:xfrm>
      </p:grpSpPr>
      <p:sp>
        <p:nvSpPr>
          <p:cNvPr id="54" name="Google Shape;54;p15"/>
          <p:cNvSpPr txBox="1"/>
          <p:nvPr/>
        </p:nvSpPr>
        <p:spPr>
          <a:xfrm>
            <a:off x="0" y="0"/>
            <a:ext cx="9144000" cy="5143500"/>
          </a:xfrm>
          <a:prstGeom prst="rect">
            <a:avLst/>
          </a:prstGeom>
          <a:solidFill>
            <a:srgbClr val="2E89CA"/>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Clr>
                <a:srgbClr val="000000"/>
              </a:buClr>
              <a:buFont typeface="Arial"/>
              <a:buNone/>
            </a:pPr>
            <a:endParaRPr sz="3100" b="0" i="0" u="none" strike="noStrike" cap="none">
              <a:solidFill>
                <a:srgbClr val="000000"/>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56"/>
        <p:cNvGrpSpPr/>
        <p:nvPr/>
      </p:nvGrpSpPr>
      <p:grpSpPr>
        <a:xfrm>
          <a:off x="0" y="0"/>
          <a:ext cx="0" cy="0"/>
          <a:chOff x="0" y="0"/>
          <a:chExt cx="0" cy="0"/>
        </a:xfrm>
      </p:grpSpPr>
      <p:sp>
        <p:nvSpPr>
          <p:cNvPr id="57" name="Google Shape;57;p17"/>
          <p:cNvSpPr txBox="1"/>
          <p:nvPr/>
        </p:nvSpPr>
        <p:spPr>
          <a:xfrm>
            <a:off x="0" y="4629150"/>
            <a:ext cx="9144000" cy="514500"/>
          </a:xfrm>
          <a:prstGeom prst="rect">
            <a:avLst/>
          </a:prstGeom>
          <a:solidFill>
            <a:srgbClr val="2E89CA"/>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Clr>
                <a:srgbClr val="000000"/>
              </a:buClr>
              <a:buFont typeface="Arial"/>
              <a:buNone/>
            </a:pPr>
            <a:endParaRPr sz="3100" b="0" i="0" u="none" strike="noStrike" cap="none">
              <a:solidFill>
                <a:srgbClr val="000000"/>
              </a:solidFill>
              <a:latin typeface="Cabin"/>
              <a:ea typeface="Cabin"/>
              <a:cs typeface="Cabin"/>
              <a:sym typeface="Cabin"/>
            </a:endParaRPr>
          </a:p>
        </p:txBody>
      </p:sp>
      <p:sp>
        <p:nvSpPr>
          <p:cNvPr id="58" name="Google Shape;58;p17"/>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b="0" i="0" u="none" strike="noStrike" cap="none">
                <a:solidFill>
                  <a:srgbClr val="FFFFFF"/>
                </a:solidFill>
                <a:latin typeface="Helvetica Neue"/>
                <a:ea typeface="Helvetica Neue"/>
                <a:cs typeface="Helvetica Neue"/>
                <a:sym typeface="Helvetica Neue"/>
              </a:rPr>
              <a:t>GDS</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1" name="Google Shape;61;p18"/>
          <p:cNvSpPr txBox="1">
            <a:spLocks noGrp="1"/>
          </p:cNvSpPr>
          <p:nvPr>
            <p:ph type="body" idx="1"/>
          </p:nvPr>
        </p:nvSpPr>
        <p:spPr>
          <a:xfrm>
            <a:off x="1184725" y="1152475"/>
            <a:ext cx="7647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2" name="Google Shape;6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slide 1" type="vertTx">
  <p:cSld name="VERTICAL_TEXT">
    <p:spTree>
      <p:nvGrpSpPr>
        <p:cNvPr id="1" name="Shape 63"/>
        <p:cNvGrpSpPr/>
        <p:nvPr/>
      </p:nvGrpSpPr>
      <p:grpSpPr>
        <a:xfrm>
          <a:off x="0" y="0"/>
          <a:ext cx="0" cy="0"/>
          <a:chOff x="0" y="0"/>
          <a:chExt cx="0" cy="0"/>
        </a:xfrm>
      </p:grpSpPr>
      <p:sp>
        <p:nvSpPr>
          <p:cNvPr id="64" name="Google Shape;64;p19"/>
          <p:cNvSpPr txBox="1"/>
          <p:nvPr/>
        </p:nvSpPr>
        <p:spPr>
          <a:xfrm>
            <a:off x="0" y="4673854"/>
            <a:ext cx="9142800" cy="468900"/>
          </a:xfrm>
          <a:prstGeom prst="rect">
            <a:avLst/>
          </a:prstGeom>
          <a:solidFill>
            <a:srgbClr val="1D70B8"/>
          </a:solidFill>
          <a:ln>
            <a:noFill/>
          </a:ln>
        </p:spPr>
        <p:txBody>
          <a:bodyPr spcFirstLastPara="1" wrap="square" lIns="22850" tIns="22850" rIns="22850" bIns="22850" anchor="ctr" anchorCtr="0">
            <a:noAutofit/>
          </a:bodyPr>
          <a:lstStyle/>
          <a:p>
            <a:pPr marL="38100" marR="0" lvl="0" indent="-38100" algn="ctr" rtl="0">
              <a:lnSpc>
                <a:spcPct val="100000"/>
              </a:lnSpc>
              <a:spcBef>
                <a:spcPts val="0"/>
              </a:spcBef>
              <a:spcAft>
                <a:spcPts val="0"/>
              </a:spcAft>
              <a:buNone/>
            </a:pPr>
            <a:endParaRPr sz="4100" b="0" i="0" u="none">
              <a:solidFill>
                <a:srgbClr val="000000"/>
              </a:solidFill>
              <a:latin typeface="Cabin"/>
              <a:ea typeface="Cabin"/>
              <a:cs typeface="Cabin"/>
              <a:sym typeface="Cabin"/>
            </a:endParaRPr>
          </a:p>
        </p:txBody>
      </p:sp>
      <p:sp>
        <p:nvSpPr>
          <p:cNvPr id="65" name="Google Shape;65;p19"/>
          <p:cNvSpPr txBox="1"/>
          <p:nvPr/>
        </p:nvSpPr>
        <p:spPr>
          <a:xfrm>
            <a:off x="5786438" y="4768453"/>
            <a:ext cx="2720100" cy="281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2500" b="0" i="0" u="none">
                <a:solidFill>
                  <a:srgbClr val="FFFFFF"/>
                </a:solidFill>
                <a:latin typeface="Helvetica Neue"/>
                <a:ea typeface="Helvetica Neue"/>
                <a:cs typeface="Helvetica Neue"/>
                <a:sym typeface="Helvetica Neue"/>
              </a:rPr>
              <a:t>GDS</a:t>
            </a:r>
            <a:endParaRPr sz="10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1 line) and Content" type="obj">
  <p:cSld name="OBJEC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558000" y="1026000"/>
            <a:ext cx="8028000" cy="48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9pPr>
          </a:lstStyle>
          <a:p>
            <a:endParaRPr/>
          </a:p>
        </p:txBody>
      </p:sp>
      <p:sp>
        <p:nvSpPr>
          <p:cNvPr id="68" name="Google Shape;68;p20"/>
          <p:cNvSpPr txBox="1">
            <a:spLocks noGrp="1"/>
          </p:cNvSpPr>
          <p:nvPr>
            <p:ph type="body" idx="1"/>
          </p:nvPr>
        </p:nvSpPr>
        <p:spPr>
          <a:xfrm>
            <a:off x="558000" y="1566000"/>
            <a:ext cx="8028000" cy="304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200"/>
              </a:spcBef>
              <a:spcAft>
                <a:spcPts val="0"/>
              </a:spcAft>
              <a:buClr>
                <a:srgbClr val="000000"/>
              </a:buClr>
              <a:buSzPts val="1400"/>
              <a:buFont typeface="Arial"/>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6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AutoNum type="arabicPeriod"/>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0"/>
          <p:cNvSpPr txBox="1">
            <a:spLocks noGrp="1"/>
          </p:cNvSpPr>
          <p:nvPr>
            <p:ph type="sldNum" idx="12"/>
          </p:nvPr>
        </p:nvSpPr>
        <p:spPr>
          <a:xfrm>
            <a:off x="8784775" y="4693675"/>
            <a:ext cx="321300" cy="411900"/>
          </a:xfrm>
          <a:prstGeom prst="rect">
            <a:avLst/>
          </a:prstGeom>
          <a:noFill/>
          <a:ln>
            <a:noFill/>
          </a:ln>
        </p:spPr>
        <p:txBody>
          <a:bodyPr spcFirstLastPara="1" wrap="square" lIns="0" tIns="0" rIns="91425" bIns="0" anchor="ctr" anchorCtr="0">
            <a:noAutofit/>
          </a:bodyPr>
          <a:lstStyle>
            <a:lvl1pPr marL="0" marR="0" lvl="0"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1pPr>
            <a:lvl2pPr marL="0" marR="0" lvl="1"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2pPr>
            <a:lvl3pPr marL="0" marR="0" lvl="2"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3pPr>
            <a:lvl4pPr marL="0" marR="0" lvl="3"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4pPr>
            <a:lvl5pPr marL="0" marR="0" lvl="4"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5pPr>
            <a:lvl6pPr marL="0" marR="0" lvl="5"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6pPr>
            <a:lvl7pPr marL="0" marR="0" lvl="6"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7pPr>
            <a:lvl8pPr marL="0" marR="0" lvl="7"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8pPr>
            <a:lvl9pPr marL="0" marR="0" lvl="8"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70" name="Google Shape;70;p20"/>
          <p:cNvSpPr txBox="1">
            <a:spLocks noGrp="1"/>
          </p:cNvSpPr>
          <p:nvPr>
            <p:ph type="ftr" idx="11"/>
          </p:nvPr>
        </p:nvSpPr>
        <p:spPr>
          <a:xfrm>
            <a:off x="900112" y="4731544"/>
            <a:ext cx="7704000" cy="411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Title-slide &amp; end-slide" type="tx">
  <p:cSld name="TITLE_AND_BODY">
    <p:spTree>
      <p:nvGrpSpPr>
        <p:cNvPr id="1" name="Shape 72"/>
        <p:cNvGrpSpPr/>
        <p:nvPr/>
      </p:nvGrpSpPr>
      <p:grpSpPr>
        <a:xfrm>
          <a:off x="0" y="0"/>
          <a:ext cx="0" cy="0"/>
          <a:chOff x="0" y="0"/>
          <a:chExt cx="0" cy="0"/>
        </a:xfrm>
      </p:grpSpPr>
      <p:pic>
        <p:nvPicPr>
          <p:cNvPr id="73" name="Google Shape;73;p22"/>
          <p:cNvPicPr preferRelativeResize="0"/>
          <p:nvPr/>
        </p:nvPicPr>
        <p:blipFill rotWithShape="1">
          <a:blip r:embed="rId2">
            <a:alphaModFix/>
          </a:blip>
          <a:srcRect/>
          <a:stretch/>
        </p:blipFill>
        <p:spPr>
          <a:xfrm>
            <a:off x="440055" y="725805"/>
            <a:ext cx="5474400" cy="1079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Section-blue">
  <p:cSld name="CUSTOM">
    <p:bg>
      <p:bgPr>
        <a:solidFill>
          <a:srgbClr val="1D70B8"/>
        </a:solidFill>
        <a:effectLst/>
      </p:bgPr>
    </p:bg>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434362" y="489843"/>
            <a:ext cx="8305800" cy="416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7200" b="1">
                <a:solidFill>
                  <a:srgbClr val="FFFFFF"/>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Tree>
  </p:cSld>
  <p:clrMapOvr>
    <a:masterClrMapping/>
  </p:clrMapOvr>
  <p:extLst>
    <p:ext uri="{DCECCB84-F9BA-43D5-87BE-67443E8EF086}">
      <p15:sldGuideLst xmlns:p15="http://schemas.microsoft.com/office/powerpoint/2012/main">
        <p15:guide id="1" pos="34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Text slide">
  <p:cSld name="CUSTOM_1">
    <p:spTree>
      <p:nvGrpSpPr>
        <p:cNvPr id="1" name="Shape 76"/>
        <p:cNvGrpSpPr/>
        <p:nvPr/>
      </p:nvGrpSpPr>
      <p:grpSpPr>
        <a:xfrm>
          <a:off x="0" y="0"/>
          <a:ext cx="0" cy="0"/>
          <a:chOff x="0" y="0"/>
          <a:chExt cx="0" cy="0"/>
        </a:xfrm>
      </p:grpSpPr>
      <p:sp>
        <p:nvSpPr>
          <p:cNvPr id="77" name="Google Shape;77;p24"/>
          <p:cNvSpPr txBox="1"/>
          <p:nvPr/>
        </p:nvSpPr>
        <p:spPr>
          <a:xfrm>
            <a:off x="0" y="4629150"/>
            <a:ext cx="9144000" cy="514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2000" i="0" u="none">
              <a:solidFill>
                <a:srgbClr val="FFFFFF"/>
              </a:solidFill>
            </a:endParaRPr>
          </a:p>
        </p:txBody>
      </p:sp>
      <p:sp>
        <p:nvSpPr>
          <p:cNvPr id="78" name="Google Shape;78;p24"/>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2000">
                <a:solidFill>
                  <a:srgbClr val="FFFFFF"/>
                </a:solidFill>
              </a:rPr>
              <a:t>DDaT Profession</a:t>
            </a:r>
            <a:endParaRPr sz="2000"/>
          </a:p>
        </p:txBody>
      </p:sp>
      <p:sp>
        <p:nvSpPr>
          <p:cNvPr id="79" name="Google Shape;79;p24"/>
          <p:cNvSpPr txBox="1">
            <a:spLocks noGrp="1"/>
          </p:cNvSpPr>
          <p:nvPr>
            <p:ph type="body" idx="1"/>
          </p:nvPr>
        </p:nvSpPr>
        <p:spPr>
          <a:xfrm>
            <a:off x="468000" y="59325"/>
            <a:ext cx="8316000" cy="4389300"/>
          </a:xfrm>
          <a:prstGeom prst="rect">
            <a:avLst/>
          </a:prstGeom>
          <a:noFill/>
          <a:ln>
            <a:noFill/>
          </a:ln>
        </p:spPr>
        <p:txBody>
          <a:bodyPr spcFirstLastPara="1" wrap="square" lIns="91425" tIns="91425" rIns="91425" bIns="91425" anchor="ctr" anchorCtr="0">
            <a:noAutofit/>
          </a:bodyPr>
          <a:lstStyle>
            <a:lvl1pPr marL="457200" lvl="0" indent="-431800" rtl="0">
              <a:spcBef>
                <a:spcPts val="400"/>
              </a:spcBef>
              <a:spcAft>
                <a:spcPts val="0"/>
              </a:spcAft>
              <a:buSzPts val="3200"/>
              <a:buChar char="●"/>
              <a:defRPr sz="3200"/>
            </a:lvl1pPr>
            <a:lvl2pPr marL="914400" lvl="1" indent="-406400" rtl="0">
              <a:spcBef>
                <a:spcPts val="200"/>
              </a:spcBef>
              <a:spcAft>
                <a:spcPts val="0"/>
              </a:spcAft>
              <a:buSzPts val="2800"/>
              <a:buChar char="■"/>
              <a:defRPr sz="2800"/>
            </a:lvl2pPr>
            <a:lvl3pPr marL="1371600" lvl="2" indent="-381000" rtl="0">
              <a:spcBef>
                <a:spcPts val="0"/>
              </a:spcBef>
              <a:spcAft>
                <a:spcPts val="0"/>
              </a:spcAft>
              <a:buSzPts val="2400"/>
              <a:buChar char="●"/>
              <a:defRPr sz="2400"/>
            </a:lvl3pPr>
            <a:lvl4pPr marL="1828800" lvl="3" indent="-342900" rtl="0">
              <a:spcBef>
                <a:spcPts val="0"/>
              </a:spcBef>
              <a:spcAft>
                <a:spcPts val="0"/>
              </a:spcAft>
              <a:buSzPts val="1800"/>
              <a:buChar char="■"/>
              <a:defRPr sz="1800"/>
            </a:lvl4pPr>
            <a:lvl5pPr marL="2286000" lvl="4" indent="-279400" rtl="0">
              <a:spcBef>
                <a:spcPts val="0"/>
              </a:spcBef>
              <a:spcAft>
                <a:spcPts val="0"/>
              </a:spcAft>
              <a:buSzPts val="800"/>
              <a:buChar char="○"/>
              <a:defRPr sz="800"/>
            </a:lvl5pPr>
            <a:lvl6pPr marL="2743200" lvl="5" indent="-279400" rtl="0">
              <a:spcBef>
                <a:spcPts val="0"/>
              </a:spcBef>
              <a:spcAft>
                <a:spcPts val="0"/>
              </a:spcAft>
              <a:buSzPts val="800"/>
              <a:buChar char="■"/>
              <a:defRPr sz="800"/>
            </a:lvl6pPr>
            <a:lvl7pPr marL="3200400" lvl="6" indent="-279400" rtl="0">
              <a:spcBef>
                <a:spcPts val="0"/>
              </a:spcBef>
              <a:spcAft>
                <a:spcPts val="0"/>
              </a:spcAft>
              <a:buSzPts val="800"/>
              <a:buChar char="●"/>
              <a:defRPr sz="800"/>
            </a:lvl7pPr>
            <a:lvl8pPr marL="3657600" lvl="7" indent="-279400" rtl="0">
              <a:spcBef>
                <a:spcPts val="0"/>
              </a:spcBef>
              <a:spcAft>
                <a:spcPts val="0"/>
              </a:spcAft>
              <a:buSzPts val="800"/>
              <a:buChar char="○"/>
              <a:defRPr sz="800"/>
            </a:lvl8pPr>
            <a:lvl9pPr marL="4114800" lvl="8" indent="-279400" rtl="0">
              <a:spcBef>
                <a:spcPts val="0"/>
              </a:spcBef>
              <a:spcAft>
                <a:spcPts val="0"/>
              </a:spcAft>
              <a:buSzPts val="800"/>
              <a:buChar char="■"/>
              <a:defRPr sz="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a. Blank-grey">
  <p:cSld name="CUSTOM_1_1">
    <p:spTree>
      <p:nvGrpSpPr>
        <p:cNvPr id="1" name="Shape 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b. Blank-white">
  <p:cSld name="CUSTOM_1_1_2">
    <p:bg>
      <p:bgPr>
        <a:solidFill>
          <a:srgbClr val="FFFFFF"/>
        </a:solid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 Section-photo">
  <p:cSld name="CUSTOM_1_1_1">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a:off x="434362" y="489843"/>
            <a:ext cx="8305800" cy="4165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7200" b="1">
                <a:solidFill>
                  <a:srgbClr val="FFFFFF"/>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5"/>
        <p:cNvGrpSpPr/>
        <p:nvPr/>
      </p:nvGrpSpPr>
      <p:grpSpPr>
        <a:xfrm>
          <a:off x="0" y="0"/>
          <a:ext cx="0" cy="0"/>
          <a:chOff x="0" y="0"/>
          <a:chExt cx="0" cy="0"/>
        </a:xfrm>
      </p:grpSpPr>
      <p:pic>
        <p:nvPicPr>
          <p:cNvPr id="86" name="Google Shape;86;p29"/>
          <p:cNvPicPr preferRelativeResize="0"/>
          <p:nvPr/>
        </p:nvPicPr>
        <p:blipFill rotWithShape="1">
          <a:blip r:embed="rId2">
            <a:alphaModFix/>
          </a:blip>
          <a:srcRect/>
          <a:stretch/>
        </p:blipFill>
        <p:spPr>
          <a:xfrm>
            <a:off x="440055" y="725805"/>
            <a:ext cx="5474400" cy="1079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ing slide">
  <p:cSld name="CUSTOM">
    <p:spTree>
      <p:nvGrpSpPr>
        <p:cNvPr id="1" name="Shape 87"/>
        <p:cNvGrpSpPr/>
        <p:nvPr/>
      </p:nvGrpSpPr>
      <p:grpSpPr>
        <a:xfrm>
          <a:off x="0" y="0"/>
          <a:ext cx="0" cy="0"/>
          <a:chOff x="0" y="0"/>
          <a:chExt cx="0" cy="0"/>
        </a:xfrm>
      </p:grpSpPr>
      <p:sp>
        <p:nvSpPr>
          <p:cNvPr id="88" name="Google Shape;88;p30"/>
          <p:cNvSpPr txBox="1"/>
          <p:nvPr/>
        </p:nvSpPr>
        <p:spPr>
          <a:xfrm>
            <a:off x="0" y="0"/>
            <a:ext cx="9144000" cy="5143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slide">
  <p:cSld name="CUSTOM_1">
    <p:spTree>
      <p:nvGrpSpPr>
        <p:cNvPr id="1" name="Shape 89"/>
        <p:cNvGrpSpPr/>
        <p:nvPr/>
      </p:nvGrpSpPr>
      <p:grpSpPr>
        <a:xfrm>
          <a:off x="0" y="0"/>
          <a:ext cx="0" cy="0"/>
          <a:chOff x="0" y="0"/>
          <a:chExt cx="0" cy="0"/>
        </a:xfrm>
      </p:grpSpPr>
      <p:sp>
        <p:nvSpPr>
          <p:cNvPr id="90" name="Google Shape;90;p31"/>
          <p:cNvSpPr txBox="1"/>
          <p:nvPr/>
        </p:nvSpPr>
        <p:spPr>
          <a:xfrm>
            <a:off x="0" y="4629150"/>
            <a:ext cx="9144000" cy="514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91" name="Google Shape;91;p31"/>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DDaT Profession</a:t>
            </a:r>
            <a:endParaRPr sz="6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CUSTOM_1_1">
    <p:spTree>
      <p:nvGrpSpPr>
        <p:cNvPr id="1" name="Shape 92"/>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slide 1" type="vertTx">
  <p:cSld name="VERTICAL_TEXT">
    <p:spTree>
      <p:nvGrpSpPr>
        <p:cNvPr id="1" name="Shape 93"/>
        <p:cNvGrpSpPr/>
        <p:nvPr/>
      </p:nvGrpSpPr>
      <p:grpSpPr>
        <a:xfrm>
          <a:off x="0" y="0"/>
          <a:ext cx="0" cy="0"/>
          <a:chOff x="0" y="0"/>
          <a:chExt cx="0" cy="0"/>
        </a:xfrm>
      </p:grpSpPr>
      <p:sp>
        <p:nvSpPr>
          <p:cNvPr id="94" name="Google Shape;94;p33"/>
          <p:cNvSpPr txBox="1"/>
          <p:nvPr/>
        </p:nvSpPr>
        <p:spPr>
          <a:xfrm>
            <a:off x="0" y="4673854"/>
            <a:ext cx="9142800" cy="468900"/>
          </a:xfrm>
          <a:prstGeom prst="rect">
            <a:avLst/>
          </a:prstGeom>
          <a:solidFill>
            <a:srgbClr val="1D70B8"/>
          </a:solidFill>
          <a:ln>
            <a:noFill/>
          </a:ln>
        </p:spPr>
        <p:txBody>
          <a:bodyPr spcFirstLastPara="1" wrap="square" lIns="22850" tIns="22850" rIns="22850" bIns="22850" anchor="ctr" anchorCtr="0">
            <a:noAutofit/>
          </a:bodyPr>
          <a:lstStyle/>
          <a:p>
            <a:pPr marL="38100" marR="0" lvl="0" indent="-38100" algn="ctr" rtl="0">
              <a:lnSpc>
                <a:spcPct val="100000"/>
              </a:lnSpc>
              <a:spcBef>
                <a:spcPts val="0"/>
              </a:spcBef>
              <a:spcAft>
                <a:spcPts val="0"/>
              </a:spcAft>
              <a:buNone/>
            </a:pPr>
            <a:endParaRPr sz="4100" b="0" i="0" u="none">
              <a:solidFill>
                <a:srgbClr val="000000"/>
              </a:solidFill>
              <a:latin typeface="Cabin"/>
              <a:ea typeface="Cabin"/>
              <a:cs typeface="Cabin"/>
              <a:sym typeface="Cabin"/>
            </a:endParaRPr>
          </a:p>
        </p:txBody>
      </p:sp>
      <p:sp>
        <p:nvSpPr>
          <p:cNvPr id="95" name="Google Shape;95;p33"/>
          <p:cNvSpPr txBox="1"/>
          <p:nvPr/>
        </p:nvSpPr>
        <p:spPr>
          <a:xfrm>
            <a:off x="5786438" y="4768453"/>
            <a:ext cx="2720100" cy="281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2500" b="0" i="0" u="none">
                <a:solidFill>
                  <a:srgbClr val="FFFFFF"/>
                </a:solidFill>
                <a:latin typeface="Helvetica Neue"/>
                <a:ea typeface="Helvetica Neue"/>
                <a:cs typeface="Helvetica Neue"/>
                <a:sym typeface="Helvetica Neue"/>
              </a:rPr>
              <a:t>GDS</a:t>
            </a:r>
            <a:endParaRPr sz="10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slide">
  <p:cSld name="Text slide">
    <p:bg>
      <p:bgPr>
        <a:solidFill>
          <a:srgbClr val="E5E5E5"/>
        </a:solidFill>
        <a:effectLst/>
      </p:bgPr>
    </p:bg>
    <p:spTree>
      <p:nvGrpSpPr>
        <p:cNvPr id="1" name="Shape 100"/>
        <p:cNvGrpSpPr/>
        <p:nvPr/>
      </p:nvGrpSpPr>
      <p:grpSpPr>
        <a:xfrm>
          <a:off x="0" y="0"/>
          <a:ext cx="0" cy="0"/>
          <a:chOff x="0" y="0"/>
          <a:chExt cx="0" cy="0"/>
        </a:xfrm>
      </p:grpSpPr>
      <p:sp>
        <p:nvSpPr>
          <p:cNvPr id="101" name="Google Shape;101;p35"/>
          <p:cNvSpPr txBox="1"/>
          <p:nvPr/>
        </p:nvSpPr>
        <p:spPr>
          <a:xfrm>
            <a:off x="0" y="4629150"/>
            <a:ext cx="9144000" cy="514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Clr>
                <a:srgbClr val="000000"/>
              </a:buClr>
              <a:buFont typeface="Arial"/>
              <a:buNone/>
            </a:pPr>
            <a:endParaRPr sz="3100" b="0" i="0" u="none" strike="noStrike" cap="none">
              <a:solidFill>
                <a:srgbClr val="000000"/>
              </a:solidFill>
              <a:latin typeface="Cabin"/>
              <a:ea typeface="Cabin"/>
              <a:cs typeface="Cabin"/>
              <a:sym typeface="Cabin"/>
            </a:endParaRPr>
          </a:p>
        </p:txBody>
      </p:sp>
      <p:sp>
        <p:nvSpPr>
          <p:cNvPr id="102" name="Google Shape;102;p35"/>
          <p:cNvSpPr txBox="1"/>
          <p:nvPr/>
        </p:nvSpPr>
        <p:spPr>
          <a:xfrm>
            <a:off x="5909310" y="4720589"/>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CUSTOM_1_1">
    <p:spTree>
      <p:nvGrpSpPr>
        <p:cNvPr id="1" name="Shape 10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ing slide">
  <p:cSld name="CUSTOM">
    <p:spTree>
      <p:nvGrpSpPr>
        <p:cNvPr id="1" name="Shape 104"/>
        <p:cNvGrpSpPr/>
        <p:nvPr/>
      </p:nvGrpSpPr>
      <p:grpSpPr>
        <a:xfrm>
          <a:off x="0" y="0"/>
          <a:ext cx="0" cy="0"/>
          <a:chOff x="0" y="0"/>
          <a:chExt cx="0" cy="0"/>
        </a:xfrm>
      </p:grpSpPr>
      <p:sp>
        <p:nvSpPr>
          <p:cNvPr id="105" name="Google Shape;105;p37"/>
          <p:cNvSpPr txBox="1"/>
          <p:nvPr/>
        </p:nvSpPr>
        <p:spPr>
          <a:xfrm>
            <a:off x="0" y="0"/>
            <a:ext cx="9144000" cy="5143500"/>
          </a:xfrm>
          <a:prstGeom prst="rect">
            <a:avLst/>
          </a:prstGeom>
          <a:solidFill>
            <a:srgbClr val="2E89CA"/>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5200"/>
              <a:buFont typeface="Arial"/>
              <a:buNone/>
              <a:defRPr sz="5200">
                <a:solidFill>
                  <a:schemeClr val="dk1"/>
                </a:solidFill>
              </a:defRPr>
            </a:lvl2pPr>
            <a:lvl3pPr lvl="2" indent="0" algn="ctr" rtl="0">
              <a:spcBef>
                <a:spcPts val="0"/>
              </a:spcBef>
              <a:spcAft>
                <a:spcPts val="0"/>
              </a:spcAft>
              <a:buClr>
                <a:schemeClr val="dk1"/>
              </a:buClr>
              <a:buSzPts val="5200"/>
              <a:buFont typeface="Arial"/>
              <a:buNone/>
              <a:defRPr sz="5200">
                <a:solidFill>
                  <a:schemeClr val="dk1"/>
                </a:solidFill>
              </a:defRPr>
            </a:lvl3pPr>
            <a:lvl4pPr lvl="3" indent="0" algn="ctr" rtl="0">
              <a:spcBef>
                <a:spcPts val="0"/>
              </a:spcBef>
              <a:spcAft>
                <a:spcPts val="0"/>
              </a:spcAft>
              <a:buClr>
                <a:schemeClr val="dk1"/>
              </a:buClr>
              <a:buSzPts val="5200"/>
              <a:buFont typeface="Arial"/>
              <a:buNone/>
              <a:defRPr sz="5200">
                <a:solidFill>
                  <a:schemeClr val="dk1"/>
                </a:solidFill>
              </a:defRPr>
            </a:lvl4pPr>
            <a:lvl5pPr lvl="4" indent="0" algn="ctr" rtl="0">
              <a:spcBef>
                <a:spcPts val="0"/>
              </a:spcBef>
              <a:spcAft>
                <a:spcPts val="0"/>
              </a:spcAft>
              <a:buClr>
                <a:schemeClr val="dk1"/>
              </a:buClr>
              <a:buSzPts val="5200"/>
              <a:buFont typeface="Arial"/>
              <a:buNone/>
              <a:defRPr sz="5200">
                <a:solidFill>
                  <a:schemeClr val="dk1"/>
                </a:solidFill>
              </a:defRPr>
            </a:lvl5pPr>
            <a:lvl6pPr lvl="5" indent="0" algn="ctr" rtl="0">
              <a:spcBef>
                <a:spcPts val="0"/>
              </a:spcBef>
              <a:spcAft>
                <a:spcPts val="0"/>
              </a:spcAft>
              <a:buClr>
                <a:schemeClr val="dk1"/>
              </a:buClr>
              <a:buSzPts val="5200"/>
              <a:buFont typeface="Arial"/>
              <a:buNone/>
              <a:defRPr sz="5200">
                <a:solidFill>
                  <a:schemeClr val="dk1"/>
                </a:solidFill>
              </a:defRPr>
            </a:lvl6pPr>
            <a:lvl7pPr lvl="6" indent="0" algn="ctr" rtl="0">
              <a:spcBef>
                <a:spcPts val="0"/>
              </a:spcBef>
              <a:spcAft>
                <a:spcPts val="0"/>
              </a:spcAft>
              <a:buClr>
                <a:schemeClr val="dk1"/>
              </a:buClr>
              <a:buSzPts val="5200"/>
              <a:buFont typeface="Arial"/>
              <a:buNone/>
              <a:defRPr sz="5200">
                <a:solidFill>
                  <a:schemeClr val="dk1"/>
                </a:solidFill>
              </a:defRPr>
            </a:lvl7pPr>
            <a:lvl8pPr lvl="7" indent="0" algn="ctr" rtl="0">
              <a:spcBef>
                <a:spcPts val="0"/>
              </a:spcBef>
              <a:spcAft>
                <a:spcPts val="0"/>
              </a:spcAft>
              <a:buClr>
                <a:schemeClr val="dk1"/>
              </a:buClr>
              <a:buSzPts val="5200"/>
              <a:buFont typeface="Arial"/>
              <a:buNone/>
              <a:defRPr sz="5200">
                <a:solidFill>
                  <a:schemeClr val="dk1"/>
                </a:solidFill>
              </a:defRPr>
            </a:lvl8pPr>
            <a:lvl9pPr lvl="8" indent="0" algn="ctr" rtl="0">
              <a:spcBef>
                <a:spcPts val="0"/>
              </a:spcBef>
              <a:spcAft>
                <a:spcPts val="0"/>
              </a:spcAft>
              <a:buClr>
                <a:schemeClr val="dk1"/>
              </a:buClr>
              <a:buSzPts val="5200"/>
              <a:buFont typeface="Arial"/>
              <a:buNone/>
              <a:defRPr sz="5200">
                <a:solidFill>
                  <a:schemeClr val="dk1"/>
                </a:solidFill>
              </a:defRPr>
            </a:lvl9pPr>
          </a:lstStyle>
          <a:p>
            <a:endParaRPr/>
          </a:p>
        </p:txBody>
      </p:sp>
      <p:sp>
        <p:nvSpPr>
          <p:cNvPr id="108" name="Google Shape;108;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09" name="Google Shape;109;p3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10"/>
        <p:cNvGrpSpPr/>
        <p:nvPr/>
      </p:nvGrpSpPr>
      <p:grpSpPr>
        <a:xfrm>
          <a:off x="0" y="0"/>
          <a:ext cx="0" cy="0"/>
          <a:chOff x="0" y="0"/>
          <a:chExt cx="0" cy="0"/>
        </a:xfrm>
      </p:grpSpPr>
      <p:sp>
        <p:nvSpPr>
          <p:cNvPr id="111" name="Google Shape;111;p39"/>
          <p:cNvSpPr txBox="1">
            <a:spLocks noGrp="1"/>
          </p:cNvSpPr>
          <p:nvPr>
            <p:ph type="title"/>
          </p:nvPr>
        </p:nvSpPr>
        <p:spPr>
          <a:xfrm>
            <a:off x="457200" y="205740"/>
            <a:ext cx="8235300" cy="994500"/>
          </a:xfrm>
          <a:prstGeom prst="rect">
            <a:avLst/>
          </a:prstGeom>
          <a:noFill/>
          <a:ln>
            <a:noFill/>
          </a:ln>
        </p:spPr>
        <p:txBody>
          <a:bodyPr spcFirstLastPara="1" wrap="square" lIns="91425" tIns="91425" rIns="91425" bIns="91425" anchor="t" anchorCtr="0">
            <a:noAutofit/>
          </a:bodyPr>
          <a:lstStyle>
            <a:lvl1pPr marL="25400" marR="0" lvl="0"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1pPr>
            <a:lvl2pPr marL="25400" marR="0" lvl="1"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2pPr>
            <a:lvl3pPr marL="25400" marR="0" lvl="2"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3pPr>
            <a:lvl4pPr marL="25400" marR="0" lvl="3"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4pPr>
            <a:lvl5pPr marL="25400" marR="0" lvl="4"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5pPr>
            <a:lvl6pPr marL="25400" marR="0" lvl="5"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6pPr>
            <a:lvl7pPr marL="25400" marR="0" lvl="6"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7pPr>
            <a:lvl8pPr marL="25400" marR="0" lvl="7"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8pPr>
            <a:lvl9pPr marL="25400" marR="0" lvl="8" indent="-12700" algn="ctr" rtl="0">
              <a:lnSpc>
                <a:spcPct val="100000"/>
              </a:lnSpc>
              <a:spcBef>
                <a:spcPts val="0"/>
              </a:spcBef>
              <a:spcAft>
                <a:spcPts val="0"/>
              </a:spcAft>
              <a:buSzPts val="1400"/>
              <a:buNone/>
              <a:defRPr sz="4100" b="0" i="0" u="none" strike="noStrike" cap="none">
                <a:solidFill>
                  <a:srgbClr val="FFFFFF"/>
                </a:solidFill>
                <a:latin typeface="Cabin"/>
                <a:ea typeface="Cabin"/>
                <a:cs typeface="Cabin"/>
                <a:sym typeface="Cabin"/>
              </a:defRPr>
            </a:lvl9pPr>
          </a:lstStyle>
          <a:p>
            <a:endParaRPr/>
          </a:p>
        </p:txBody>
      </p:sp>
      <p:sp>
        <p:nvSpPr>
          <p:cNvPr id="112" name="Google Shape;112;p39"/>
          <p:cNvSpPr txBox="1">
            <a:spLocks noGrp="1"/>
          </p:cNvSpPr>
          <p:nvPr>
            <p:ph type="body" idx="1"/>
          </p:nvPr>
        </p:nvSpPr>
        <p:spPr>
          <a:xfrm>
            <a:off x="457200" y="1200150"/>
            <a:ext cx="8235300" cy="3943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1pPr>
            <a:lvl2pPr marL="914400" marR="0" lvl="1"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2pPr>
            <a:lvl3pPr marL="1371600" marR="0" lvl="2"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3pPr>
            <a:lvl4pPr marL="1828800" marR="0" lvl="3"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4pPr>
            <a:lvl5pPr marL="2286000" marR="0" lvl="4"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5pPr>
            <a:lvl6pPr marL="2743200" marR="0" lvl="5"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6pPr>
            <a:lvl7pPr marL="3200400" marR="0" lvl="6"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7pPr>
            <a:lvl8pPr marL="3657600" marR="0" lvl="7"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8pPr>
            <a:lvl9pPr marL="4114800" marR="0" lvl="8" indent="-431800" algn="l" rtl="0">
              <a:lnSpc>
                <a:spcPct val="100000"/>
              </a:lnSpc>
              <a:spcBef>
                <a:spcPts val="1300"/>
              </a:spcBef>
              <a:spcAft>
                <a:spcPts val="0"/>
              </a:spcAft>
              <a:buClr>
                <a:srgbClr val="FFFFFF"/>
              </a:buClr>
              <a:buSzPts val="3200"/>
              <a:buFont typeface="Cabin"/>
              <a:buChar char="•"/>
              <a:defRPr sz="1900" b="0" i="0" u="none" strike="noStrike" cap="none">
                <a:solidFill>
                  <a:srgbClr val="FFFFFF"/>
                </a:solidFill>
                <a:latin typeface="Cabin"/>
                <a:ea typeface="Cabin"/>
                <a:cs typeface="Cabin"/>
                <a:sym typeface="Cabin"/>
              </a:defRPr>
            </a:lvl9pPr>
          </a:lstStyle>
          <a:p>
            <a:endParaRPr/>
          </a:p>
        </p:txBody>
      </p:sp>
      <p:sp>
        <p:nvSpPr>
          <p:cNvPr id="113" name="Google Shape;113;p39"/>
          <p:cNvSpPr txBox="1">
            <a:spLocks noGrp="1"/>
          </p:cNvSpPr>
          <p:nvPr>
            <p:ph type="dt" idx="10"/>
          </p:nvPr>
        </p:nvSpPr>
        <p:spPr>
          <a:xfrm>
            <a:off x="0" y="0"/>
            <a:ext cx="1350000" cy="1350000"/>
          </a:xfrm>
          <a:prstGeom prst="rect">
            <a:avLst/>
          </a:prstGeom>
          <a:noFill/>
          <a:ln>
            <a:noFill/>
          </a:ln>
        </p:spPr>
        <p:txBody>
          <a:bodyPr spcFirstLastPara="1" wrap="square" lIns="41150" tIns="41150" rIns="41150" bIns="41150" anchor="t" anchorCtr="0">
            <a:noAutofit/>
          </a:bodyPr>
          <a:lstStyle>
            <a:lvl1pPr marL="25400" marR="0" lvl="0" indent="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1pPr>
            <a:lvl2pPr marL="25400" marR="0" lvl="1" indent="1524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2pPr>
            <a:lvl3pPr marL="25400" marR="0" lvl="2" indent="3175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3pPr>
            <a:lvl4pPr marL="25400" marR="0" lvl="3" indent="4699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4pPr>
            <a:lvl5pPr marL="25400" marR="0" lvl="4"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5pPr>
            <a:lvl6pPr marL="25400" marR="0" lvl="5"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6pPr>
            <a:lvl7pPr marL="25400" marR="0" lvl="6"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7pPr>
            <a:lvl8pPr marL="25400" marR="0" lvl="7"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8pPr>
            <a:lvl9pPr marL="25400" marR="0" lvl="8"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9pPr>
          </a:lstStyle>
          <a:p>
            <a:endParaRPr/>
          </a:p>
        </p:txBody>
      </p:sp>
      <p:sp>
        <p:nvSpPr>
          <p:cNvPr id="114" name="Google Shape;114;p39"/>
          <p:cNvSpPr txBox="1">
            <a:spLocks noGrp="1"/>
          </p:cNvSpPr>
          <p:nvPr>
            <p:ph type="ftr" idx="11"/>
          </p:nvPr>
        </p:nvSpPr>
        <p:spPr>
          <a:xfrm>
            <a:off x="0" y="0"/>
            <a:ext cx="1350000" cy="1350000"/>
          </a:xfrm>
          <a:prstGeom prst="rect">
            <a:avLst/>
          </a:prstGeom>
          <a:noFill/>
          <a:ln>
            <a:noFill/>
          </a:ln>
        </p:spPr>
        <p:txBody>
          <a:bodyPr spcFirstLastPara="1" wrap="square" lIns="41150" tIns="41150" rIns="41150" bIns="41150" anchor="t" anchorCtr="0">
            <a:noAutofit/>
          </a:bodyPr>
          <a:lstStyle>
            <a:lvl1pPr marL="25400" marR="0" lvl="0" indent="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1pPr>
            <a:lvl2pPr marL="25400" marR="0" lvl="1" indent="1524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2pPr>
            <a:lvl3pPr marL="25400" marR="0" lvl="2" indent="3175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3pPr>
            <a:lvl4pPr marL="25400" marR="0" lvl="3" indent="4699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4pPr>
            <a:lvl5pPr marL="25400" marR="0" lvl="4"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5pPr>
            <a:lvl6pPr marL="25400" marR="0" lvl="5"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6pPr>
            <a:lvl7pPr marL="25400" marR="0" lvl="6"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7pPr>
            <a:lvl8pPr marL="25400" marR="0" lvl="7"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8pPr>
            <a:lvl9pPr marL="25400" marR="0" lvl="8" indent="622300" algn="ctr" rtl="0">
              <a:lnSpc>
                <a:spcPct val="100000"/>
              </a:lnSpc>
              <a:spcBef>
                <a:spcPts val="0"/>
              </a:spcBef>
              <a:spcAft>
                <a:spcPts val="0"/>
              </a:spcAft>
              <a:buSzPts val="600"/>
              <a:buNone/>
              <a:defRPr sz="3100" b="0" i="0" u="none" strike="noStrike" cap="none">
                <a:solidFill>
                  <a:srgbClr val="000000"/>
                </a:solidFill>
                <a:latin typeface="Cabin"/>
                <a:ea typeface="Cabin"/>
                <a:cs typeface="Cabin"/>
                <a:sym typeface="Cabin"/>
              </a:defRPr>
            </a:lvl9pPr>
          </a:lstStyle>
          <a:p>
            <a:endParaRPr/>
          </a:p>
        </p:txBody>
      </p:sp>
      <p:sp>
        <p:nvSpPr>
          <p:cNvPr id="115" name="Google Shape;115;p39"/>
          <p:cNvSpPr txBox="1">
            <a:spLocks noGrp="1"/>
          </p:cNvSpPr>
          <p:nvPr>
            <p:ph type="sldNum" idx="12"/>
          </p:nvPr>
        </p:nvSpPr>
        <p:spPr>
          <a:xfrm>
            <a:off x="4429125" y="4892040"/>
            <a:ext cx="291600" cy="325800"/>
          </a:xfrm>
          <a:prstGeom prst="rect">
            <a:avLst/>
          </a:prstGeom>
          <a:noFill/>
          <a:ln>
            <a:noFill/>
          </a:ln>
        </p:spPr>
        <p:txBody>
          <a:bodyPr spcFirstLastPara="1" wrap="square" lIns="22850" tIns="22850" rIns="22850" bIns="22850" anchor="t" anchorCtr="0">
            <a:noAutofit/>
          </a:bodyPr>
          <a:lstStyle>
            <a:lvl1pPr marL="25400" marR="0" lvl="0"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1pPr>
            <a:lvl2pPr marL="25400" marR="0" lvl="1"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2pPr>
            <a:lvl3pPr marL="25400" marR="0" lvl="2"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3pPr>
            <a:lvl4pPr marL="25400" marR="0" lvl="3"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4pPr>
            <a:lvl5pPr marL="25400" marR="0" lvl="4"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5pPr>
            <a:lvl6pPr marL="25400" marR="0" lvl="5"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6pPr>
            <a:lvl7pPr marL="25400" marR="0" lvl="6"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7pPr>
            <a:lvl8pPr marL="25400" marR="0" lvl="7"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8pPr>
            <a:lvl9pPr marL="25400" marR="0" lvl="8" indent="0" algn="ctr" rtl="0">
              <a:lnSpc>
                <a:spcPct val="100000"/>
              </a:lnSpc>
              <a:spcBef>
                <a:spcPts val="0"/>
              </a:spcBef>
              <a:spcAft>
                <a:spcPts val="0"/>
              </a:spcAft>
              <a:buNone/>
              <a:defRPr sz="1900" b="0" i="0" u="none" strike="noStrike" cap="none">
                <a:solidFill>
                  <a:srgbClr val="000000"/>
                </a:solidFill>
                <a:latin typeface="Cabin"/>
                <a:ea typeface="Cabin"/>
                <a:cs typeface="Cabin"/>
                <a:sym typeface="Cabin"/>
              </a:defRPr>
            </a:lvl9pPr>
          </a:lstStyle>
          <a:p>
            <a:pPr marL="25400" lvl="0" indent="0" algn="ctr" rtl="0">
              <a:spcBef>
                <a:spcPts val="0"/>
              </a:spcBef>
              <a:spcAft>
                <a:spcPts val="0"/>
              </a:spcAft>
              <a:buNone/>
            </a:pPr>
            <a:fld id="{00000000-1234-1234-1234-123412341234}" type="slidenum">
              <a:rPr lang="en-GB"/>
              <a:t>‹#›</a:t>
            </a:fld>
            <a:endParaRPr sz="1400">
              <a:latin typeface="Arial"/>
              <a:ea typeface="Arial"/>
              <a:cs typeface="Arial"/>
              <a:sym typeface="Arial"/>
            </a:endParaRPr>
          </a:p>
        </p:txBody>
      </p:sp>
      <p:sp>
        <p:nvSpPr>
          <p:cNvPr id="116" name="Google Shape;116;p39"/>
          <p:cNvSpPr txBox="1"/>
          <p:nvPr/>
        </p:nvSpPr>
        <p:spPr>
          <a:xfrm>
            <a:off x="0" y="4629150"/>
            <a:ext cx="9144000" cy="514500"/>
          </a:xfrm>
          <a:prstGeom prst="rect">
            <a:avLst/>
          </a:prstGeom>
          <a:solidFill>
            <a:srgbClr val="2E89CA"/>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Clr>
                <a:srgbClr val="000000"/>
              </a:buClr>
              <a:buFont typeface="Arial"/>
              <a:buNone/>
            </a:pPr>
            <a:endParaRPr sz="3100" b="0" i="0" u="none">
              <a:solidFill>
                <a:srgbClr val="000000"/>
              </a:solidFill>
              <a:latin typeface="Cabin"/>
              <a:ea typeface="Cabin"/>
              <a:cs typeface="Cabin"/>
              <a:sym typeface="Cabin"/>
            </a:endParaRPr>
          </a:p>
        </p:txBody>
      </p:sp>
      <p:sp>
        <p:nvSpPr>
          <p:cNvPr id="117" name="Google Shape;117;p39"/>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DDaT Profession </a:t>
            </a:r>
            <a:endParaRPr sz="6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1">
  <p:cSld name="CUSTOM_1_1_1">
    <p:spTree>
      <p:nvGrpSpPr>
        <p:cNvPr id="1" name="Shape 118"/>
        <p:cNvGrpSpPr/>
        <p:nvPr/>
      </p:nvGrpSpPr>
      <p:grpSpPr>
        <a:xfrm>
          <a:off x="0" y="0"/>
          <a:ext cx="0" cy="0"/>
          <a:chOff x="0" y="0"/>
          <a:chExt cx="0" cy="0"/>
        </a:xfrm>
      </p:grpSpPr>
      <p:sp>
        <p:nvSpPr>
          <p:cNvPr id="119" name="Google Shape;119;p40"/>
          <p:cNvSpPr txBox="1"/>
          <p:nvPr/>
        </p:nvSpPr>
        <p:spPr>
          <a:xfrm>
            <a:off x="0" y="4629150"/>
            <a:ext cx="9144000" cy="514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120" name="Google Shape;120;p40"/>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b="0" i="0" u="none">
                <a:solidFill>
                  <a:srgbClr val="FFFFFF"/>
                </a:solidFill>
                <a:latin typeface="Helvetica Neue"/>
                <a:ea typeface="Helvetica Neue"/>
                <a:cs typeface="Helvetica Neue"/>
                <a:sym typeface="Helvetica Neue"/>
              </a:rPr>
              <a:t>GDS</a:t>
            </a:r>
            <a:endParaRPr sz="600"/>
          </a:p>
        </p:txBody>
      </p:sp>
      <p:cxnSp>
        <p:nvCxnSpPr>
          <p:cNvPr id="121" name="Google Shape;121;p40"/>
          <p:cNvCxnSpPr/>
          <p:nvPr/>
        </p:nvCxnSpPr>
        <p:spPr>
          <a:xfrm>
            <a:off x="7931575" y="1057550"/>
            <a:ext cx="0" cy="3489900"/>
          </a:xfrm>
          <a:prstGeom prst="straightConnector1">
            <a:avLst/>
          </a:prstGeom>
          <a:noFill/>
          <a:ln w="19050" cap="flat" cmpd="sng">
            <a:solidFill>
              <a:srgbClr val="3D85C6"/>
            </a:solidFill>
            <a:prstDash val="solid"/>
            <a:round/>
            <a:headEnd type="none" w="med" len="med"/>
            <a:tailEnd type="none" w="med" len="med"/>
          </a:ln>
        </p:spPr>
      </p:cxnSp>
      <p:sp>
        <p:nvSpPr>
          <p:cNvPr id="122" name="Google Shape;122;p40"/>
          <p:cNvSpPr txBox="1">
            <a:spLocks noGrp="1"/>
          </p:cNvSpPr>
          <p:nvPr>
            <p:ph type="title"/>
          </p:nvPr>
        </p:nvSpPr>
        <p:spPr>
          <a:xfrm>
            <a:off x="413400" y="259575"/>
            <a:ext cx="8730600" cy="43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3" name="Google Shape;123;p40"/>
          <p:cNvSpPr txBox="1">
            <a:spLocks noGrp="1"/>
          </p:cNvSpPr>
          <p:nvPr>
            <p:ph type="body" idx="1"/>
          </p:nvPr>
        </p:nvSpPr>
        <p:spPr>
          <a:xfrm>
            <a:off x="413400" y="971025"/>
            <a:ext cx="7364400" cy="3584700"/>
          </a:xfrm>
          <a:prstGeom prst="rect">
            <a:avLst/>
          </a:prstGeom>
        </p:spPr>
        <p:txBody>
          <a:bodyPr spcFirstLastPara="1" wrap="square" lIns="91425" tIns="91425" rIns="91425" bIns="91425" anchor="t" anchorCtr="0">
            <a:noAutofit/>
          </a:bodyPr>
          <a:lstStyle>
            <a:lvl1pPr marL="457200" lvl="0" indent="-228600" rtl="0">
              <a:spcBef>
                <a:spcPts val="1000"/>
              </a:spcBef>
              <a:spcAft>
                <a:spcPts val="0"/>
              </a:spcAft>
              <a:buSzPts val="3000"/>
              <a:buNone/>
              <a:defRPr sz="3000"/>
            </a:lvl1pPr>
            <a:lvl2pPr marL="914400" lvl="1" indent="-228600" rtl="0">
              <a:spcBef>
                <a:spcPts val="500"/>
              </a:spcBef>
              <a:spcAft>
                <a:spcPts val="0"/>
              </a:spcAft>
              <a:buSzPts val="2400"/>
              <a:buNone/>
              <a:defRPr sz="2400"/>
            </a:lvl2pPr>
            <a:lvl3pPr marL="1371600" lvl="2" indent="-342900" rtl="0">
              <a:spcBef>
                <a:spcPts val="500"/>
              </a:spcBef>
              <a:spcAft>
                <a:spcPts val="0"/>
              </a:spcAft>
              <a:buSzPts val="1800"/>
              <a:buChar char="•"/>
              <a:defRPr sz="1800"/>
            </a:lvl3pPr>
            <a:lvl4pPr marL="1828800" lvl="3" indent="-266700" rtl="0">
              <a:spcBef>
                <a:spcPts val="500"/>
              </a:spcBef>
              <a:spcAft>
                <a:spcPts val="0"/>
              </a:spcAft>
              <a:buSzPts val="600"/>
              <a:buChar char="–"/>
              <a:defRPr sz="600"/>
            </a:lvl4pPr>
            <a:lvl5pPr marL="2286000" lvl="4" indent="-266700" rtl="0">
              <a:spcBef>
                <a:spcPts val="300"/>
              </a:spcBef>
              <a:spcAft>
                <a:spcPts val="0"/>
              </a:spcAft>
              <a:buSzPts val="600"/>
              <a:buAutoNum type="arabicPeriod"/>
              <a:defRPr sz="600"/>
            </a:lvl5pPr>
            <a:lvl6pPr marL="2743200" lvl="5" indent="-228600" rtl="0">
              <a:spcBef>
                <a:spcPts val="0"/>
              </a:spcBef>
              <a:spcAft>
                <a:spcPts val="0"/>
              </a:spcAft>
              <a:buSzPts val="600"/>
              <a:buNone/>
              <a:defRPr sz="600"/>
            </a:lvl6pPr>
            <a:lvl7pPr marL="3200400" lvl="6" indent="-228600" rtl="0">
              <a:spcBef>
                <a:spcPts val="0"/>
              </a:spcBef>
              <a:spcAft>
                <a:spcPts val="0"/>
              </a:spcAft>
              <a:buSzPts val="600"/>
              <a:buNone/>
              <a:defRPr sz="600"/>
            </a:lvl7pPr>
            <a:lvl8pPr marL="3657600" lvl="7" indent="-228600" rtl="0">
              <a:spcBef>
                <a:spcPts val="0"/>
              </a:spcBef>
              <a:spcAft>
                <a:spcPts val="0"/>
              </a:spcAft>
              <a:buSzPts val="600"/>
              <a:buNone/>
              <a:defRPr sz="600"/>
            </a:lvl8pPr>
            <a:lvl9pPr marL="4114800" lvl="8" indent="-228600" rtl="0">
              <a:spcBef>
                <a:spcPts val="0"/>
              </a:spcBef>
              <a:spcAft>
                <a:spcPts val="0"/>
              </a:spcAft>
              <a:buSzPts val="600"/>
              <a:buNone/>
              <a:defRPr sz="600"/>
            </a:lvl9pPr>
          </a:lstStyle>
          <a:p>
            <a:endParaRPr/>
          </a:p>
        </p:txBody>
      </p:sp>
      <p:sp>
        <p:nvSpPr>
          <p:cNvPr id="124" name="Google Shape;124;p40"/>
          <p:cNvSpPr txBox="1"/>
          <p:nvPr/>
        </p:nvSpPr>
        <p:spPr>
          <a:xfrm>
            <a:off x="7934475" y="970825"/>
            <a:ext cx="1026600" cy="358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t>Sections:</a:t>
            </a:r>
            <a:endParaRPr b="1"/>
          </a:p>
          <a:p>
            <a:pPr marL="0" lvl="0" indent="0" algn="l" rtl="0">
              <a:lnSpc>
                <a:spcPct val="115000"/>
              </a:lnSpc>
              <a:spcBef>
                <a:spcPts val="0"/>
              </a:spcBef>
              <a:spcAft>
                <a:spcPts val="0"/>
              </a:spcAft>
              <a:buNone/>
            </a:pPr>
            <a:r>
              <a:rPr lang="en-GB" u="sng">
                <a:solidFill>
                  <a:schemeClr val="accent4"/>
                </a:solidFill>
                <a:hlinkClick r:id="" action="ppaction://noaction"/>
              </a:rPr>
              <a:t>DDaT</a:t>
            </a:r>
            <a:endParaRPr>
              <a:solidFill>
                <a:schemeClr val="accent4"/>
              </a:solidFill>
            </a:endParaRPr>
          </a:p>
          <a:p>
            <a:pPr marL="0" lvl="0" indent="0" algn="l" rtl="0">
              <a:lnSpc>
                <a:spcPct val="115000"/>
              </a:lnSpc>
              <a:spcBef>
                <a:spcPts val="0"/>
              </a:spcBef>
              <a:spcAft>
                <a:spcPts val="0"/>
              </a:spcAft>
              <a:buNone/>
            </a:pPr>
            <a:r>
              <a:rPr lang="en-GB" u="sng">
                <a:solidFill>
                  <a:schemeClr val="accent4"/>
                </a:solidFill>
                <a:hlinkClick r:id="" action="ppaction://noaction"/>
              </a:rPr>
              <a:t>4 Steps</a:t>
            </a:r>
            <a:endParaRPr>
              <a:solidFill>
                <a:schemeClr val="accent4"/>
              </a:solidFill>
            </a:endParaRPr>
          </a:p>
          <a:p>
            <a:pPr marL="0" lvl="0" indent="0" algn="l" rtl="0">
              <a:lnSpc>
                <a:spcPct val="115000"/>
              </a:lnSpc>
              <a:spcBef>
                <a:spcPts val="0"/>
              </a:spcBef>
              <a:spcAft>
                <a:spcPts val="0"/>
              </a:spcAft>
              <a:buNone/>
            </a:pPr>
            <a:r>
              <a:rPr lang="en-GB" u="sng">
                <a:solidFill>
                  <a:schemeClr val="accent4"/>
                </a:solidFill>
                <a:hlinkClick r:id="" action="ppaction://noaction"/>
              </a:rPr>
              <a:t>Assets</a:t>
            </a:r>
            <a:endParaRPr>
              <a:solidFill>
                <a:schemeClr val="accent4"/>
              </a:solidFill>
            </a:endParaRPr>
          </a:p>
          <a:p>
            <a:pPr marL="0" lvl="0" indent="0" algn="l" rtl="0">
              <a:lnSpc>
                <a:spcPct val="115000"/>
              </a:lnSpc>
              <a:spcBef>
                <a:spcPts val="0"/>
              </a:spcBef>
              <a:spcAft>
                <a:spcPts val="0"/>
              </a:spcAft>
              <a:buNone/>
            </a:pPr>
            <a:r>
              <a:rPr lang="en-GB" u="sng">
                <a:solidFill>
                  <a:schemeClr val="accent4"/>
                </a:solidFill>
                <a:hlinkClick r:id="" action="ppaction://noaction"/>
              </a:rPr>
              <a:t>Pay</a:t>
            </a:r>
            <a:endParaRPr>
              <a:solidFill>
                <a:schemeClr val="accent4"/>
              </a:solidFill>
            </a:endParaRPr>
          </a:p>
          <a:p>
            <a:pPr marL="0" lvl="0" indent="0" algn="l" rtl="0">
              <a:lnSpc>
                <a:spcPct val="115000"/>
              </a:lnSpc>
              <a:spcBef>
                <a:spcPts val="0"/>
              </a:spcBef>
              <a:spcAft>
                <a:spcPts val="0"/>
              </a:spcAft>
              <a:buNone/>
            </a:pPr>
            <a:r>
              <a:rPr lang="en-GB" u="sng">
                <a:solidFill>
                  <a:schemeClr val="accent4"/>
                </a:solidFill>
                <a:hlinkClick r:id="" action="ppaction://noaction"/>
              </a:rPr>
              <a:t>L&amp;D</a:t>
            </a:r>
            <a:endParaRPr>
              <a:solidFill>
                <a:schemeClr val="accent4"/>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fault - Title Slide">
  <p:cSld name="Default - Title Slide">
    <p:spTree>
      <p:nvGrpSpPr>
        <p:cNvPr id="1" name="Shape 125"/>
        <p:cNvGrpSpPr/>
        <p:nvPr/>
      </p:nvGrpSpPr>
      <p:grpSpPr>
        <a:xfrm>
          <a:off x="0" y="0"/>
          <a:ext cx="0" cy="0"/>
          <a:chOff x="0" y="0"/>
          <a:chExt cx="0" cy="0"/>
        </a:xfrm>
      </p:grpSpPr>
      <p:sp>
        <p:nvSpPr>
          <p:cNvPr id="126" name="Google Shape;126;p41"/>
          <p:cNvSpPr txBox="1">
            <a:spLocks noGrp="1"/>
          </p:cNvSpPr>
          <p:nvPr>
            <p:ph type="title"/>
          </p:nvPr>
        </p:nvSpPr>
        <p:spPr>
          <a:xfrm>
            <a:off x="685800" y="1383506"/>
            <a:ext cx="7772400" cy="1531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Char char="●"/>
              <a:defRPr>
                <a:latin typeface="Helvetica Neue"/>
                <a:ea typeface="Helvetica Neue"/>
                <a:cs typeface="Helvetica Neue"/>
                <a:sym typeface="Helvetica Neue"/>
              </a:defRPr>
            </a:lvl1pPr>
            <a:lvl2pPr lvl="1" rtl="0">
              <a:spcBef>
                <a:spcPts val="0"/>
              </a:spcBef>
              <a:spcAft>
                <a:spcPts val="0"/>
              </a:spcAft>
              <a:buSzPts val="1400"/>
              <a:buChar char="○"/>
              <a:defRPr sz="3100">
                <a:latin typeface="Calibri"/>
                <a:ea typeface="Calibri"/>
                <a:cs typeface="Calibri"/>
                <a:sym typeface="Calibri"/>
              </a:defRPr>
            </a:lvl2pPr>
            <a:lvl3pPr lvl="2" rtl="0">
              <a:spcBef>
                <a:spcPts val="0"/>
              </a:spcBef>
              <a:spcAft>
                <a:spcPts val="0"/>
              </a:spcAft>
              <a:buSzPts val="1400"/>
              <a:buChar char="■"/>
              <a:defRPr sz="3100">
                <a:latin typeface="Calibri"/>
                <a:ea typeface="Calibri"/>
                <a:cs typeface="Calibri"/>
                <a:sym typeface="Calibri"/>
              </a:defRPr>
            </a:lvl3pPr>
            <a:lvl4pPr lvl="3" rtl="0">
              <a:spcBef>
                <a:spcPts val="0"/>
              </a:spcBef>
              <a:spcAft>
                <a:spcPts val="0"/>
              </a:spcAft>
              <a:buSzPts val="1400"/>
              <a:buChar char="●"/>
              <a:defRPr sz="3100">
                <a:latin typeface="Calibri"/>
                <a:ea typeface="Calibri"/>
                <a:cs typeface="Calibri"/>
                <a:sym typeface="Calibri"/>
              </a:defRPr>
            </a:lvl4pPr>
            <a:lvl5pPr lvl="4" rtl="0">
              <a:spcBef>
                <a:spcPts val="0"/>
              </a:spcBef>
              <a:spcAft>
                <a:spcPts val="0"/>
              </a:spcAft>
              <a:buSzPts val="1400"/>
              <a:buChar char="○"/>
              <a:defRPr sz="3100">
                <a:latin typeface="Calibri"/>
                <a:ea typeface="Calibri"/>
                <a:cs typeface="Calibri"/>
                <a:sym typeface="Calibri"/>
              </a:defRPr>
            </a:lvl5pPr>
            <a:lvl6pPr lvl="5" rtl="0">
              <a:spcBef>
                <a:spcPts val="0"/>
              </a:spcBef>
              <a:spcAft>
                <a:spcPts val="0"/>
              </a:spcAft>
              <a:buSzPts val="1400"/>
              <a:buChar char="■"/>
              <a:defRPr sz="3100">
                <a:latin typeface="Calibri"/>
                <a:ea typeface="Calibri"/>
                <a:cs typeface="Calibri"/>
                <a:sym typeface="Calibri"/>
              </a:defRPr>
            </a:lvl6pPr>
            <a:lvl7pPr lvl="6" rtl="0">
              <a:spcBef>
                <a:spcPts val="0"/>
              </a:spcBef>
              <a:spcAft>
                <a:spcPts val="0"/>
              </a:spcAft>
              <a:buSzPts val="1400"/>
              <a:buChar char="●"/>
              <a:defRPr sz="3100">
                <a:latin typeface="Calibri"/>
                <a:ea typeface="Calibri"/>
                <a:cs typeface="Calibri"/>
                <a:sym typeface="Calibri"/>
              </a:defRPr>
            </a:lvl7pPr>
            <a:lvl8pPr lvl="7" rtl="0">
              <a:spcBef>
                <a:spcPts val="0"/>
              </a:spcBef>
              <a:spcAft>
                <a:spcPts val="0"/>
              </a:spcAft>
              <a:buSzPts val="1400"/>
              <a:buChar char="○"/>
              <a:defRPr sz="3100">
                <a:latin typeface="Calibri"/>
                <a:ea typeface="Calibri"/>
                <a:cs typeface="Calibri"/>
                <a:sym typeface="Calibri"/>
              </a:defRPr>
            </a:lvl8pPr>
            <a:lvl9pPr lvl="8" rtl="0">
              <a:spcBef>
                <a:spcPts val="0"/>
              </a:spcBef>
              <a:spcAft>
                <a:spcPts val="0"/>
              </a:spcAft>
              <a:buSzPts val="1400"/>
              <a:buChar char="■"/>
              <a:defRPr sz="3100">
                <a:latin typeface="Calibri"/>
                <a:ea typeface="Calibri"/>
                <a:cs typeface="Calibri"/>
                <a:sym typeface="Calibri"/>
              </a:defRPr>
            </a:lvl9pPr>
          </a:lstStyle>
          <a:p>
            <a:endParaRPr/>
          </a:p>
        </p:txBody>
      </p:sp>
      <p:sp>
        <p:nvSpPr>
          <p:cNvPr id="127" name="Google Shape;127;p41"/>
          <p:cNvSpPr txBox="1">
            <a:spLocks noGrp="1"/>
          </p:cNvSpPr>
          <p:nvPr>
            <p:ph type="sldNum" idx="12"/>
          </p:nvPr>
        </p:nvSpPr>
        <p:spPr>
          <a:xfrm>
            <a:off x="8498293" y="4874691"/>
            <a:ext cx="132600" cy="142800"/>
          </a:xfrm>
          <a:prstGeom prst="rect">
            <a:avLst/>
          </a:prstGeom>
          <a:noFill/>
          <a:ln>
            <a:noFill/>
          </a:ln>
        </p:spPr>
        <p:txBody>
          <a:bodyPr spcFirstLastPara="1" wrap="square" lIns="22850" tIns="22850" rIns="22850" bIns="22850" anchor="ctr" anchorCtr="0">
            <a:noAutofit/>
          </a:bodyPr>
          <a:lstStyle>
            <a:lvl1pPr marL="0" marR="0" lvl="0" indent="0" algn="ctr" rtl="0">
              <a:spcBef>
                <a:spcPts val="0"/>
              </a:spcBef>
              <a:buNone/>
              <a:defRPr sz="600" b="0" i="0" u="none" strike="noStrike" cap="none">
                <a:solidFill>
                  <a:srgbClr val="999999"/>
                </a:solidFill>
                <a:latin typeface="Calibri"/>
                <a:ea typeface="Calibri"/>
                <a:cs typeface="Calibri"/>
                <a:sym typeface="Calibri"/>
              </a:defRPr>
            </a:lvl1pPr>
            <a:lvl2pPr marL="0" marR="0" lvl="1" indent="0" algn="ctr" rtl="0">
              <a:spcBef>
                <a:spcPts val="0"/>
              </a:spcBef>
              <a:buNone/>
              <a:defRPr sz="600" b="0" i="0" u="none" strike="noStrike" cap="none">
                <a:solidFill>
                  <a:srgbClr val="999999"/>
                </a:solidFill>
                <a:latin typeface="Calibri"/>
                <a:ea typeface="Calibri"/>
                <a:cs typeface="Calibri"/>
                <a:sym typeface="Calibri"/>
              </a:defRPr>
            </a:lvl2pPr>
            <a:lvl3pPr marL="0" marR="0" lvl="2" indent="0" algn="ctr" rtl="0">
              <a:spcBef>
                <a:spcPts val="0"/>
              </a:spcBef>
              <a:buNone/>
              <a:defRPr sz="600" b="0" i="0" u="none" strike="noStrike" cap="none">
                <a:solidFill>
                  <a:srgbClr val="999999"/>
                </a:solidFill>
                <a:latin typeface="Calibri"/>
                <a:ea typeface="Calibri"/>
                <a:cs typeface="Calibri"/>
                <a:sym typeface="Calibri"/>
              </a:defRPr>
            </a:lvl3pPr>
            <a:lvl4pPr marL="0" marR="0" lvl="3" indent="0" algn="ctr" rtl="0">
              <a:spcBef>
                <a:spcPts val="0"/>
              </a:spcBef>
              <a:buNone/>
              <a:defRPr sz="600" b="0" i="0" u="none" strike="noStrike" cap="none">
                <a:solidFill>
                  <a:srgbClr val="999999"/>
                </a:solidFill>
                <a:latin typeface="Calibri"/>
                <a:ea typeface="Calibri"/>
                <a:cs typeface="Calibri"/>
                <a:sym typeface="Calibri"/>
              </a:defRPr>
            </a:lvl4pPr>
            <a:lvl5pPr marL="0" marR="0" lvl="4" indent="0" algn="ctr" rtl="0">
              <a:spcBef>
                <a:spcPts val="0"/>
              </a:spcBef>
              <a:buNone/>
              <a:defRPr sz="600" b="0" i="0" u="none" strike="noStrike" cap="none">
                <a:solidFill>
                  <a:srgbClr val="999999"/>
                </a:solidFill>
                <a:latin typeface="Calibri"/>
                <a:ea typeface="Calibri"/>
                <a:cs typeface="Calibri"/>
                <a:sym typeface="Calibri"/>
              </a:defRPr>
            </a:lvl5pPr>
            <a:lvl6pPr marL="0" marR="0" lvl="5" indent="0" algn="ctr" rtl="0">
              <a:spcBef>
                <a:spcPts val="0"/>
              </a:spcBef>
              <a:buNone/>
              <a:defRPr sz="600" b="0" i="0" u="none" strike="noStrike" cap="none">
                <a:solidFill>
                  <a:srgbClr val="999999"/>
                </a:solidFill>
                <a:latin typeface="Calibri"/>
                <a:ea typeface="Calibri"/>
                <a:cs typeface="Calibri"/>
                <a:sym typeface="Calibri"/>
              </a:defRPr>
            </a:lvl6pPr>
            <a:lvl7pPr marL="0" marR="0" lvl="6" indent="0" algn="ctr" rtl="0">
              <a:spcBef>
                <a:spcPts val="0"/>
              </a:spcBef>
              <a:buNone/>
              <a:defRPr sz="600" b="0" i="0" u="none" strike="noStrike" cap="none">
                <a:solidFill>
                  <a:srgbClr val="999999"/>
                </a:solidFill>
                <a:latin typeface="Calibri"/>
                <a:ea typeface="Calibri"/>
                <a:cs typeface="Calibri"/>
                <a:sym typeface="Calibri"/>
              </a:defRPr>
            </a:lvl7pPr>
            <a:lvl8pPr marL="0" marR="0" lvl="7" indent="0" algn="ctr" rtl="0">
              <a:spcBef>
                <a:spcPts val="0"/>
              </a:spcBef>
              <a:buNone/>
              <a:defRPr sz="600" b="0" i="0" u="none" strike="noStrike" cap="none">
                <a:solidFill>
                  <a:srgbClr val="999999"/>
                </a:solidFill>
                <a:latin typeface="Calibri"/>
                <a:ea typeface="Calibri"/>
                <a:cs typeface="Calibri"/>
                <a:sym typeface="Calibri"/>
              </a:defRPr>
            </a:lvl8pPr>
            <a:lvl9pPr marL="0" marR="0" lvl="8" indent="0" algn="ctr" rtl="0">
              <a:spcBef>
                <a:spcPts val="0"/>
              </a:spcBef>
              <a:buNone/>
              <a:defRPr sz="600" b="0" i="0" u="none" strike="noStrike" cap="none">
                <a:solidFill>
                  <a:srgbClr val="99999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efault - Title Slide 1">
  <p:cSld name="TITLE_1">
    <p:spTree>
      <p:nvGrpSpPr>
        <p:cNvPr id="1" name="Shape 128"/>
        <p:cNvGrpSpPr/>
        <p:nvPr/>
      </p:nvGrpSpPr>
      <p:grpSpPr>
        <a:xfrm>
          <a:off x="0" y="0"/>
          <a:ext cx="0" cy="0"/>
          <a:chOff x="0" y="0"/>
          <a:chExt cx="0" cy="0"/>
        </a:xfrm>
      </p:grpSpPr>
      <p:sp>
        <p:nvSpPr>
          <p:cNvPr id="129" name="Google Shape;129;p42"/>
          <p:cNvSpPr txBox="1">
            <a:spLocks noGrp="1"/>
          </p:cNvSpPr>
          <p:nvPr>
            <p:ph type="title"/>
          </p:nvPr>
        </p:nvSpPr>
        <p:spPr>
          <a:xfrm>
            <a:off x="685800" y="1383506"/>
            <a:ext cx="7772400" cy="15312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1pPr>
            <a:lvl2pPr marL="0" marR="0" lvl="1" indent="889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2pPr>
            <a:lvl3pPr marL="0" marR="0" lvl="2" indent="1905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3pPr>
            <a:lvl4pPr marL="0" marR="0" lvl="3" indent="2794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4pPr>
            <a:lvl5pPr marL="0" marR="0" lvl="4" indent="3810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5pPr>
            <a:lvl6pPr marL="0" marR="0" lvl="5" indent="4699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6pPr>
            <a:lvl7pPr marL="0" marR="0" lvl="6" indent="5715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7pPr>
            <a:lvl8pPr marL="0" marR="0" lvl="7" indent="6604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8pPr>
            <a:lvl9pPr marL="0" marR="0" lvl="8" indent="762000" algn="l" rtl="0">
              <a:lnSpc>
                <a:spcPct val="100000"/>
              </a:lnSpc>
              <a:spcBef>
                <a:spcPts val="0"/>
              </a:spcBef>
              <a:spcAft>
                <a:spcPts val="0"/>
              </a:spcAft>
              <a:buClr>
                <a:srgbClr val="000000"/>
              </a:buClr>
              <a:buSzPts val="1400"/>
              <a:buFont typeface="Helvetica Neue"/>
              <a:buNone/>
              <a:defRPr sz="3500" b="0" i="0" u="none" strike="noStrike" cap="none">
                <a:solidFill>
                  <a:srgbClr val="000000"/>
                </a:solidFill>
                <a:latin typeface="Helvetica Neue"/>
                <a:ea typeface="Helvetica Neue"/>
                <a:cs typeface="Helvetica Neue"/>
                <a:sym typeface="Helvetica Neue"/>
              </a:defRPr>
            </a:lvl9pPr>
          </a:lstStyle>
          <a:p>
            <a:endParaRPr/>
          </a:p>
        </p:txBody>
      </p:sp>
      <p:sp>
        <p:nvSpPr>
          <p:cNvPr id="130" name="Google Shape;130;p42"/>
          <p:cNvSpPr txBox="1">
            <a:spLocks noGrp="1"/>
          </p:cNvSpPr>
          <p:nvPr>
            <p:ph type="sldNum" idx="12"/>
          </p:nvPr>
        </p:nvSpPr>
        <p:spPr>
          <a:xfrm>
            <a:off x="8473473" y="4863260"/>
            <a:ext cx="182100" cy="166500"/>
          </a:xfrm>
          <a:prstGeom prst="rect">
            <a:avLst/>
          </a:prstGeom>
          <a:noFill/>
          <a:ln>
            <a:noFill/>
          </a:ln>
        </p:spPr>
        <p:txBody>
          <a:bodyPr spcFirstLastPara="1" wrap="square" lIns="21050" tIns="21050" rIns="21050" bIns="21050" anchor="ctr" anchorCtr="0">
            <a:noAutofit/>
          </a:bodyPr>
          <a:lstStyle>
            <a:lvl1pPr marL="0" marR="0" lvl="0"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1pPr>
            <a:lvl2pPr marL="0" marR="0" lvl="1"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2pPr>
            <a:lvl3pPr marL="0" marR="0" lvl="2"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3pPr>
            <a:lvl4pPr marL="0" marR="0" lvl="3"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4pPr>
            <a:lvl5pPr marL="0" marR="0" lvl="4"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5pPr>
            <a:lvl6pPr marL="0" marR="0" lvl="5"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6pPr>
            <a:lvl7pPr marL="0" marR="0" lvl="6"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7pPr>
            <a:lvl8pPr marL="0" marR="0" lvl="7"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8pPr>
            <a:lvl9pPr marL="0" marR="0" lvl="8" indent="0" algn="ctr" rtl="0">
              <a:lnSpc>
                <a:spcPct val="100000"/>
              </a:lnSpc>
              <a:spcBef>
                <a:spcPts val="0"/>
              </a:spcBef>
              <a:spcAft>
                <a:spcPts val="0"/>
              </a:spcAft>
              <a:buClr>
                <a:srgbClr val="999999"/>
              </a:buClr>
              <a:buFont typeface="Calibri"/>
              <a:buNone/>
              <a:defRPr sz="900" b="0" i="0" u="none" strike="noStrike" cap="none">
                <a:solidFill>
                  <a:srgbClr val="99999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31"/>
        <p:cNvGrpSpPr/>
        <p:nvPr/>
      </p:nvGrpSpPr>
      <p:grpSpPr>
        <a:xfrm>
          <a:off x="0" y="0"/>
          <a:ext cx="0" cy="0"/>
          <a:chOff x="0" y="0"/>
          <a:chExt cx="0" cy="0"/>
        </a:xfrm>
      </p:grpSpPr>
      <p:sp>
        <p:nvSpPr>
          <p:cNvPr id="132" name="Google Shape;132;p43"/>
          <p:cNvSpPr txBox="1">
            <a:spLocks noGrp="1"/>
          </p:cNvSpPr>
          <p:nvPr>
            <p:ph type="title"/>
          </p:nvPr>
        </p:nvSpPr>
        <p:spPr>
          <a:xfrm>
            <a:off x="584200" y="578718"/>
            <a:ext cx="7772400" cy="3536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Helvetica Neue"/>
              <a:buChar char="●"/>
              <a:defRPr sz="3600">
                <a:latin typeface="Helvetica Neue"/>
                <a:ea typeface="Helvetica Neue"/>
                <a:cs typeface="Helvetica Neue"/>
                <a:sym typeface="Helvetica Neue"/>
              </a:defRPr>
            </a:lvl1pPr>
            <a:lvl2pPr lvl="1" indent="139700" rtl="0">
              <a:spcBef>
                <a:spcPts val="0"/>
              </a:spcBef>
              <a:spcAft>
                <a:spcPts val="0"/>
              </a:spcAft>
              <a:buSzPts val="1400"/>
              <a:buChar char="○"/>
              <a:defRPr/>
            </a:lvl2pPr>
            <a:lvl3pPr lvl="2" indent="368300" rtl="0">
              <a:spcBef>
                <a:spcPts val="0"/>
              </a:spcBef>
              <a:spcAft>
                <a:spcPts val="0"/>
              </a:spcAft>
              <a:buSzPts val="1400"/>
              <a:buChar char="■"/>
              <a:defRPr/>
            </a:lvl3pPr>
            <a:lvl4pPr lvl="3" indent="596900" rtl="0">
              <a:spcBef>
                <a:spcPts val="0"/>
              </a:spcBef>
              <a:spcAft>
                <a:spcPts val="0"/>
              </a:spcAft>
              <a:buSzPts val="1400"/>
              <a:buChar char="●"/>
              <a:defRPr/>
            </a:lvl4pPr>
            <a:lvl5pPr lvl="4" indent="825500" rtl="0">
              <a:spcBef>
                <a:spcPts val="0"/>
              </a:spcBef>
              <a:spcAft>
                <a:spcPts val="0"/>
              </a:spcAft>
              <a:buSzPts val="1400"/>
              <a:buChar char="○"/>
              <a:defRPr/>
            </a:lvl5pPr>
            <a:lvl6pPr lvl="5" indent="1054100" rtl="0">
              <a:spcBef>
                <a:spcPts val="0"/>
              </a:spcBef>
              <a:spcAft>
                <a:spcPts val="0"/>
              </a:spcAft>
              <a:buSzPts val="1400"/>
              <a:buChar char="■"/>
              <a:defRPr/>
            </a:lvl6pPr>
            <a:lvl7pPr lvl="6" indent="1282700" rtl="0">
              <a:spcBef>
                <a:spcPts val="0"/>
              </a:spcBef>
              <a:spcAft>
                <a:spcPts val="0"/>
              </a:spcAft>
              <a:buSzPts val="1400"/>
              <a:buChar char="●"/>
              <a:defRPr/>
            </a:lvl7pPr>
            <a:lvl8pPr lvl="7" indent="1511300" rtl="0">
              <a:spcBef>
                <a:spcPts val="0"/>
              </a:spcBef>
              <a:spcAft>
                <a:spcPts val="0"/>
              </a:spcAft>
              <a:buSzPts val="1400"/>
              <a:buChar char="○"/>
              <a:defRPr/>
            </a:lvl8pPr>
            <a:lvl9pPr lvl="8" indent="1739900" rtl="0">
              <a:spcBef>
                <a:spcPts val="0"/>
              </a:spcBef>
              <a:spcAft>
                <a:spcPts val="0"/>
              </a:spcAft>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slide 1">
  <p:cSld name="CUSTOM_1_2">
    <p:spTree>
      <p:nvGrpSpPr>
        <p:cNvPr id="1" name="Shape 133"/>
        <p:cNvGrpSpPr/>
        <p:nvPr/>
      </p:nvGrpSpPr>
      <p:grpSpPr>
        <a:xfrm>
          <a:off x="0" y="0"/>
          <a:ext cx="0" cy="0"/>
          <a:chOff x="0" y="0"/>
          <a:chExt cx="0" cy="0"/>
        </a:xfrm>
      </p:grpSpPr>
      <p:sp>
        <p:nvSpPr>
          <p:cNvPr id="134" name="Google Shape;134;p44"/>
          <p:cNvSpPr txBox="1"/>
          <p:nvPr/>
        </p:nvSpPr>
        <p:spPr>
          <a:xfrm>
            <a:off x="0" y="4629150"/>
            <a:ext cx="9144000" cy="514500"/>
          </a:xfrm>
          <a:prstGeom prst="rect">
            <a:avLst/>
          </a:prstGeom>
          <a:solidFill>
            <a:srgbClr val="2E89CA"/>
          </a:solidFill>
          <a:ln>
            <a:noFill/>
          </a:ln>
        </p:spPr>
        <p:txBody>
          <a:bodyPr spcFirstLastPara="1" wrap="square" lIns="25300" tIns="25300" rIns="25300" bIns="25300" anchor="ctr" anchorCtr="0">
            <a:noAutofit/>
          </a:bodyPr>
          <a:lstStyle/>
          <a:p>
            <a:pPr marL="25400" marR="0" lvl="0" indent="0" algn="ctr" rtl="0">
              <a:lnSpc>
                <a:spcPct val="100000"/>
              </a:lnSpc>
              <a:spcBef>
                <a:spcPts val="0"/>
              </a:spcBef>
              <a:spcAft>
                <a:spcPts val="0"/>
              </a:spcAft>
              <a:buNone/>
            </a:pPr>
            <a:endParaRPr sz="3400" b="0" i="0" u="none">
              <a:solidFill>
                <a:srgbClr val="000000"/>
              </a:solidFill>
              <a:latin typeface="Cabin"/>
              <a:ea typeface="Cabin"/>
              <a:cs typeface="Cabin"/>
              <a:sym typeface="Cabin"/>
            </a:endParaRPr>
          </a:p>
        </p:txBody>
      </p:sp>
      <p:sp>
        <p:nvSpPr>
          <p:cNvPr id="135" name="Google Shape;135;p44"/>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2100" b="0" i="0" u="none">
                <a:solidFill>
                  <a:srgbClr val="FFFFFF"/>
                </a:solidFill>
                <a:latin typeface="Helvetica Neue"/>
                <a:ea typeface="Helvetica Neue"/>
                <a:cs typeface="Helvetica Neue"/>
                <a:sym typeface="Helvetica Neue"/>
              </a:rPr>
              <a:t>GDS</a:t>
            </a:r>
            <a:endParaRPr sz="7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136"/>
        <p:cNvGrpSpPr/>
        <p:nvPr/>
      </p:nvGrpSpPr>
      <p:grpSpPr>
        <a:xfrm>
          <a:off x="0" y="0"/>
          <a:ext cx="0" cy="0"/>
          <a:chOff x="0" y="0"/>
          <a:chExt cx="0" cy="0"/>
        </a:xfrm>
      </p:grpSpPr>
      <p:sp>
        <p:nvSpPr>
          <p:cNvPr id="137" name="Google Shape;137;p4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8" name="Google Shape;138;p4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228600" rtl="0">
              <a:spcBef>
                <a:spcPts val="1000"/>
              </a:spcBef>
              <a:spcAft>
                <a:spcPts val="0"/>
              </a:spcAft>
              <a:buSzPts val="1400"/>
              <a:buNone/>
              <a:defRPr/>
            </a:lvl1pPr>
            <a:lvl2pPr marL="914400" lvl="1" indent="-228600" rtl="0">
              <a:spcBef>
                <a:spcPts val="500"/>
              </a:spcBef>
              <a:spcAft>
                <a:spcPts val="0"/>
              </a:spcAft>
              <a:buSzPts val="1400"/>
              <a:buNone/>
              <a:defRPr/>
            </a:lvl2pPr>
            <a:lvl3pPr marL="1371600" lvl="2" indent="-323850" rtl="0">
              <a:spcBef>
                <a:spcPts val="500"/>
              </a:spcBef>
              <a:spcAft>
                <a:spcPts val="0"/>
              </a:spcAft>
              <a:buSzPts val="1500"/>
              <a:buChar char="•"/>
              <a:defRPr/>
            </a:lvl3pPr>
            <a:lvl4pPr marL="1828800" lvl="3" indent="-317500" rtl="0">
              <a:spcBef>
                <a:spcPts val="500"/>
              </a:spcBef>
              <a:spcAft>
                <a:spcPts val="0"/>
              </a:spcAft>
              <a:buSzPts val="1400"/>
              <a:buChar char="–"/>
              <a:defRPr/>
            </a:lvl4pPr>
            <a:lvl5pPr marL="2286000" lvl="4" indent="-317500" rtl="0">
              <a:spcBef>
                <a:spcPts val="300"/>
              </a:spcBef>
              <a:spcAft>
                <a:spcPts val="0"/>
              </a:spcAft>
              <a:buSzPts val="1400"/>
              <a:buAutoNum type="arabicPeriod"/>
              <a:defRPr/>
            </a:lvl5pPr>
            <a:lvl6pPr marL="2743200" lvl="5" indent="-228600" rtl="0">
              <a:spcBef>
                <a:spcPts val="0"/>
              </a:spcBef>
              <a:spcAft>
                <a:spcPts val="0"/>
              </a:spcAft>
              <a:buSzPts val="1400"/>
              <a:buNone/>
              <a:defRPr/>
            </a:lvl6pPr>
            <a:lvl7pPr marL="3200400" lvl="6" indent="-228600" rtl="0">
              <a:spcBef>
                <a:spcPts val="0"/>
              </a:spcBef>
              <a:spcAft>
                <a:spcPts val="0"/>
              </a:spcAft>
              <a:buSzPts val="1400"/>
              <a:buNone/>
              <a:defRPr/>
            </a:lvl7pPr>
            <a:lvl8pPr marL="3657600" lvl="7" indent="-228600" rtl="0">
              <a:spcBef>
                <a:spcPts val="0"/>
              </a:spcBef>
              <a:spcAft>
                <a:spcPts val="0"/>
              </a:spcAft>
              <a:buSzPts val="1400"/>
              <a:buNone/>
              <a:defRPr/>
            </a:lvl8pPr>
            <a:lvl9pPr marL="4114800" lvl="8" indent="-228600" rtl="0">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1">
  <p:cSld name="TITLE_1_1">
    <p:spTree>
      <p:nvGrpSpPr>
        <p:cNvPr id="1" name="Shape 139"/>
        <p:cNvGrpSpPr/>
        <p:nvPr/>
      </p:nvGrpSpPr>
      <p:grpSpPr>
        <a:xfrm>
          <a:off x="0" y="0"/>
          <a:ext cx="0" cy="0"/>
          <a:chOff x="0" y="0"/>
          <a:chExt cx="0" cy="0"/>
        </a:xfrm>
      </p:grpSpPr>
      <p:sp>
        <p:nvSpPr>
          <p:cNvPr id="140" name="Google Shape;140;p4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5200"/>
              <a:buFont typeface="Arial"/>
              <a:buNone/>
              <a:defRPr sz="5200">
                <a:solidFill>
                  <a:schemeClr val="dk1"/>
                </a:solidFill>
              </a:defRPr>
            </a:lvl2pPr>
            <a:lvl3pPr lvl="2" indent="0" algn="ctr" rtl="0">
              <a:spcBef>
                <a:spcPts val="0"/>
              </a:spcBef>
              <a:spcAft>
                <a:spcPts val="0"/>
              </a:spcAft>
              <a:buClr>
                <a:schemeClr val="dk1"/>
              </a:buClr>
              <a:buSzPts val="5200"/>
              <a:buFont typeface="Arial"/>
              <a:buNone/>
              <a:defRPr sz="5200">
                <a:solidFill>
                  <a:schemeClr val="dk1"/>
                </a:solidFill>
              </a:defRPr>
            </a:lvl3pPr>
            <a:lvl4pPr lvl="3" indent="0" algn="ctr" rtl="0">
              <a:spcBef>
                <a:spcPts val="0"/>
              </a:spcBef>
              <a:spcAft>
                <a:spcPts val="0"/>
              </a:spcAft>
              <a:buClr>
                <a:schemeClr val="dk1"/>
              </a:buClr>
              <a:buSzPts val="5200"/>
              <a:buFont typeface="Arial"/>
              <a:buNone/>
              <a:defRPr sz="5200">
                <a:solidFill>
                  <a:schemeClr val="dk1"/>
                </a:solidFill>
              </a:defRPr>
            </a:lvl4pPr>
            <a:lvl5pPr lvl="4" indent="0" algn="ctr" rtl="0">
              <a:spcBef>
                <a:spcPts val="0"/>
              </a:spcBef>
              <a:spcAft>
                <a:spcPts val="0"/>
              </a:spcAft>
              <a:buClr>
                <a:schemeClr val="dk1"/>
              </a:buClr>
              <a:buSzPts val="5200"/>
              <a:buFont typeface="Arial"/>
              <a:buNone/>
              <a:defRPr sz="5200">
                <a:solidFill>
                  <a:schemeClr val="dk1"/>
                </a:solidFill>
              </a:defRPr>
            </a:lvl5pPr>
            <a:lvl6pPr lvl="5" indent="0" algn="ctr" rtl="0">
              <a:spcBef>
                <a:spcPts val="0"/>
              </a:spcBef>
              <a:spcAft>
                <a:spcPts val="0"/>
              </a:spcAft>
              <a:buClr>
                <a:schemeClr val="dk1"/>
              </a:buClr>
              <a:buSzPts val="5200"/>
              <a:buFont typeface="Arial"/>
              <a:buNone/>
              <a:defRPr sz="5200">
                <a:solidFill>
                  <a:schemeClr val="dk1"/>
                </a:solidFill>
              </a:defRPr>
            </a:lvl6pPr>
            <a:lvl7pPr lvl="6" indent="0" algn="ctr" rtl="0">
              <a:spcBef>
                <a:spcPts val="0"/>
              </a:spcBef>
              <a:spcAft>
                <a:spcPts val="0"/>
              </a:spcAft>
              <a:buClr>
                <a:schemeClr val="dk1"/>
              </a:buClr>
              <a:buSzPts val="5200"/>
              <a:buFont typeface="Arial"/>
              <a:buNone/>
              <a:defRPr sz="5200">
                <a:solidFill>
                  <a:schemeClr val="dk1"/>
                </a:solidFill>
              </a:defRPr>
            </a:lvl7pPr>
            <a:lvl8pPr lvl="7" indent="0" algn="ctr" rtl="0">
              <a:spcBef>
                <a:spcPts val="0"/>
              </a:spcBef>
              <a:spcAft>
                <a:spcPts val="0"/>
              </a:spcAft>
              <a:buClr>
                <a:schemeClr val="dk1"/>
              </a:buClr>
              <a:buSzPts val="5200"/>
              <a:buFont typeface="Arial"/>
              <a:buNone/>
              <a:defRPr sz="5200">
                <a:solidFill>
                  <a:schemeClr val="dk1"/>
                </a:solidFill>
              </a:defRPr>
            </a:lvl8pPr>
            <a:lvl9pPr lvl="8" indent="0" algn="ctr" rtl="0">
              <a:spcBef>
                <a:spcPts val="0"/>
              </a:spcBef>
              <a:spcAft>
                <a:spcPts val="0"/>
              </a:spcAft>
              <a:buClr>
                <a:schemeClr val="dk1"/>
              </a:buClr>
              <a:buSzPts val="5200"/>
              <a:buFont typeface="Arial"/>
              <a:buNone/>
              <a:defRPr sz="5200">
                <a:solidFill>
                  <a:schemeClr val="dk1"/>
                </a:solidFill>
              </a:defRPr>
            </a:lvl9pPr>
          </a:lstStyle>
          <a:p>
            <a:endParaRPr/>
          </a:p>
        </p:txBody>
      </p:sp>
      <p:sp>
        <p:nvSpPr>
          <p:cNvPr id="141" name="Google Shape;141;p4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42" name="Google Shape;142;p4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GDS Presentation Template" type="obj">
  <p:cSld name="OBJECT">
    <p:spTree>
      <p:nvGrpSpPr>
        <p:cNvPr id="1" name="Shape 144"/>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ing slide" type="vertTitleAndTx">
  <p:cSld name="VERTICAL_TITLE_AND_VERTICAL_TEXT">
    <p:spTree>
      <p:nvGrpSpPr>
        <p:cNvPr id="1" name="Shape 145"/>
        <p:cNvGrpSpPr/>
        <p:nvPr/>
      </p:nvGrpSpPr>
      <p:grpSpPr>
        <a:xfrm>
          <a:off x="0" y="0"/>
          <a:ext cx="0" cy="0"/>
          <a:chOff x="0" y="0"/>
          <a:chExt cx="0" cy="0"/>
        </a:xfrm>
      </p:grpSpPr>
      <p:sp>
        <p:nvSpPr>
          <p:cNvPr id="146" name="Google Shape;146;p49"/>
          <p:cNvSpPr txBox="1"/>
          <p:nvPr/>
        </p:nvSpPr>
        <p:spPr>
          <a:xfrm>
            <a:off x="0" y="0"/>
            <a:ext cx="9142800" cy="5142600"/>
          </a:xfrm>
          <a:prstGeom prst="rect">
            <a:avLst/>
          </a:prstGeom>
          <a:solidFill>
            <a:srgbClr val="1D70B8"/>
          </a:solidFill>
          <a:ln>
            <a:noFill/>
          </a:ln>
        </p:spPr>
        <p:txBody>
          <a:bodyPr spcFirstLastPara="1" wrap="square" lIns="22850" tIns="22850" rIns="22850" bIns="22850" anchor="ctr" anchorCtr="0">
            <a:noAutofit/>
          </a:bodyPr>
          <a:lstStyle/>
          <a:p>
            <a:pPr marL="38100" marR="0" lvl="0" indent="-38100" algn="ctr" rtl="0">
              <a:lnSpc>
                <a:spcPct val="100000"/>
              </a:lnSpc>
              <a:spcBef>
                <a:spcPts val="0"/>
              </a:spcBef>
              <a:spcAft>
                <a:spcPts val="0"/>
              </a:spcAft>
              <a:buNone/>
            </a:pPr>
            <a:endParaRPr sz="4100" b="0" i="0" u="none">
              <a:solidFill>
                <a:srgbClr val="000000"/>
              </a:solidFill>
              <a:latin typeface="Cabin"/>
              <a:ea typeface="Cabin"/>
              <a:cs typeface="Cabin"/>
              <a:sym typeface="Cabi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slide" type="vertTx">
  <p:cSld name="VERTICAL_TEXT">
    <p:spTree>
      <p:nvGrpSpPr>
        <p:cNvPr id="1" name="Shape 147"/>
        <p:cNvGrpSpPr/>
        <p:nvPr/>
      </p:nvGrpSpPr>
      <p:grpSpPr>
        <a:xfrm>
          <a:off x="0" y="0"/>
          <a:ext cx="0" cy="0"/>
          <a:chOff x="0" y="0"/>
          <a:chExt cx="0" cy="0"/>
        </a:xfrm>
      </p:grpSpPr>
      <p:sp>
        <p:nvSpPr>
          <p:cNvPr id="148" name="Google Shape;148;p50"/>
          <p:cNvSpPr txBox="1"/>
          <p:nvPr/>
        </p:nvSpPr>
        <p:spPr>
          <a:xfrm>
            <a:off x="0" y="4673854"/>
            <a:ext cx="9142800" cy="468900"/>
          </a:xfrm>
          <a:prstGeom prst="rect">
            <a:avLst/>
          </a:prstGeom>
          <a:solidFill>
            <a:srgbClr val="1D70B8"/>
          </a:solidFill>
          <a:ln>
            <a:noFill/>
          </a:ln>
        </p:spPr>
        <p:txBody>
          <a:bodyPr spcFirstLastPara="1" wrap="square" lIns="22850" tIns="22850" rIns="22850" bIns="22850" anchor="ctr" anchorCtr="0">
            <a:noAutofit/>
          </a:bodyPr>
          <a:lstStyle/>
          <a:p>
            <a:pPr marL="38100" marR="0" lvl="0" indent="-38100" algn="ctr" rtl="0">
              <a:lnSpc>
                <a:spcPct val="100000"/>
              </a:lnSpc>
              <a:spcBef>
                <a:spcPts val="0"/>
              </a:spcBef>
              <a:spcAft>
                <a:spcPts val="0"/>
              </a:spcAft>
              <a:buNone/>
            </a:pPr>
            <a:endParaRPr sz="4100" b="0" i="0" u="none">
              <a:solidFill>
                <a:srgbClr val="000000"/>
              </a:solidFill>
              <a:latin typeface="Cabin"/>
              <a:ea typeface="Cabin"/>
              <a:cs typeface="Cabin"/>
              <a:sym typeface="Cabin"/>
            </a:endParaRPr>
          </a:p>
        </p:txBody>
      </p:sp>
      <p:sp>
        <p:nvSpPr>
          <p:cNvPr id="149" name="Google Shape;149;p50"/>
          <p:cNvSpPr txBox="1"/>
          <p:nvPr/>
        </p:nvSpPr>
        <p:spPr>
          <a:xfrm>
            <a:off x="5786438" y="4768453"/>
            <a:ext cx="2720100" cy="281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2500" b="0" i="0" u="none">
                <a:solidFill>
                  <a:srgbClr val="FFFFFF"/>
                </a:solidFill>
                <a:latin typeface="Helvetica Neue"/>
                <a:ea typeface="Helvetica Neue"/>
                <a:cs typeface="Helvetica Neue"/>
                <a:sym typeface="Helvetica Neue"/>
              </a:rPr>
              <a:t>GDS</a:t>
            </a:r>
            <a:endParaRPr sz="10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s" type="picTx">
  <p:cSld name="PICTURE_WITH_CAPTION_TEXT">
    <p:spTree>
      <p:nvGrpSpPr>
        <p:cNvPr id="1" name="Shape 150"/>
        <p:cNvGrpSpPr/>
        <p:nvPr/>
      </p:nvGrpSpPr>
      <p:grpSpPr>
        <a:xfrm>
          <a:off x="0" y="0"/>
          <a:ext cx="0" cy="0"/>
          <a:chOff x="0" y="0"/>
          <a:chExt cx="0" cy="0"/>
        </a:xfrm>
      </p:grpSpPr>
      <p:pic>
        <p:nvPicPr>
          <p:cNvPr id="151" name="Google Shape;151;p51" descr="cabinetofficelogo_fullscreen.png"/>
          <p:cNvPicPr preferRelativeResize="0"/>
          <p:nvPr/>
        </p:nvPicPr>
        <p:blipFill rotWithShape="1">
          <a:blip r:embed="rId2">
            <a:alphaModFix/>
          </a:blip>
          <a:srcRect/>
          <a:stretch/>
        </p:blipFill>
        <p:spPr>
          <a:xfrm>
            <a:off x="575965" y="699864"/>
            <a:ext cx="5475000" cy="8097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slide 1">
  <p:cSld name="CUSTOM_1">
    <p:spTree>
      <p:nvGrpSpPr>
        <p:cNvPr id="1" name="Shape 152"/>
        <p:cNvGrpSpPr/>
        <p:nvPr/>
      </p:nvGrpSpPr>
      <p:grpSpPr>
        <a:xfrm>
          <a:off x="0" y="0"/>
          <a:ext cx="0" cy="0"/>
          <a:chOff x="0" y="0"/>
          <a:chExt cx="0" cy="0"/>
        </a:xfrm>
      </p:grpSpPr>
      <p:sp>
        <p:nvSpPr>
          <p:cNvPr id="153" name="Google Shape;153;p52"/>
          <p:cNvSpPr txBox="1"/>
          <p:nvPr/>
        </p:nvSpPr>
        <p:spPr>
          <a:xfrm>
            <a:off x="0" y="4629150"/>
            <a:ext cx="9144000" cy="514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154" name="Google Shape;154;p52"/>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b="0" i="0" u="none">
                <a:solidFill>
                  <a:srgbClr val="FFFFFF"/>
                </a:solidFill>
                <a:latin typeface="Helvetica Neue"/>
                <a:ea typeface="Helvetica Neue"/>
                <a:cs typeface="Helvetica Neue"/>
                <a:sym typeface="Helvetica Neue"/>
              </a:rPr>
              <a:t>GDS</a:t>
            </a:r>
            <a:endParaRPr sz="6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57" name="Google Shape;157;p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8" name="Google Shape;158;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1 line) and Content">
  <p:cSld name="OBJECT_1">
    <p:spTree>
      <p:nvGrpSpPr>
        <p:cNvPr id="1" name="Shape 159"/>
        <p:cNvGrpSpPr/>
        <p:nvPr/>
      </p:nvGrpSpPr>
      <p:grpSpPr>
        <a:xfrm>
          <a:off x="0" y="0"/>
          <a:ext cx="0" cy="0"/>
          <a:chOff x="0" y="0"/>
          <a:chExt cx="0" cy="0"/>
        </a:xfrm>
      </p:grpSpPr>
      <p:sp>
        <p:nvSpPr>
          <p:cNvPr id="160" name="Google Shape;160;p54"/>
          <p:cNvSpPr txBox="1">
            <a:spLocks noGrp="1"/>
          </p:cNvSpPr>
          <p:nvPr>
            <p:ph type="title"/>
          </p:nvPr>
        </p:nvSpPr>
        <p:spPr>
          <a:xfrm>
            <a:off x="558000" y="1026000"/>
            <a:ext cx="8028000" cy="48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9pPr>
          </a:lstStyle>
          <a:p>
            <a:endParaRPr/>
          </a:p>
        </p:txBody>
      </p:sp>
      <p:sp>
        <p:nvSpPr>
          <p:cNvPr id="161" name="Google Shape;161;p54"/>
          <p:cNvSpPr txBox="1">
            <a:spLocks noGrp="1"/>
          </p:cNvSpPr>
          <p:nvPr>
            <p:ph type="body" idx="1"/>
          </p:nvPr>
        </p:nvSpPr>
        <p:spPr>
          <a:xfrm>
            <a:off x="558000" y="1566000"/>
            <a:ext cx="8028000" cy="304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200"/>
              </a:spcBef>
              <a:spcAft>
                <a:spcPts val="0"/>
              </a:spcAft>
              <a:buClr>
                <a:srgbClr val="000000"/>
              </a:buClr>
              <a:buSzPts val="1400"/>
              <a:buFont typeface="Arial"/>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6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AutoNum type="arabicPeriod"/>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54"/>
          <p:cNvSpPr txBox="1">
            <a:spLocks noGrp="1"/>
          </p:cNvSpPr>
          <p:nvPr>
            <p:ph type="sldNum" idx="12"/>
          </p:nvPr>
        </p:nvSpPr>
        <p:spPr>
          <a:xfrm>
            <a:off x="0" y="4731544"/>
            <a:ext cx="9144000" cy="411900"/>
          </a:xfrm>
          <a:prstGeom prst="rect">
            <a:avLst/>
          </a:prstGeom>
          <a:solidFill>
            <a:schemeClr val="dk2"/>
          </a:solidFill>
          <a:ln>
            <a:noFill/>
          </a:ln>
        </p:spPr>
        <p:txBody>
          <a:bodyPr spcFirstLastPara="1" wrap="square" lIns="0" tIns="0" rIns="91425" bIns="0" anchor="ctr" anchorCtr="0">
            <a:noAutofit/>
          </a:bodyPr>
          <a:lstStyle>
            <a:lvl1pPr marL="0" marR="0" lvl="0"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63" name="Google Shape;163;p54"/>
          <p:cNvSpPr txBox="1">
            <a:spLocks noGrp="1"/>
          </p:cNvSpPr>
          <p:nvPr>
            <p:ph type="ftr" idx="11"/>
          </p:nvPr>
        </p:nvSpPr>
        <p:spPr>
          <a:xfrm>
            <a:off x="900112" y="4731544"/>
            <a:ext cx="7704000" cy="411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1 line) and Content 1">
  <p:cSld name="OBJECT_2">
    <p:spTree>
      <p:nvGrpSpPr>
        <p:cNvPr id="1" name="Shape 164"/>
        <p:cNvGrpSpPr/>
        <p:nvPr/>
      </p:nvGrpSpPr>
      <p:grpSpPr>
        <a:xfrm>
          <a:off x="0" y="0"/>
          <a:ext cx="0" cy="0"/>
          <a:chOff x="0" y="0"/>
          <a:chExt cx="0" cy="0"/>
        </a:xfrm>
      </p:grpSpPr>
      <p:sp>
        <p:nvSpPr>
          <p:cNvPr id="165" name="Google Shape;165;p55"/>
          <p:cNvSpPr txBox="1">
            <a:spLocks noGrp="1"/>
          </p:cNvSpPr>
          <p:nvPr>
            <p:ph type="title"/>
          </p:nvPr>
        </p:nvSpPr>
        <p:spPr>
          <a:xfrm>
            <a:off x="558000" y="1026000"/>
            <a:ext cx="8028000" cy="48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9pPr>
          </a:lstStyle>
          <a:p>
            <a:endParaRPr/>
          </a:p>
        </p:txBody>
      </p:sp>
      <p:sp>
        <p:nvSpPr>
          <p:cNvPr id="166" name="Google Shape;166;p55"/>
          <p:cNvSpPr txBox="1">
            <a:spLocks noGrp="1"/>
          </p:cNvSpPr>
          <p:nvPr>
            <p:ph type="body" idx="1"/>
          </p:nvPr>
        </p:nvSpPr>
        <p:spPr>
          <a:xfrm>
            <a:off x="558000" y="1566000"/>
            <a:ext cx="8028000" cy="304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200"/>
              </a:spcBef>
              <a:spcAft>
                <a:spcPts val="0"/>
              </a:spcAft>
              <a:buClr>
                <a:srgbClr val="000000"/>
              </a:buClr>
              <a:buSzPts val="1400"/>
              <a:buFont typeface="Arial"/>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6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AutoNum type="arabicPeriod"/>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55"/>
          <p:cNvSpPr txBox="1">
            <a:spLocks noGrp="1"/>
          </p:cNvSpPr>
          <p:nvPr>
            <p:ph type="sldNum" idx="12"/>
          </p:nvPr>
        </p:nvSpPr>
        <p:spPr>
          <a:xfrm>
            <a:off x="8784775" y="4693675"/>
            <a:ext cx="321300" cy="411900"/>
          </a:xfrm>
          <a:prstGeom prst="rect">
            <a:avLst/>
          </a:prstGeom>
          <a:noFill/>
          <a:ln>
            <a:noFill/>
          </a:ln>
        </p:spPr>
        <p:txBody>
          <a:bodyPr spcFirstLastPara="1" wrap="square" lIns="0" tIns="0" rIns="91425" bIns="0" anchor="ctr" anchorCtr="0">
            <a:noAutofit/>
          </a:bodyPr>
          <a:lstStyle>
            <a:lvl1pPr marL="0" marR="0" lvl="0"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1pPr>
            <a:lvl2pPr marL="0" marR="0" lvl="1"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2pPr>
            <a:lvl3pPr marL="0" marR="0" lvl="2"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3pPr>
            <a:lvl4pPr marL="0" marR="0" lvl="3"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4pPr>
            <a:lvl5pPr marL="0" marR="0" lvl="4"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5pPr>
            <a:lvl6pPr marL="0" marR="0" lvl="5"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6pPr>
            <a:lvl7pPr marL="0" marR="0" lvl="6"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7pPr>
            <a:lvl8pPr marL="0" marR="0" lvl="7"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8pPr>
            <a:lvl9pPr marL="0" marR="0" lvl="8" indent="0" algn="l" rtl="0">
              <a:lnSpc>
                <a:spcPct val="100000"/>
              </a:lnSpc>
              <a:spcBef>
                <a:spcPts val="0"/>
              </a:spcBef>
              <a:spcAft>
                <a:spcPts val="0"/>
              </a:spcAft>
              <a:buClr>
                <a:schemeClr val="lt1"/>
              </a:buClr>
              <a:buSzPts val="1200"/>
              <a:buFont typeface="Arial"/>
              <a:buNone/>
              <a:defRPr sz="1200" b="0" i="0" u="none" strike="noStrike"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68" name="Google Shape;168;p55"/>
          <p:cNvSpPr txBox="1">
            <a:spLocks noGrp="1"/>
          </p:cNvSpPr>
          <p:nvPr>
            <p:ph type="ftr" idx="11"/>
          </p:nvPr>
        </p:nvSpPr>
        <p:spPr>
          <a:xfrm>
            <a:off x="900112" y="4731544"/>
            <a:ext cx="7704000" cy="411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7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8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34"/>
          <p:cNvSpPr txBox="1"/>
          <p:nvPr/>
        </p:nvSpPr>
        <p:spPr>
          <a:xfrm>
            <a:off x="0" y="4932658"/>
            <a:ext cx="9144000" cy="210900"/>
          </a:xfrm>
          <a:prstGeom prst="rect">
            <a:avLst/>
          </a:prstGeom>
          <a:solidFill>
            <a:srgbClr val="005ABB"/>
          </a:solidFill>
          <a:ln>
            <a:noFill/>
          </a:ln>
        </p:spPr>
        <p:txBody>
          <a:bodyPr spcFirstLastPara="1" wrap="square" lIns="0" tIns="0" rIns="79125" bIns="0" anchor="ctr" anchorCtr="0">
            <a:noAutofit/>
          </a:bodyPr>
          <a:lstStyle/>
          <a:p>
            <a:pPr marL="0" marR="0" lvl="0" indent="0" algn="ctr" rtl="0">
              <a:lnSpc>
                <a:spcPct val="100000"/>
              </a:lnSpc>
              <a:spcBef>
                <a:spcPts val="0"/>
              </a:spcBef>
              <a:spcAft>
                <a:spcPts val="0"/>
              </a:spcAft>
              <a:buClr>
                <a:schemeClr val="lt1"/>
              </a:buClr>
              <a:buFont typeface="Calibri"/>
              <a:buNone/>
            </a:pPr>
            <a:r>
              <a:rPr lang="en-GB" sz="600" b="0" i="0" u="none" strike="noStrike" cap="none">
                <a:solidFill>
                  <a:schemeClr val="lt1"/>
                </a:solidFill>
                <a:latin typeface="Calibri"/>
                <a:ea typeface="Calibri"/>
                <a:cs typeface="Calibri"/>
                <a:sym typeface="Calibri"/>
              </a:rPr>
              <a:t>OFFICIAL</a:t>
            </a:r>
            <a:endParaRPr/>
          </a:p>
        </p:txBody>
      </p:sp>
      <p:sp>
        <p:nvSpPr>
          <p:cNvPr id="98" name="Google Shape;98;p34"/>
          <p:cNvSpPr txBox="1">
            <a:spLocks noGrp="1"/>
          </p:cNvSpPr>
          <p:nvPr>
            <p:ph type="body" idx="1"/>
          </p:nvPr>
        </p:nvSpPr>
        <p:spPr>
          <a:xfrm>
            <a:off x="557213" y="1200150"/>
            <a:ext cx="80298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000"/>
              </a:spcBef>
              <a:spcAft>
                <a:spcPts val="0"/>
              </a:spcAft>
              <a:buClr>
                <a:srgbClr val="005ABB"/>
              </a:buClr>
              <a:buSzPts val="1400"/>
              <a:buFont typeface="Arial"/>
              <a:buNone/>
              <a:defRPr sz="1700" b="0" i="0" u="none" strike="noStrike" cap="none">
                <a:solidFill>
                  <a:srgbClr val="005ABB"/>
                </a:solidFill>
                <a:latin typeface="Arial"/>
                <a:ea typeface="Arial"/>
                <a:cs typeface="Arial"/>
                <a:sym typeface="Arial"/>
              </a:defRPr>
            </a:lvl1pPr>
            <a:lvl2pPr marL="914400" marR="0" lvl="1" indent="-228600" algn="l" rtl="0">
              <a:lnSpc>
                <a:spcPct val="100000"/>
              </a:lnSpc>
              <a:spcBef>
                <a:spcPts val="50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AutoNum type="arabicPeriod"/>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9pPr>
          </a:lstStyle>
          <a:p>
            <a:endParaRPr/>
          </a:p>
        </p:txBody>
      </p:sp>
      <p:pic>
        <p:nvPicPr>
          <p:cNvPr id="99" name="Google Shape;99;p34"/>
          <p:cNvPicPr preferRelativeResize="0"/>
          <p:nvPr/>
        </p:nvPicPr>
        <p:blipFill rotWithShape="1">
          <a:blip r:embed="rId14">
            <a:alphaModFix/>
          </a:blip>
          <a:srcRect/>
          <a:stretch/>
        </p:blipFill>
        <p:spPr>
          <a:xfrm>
            <a:off x="557213" y="4967385"/>
            <a:ext cx="510000" cy="146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14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script.google.com/a/digital.cabinet-office.gov.uk/macros/s/AKfycbzqkA77k4H3FYnUJKf56T_IUTfDgUeZWyxVtseF89MnGTvvcpn_/exec"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script.google.com/a/digital.cabinet-office.gov.uk/macros/s/AKfycbzvnU4JVv0EeifdRhFgmJgXSsnURMvgKIUvvqpalm8iShi-rvo/exec" TargetMode="External"/><Relationship Id="rId2" Type="http://schemas.openxmlformats.org/officeDocument/2006/relationships/notesSlide" Target="../notesSlides/notesSlide31.xml"/><Relationship Id="rId1" Type="http://schemas.openxmlformats.org/officeDocument/2006/relationships/slideLayout" Target="../slideLayouts/slideLayout4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hyperlink" Target="https://www.sli.do/features-google-slides?payload=eyJwcmVzZW50YXRpb25JZCI6IjExcUhia3Z3NDRDMjBhYS1MNGJoUlRfa3loUkhwbjZoWkR0SlhQNk1lM0VvIiwic2xpZGVJZCI6IlNMSURFU19BUEkyMDM4ODk0NTE0XzAifQ%3D%3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collections/digital-data-and-technology-profession-capability-framework"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172"/>
        <p:cNvGrpSpPr/>
        <p:nvPr/>
      </p:nvGrpSpPr>
      <p:grpSpPr>
        <a:xfrm>
          <a:off x="0" y="0"/>
          <a:ext cx="0" cy="0"/>
          <a:chOff x="0" y="0"/>
          <a:chExt cx="0" cy="0"/>
        </a:xfrm>
      </p:grpSpPr>
      <p:sp>
        <p:nvSpPr>
          <p:cNvPr id="173" name="Google Shape;173;p56"/>
          <p:cNvSpPr txBox="1"/>
          <p:nvPr/>
        </p:nvSpPr>
        <p:spPr>
          <a:xfrm>
            <a:off x="530075" y="1874575"/>
            <a:ext cx="8613900" cy="9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Helvetica Neue"/>
                <a:ea typeface="Helvetica Neue"/>
                <a:cs typeface="Helvetica Neue"/>
                <a:sym typeface="Helvetica Neue"/>
              </a:rPr>
              <a:t>DDaT Capability Assessments and Pay Approach</a:t>
            </a:r>
            <a:endParaRPr sz="4800">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en-GB" sz="3600">
                <a:latin typeface="Helvetica Neue"/>
                <a:ea typeface="Helvetica Neue"/>
                <a:cs typeface="Helvetica Neue"/>
                <a:sym typeface="Helvetica Neue"/>
              </a:rPr>
              <a:t>Capability Wednesdays Webinar #1</a:t>
            </a:r>
            <a:endParaRPr sz="3600">
              <a:latin typeface="Helvetica Neue"/>
              <a:ea typeface="Helvetica Neue"/>
              <a:cs typeface="Helvetica Neue"/>
              <a:sym typeface="Helvetica Neue"/>
            </a:endParaRPr>
          </a:p>
        </p:txBody>
      </p:sp>
      <p:sp>
        <p:nvSpPr>
          <p:cNvPr id="174" name="Google Shape;174;p56"/>
          <p:cNvSpPr txBox="1">
            <a:spLocks noGrp="1"/>
          </p:cNvSpPr>
          <p:nvPr>
            <p:ph type="title"/>
          </p:nvPr>
        </p:nvSpPr>
        <p:spPr>
          <a:xfrm>
            <a:off x="582575" y="4193322"/>
            <a:ext cx="7772100" cy="9786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Clr>
                <a:srgbClr val="000000"/>
              </a:buClr>
              <a:buFont typeface="Helvetica Neue"/>
              <a:buNone/>
            </a:pPr>
            <a:endParaRPr sz="3000" b="1">
              <a:latin typeface="Helvetica"/>
              <a:ea typeface="Helvetica"/>
              <a:cs typeface="Helvetica"/>
              <a:sym typeface="Helvetica"/>
            </a:endParaRPr>
          </a:p>
          <a:p>
            <a:pPr marL="0" marR="0" lvl="0" indent="0" algn="l" rtl="0">
              <a:lnSpc>
                <a:spcPct val="100000"/>
              </a:lnSpc>
              <a:spcBef>
                <a:spcPts val="0"/>
              </a:spcBef>
              <a:spcAft>
                <a:spcPts val="0"/>
              </a:spcAft>
              <a:buClr>
                <a:srgbClr val="000000"/>
              </a:buClr>
              <a:buFont typeface="Helvetica Neue"/>
              <a:buNone/>
            </a:pPr>
            <a:r>
              <a:rPr lang="en-GB" sz="3000" b="1">
                <a:latin typeface="Helvetica"/>
                <a:ea typeface="Helvetica"/>
                <a:cs typeface="Helvetica"/>
                <a:sym typeface="Helvetica"/>
              </a:rPr>
              <a:t>Maite de La Gueronniere</a:t>
            </a:r>
            <a:endParaRPr sz="3000" b="1">
              <a:latin typeface="Helvetica"/>
              <a:ea typeface="Helvetica"/>
              <a:cs typeface="Helvetica"/>
              <a:sym typeface="Helvetica"/>
            </a:endParaRPr>
          </a:p>
          <a:p>
            <a:pPr marL="0" marR="0" lvl="0" indent="0" algn="l" rtl="0">
              <a:lnSpc>
                <a:spcPct val="100000"/>
              </a:lnSpc>
              <a:spcBef>
                <a:spcPts val="0"/>
              </a:spcBef>
              <a:spcAft>
                <a:spcPts val="0"/>
              </a:spcAft>
              <a:buClr>
                <a:srgbClr val="000000"/>
              </a:buClr>
              <a:buFont typeface="Helvetica Neue"/>
              <a:buNone/>
            </a:pPr>
            <a:endParaRPr sz="3000" b="1">
              <a:latin typeface="Helvetica"/>
              <a:ea typeface="Helvetica"/>
              <a:cs typeface="Helvetica"/>
              <a:sym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5"/>
          <p:cNvSpPr txBox="1"/>
          <p:nvPr/>
        </p:nvSpPr>
        <p:spPr>
          <a:xfrm>
            <a:off x="76325" y="6075"/>
            <a:ext cx="89154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latin typeface="Helvetica Neue"/>
                <a:ea typeface="Helvetica Neue"/>
                <a:cs typeface="Helvetica Neue"/>
                <a:sym typeface="Helvetica Neue"/>
              </a:rPr>
              <a:t>The tool</a:t>
            </a:r>
            <a:endParaRPr sz="3000" b="1">
              <a:solidFill>
                <a:srgbClr val="000000"/>
              </a:solidFill>
              <a:latin typeface="Helvetica Neue"/>
              <a:ea typeface="Helvetica Neue"/>
              <a:cs typeface="Helvetica Neue"/>
              <a:sym typeface="Helvetica Neue"/>
            </a:endParaRPr>
          </a:p>
        </p:txBody>
      </p:sp>
      <p:pic>
        <p:nvPicPr>
          <p:cNvPr id="264" name="Google Shape;264;p65">
            <a:hlinkClick r:id="rId3"/>
          </p:cNvPr>
          <p:cNvPicPr preferRelativeResize="0"/>
          <p:nvPr/>
        </p:nvPicPr>
        <p:blipFill rotWithShape="1">
          <a:blip r:embed="rId4">
            <a:alphaModFix/>
          </a:blip>
          <a:srcRect b="17661"/>
          <a:stretch/>
        </p:blipFill>
        <p:spPr>
          <a:xfrm>
            <a:off x="850600" y="641475"/>
            <a:ext cx="7374174" cy="376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66"/>
          <p:cNvPicPr preferRelativeResize="0"/>
          <p:nvPr/>
        </p:nvPicPr>
        <p:blipFill>
          <a:blip r:embed="rId3">
            <a:alphaModFix/>
          </a:blip>
          <a:stretch>
            <a:fillRect/>
          </a:stretch>
        </p:blipFill>
        <p:spPr>
          <a:xfrm>
            <a:off x="152400" y="791575"/>
            <a:ext cx="6285379" cy="3818525"/>
          </a:xfrm>
          <a:prstGeom prst="rect">
            <a:avLst/>
          </a:prstGeom>
          <a:noFill/>
          <a:ln>
            <a:noFill/>
          </a:ln>
        </p:spPr>
      </p:pic>
      <p:sp>
        <p:nvSpPr>
          <p:cNvPr id="270" name="Google Shape;270;p66"/>
          <p:cNvSpPr/>
          <p:nvPr/>
        </p:nvSpPr>
        <p:spPr>
          <a:xfrm>
            <a:off x="220425" y="3990775"/>
            <a:ext cx="2078400" cy="546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6"/>
          <p:cNvSpPr/>
          <p:nvPr/>
        </p:nvSpPr>
        <p:spPr>
          <a:xfrm>
            <a:off x="3867300" y="2257125"/>
            <a:ext cx="2570700" cy="112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6"/>
          <p:cNvSpPr txBox="1"/>
          <p:nvPr/>
        </p:nvSpPr>
        <p:spPr>
          <a:xfrm>
            <a:off x="228725" y="82275"/>
            <a:ext cx="91440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rPr>
              <a:t>What is being scored?</a:t>
            </a:r>
            <a:endParaRPr sz="3000" b="1">
              <a:solidFill>
                <a:schemeClr val="dk1"/>
              </a:solidFill>
            </a:endParaRPr>
          </a:p>
        </p:txBody>
      </p:sp>
      <p:sp>
        <p:nvSpPr>
          <p:cNvPr id="273" name="Google Shape;273;p66"/>
          <p:cNvSpPr/>
          <p:nvPr/>
        </p:nvSpPr>
        <p:spPr>
          <a:xfrm>
            <a:off x="244475" y="2331975"/>
            <a:ext cx="724200" cy="44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7"/>
          <p:cNvSpPr txBox="1"/>
          <p:nvPr/>
        </p:nvSpPr>
        <p:spPr>
          <a:xfrm>
            <a:off x="228725" y="82275"/>
            <a:ext cx="91440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rPr>
              <a:t>No incremented scores</a:t>
            </a:r>
            <a:endParaRPr sz="3000" b="1">
              <a:solidFill>
                <a:schemeClr val="dk1"/>
              </a:solidFill>
            </a:endParaRPr>
          </a:p>
        </p:txBody>
      </p:sp>
      <p:graphicFrame>
        <p:nvGraphicFramePr>
          <p:cNvPr id="279" name="Google Shape;279;p67"/>
          <p:cNvGraphicFramePr/>
          <p:nvPr/>
        </p:nvGraphicFramePr>
        <p:xfrm>
          <a:off x="419100" y="1018450"/>
          <a:ext cx="3000000" cy="3000000"/>
        </p:xfrm>
        <a:graphic>
          <a:graphicData uri="http://schemas.openxmlformats.org/drawingml/2006/table">
            <a:tbl>
              <a:tblPr>
                <a:noFill/>
                <a:tableStyleId>{F6B2ED24-DC5E-4F4A-B462-B050FC2ED22F}</a:tableStyleId>
              </a:tblPr>
              <a:tblGrid>
                <a:gridCol w="1247300">
                  <a:extLst>
                    <a:ext uri="{9D8B030D-6E8A-4147-A177-3AD203B41FA5}">
                      <a16:colId xmlns:a16="http://schemas.microsoft.com/office/drawing/2014/main" val="20000"/>
                    </a:ext>
                  </a:extLst>
                </a:gridCol>
                <a:gridCol w="990500">
                  <a:extLst>
                    <a:ext uri="{9D8B030D-6E8A-4147-A177-3AD203B41FA5}">
                      <a16:colId xmlns:a16="http://schemas.microsoft.com/office/drawing/2014/main" val="20001"/>
                    </a:ext>
                  </a:extLst>
                </a:gridCol>
                <a:gridCol w="1039425">
                  <a:extLst>
                    <a:ext uri="{9D8B030D-6E8A-4147-A177-3AD203B41FA5}">
                      <a16:colId xmlns:a16="http://schemas.microsoft.com/office/drawing/2014/main" val="20002"/>
                    </a:ext>
                  </a:extLst>
                </a:gridCol>
                <a:gridCol w="1027200">
                  <a:extLst>
                    <a:ext uri="{9D8B030D-6E8A-4147-A177-3AD203B41FA5}">
                      <a16:colId xmlns:a16="http://schemas.microsoft.com/office/drawing/2014/main" val="20003"/>
                    </a:ext>
                  </a:extLst>
                </a:gridCol>
              </a:tblGrid>
              <a:tr h="407450">
                <a:tc>
                  <a:txBody>
                    <a:bodyPr/>
                    <a:lstStyle/>
                    <a:p>
                      <a:pPr marL="0" lvl="0" indent="0" algn="l" rtl="0">
                        <a:spcBef>
                          <a:spcPts val="0"/>
                        </a:spcBef>
                        <a:spcAft>
                          <a:spcPts val="0"/>
                        </a:spcAft>
                        <a:buNone/>
                      </a:pPr>
                      <a:endParaRPr sz="1100"/>
                    </a:p>
                  </a:txBody>
                  <a:tcPr marL="63500" marR="63500" marT="63500" marB="63500">
                    <a:lnL w="12700" cap="flat" cmpd="sng">
                      <a:solidFill>
                        <a:srgbClr val="FFFFFF">
                          <a:alpha val="0"/>
                        </a:srgbClr>
                      </a:solidFill>
                      <a:prstDash val="solid"/>
                      <a:round/>
                      <a:headEnd type="none" w="sm" len="sm"/>
                      <a:tailEnd type="none" w="sm" len="sm"/>
                    </a:lnL>
                    <a:lnT w="12700" cap="flat" cmpd="sng">
                      <a:solidFill>
                        <a:srgbClr val="FFFFFF">
                          <a:alpha val="0"/>
                        </a:srgbClr>
                      </a:solidFill>
                      <a:prstDash val="solid"/>
                      <a:round/>
                      <a:headEnd type="none" w="sm" len="sm"/>
                      <a:tailEnd type="none" w="sm" len="sm"/>
                    </a:lnT>
                  </a:tcPr>
                </a:tc>
                <a:tc gridSpan="3">
                  <a:txBody>
                    <a:bodyPr/>
                    <a:lstStyle/>
                    <a:p>
                      <a:pPr marL="0" lvl="0" indent="0" algn="ctr" rtl="0">
                        <a:lnSpc>
                          <a:spcPct val="115000"/>
                        </a:lnSpc>
                        <a:spcBef>
                          <a:spcPts val="0"/>
                        </a:spcBef>
                        <a:spcAft>
                          <a:spcPts val="0"/>
                        </a:spcAft>
                        <a:buNone/>
                      </a:pPr>
                      <a:r>
                        <a:rPr lang="en-GB" sz="1100" b="1"/>
                        <a:t>“Status” recorded</a:t>
                      </a:r>
                      <a:endParaRPr sz="1100" b="1"/>
                    </a:p>
                  </a:txBody>
                  <a:tcPr marL="63500" marR="63500" marT="63500" marB="63500">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5350">
                <a:tc>
                  <a:txBody>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Expected skill level</a:t>
                      </a:r>
                      <a:endParaRPr sz="1100" b="1"/>
                    </a:p>
                    <a:p>
                      <a:pPr marL="0" lvl="0" indent="0" algn="l" rtl="0">
                        <a:spcBef>
                          <a:spcPts val="0"/>
                        </a:spcBef>
                        <a:spcAft>
                          <a:spcPts val="0"/>
                        </a:spcAft>
                        <a:buNone/>
                      </a:pPr>
                      <a:r>
                        <a:rPr lang="en-GB" sz="1100"/>
                        <a:t>      </a:t>
                      </a:r>
                      <a:r>
                        <a:rPr lang="en-GB" sz="1200"/>
                        <a:t>▼</a:t>
                      </a:r>
                      <a:endParaRPr sz="1100"/>
                    </a:p>
                  </a:txBody>
                  <a:tcPr marL="63500" marR="63500" marT="63500" marB="63500">
                    <a:solidFill>
                      <a:srgbClr val="CCCCCC"/>
                    </a:solidFill>
                  </a:tcPr>
                </a:tc>
                <a:tc>
                  <a:txBody>
                    <a:bodyPr/>
                    <a:lstStyle/>
                    <a:p>
                      <a:pPr marL="0" lvl="0" indent="0" algn="ctr" rtl="0">
                        <a:lnSpc>
                          <a:spcPct val="115000"/>
                        </a:lnSpc>
                        <a:spcBef>
                          <a:spcPts val="0"/>
                        </a:spcBef>
                        <a:spcAft>
                          <a:spcPts val="0"/>
                        </a:spcAft>
                        <a:buNone/>
                      </a:pPr>
                      <a:r>
                        <a:rPr lang="en-GB" sz="1100" b="1"/>
                        <a:t>Working </a:t>
                      </a:r>
                      <a:r>
                        <a:rPr lang="en-GB" sz="1100" b="1" u="sng"/>
                        <a:t>toward</a:t>
                      </a:r>
                      <a:r>
                        <a:rPr lang="en-GB" sz="1100" b="1"/>
                        <a:t> this level</a:t>
                      </a:r>
                      <a:endParaRPr sz="1100" b="1"/>
                    </a:p>
                  </a:txBody>
                  <a:tcPr marL="63500" marR="63500" marT="63500" marB="63500">
                    <a:solidFill>
                      <a:srgbClr val="FFFFFF"/>
                    </a:solidFill>
                  </a:tcPr>
                </a:tc>
                <a:tc>
                  <a:txBody>
                    <a:bodyPr/>
                    <a:lstStyle/>
                    <a:p>
                      <a:pPr marL="0" lvl="0" indent="0" algn="ctr" rtl="0">
                        <a:spcBef>
                          <a:spcPts val="0"/>
                        </a:spcBef>
                        <a:spcAft>
                          <a:spcPts val="0"/>
                        </a:spcAft>
                        <a:buNone/>
                      </a:pPr>
                      <a:r>
                        <a:rPr lang="en-GB" sz="1100" b="1"/>
                        <a:t>Working </a:t>
                      </a:r>
                      <a:r>
                        <a:rPr lang="en-GB" sz="1100" b="1" u="sng"/>
                        <a:t>at</a:t>
                      </a:r>
                      <a:r>
                        <a:rPr lang="en-GB" sz="1100" b="1"/>
                        <a:t> </a:t>
                      </a:r>
                      <a:br>
                        <a:rPr lang="en-GB" sz="1100" b="1"/>
                      </a:br>
                      <a:r>
                        <a:rPr lang="en-GB" sz="1100" b="1"/>
                        <a:t>this level</a:t>
                      </a:r>
                      <a:endParaRPr sz="1100" b="1"/>
                    </a:p>
                  </a:txBody>
                  <a:tcPr marL="63500" marR="63500" marT="63500" marB="63500">
                    <a:solidFill>
                      <a:srgbClr val="FFFFFF"/>
                    </a:solidFill>
                  </a:tcPr>
                </a:tc>
                <a:tc>
                  <a:txBody>
                    <a:bodyPr/>
                    <a:lstStyle/>
                    <a:p>
                      <a:pPr marL="0" lvl="0" indent="0" algn="ctr" rtl="0">
                        <a:lnSpc>
                          <a:spcPct val="115000"/>
                        </a:lnSpc>
                        <a:spcBef>
                          <a:spcPts val="0"/>
                        </a:spcBef>
                        <a:spcAft>
                          <a:spcPts val="0"/>
                        </a:spcAft>
                        <a:buNone/>
                      </a:pPr>
                      <a:r>
                        <a:rPr lang="en-GB" sz="1100" b="1"/>
                        <a:t>Working </a:t>
                      </a:r>
                      <a:r>
                        <a:rPr lang="en-GB" sz="1100" b="1" u="sng"/>
                        <a:t>above</a:t>
                      </a:r>
                      <a:r>
                        <a:rPr lang="en-GB" sz="1100" b="1"/>
                        <a:t> this level</a:t>
                      </a:r>
                      <a:endParaRPr sz="1100" b="1"/>
                    </a:p>
                  </a:txBody>
                  <a:tcPr marL="63500" marR="63500" marT="63500" marB="63500">
                    <a:solidFill>
                      <a:srgbClr val="FFFFFF"/>
                    </a:solidFill>
                  </a:tcPr>
                </a:tc>
                <a:extLst>
                  <a:ext uri="{0D108BD9-81ED-4DB2-BD59-A6C34878D82A}">
                    <a16:rowId xmlns:a16="http://schemas.microsoft.com/office/drawing/2014/main" val="10001"/>
                  </a:ext>
                </a:extLst>
              </a:tr>
              <a:tr h="383025">
                <a:tc>
                  <a:txBody>
                    <a:bodyPr/>
                    <a:lstStyle/>
                    <a:p>
                      <a:pPr marL="0" lvl="0" indent="0" algn="l" rtl="0">
                        <a:spcBef>
                          <a:spcPts val="0"/>
                        </a:spcBef>
                        <a:spcAft>
                          <a:spcPts val="0"/>
                        </a:spcAft>
                        <a:buNone/>
                      </a:pPr>
                      <a:r>
                        <a:rPr lang="en-GB" sz="1100" b="1"/>
                        <a:t>Expert</a:t>
                      </a:r>
                      <a:endParaRPr sz="1100" b="1"/>
                    </a:p>
                  </a:txBody>
                  <a:tcPr marL="63500" marR="63500" marT="63500" marB="63500">
                    <a:solidFill>
                      <a:srgbClr val="FFFFFF"/>
                    </a:solidFill>
                  </a:tcPr>
                </a:tc>
                <a:tc rowSpan="4">
                  <a:txBody>
                    <a:bodyPr/>
                    <a:lstStyle/>
                    <a:p>
                      <a:pPr marL="0" lvl="0" indent="0" algn="ctr" rtl="0">
                        <a:spcBef>
                          <a:spcPts val="0"/>
                        </a:spcBef>
                        <a:spcAft>
                          <a:spcPts val="0"/>
                        </a:spcAft>
                        <a:buNone/>
                      </a:pPr>
                      <a:r>
                        <a:rPr lang="en-GB" sz="2400"/>
                        <a:t>1</a:t>
                      </a:r>
                      <a:endParaRPr sz="2400"/>
                    </a:p>
                  </a:txBody>
                  <a:tcPr marL="63500" marR="63500" marT="63500" marB="63500" anchor="ctr">
                    <a:solidFill>
                      <a:srgbClr val="FFFFFF"/>
                    </a:solidFill>
                  </a:tcPr>
                </a:tc>
                <a:tc rowSpan="4">
                  <a:txBody>
                    <a:bodyPr/>
                    <a:lstStyle/>
                    <a:p>
                      <a:pPr marL="0" lvl="0" indent="0" algn="ctr" rtl="0">
                        <a:spcBef>
                          <a:spcPts val="0"/>
                        </a:spcBef>
                        <a:spcAft>
                          <a:spcPts val="0"/>
                        </a:spcAft>
                        <a:buNone/>
                      </a:pPr>
                      <a:r>
                        <a:rPr lang="en-GB" sz="2400"/>
                        <a:t>2</a:t>
                      </a:r>
                      <a:endParaRPr sz="2400"/>
                    </a:p>
                  </a:txBody>
                  <a:tcPr marL="63500" marR="63500" marT="63500" marB="63500" anchor="ctr">
                    <a:solidFill>
                      <a:srgbClr val="FFFFFF"/>
                    </a:solidFill>
                  </a:tcPr>
                </a:tc>
                <a:tc rowSpan="4">
                  <a:txBody>
                    <a:bodyPr/>
                    <a:lstStyle/>
                    <a:p>
                      <a:pPr marL="0" lvl="0" indent="0" algn="ctr" rtl="0">
                        <a:spcBef>
                          <a:spcPts val="0"/>
                        </a:spcBef>
                        <a:spcAft>
                          <a:spcPts val="0"/>
                        </a:spcAft>
                        <a:buNone/>
                      </a:pPr>
                      <a:r>
                        <a:rPr lang="en-GB" sz="2400"/>
                        <a:t>3</a:t>
                      </a:r>
                      <a:endParaRPr sz="2400"/>
                    </a:p>
                  </a:txBody>
                  <a:tcPr marL="63500" marR="63500" marT="63500" marB="63500" anchor="ctr">
                    <a:solidFill>
                      <a:srgbClr val="FFFFFF"/>
                    </a:solidFill>
                  </a:tcPr>
                </a:tc>
                <a:extLst>
                  <a:ext uri="{0D108BD9-81ED-4DB2-BD59-A6C34878D82A}">
                    <a16:rowId xmlns:a16="http://schemas.microsoft.com/office/drawing/2014/main" val="10002"/>
                  </a:ext>
                </a:extLst>
              </a:tr>
              <a:tr h="383025">
                <a:tc>
                  <a:txBody>
                    <a:bodyPr/>
                    <a:lstStyle/>
                    <a:p>
                      <a:pPr marL="0" lvl="0" indent="0" algn="l" rtl="0">
                        <a:spcBef>
                          <a:spcPts val="0"/>
                        </a:spcBef>
                        <a:spcAft>
                          <a:spcPts val="0"/>
                        </a:spcAft>
                        <a:buNone/>
                      </a:pPr>
                      <a:r>
                        <a:rPr lang="en-GB" sz="1100" b="1"/>
                        <a:t>Practitioner</a:t>
                      </a:r>
                      <a:endParaRPr sz="1100" b="1"/>
                    </a:p>
                  </a:txBody>
                  <a:tcPr marL="63500" marR="63500" marT="63500" marB="63500">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83025">
                <a:tc>
                  <a:txBody>
                    <a:bodyPr/>
                    <a:lstStyle/>
                    <a:p>
                      <a:pPr marL="0" lvl="0" indent="0" algn="l" rtl="0">
                        <a:spcBef>
                          <a:spcPts val="0"/>
                        </a:spcBef>
                        <a:spcAft>
                          <a:spcPts val="0"/>
                        </a:spcAft>
                        <a:buNone/>
                      </a:pPr>
                      <a:r>
                        <a:rPr lang="en-GB" sz="1100" b="1"/>
                        <a:t>Working</a:t>
                      </a:r>
                      <a:endParaRPr sz="1100" b="1"/>
                    </a:p>
                  </a:txBody>
                  <a:tcPr marL="63500" marR="63500" marT="63500" marB="63500">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83025">
                <a:tc>
                  <a:txBody>
                    <a:bodyPr/>
                    <a:lstStyle/>
                    <a:p>
                      <a:pPr marL="0" lvl="0" indent="0" algn="l" rtl="0">
                        <a:spcBef>
                          <a:spcPts val="0"/>
                        </a:spcBef>
                        <a:spcAft>
                          <a:spcPts val="0"/>
                        </a:spcAft>
                        <a:buNone/>
                      </a:pPr>
                      <a:r>
                        <a:rPr lang="en-GB" sz="1100" b="1"/>
                        <a:t>Awareness</a:t>
                      </a:r>
                      <a:endParaRPr sz="1100" b="1"/>
                    </a:p>
                  </a:txBody>
                  <a:tcPr marL="63500" marR="63500" marT="63500" marB="63500">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280" name="Google Shape;280;p67"/>
          <p:cNvSpPr txBox="1"/>
          <p:nvPr/>
        </p:nvSpPr>
        <p:spPr>
          <a:xfrm>
            <a:off x="6261100" y="2077250"/>
            <a:ext cx="2817000" cy="2149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t>And define brackets for Pay levels:</a:t>
            </a:r>
            <a:endParaRPr sz="1800" u="sng"/>
          </a:p>
          <a:p>
            <a:pPr marL="0" lvl="0" indent="0" algn="l" rtl="0">
              <a:spcBef>
                <a:spcPts val="0"/>
              </a:spcBef>
              <a:spcAft>
                <a:spcPts val="0"/>
              </a:spcAft>
              <a:buNone/>
            </a:pPr>
            <a:endParaRPr sz="1200"/>
          </a:p>
          <a:p>
            <a:pPr marL="0" lvl="0" indent="0" algn="l" rtl="0">
              <a:spcBef>
                <a:spcPts val="0"/>
              </a:spcBef>
              <a:spcAft>
                <a:spcPts val="0"/>
              </a:spcAft>
              <a:buNone/>
            </a:pPr>
            <a:r>
              <a:rPr lang="en-GB" sz="1800" b="1">
                <a:solidFill>
                  <a:srgbClr val="980000"/>
                </a:solidFill>
              </a:rPr>
              <a:t>Advanced</a:t>
            </a:r>
            <a:endParaRPr sz="1800" b="1">
              <a:solidFill>
                <a:srgbClr val="4A86E8"/>
              </a:solidFill>
            </a:endParaRPr>
          </a:p>
          <a:p>
            <a:pPr marL="0" lvl="0" indent="0" algn="l" rtl="0">
              <a:spcBef>
                <a:spcPts val="0"/>
              </a:spcBef>
              <a:spcAft>
                <a:spcPts val="0"/>
              </a:spcAft>
              <a:buNone/>
            </a:pPr>
            <a:endParaRPr sz="1200" b="1"/>
          </a:p>
          <a:p>
            <a:pPr marL="0" lvl="0" indent="0" algn="l" rtl="0">
              <a:spcBef>
                <a:spcPts val="0"/>
              </a:spcBef>
              <a:spcAft>
                <a:spcPts val="0"/>
              </a:spcAft>
              <a:buNone/>
            </a:pPr>
            <a:r>
              <a:rPr lang="en-GB" sz="1800" b="1">
                <a:solidFill>
                  <a:srgbClr val="F1C232"/>
                </a:solidFill>
              </a:rPr>
              <a:t>Proficient</a:t>
            </a:r>
            <a:endParaRPr sz="1800" b="1">
              <a:solidFill>
                <a:srgbClr val="F1C232"/>
              </a:solidFill>
            </a:endParaRPr>
          </a:p>
          <a:p>
            <a:pPr marL="0" lvl="0" indent="0" algn="l" rtl="0">
              <a:spcBef>
                <a:spcPts val="0"/>
              </a:spcBef>
              <a:spcAft>
                <a:spcPts val="0"/>
              </a:spcAft>
              <a:buNone/>
            </a:pPr>
            <a:endParaRPr sz="1200" b="1"/>
          </a:p>
          <a:p>
            <a:pPr marL="0" lvl="0" indent="0" algn="l" rtl="0">
              <a:spcBef>
                <a:spcPts val="0"/>
              </a:spcBef>
              <a:spcAft>
                <a:spcPts val="0"/>
              </a:spcAft>
              <a:buNone/>
            </a:pPr>
            <a:r>
              <a:rPr lang="en-GB" sz="1800" b="1">
                <a:solidFill>
                  <a:srgbClr val="4A86E8"/>
                </a:solidFill>
              </a:rPr>
              <a:t>Developing</a:t>
            </a:r>
            <a:endParaRPr sz="1800" b="1">
              <a:solidFill>
                <a:srgbClr val="980000"/>
              </a:solidFill>
            </a:endParaRPr>
          </a:p>
        </p:txBody>
      </p:sp>
      <p:sp>
        <p:nvSpPr>
          <p:cNvPr id="281" name="Google Shape;281;p67"/>
          <p:cNvSpPr/>
          <p:nvPr/>
        </p:nvSpPr>
        <p:spPr>
          <a:xfrm>
            <a:off x="5054600" y="3169450"/>
            <a:ext cx="1003200" cy="571500"/>
          </a:xfrm>
          <a:prstGeom prst="stripedRightArrow">
            <a:avLst>
              <a:gd name="adj1" fmla="val 42222"/>
              <a:gd name="adj2" fmla="val 51110"/>
            </a:avLst>
          </a:prstGeom>
          <a:solidFill>
            <a:srgbClr val="2E8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8"/>
          <p:cNvSpPr txBox="1"/>
          <p:nvPr/>
        </p:nvSpPr>
        <p:spPr>
          <a:xfrm>
            <a:off x="228725" y="6075"/>
            <a:ext cx="60450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rPr>
              <a:t>Pay levels brackets</a:t>
            </a:r>
            <a:endParaRPr sz="3000" b="1">
              <a:solidFill>
                <a:schemeClr val="dk1"/>
              </a:solidFill>
            </a:endParaRPr>
          </a:p>
        </p:txBody>
      </p:sp>
      <p:sp>
        <p:nvSpPr>
          <p:cNvPr id="287" name="Google Shape;287;p68"/>
          <p:cNvSpPr txBox="1"/>
          <p:nvPr/>
        </p:nvSpPr>
        <p:spPr>
          <a:xfrm>
            <a:off x="1186722" y="841875"/>
            <a:ext cx="3063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t>1</a:t>
            </a:r>
            <a:endParaRPr sz="2400"/>
          </a:p>
        </p:txBody>
      </p:sp>
      <p:sp>
        <p:nvSpPr>
          <p:cNvPr id="288" name="Google Shape;288;p68"/>
          <p:cNvSpPr txBox="1"/>
          <p:nvPr/>
        </p:nvSpPr>
        <p:spPr>
          <a:xfrm>
            <a:off x="911022" y="1635894"/>
            <a:ext cx="8577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t>1.5</a:t>
            </a:r>
            <a:endParaRPr sz="2400"/>
          </a:p>
        </p:txBody>
      </p:sp>
      <p:sp>
        <p:nvSpPr>
          <p:cNvPr id="289" name="Google Shape;289;p68"/>
          <p:cNvSpPr txBox="1"/>
          <p:nvPr/>
        </p:nvSpPr>
        <p:spPr>
          <a:xfrm>
            <a:off x="911022" y="2453313"/>
            <a:ext cx="8577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t>2</a:t>
            </a:r>
            <a:endParaRPr sz="2400"/>
          </a:p>
        </p:txBody>
      </p:sp>
      <p:sp>
        <p:nvSpPr>
          <p:cNvPr id="290" name="Google Shape;290;p68"/>
          <p:cNvSpPr txBox="1"/>
          <p:nvPr/>
        </p:nvSpPr>
        <p:spPr>
          <a:xfrm>
            <a:off x="911022" y="3300131"/>
            <a:ext cx="8577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t>2.5</a:t>
            </a:r>
            <a:endParaRPr sz="2400"/>
          </a:p>
        </p:txBody>
      </p:sp>
      <p:sp>
        <p:nvSpPr>
          <p:cNvPr id="291" name="Google Shape;291;p68"/>
          <p:cNvSpPr txBox="1"/>
          <p:nvPr/>
        </p:nvSpPr>
        <p:spPr>
          <a:xfrm>
            <a:off x="911022" y="4017950"/>
            <a:ext cx="8577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t>3.5</a:t>
            </a:r>
            <a:endParaRPr sz="2400"/>
          </a:p>
        </p:txBody>
      </p:sp>
      <p:sp>
        <p:nvSpPr>
          <p:cNvPr id="292" name="Google Shape;292;p68"/>
          <p:cNvSpPr/>
          <p:nvPr/>
        </p:nvSpPr>
        <p:spPr>
          <a:xfrm>
            <a:off x="2415625" y="852450"/>
            <a:ext cx="2049000" cy="5598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A86E8"/>
              </a:solidFill>
            </a:endParaRPr>
          </a:p>
        </p:txBody>
      </p:sp>
      <p:sp>
        <p:nvSpPr>
          <p:cNvPr id="293" name="Google Shape;293;p68"/>
          <p:cNvSpPr/>
          <p:nvPr/>
        </p:nvSpPr>
        <p:spPr>
          <a:xfrm>
            <a:off x="2415625" y="1671600"/>
            <a:ext cx="2049000" cy="5598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8"/>
          <p:cNvSpPr/>
          <p:nvPr/>
        </p:nvSpPr>
        <p:spPr>
          <a:xfrm>
            <a:off x="2415625" y="2414550"/>
            <a:ext cx="2049000" cy="5598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8"/>
          <p:cNvSpPr/>
          <p:nvPr/>
        </p:nvSpPr>
        <p:spPr>
          <a:xfrm>
            <a:off x="2415625" y="3233700"/>
            <a:ext cx="2049000" cy="559800"/>
          </a:xfrm>
          <a:prstGeom prst="rect">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8"/>
          <p:cNvSpPr/>
          <p:nvPr/>
        </p:nvSpPr>
        <p:spPr>
          <a:xfrm>
            <a:off x="2415625" y="3976650"/>
            <a:ext cx="2049000" cy="559800"/>
          </a:xfrm>
          <a:prstGeom prst="rect">
            <a:avLst/>
          </a:prstGeom>
          <a:solidFill>
            <a:srgbClr val="EA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7" name="Google Shape;297;p68"/>
          <p:cNvSpPr txBox="1"/>
          <p:nvPr/>
        </p:nvSpPr>
        <p:spPr>
          <a:xfrm>
            <a:off x="2415625" y="891350"/>
            <a:ext cx="2049000" cy="45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t>Developing</a:t>
            </a:r>
            <a:endParaRPr sz="1800" b="1"/>
          </a:p>
        </p:txBody>
      </p:sp>
      <p:sp>
        <p:nvSpPr>
          <p:cNvPr id="298" name="Google Shape;298;p68"/>
          <p:cNvSpPr txBox="1"/>
          <p:nvPr/>
        </p:nvSpPr>
        <p:spPr>
          <a:xfrm>
            <a:off x="2415625" y="1729550"/>
            <a:ext cx="2049000" cy="45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t>Proficient A</a:t>
            </a:r>
            <a:endParaRPr sz="1800" b="1"/>
          </a:p>
        </p:txBody>
      </p:sp>
      <p:sp>
        <p:nvSpPr>
          <p:cNvPr id="299" name="Google Shape;299;p68"/>
          <p:cNvSpPr txBox="1"/>
          <p:nvPr/>
        </p:nvSpPr>
        <p:spPr>
          <a:xfrm>
            <a:off x="2415625" y="2491550"/>
            <a:ext cx="2049000" cy="45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a:t>Proficient B</a:t>
            </a:r>
            <a:endParaRPr sz="1800"/>
          </a:p>
        </p:txBody>
      </p:sp>
      <p:sp>
        <p:nvSpPr>
          <p:cNvPr id="300" name="Google Shape;300;p68"/>
          <p:cNvSpPr txBox="1"/>
          <p:nvPr/>
        </p:nvSpPr>
        <p:spPr>
          <a:xfrm>
            <a:off x="2415625" y="3253550"/>
            <a:ext cx="2049000" cy="5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t>Advanced A</a:t>
            </a:r>
            <a:endParaRPr sz="1800" b="1"/>
          </a:p>
        </p:txBody>
      </p:sp>
      <p:sp>
        <p:nvSpPr>
          <p:cNvPr id="301" name="Google Shape;301;p68"/>
          <p:cNvSpPr txBox="1"/>
          <p:nvPr/>
        </p:nvSpPr>
        <p:spPr>
          <a:xfrm>
            <a:off x="2415625" y="4015550"/>
            <a:ext cx="2049000" cy="5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t>Advanced B</a:t>
            </a:r>
            <a:endParaRPr sz="1800" b="1"/>
          </a:p>
        </p:txBody>
      </p:sp>
      <p:sp>
        <p:nvSpPr>
          <p:cNvPr id="302" name="Google Shape;302;p68"/>
          <p:cNvSpPr/>
          <p:nvPr/>
        </p:nvSpPr>
        <p:spPr>
          <a:xfrm>
            <a:off x="1890525" y="841350"/>
            <a:ext cx="306300" cy="540000"/>
          </a:xfrm>
          <a:prstGeom prst="upDownArrow">
            <a:avLst>
              <a:gd name="adj1" fmla="val 50000"/>
              <a:gd name="adj2" fmla="val 50000"/>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8"/>
          <p:cNvSpPr/>
          <p:nvPr/>
        </p:nvSpPr>
        <p:spPr>
          <a:xfrm>
            <a:off x="1890525" y="1704075"/>
            <a:ext cx="306300" cy="1282800"/>
          </a:xfrm>
          <a:prstGeom prst="upDownArrow">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8"/>
          <p:cNvSpPr/>
          <p:nvPr/>
        </p:nvSpPr>
        <p:spPr>
          <a:xfrm>
            <a:off x="1890525" y="3253550"/>
            <a:ext cx="306300" cy="1282800"/>
          </a:xfrm>
          <a:prstGeom prst="upDown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68"/>
          <p:cNvCxnSpPr/>
          <p:nvPr/>
        </p:nvCxnSpPr>
        <p:spPr>
          <a:xfrm>
            <a:off x="1157700" y="1590275"/>
            <a:ext cx="3453600" cy="0"/>
          </a:xfrm>
          <a:prstGeom prst="straightConnector1">
            <a:avLst/>
          </a:prstGeom>
          <a:noFill/>
          <a:ln w="19050" cap="flat" cmpd="sng">
            <a:solidFill>
              <a:schemeClr val="dk2"/>
            </a:solidFill>
            <a:prstDash val="dot"/>
            <a:round/>
            <a:headEnd type="none" w="med" len="med"/>
            <a:tailEnd type="none" w="med" len="med"/>
          </a:ln>
        </p:spPr>
      </p:cxnSp>
      <p:cxnSp>
        <p:nvCxnSpPr>
          <p:cNvPr id="306" name="Google Shape;306;p68"/>
          <p:cNvCxnSpPr/>
          <p:nvPr/>
        </p:nvCxnSpPr>
        <p:spPr>
          <a:xfrm>
            <a:off x="1081500" y="3114275"/>
            <a:ext cx="3453600" cy="0"/>
          </a:xfrm>
          <a:prstGeom prst="straightConnector1">
            <a:avLst/>
          </a:prstGeom>
          <a:noFill/>
          <a:ln w="19050" cap="flat" cmpd="sng">
            <a:solidFill>
              <a:schemeClr val="dk2"/>
            </a:solidFill>
            <a:prstDash val="dot"/>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9"/>
          <p:cNvSpPr txBox="1">
            <a:spLocks noGrp="1"/>
          </p:cNvSpPr>
          <p:nvPr>
            <p:ph type="sldNum" idx="12"/>
          </p:nvPr>
        </p:nvSpPr>
        <p:spPr>
          <a:xfrm>
            <a:off x="8784775" y="4693675"/>
            <a:ext cx="321300" cy="411900"/>
          </a:xfrm>
          <a:prstGeom prst="rect">
            <a:avLst/>
          </a:prstGeom>
        </p:spPr>
        <p:txBody>
          <a:bodyPr spcFirstLastPara="1" wrap="square" lIns="0" tIns="0" rIns="91425" bIns="0" anchor="ctr" anchorCtr="0">
            <a:noAutofit/>
          </a:bodyPr>
          <a:lstStyle/>
          <a:p>
            <a:pPr marL="0" lvl="0" indent="0" algn="l" rtl="0">
              <a:spcBef>
                <a:spcPts val="0"/>
              </a:spcBef>
              <a:spcAft>
                <a:spcPts val="0"/>
              </a:spcAft>
              <a:buClr>
                <a:schemeClr val="lt1"/>
              </a:buClr>
              <a:buSzPts val="1200"/>
              <a:buFont typeface="Arial"/>
              <a:buNone/>
            </a:pPr>
            <a:fld id="{00000000-1234-1234-1234-123412341234}" type="slidenum">
              <a:rPr lang="en-GB"/>
              <a:t>14</a:t>
            </a:fld>
            <a:endParaRPr/>
          </a:p>
        </p:txBody>
      </p:sp>
      <p:pic>
        <p:nvPicPr>
          <p:cNvPr id="312" name="Google Shape;312;p69"/>
          <p:cNvPicPr preferRelativeResize="0"/>
          <p:nvPr/>
        </p:nvPicPr>
        <p:blipFill rotWithShape="1">
          <a:blip r:embed="rId3">
            <a:alphaModFix/>
          </a:blip>
          <a:srcRect t="8340"/>
          <a:stretch/>
        </p:blipFill>
        <p:spPr>
          <a:xfrm>
            <a:off x="0" y="-25625"/>
            <a:ext cx="9144000" cy="5581875"/>
          </a:xfrm>
          <a:prstGeom prst="rect">
            <a:avLst/>
          </a:prstGeom>
          <a:noFill/>
          <a:ln>
            <a:noFill/>
          </a:ln>
        </p:spPr>
      </p:pic>
      <p:sp>
        <p:nvSpPr>
          <p:cNvPr id="313" name="Google Shape;313;p69"/>
          <p:cNvSpPr/>
          <p:nvPr/>
        </p:nvSpPr>
        <p:spPr>
          <a:xfrm>
            <a:off x="1216550" y="689775"/>
            <a:ext cx="6644400" cy="3255600"/>
          </a:xfrm>
          <a:prstGeom prst="rect">
            <a:avLst/>
          </a:prstGeom>
          <a:solidFill>
            <a:srgbClr val="FFFFFF">
              <a:alpha val="89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9"/>
          <p:cNvSpPr txBox="1"/>
          <p:nvPr/>
        </p:nvSpPr>
        <p:spPr>
          <a:xfrm>
            <a:off x="1216600" y="689775"/>
            <a:ext cx="6644400" cy="32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4800">
                <a:solidFill>
                  <a:srgbClr val="434343"/>
                </a:solidFill>
              </a:rPr>
              <a:t>Q&amp;A session</a:t>
            </a:r>
            <a:endParaRPr sz="48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70B8"/>
        </a:solidFill>
        <a:effectLst/>
      </p:bgPr>
    </p:bg>
    <p:spTree>
      <p:nvGrpSpPr>
        <p:cNvPr id="1" name="Shape 318"/>
        <p:cNvGrpSpPr/>
        <p:nvPr/>
      </p:nvGrpSpPr>
      <p:grpSpPr>
        <a:xfrm>
          <a:off x="0" y="0"/>
          <a:ext cx="0" cy="0"/>
          <a:chOff x="0" y="0"/>
          <a:chExt cx="0" cy="0"/>
        </a:xfrm>
      </p:grpSpPr>
      <p:sp>
        <p:nvSpPr>
          <p:cNvPr id="319" name="Google Shape;319;p70"/>
          <p:cNvSpPr txBox="1"/>
          <p:nvPr/>
        </p:nvSpPr>
        <p:spPr>
          <a:xfrm>
            <a:off x="648518" y="481366"/>
            <a:ext cx="7845900" cy="41799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r>
              <a:rPr lang="en-GB" sz="8400" b="1">
                <a:solidFill>
                  <a:srgbClr val="FFFFFF"/>
                </a:solidFill>
                <a:latin typeface="Helvetica Neue"/>
                <a:ea typeface="Helvetica Neue"/>
                <a:cs typeface="Helvetica Neue"/>
                <a:sym typeface="Helvetica Neue"/>
              </a:rPr>
              <a:t>The DDaT Pay Approach</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1"/>
          <p:cNvSpPr/>
          <p:nvPr/>
        </p:nvSpPr>
        <p:spPr>
          <a:xfrm>
            <a:off x="5989775" y="-12375"/>
            <a:ext cx="3154200" cy="467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1"/>
          <p:cNvSpPr txBox="1">
            <a:spLocks noGrp="1"/>
          </p:cNvSpPr>
          <p:nvPr>
            <p:ph type="title"/>
          </p:nvPr>
        </p:nvSpPr>
        <p:spPr>
          <a:xfrm>
            <a:off x="444175" y="20475"/>
            <a:ext cx="8028000" cy="48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3000" b="1">
                <a:solidFill>
                  <a:srgbClr val="000000"/>
                </a:solidFill>
                <a:latin typeface="Helvetica Neue"/>
                <a:ea typeface="Helvetica Neue"/>
                <a:cs typeface="Helvetica Neue"/>
                <a:sym typeface="Helvetica Neue"/>
              </a:rPr>
              <a:t>Objectives</a:t>
            </a:r>
            <a:r>
              <a:rPr lang="en-GB"/>
              <a:t> </a:t>
            </a:r>
            <a:endParaRPr/>
          </a:p>
        </p:txBody>
      </p:sp>
      <p:sp>
        <p:nvSpPr>
          <p:cNvPr id="326" name="Google Shape;326;p71"/>
          <p:cNvSpPr txBox="1">
            <a:spLocks noGrp="1"/>
          </p:cNvSpPr>
          <p:nvPr>
            <p:ph type="body" idx="1"/>
          </p:nvPr>
        </p:nvSpPr>
        <p:spPr>
          <a:xfrm>
            <a:off x="238275" y="1047600"/>
            <a:ext cx="5403600" cy="3048300"/>
          </a:xfrm>
          <a:prstGeom prst="rect">
            <a:avLst/>
          </a:prstGeom>
          <a:noFill/>
          <a:ln>
            <a:noFill/>
          </a:ln>
        </p:spPr>
        <p:txBody>
          <a:bodyPr spcFirstLastPara="1" wrap="square" lIns="91425" tIns="91425" rIns="91425" bIns="91425" anchor="ctr" anchorCtr="0">
            <a:noAutofit/>
          </a:bodyPr>
          <a:lstStyle/>
          <a:p>
            <a:pPr marL="457200" lvl="0" indent="-330200" algn="l" rtl="0">
              <a:spcBef>
                <a:spcPts val="0"/>
              </a:spcBef>
              <a:spcAft>
                <a:spcPts val="0"/>
              </a:spcAft>
              <a:buClr>
                <a:srgbClr val="000000"/>
              </a:buClr>
              <a:buSzPts val="1600"/>
              <a:buChar char="●"/>
            </a:pPr>
            <a:r>
              <a:rPr lang="en-GB" sz="1600">
                <a:solidFill>
                  <a:srgbClr val="000000"/>
                </a:solidFill>
              </a:rPr>
              <a:t>Address retention issues by offering a competitive remuneration package which recognises specialist skills</a:t>
            </a:r>
            <a:br>
              <a:rPr lang="en-GB" sz="1600">
                <a:solidFill>
                  <a:srgbClr val="000000"/>
                </a:solidFill>
              </a:rPr>
            </a:b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Attract a wide talent pool</a:t>
            </a:r>
            <a:br>
              <a:rPr lang="en-GB" sz="1600">
                <a:solidFill>
                  <a:srgbClr val="000000"/>
                </a:solidFill>
              </a:rPr>
            </a:b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To provide a transparent and consistent approach to pay for DDaT professionals</a:t>
            </a:r>
            <a:br>
              <a:rPr lang="en-GB" sz="1600">
                <a:solidFill>
                  <a:srgbClr val="000000"/>
                </a:solidFill>
              </a:rPr>
            </a:br>
            <a:endParaRPr sz="1600">
              <a:solidFill>
                <a:srgbClr val="000000"/>
              </a:solidFill>
            </a:endParaRPr>
          </a:p>
          <a:p>
            <a:pPr marL="457200" lvl="0" indent="-330200" algn="l" rtl="0">
              <a:spcBef>
                <a:spcPts val="0"/>
              </a:spcBef>
              <a:spcAft>
                <a:spcPts val="0"/>
              </a:spcAft>
              <a:buClr>
                <a:srgbClr val="000000"/>
              </a:buClr>
              <a:buSzPts val="1600"/>
              <a:buChar char="●"/>
            </a:pPr>
            <a:r>
              <a:rPr lang="en-GB" sz="1600">
                <a:solidFill>
                  <a:srgbClr val="000000"/>
                </a:solidFill>
              </a:rPr>
              <a:t>To provide tools for developing the capability of DDaT professionals within Cabinet Office</a:t>
            </a:r>
            <a:endParaRPr sz="1600">
              <a:solidFill>
                <a:srgbClr val="000000"/>
              </a:solidFill>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pic>
        <p:nvPicPr>
          <p:cNvPr id="327" name="Google Shape;327;p71"/>
          <p:cNvPicPr preferRelativeResize="0"/>
          <p:nvPr/>
        </p:nvPicPr>
        <p:blipFill rotWithShape="1">
          <a:blip r:embed="rId3">
            <a:alphaModFix/>
          </a:blip>
          <a:srcRect l="13770" t="4531" r="11188" b="2428"/>
          <a:stretch/>
        </p:blipFill>
        <p:spPr>
          <a:xfrm>
            <a:off x="6065975" y="280500"/>
            <a:ext cx="3003400" cy="2977050"/>
          </a:xfrm>
          <a:prstGeom prst="rect">
            <a:avLst/>
          </a:prstGeom>
          <a:noFill/>
          <a:ln>
            <a:noFill/>
          </a:ln>
        </p:spPr>
      </p:pic>
      <p:sp>
        <p:nvSpPr>
          <p:cNvPr id="328" name="Google Shape;328;p71"/>
          <p:cNvSpPr txBox="1"/>
          <p:nvPr/>
        </p:nvSpPr>
        <p:spPr>
          <a:xfrm>
            <a:off x="6300750" y="3333900"/>
            <a:ext cx="2804100" cy="14757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GB" sz="1600">
                <a:solidFill>
                  <a:srgbClr val="1D70B8"/>
                </a:solidFill>
              </a:rPr>
              <a:t>Introducing the central DDaT professional Pay Approach in Cabinet Office strengthens GDS functional leadership</a:t>
            </a:r>
            <a:endParaRPr sz="1600">
              <a:solidFill>
                <a:srgbClr val="1D70B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2"/>
          <p:cNvSpPr/>
          <p:nvPr/>
        </p:nvSpPr>
        <p:spPr>
          <a:xfrm>
            <a:off x="4646800" y="1595525"/>
            <a:ext cx="4173300" cy="2486400"/>
          </a:xfrm>
          <a:prstGeom prst="rect">
            <a:avLst/>
          </a:prstGeom>
          <a:noFill/>
          <a:ln w="3810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2"/>
          <p:cNvSpPr txBox="1"/>
          <p:nvPr/>
        </p:nvSpPr>
        <p:spPr>
          <a:xfrm>
            <a:off x="125" y="6075"/>
            <a:ext cx="91440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latin typeface="Helvetica Neue"/>
                <a:ea typeface="Helvetica Neue"/>
                <a:cs typeface="Helvetica Neue"/>
                <a:sym typeface="Helvetica Neue"/>
              </a:rPr>
              <a:t>Pay Options - a genesis</a:t>
            </a:r>
            <a:endParaRPr sz="3000" b="1">
              <a:solidFill>
                <a:schemeClr val="dk1"/>
              </a:solidFill>
              <a:latin typeface="Helvetica Neue"/>
              <a:ea typeface="Helvetica Neue"/>
              <a:cs typeface="Helvetica Neue"/>
              <a:sym typeface="Helvetica Neue"/>
            </a:endParaRPr>
          </a:p>
        </p:txBody>
      </p:sp>
      <p:sp>
        <p:nvSpPr>
          <p:cNvPr id="335" name="Google Shape;335;p72"/>
          <p:cNvSpPr/>
          <p:nvPr/>
        </p:nvSpPr>
        <p:spPr>
          <a:xfrm>
            <a:off x="662950" y="2063825"/>
            <a:ext cx="1668900" cy="1887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2"/>
          <p:cNvSpPr/>
          <p:nvPr/>
        </p:nvSpPr>
        <p:spPr>
          <a:xfrm>
            <a:off x="662950" y="871300"/>
            <a:ext cx="1668900" cy="10212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2"/>
          <p:cNvSpPr txBox="1"/>
          <p:nvPr/>
        </p:nvSpPr>
        <p:spPr>
          <a:xfrm>
            <a:off x="662950" y="997900"/>
            <a:ext cx="1668900" cy="7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rgbClr val="FFFFFF"/>
                </a:solidFill>
              </a:rPr>
              <a:t>Allowance</a:t>
            </a:r>
            <a:endParaRPr sz="1800">
              <a:solidFill>
                <a:srgbClr val="FFFFFF"/>
              </a:solidFill>
            </a:endParaRPr>
          </a:p>
        </p:txBody>
      </p:sp>
      <p:sp>
        <p:nvSpPr>
          <p:cNvPr id="338" name="Google Shape;338;p72"/>
          <p:cNvSpPr txBox="1"/>
          <p:nvPr/>
        </p:nvSpPr>
        <p:spPr>
          <a:xfrm>
            <a:off x="662950" y="2674300"/>
            <a:ext cx="1668900" cy="7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rgbClr val="FFFFFF"/>
                </a:solidFill>
              </a:rPr>
              <a:t>Base</a:t>
            </a:r>
            <a:endParaRPr sz="1800">
              <a:solidFill>
                <a:srgbClr val="FFFFFF"/>
              </a:solidFill>
            </a:endParaRPr>
          </a:p>
          <a:p>
            <a:pPr marL="0" lvl="0" indent="0" algn="ctr" rtl="0">
              <a:spcBef>
                <a:spcPts val="0"/>
              </a:spcBef>
              <a:spcAft>
                <a:spcPts val="0"/>
              </a:spcAft>
              <a:buNone/>
            </a:pPr>
            <a:r>
              <a:rPr lang="en-GB" sz="1800">
                <a:solidFill>
                  <a:srgbClr val="FFFFFF"/>
                </a:solidFill>
              </a:rPr>
              <a:t>pay</a:t>
            </a:r>
            <a:endParaRPr sz="1800">
              <a:solidFill>
                <a:srgbClr val="FFFFFF"/>
              </a:solidFill>
            </a:endParaRPr>
          </a:p>
        </p:txBody>
      </p:sp>
      <p:sp>
        <p:nvSpPr>
          <p:cNvPr id="339" name="Google Shape;339;p72"/>
          <p:cNvSpPr/>
          <p:nvPr/>
        </p:nvSpPr>
        <p:spPr>
          <a:xfrm>
            <a:off x="2484125" y="1602825"/>
            <a:ext cx="320100" cy="1125300"/>
          </a:xfrm>
          <a:prstGeom prst="upDown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2"/>
          <p:cNvSpPr txBox="1"/>
          <p:nvPr/>
        </p:nvSpPr>
        <p:spPr>
          <a:xfrm>
            <a:off x="662950" y="3924300"/>
            <a:ext cx="16689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Proficiency level</a:t>
            </a:r>
            <a:endParaRPr b="1"/>
          </a:p>
          <a:p>
            <a:pPr marL="0" lvl="0" indent="0" algn="ctr" rtl="0">
              <a:spcBef>
                <a:spcPts val="0"/>
              </a:spcBef>
              <a:spcAft>
                <a:spcPts val="0"/>
              </a:spcAft>
              <a:buNone/>
            </a:pPr>
            <a:r>
              <a:rPr lang="en-GB" b="1"/>
              <a:t>in a Group role</a:t>
            </a:r>
            <a:endParaRPr b="1"/>
          </a:p>
        </p:txBody>
      </p:sp>
      <p:sp>
        <p:nvSpPr>
          <p:cNvPr id="341" name="Google Shape;341;p72"/>
          <p:cNvSpPr/>
          <p:nvPr/>
        </p:nvSpPr>
        <p:spPr>
          <a:xfrm rot="5400000">
            <a:off x="2999650" y="3500250"/>
            <a:ext cx="320100" cy="1483500"/>
          </a:xfrm>
          <a:prstGeom prst="upDownArrow">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2"/>
          <p:cNvSpPr txBox="1"/>
          <p:nvPr/>
        </p:nvSpPr>
        <p:spPr>
          <a:xfrm>
            <a:off x="2484125" y="2863938"/>
            <a:ext cx="4914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600" b="1"/>
              <a:t>?</a:t>
            </a:r>
            <a:endParaRPr sz="3600" b="1"/>
          </a:p>
        </p:txBody>
      </p:sp>
      <p:sp>
        <p:nvSpPr>
          <p:cNvPr id="343" name="Google Shape;343;p72"/>
          <p:cNvSpPr txBox="1"/>
          <p:nvPr/>
        </p:nvSpPr>
        <p:spPr>
          <a:xfrm>
            <a:off x="4718075" y="1178500"/>
            <a:ext cx="2865000" cy="4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CC4125"/>
                </a:solidFill>
              </a:rPr>
              <a:t>A set of constraints</a:t>
            </a:r>
            <a:endParaRPr sz="1600" b="1">
              <a:solidFill>
                <a:srgbClr val="CC4125"/>
              </a:solidFill>
            </a:endParaRPr>
          </a:p>
        </p:txBody>
      </p:sp>
      <p:sp>
        <p:nvSpPr>
          <p:cNvPr id="344" name="Google Shape;344;p72"/>
          <p:cNvSpPr txBox="1"/>
          <p:nvPr/>
        </p:nvSpPr>
        <p:spPr>
          <a:xfrm>
            <a:off x="4735850" y="1645925"/>
            <a:ext cx="4084200" cy="19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rgbClr val="CC4125"/>
                </a:solidFill>
              </a:rPr>
              <a:t>Pay Approach maximas</a:t>
            </a:r>
            <a:endParaRPr sz="1600">
              <a:solidFill>
                <a:srgbClr val="CC4125"/>
              </a:solidFill>
            </a:endParaRPr>
          </a:p>
          <a:p>
            <a:pPr marL="0" lvl="0" indent="0" algn="l" rtl="0">
              <a:spcBef>
                <a:spcPts val="0"/>
              </a:spcBef>
              <a:spcAft>
                <a:spcPts val="0"/>
              </a:spcAft>
              <a:buNone/>
            </a:pPr>
            <a:r>
              <a:rPr lang="en-GB" sz="1600">
                <a:solidFill>
                  <a:srgbClr val="CC4125"/>
                </a:solidFill>
              </a:rPr>
              <a:t>Pay Approach mid-point allowance budget</a:t>
            </a:r>
            <a:endParaRPr sz="1600">
              <a:solidFill>
                <a:srgbClr val="CC4125"/>
              </a:solidFill>
            </a:endParaRPr>
          </a:p>
          <a:p>
            <a:pPr marL="0" lvl="0" indent="0" algn="l" rtl="0">
              <a:spcBef>
                <a:spcPts val="0"/>
              </a:spcBef>
              <a:spcAft>
                <a:spcPts val="0"/>
              </a:spcAft>
              <a:buNone/>
            </a:pPr>
            <a:endParaRPr sz="1600">
              <a:solidFill>
                <a:srgbClr val="CC4125"/>
              </a:solidFill>
            </a:endParaRPr>
          </a:p>
          <a:p>
            <a:pPr marL="0" lvl="0" indent="0" algn="l" rtl="0">
              <a:spcBef>
                <a:spcPts val="0"/>
              </a:spcBef>
              <a:spcAft>
                <a:spcPts val="0"/>
              </a:spcAft>
              <a:buNone/>
            </a:pPr>
            <a:r>
              <a:rPr lang="en-GB" sz="1600">
                <a:solidFill>
                  <a:srgbClr val="CC4125"/>
                </a:solidFill>
              </a:rPr>
              <a:t>Affordability for the organisation</a:t>
            </a:r>
            <a:endParaRPr sz="1600">
              <a:solidFill>
                <a:srgbClr val="CC4125"/>
              </a:solidFill>
            </a:endParaRPr>
          </a:p>
          <a:p>
            <a:pPr marL="0" lvl="0" indent="0" algn="l" rtl="0">
              <a:spcBef>
                <a:spcPts val="0"/>
              </a:spcBef>
              <a:spcAft>
                <a:spcPts val="0"/>
              </a:spcAft>
              <a:buNone/>
            </a:pPr>
            <a:r>
              <a:rPr lang="en-GB" sz="1600">
                <a:solidFill>
                  <a:srgbClr val="CC4125"/>
                </a:solidFill>
              </a:rPr>
              <a:t>Existing Pay measures (Higher Starting Salaries, Spot rates, Pay Awards)</a:t>
            </a:r>
            <a:endParaRPr sz="1600">
              <a:solidFill>
                <a:srgbClr val="CC4125"/>
              </a:solidFill>
            </a:endParaRPr>
          </a:p>
          <a:p>
            <a:pPr marL="0" lvl="0" indent="0" algn="l" rtl="0">
              <a:spcBef>
                <a:spcPts val="0"/>
              </a:spcBef>
              <a:spcAft>
                <a:spcPts val="0"/>
              </a:spcAft>
              <a:buNone/>
            </a:pPr>
            <a:endParaRPr sz="1600">
              <a:solidFill>
                <a:srgbClr val="CC4125"/>
              </a:solidFill>
            </a:endParaRPr>
          </a:p>
          <a:p>
            <a:pPr marL="0" lvl="0" indent="0" algn="l" rtl="0">
              <a:spcBef>
                <a:spcPts val="0"/>
              </a:spcBef>
              <a:spcAft>
                <a:spcPts val="0"/>
              </a:spcAft>
              <a:buNone/>
            </a:pPr>
            <a:r>
              <a:rPr lang="en-GB" sz="1600">
                <a:solidFill>
                  <a:srgbClr val="CC4125"/>
                </a:solidFill>
              </a:rPr>
              <a:t>Fair and consistent</a:t>
            </a:r>
            <a:endParaRPr sz="1600">
              <a:solidFill>
                <a:srgbClr val="CC4125"/>
              </a:solidFill>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73"/>
          <p:cNvSpPr txBox="1">
            <a:spLocks noGrp="1"/>
          </p:cNvSpPr>
          <p:nvPr>
            <p:ph type="sldNum" idx="12"/>
          </p:nvPr>
        </p:nvSpPr>
        <p:spPr>
          <a:xfrm>
            <a:off x="8784775" y="4693675"/>
            <a:ext cx="321300" cy="411900"/>
          </a:xfrm>
          <a:prstGeom prst="rect">
            <a:avLst/>
          </a:prstGeom>
        </p:spPr>
        <p:txBody>
          <a:bodyPr spcFirstLastPara="1" wrap="square" lIns="0" tIns="0" rIns="91425" bIns="0" anchor="ctr" anchorCtr="0">
            <a:noAutofit/>
          </a:bodyPr>
          <a:lstStyle/>
          <a:p>
            <a:pPr marL="0" lvl="0" indent="0" algn="l" rtl="0">
              <a:spcBef>
                <a:spcPts val="0"/>
              </a:spcBef>
              <a:spcAft>
                <a:spcPts val="0"/>
              </a:spcAft>
              <a:buClr>
                <a:schemeClr val="lt1"/>
              </a:buClr>
              <a:buSzPts val="1200"/>
              <a:buFont typeface="Arial"/>
              <a:buNone/>
            </a:pPr>
            <a:fld id="{00000000-1234-1234-1234-123412341234}" type="slidenum">
              <a:rPr lang="en-GB"/>
              <a:t>18</a:t>
            </a:fld>
            <a:endParaRPr/>
          </a:p>
        </p:txBody>
      </p:sp>
      <p:pic>
        <p:nvPicPr>
          <p:cNvPr id="350" name="Google Shape;350;p73"/>
          <p:cNvPicPr preferRelativeResize="0"/>
          <p:nvPr/>
        </p:nvPicPr>
        <p:blipFill rotWithShape="1">
          <a:blip r:embed="rId3">
            <a:alphaModFix/>
          </a:blip>
          <a:srcRect t="8340"/>
          <a:stretch/>
        </p:blipFill>
        <p:spPr>
          <a:xfrm>
            <a:off x="0" y="-25625"/>
            <a:ext cx="9144000" cy="5581875"/>
          </a:xfrm>
          <a:prstGeom prst="rect">
            <a:avLst/>
          </a:prstGeom>
          <a:noFill/>
          <a:ln>
            <a:noFill/>
          </a:ln>
        </p:spPr>
      </p:pic>
      <p:sp>
        <p:nvSpPr>
          <p:cNvPr id="351" name="Google Shape;351;p73"/>
          <p:cNvSpPr/>
          <p:nvPr/>
        </p:nvSpPr>
        <p:spPr>
          <a:xfrm>
            <a:off x="771050" y="689775"/>
            <a:ext cx="7306200" cy="3255600"/>
          </a:xfrm>
          <a:prstGeom prst="rect">
            <a:avLst/>
          </a:prstGeom>
          <a:solidFill>
            <a:srgbClr val="FFFFFF">
              <a:alpha val="89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3"/>
          <p:cNvSpPr txBox="1"/>
          <p:nvPr/>
        </p:nvSpPr>
        <p:spPr>
          <a:xfrm>
            <a:off x="404325" y="795150"/>
            <a:ext cx="7917300" cy="315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4800">
                <a:solidFill>
                  <a:srgbClr val="434343"/>
                </a:solidFill>
              </a:rPr>
              <a:t>Which pay design option would you choose?</a:t>
            </a:r>
            <a:endParaRPr sz="4800">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74"/>
          <p:cNvSpPr txBox="1"/>
          <p:nvPr/>
        </p:nvSpPr>
        <p:spPr>
          <a:xfrm>
            <a:off x="228725" y="6075"/>
            <a:ext cx="83874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latin typeface="Helvetica Neue"/>
                <a:ea typeface="Helvetica Neue"/>
                <a:cs typeface="Helvetica Neue"/>
                <a:sym typeface="Helvetica Neue"/>
              </a:rPr>
              <a:t>Pay Options - a genesis</a:t>
            </a:r>
            <a:endParaRPr sz="3000" b="1">
              <a:solidFill>
                <a:schemeClr val="dk1"/>
              </a:solidFill>
              <a:latin typeface="Helvetica Neue"/>
              <a:ea typeface="Helvetica Neue"/>
              <a:cs typeface="Helvetica Neue"/>
              <a:sym typeface="Helvetica Neue"/>
            </a:endParaRPr>
          </a:p>
        </p:txBody>
      </p:sp>
      <p:sp>
        <p:nvSpPr>
          <p:cNvPr id="358" name="Google Shape;358;p74"/>
          <p:cNvSpPr txBox="1"/>
          <p:nvPr/>
        </p:nvSpPr>
        <p:spPr>
          <a:xfrm>
            <a:off x="731950" y="3618750"/>
            <a:ext cx="7333800" cy="668100"/>
          </a:xfrm>
          <a:prstGeom prst="rect">
            <a:avLst/>
          </a:prstGeom>
          <a:noFill/>
          <a:ln>
            <a:noFill/>
          </a:ln>
        </p:spPr>
        <p:txBody>
          <a:bodyPr spcFirstLastPara="1" wrap="square" lIns="17150" tIns="17150" rIns="17150" bIns="17150" anchor="ctr" anchorCtr="0">
            <a:noAutofit/>
          </a:bodyPr>
          <a:lstStyle/>
          <a:p>
            <a:pPr marL="0" lvl="0" indent="0" algn="l" rtl="0">
              <a:lnSpc>
                <a:spcPct val="115000"/>
              </a:lnSpc>
              <a:spcBef>
                <a:spcPts val="0"/>
              </a:spcBef>
              <a:spcAft>
                <a:spcPts val="0"/>
              </a:spcAft>
              <a:buNone/>
            </a:pPr>
            <a:r>
              <a:rPr lang="en-GB" sz="1800" b="1">
                <a:latin typeface="Helvetica Neue"/>
                <a:ea typeface="Helvetica Neue"/>
                <a:cs typeface="Helvetica Neue"/>
                <a:sym typeface="Helvetica Neue"/>
              </a:rPr>
              <a:t>3. Flexible annual package </a:t>
            </a:r>
            <a:r>
              <a:rPr lang="en-GB" sz="1800">
                <a:latin typeface="Helvetica Neue"/>
                <a:ea typeface="Helvetica Neue"/>
                <a:cs typeface="Helvetica Neue"/>
                <a:sym typeface="Helvetica Neue"/>
              </a:rPr>
              <a:t>with flexible splits between salaries and allowances (no set allowances).</a:t>
            </a:r>
            <a:endParaRPr sz="1800">
              <a:latin typeface="Helvetica Neue"/>
              <a:ea typeface="Helvetica Neue"/>
              <a:cs typeface="Helvetica Neue"/>
              <a:sym typeface="Helvetica Neue"/>
            </a:endParaRPr>
          </a:p>
        </p:txBody>
      </p:sp>
      <p:sp>
        <p:nvSpPr>
          <p:cNvPr id="359" name="Google Shape;359;p74"/>
          <p:cNvSpPr/>
          <p:nvPr/>
        </p:nvSpPr>
        <p:spPr>
          <a:xfrm>
            <a:off x="620600" y="2231425"/>
            <a:ext cx="7395900" cy="1026300"/>
          </a:xfrm>
          <a:prstGeom prst="rect">
            <a:avLst/>
          </a:prstGeom>
          <a:noFill/>
          <a:ln w="38100" cap="flat" cmpd="sng">
            <a:solidFill>
              <a:srgbClr val="2E89CA"/>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4"/>
          <p:cNvSpPr txBox="1"/>
          <p:nvPr/>
        </p:nvSpPr>
        <p:spPr>
          <a:xfrm>
            <a:off x="682425" y="1091000"/>
            <a:ext cx="7333800" cy="8556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GB" sz="1800" b="1">
                <a:solidFill>
                  <a:schemeClr val="dk1"/>
                </a:solidFill>
                <a:latin typeface="Helvetica Neue"/>
                <a:ea typeface="Helvetica Neue"/>
                <a:cs typeface="Helvetica Neue"/>
                <a:sym typeface="Helvetica Neue"/>
              </a:rPr>
              <a:t>1. Fixed salary</a:t>
            </a:r>
            <a:r>
              <a:rPr lang="en-GB" sz="1800">
                <a:solidFill>
                  <a:schemeClr val="dk1"/>
                </a:solidFill>
                <a:latin typeface="Helvetica Neue"/>
                <a:ea typeface="Helvetica Neue"/>
                <a:cs typeface="Helvetica Neue"/>
                <a:sym typeface="Helvetica Neue"/>
              </a:rPr>
              <a:t> allocated to a proficiency level, </a:t>
            </a:r>
            <a:r>
              <a:rPr lang="en-GB" sz="1800" b="1">
                <a:solidFill>
                  <a:schemeClr val="dk1"/>
                </a:solidFill>
                <a:latin typeface="Helvetica Neue"/>
                <a:ea typeface="Helvetica Neue"/>
                <a:cs typeface="Helvetica Neue"/>
                <a:sym typeface="Helvetica Neue"/>
              </a:rPr>
              <a:t>fixed allowance </a:t>
            </a:r>
            <a:r>
              <a:rPr lang="en-GB" sz="1800">
                <a:solidFill>
                  <a:schemeClr val="dk1"/>
                </a:solidFill>
                <a:latin typeface="Helvetica Neue"/>
                <a:ea typeface="Helvetica Neue"/>
                <a:cs typeface="Helvetica Neue"/>
                <a:sym typeface="Helvetica Neue"/>
              </a:rPr>
              <a:t>above either the pay band mid-point or max-point.</a:t>
            </a:r>
            <a:endParaRPr/>
          </a:p>
        </p:txBody>
      </p:sp>
      <p:sp>
        <p:nvSpPr>
          <p:cNvPr id="361" name="Google Shape;361;p74"/>
          <p:cNvSpPr txBox="1"/>
          <p:nvPr/>
        </p:nvSpPr>
        <p:spPr>
          <a:xfrm>
            <a:off x="682425" y="2248225"/>
            <a:ext cx="7333800" cy="635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000"/>
              </a:spcAft>
              <a:buNone/>
            </a:pPr>
            <a:r>
              <a:rPr lang="en-GB" sz="1800" b="1">
                <a:solidFill>
                  <a:schemeClr val="dk1"/>
                </a:solidFill>
                <a:latin typeface="Helvetica Neue"/>
                <a:ea typeface="Helvetica Neue"/>
                <a:cs typeface="Helvetica Neue"/>
                <a:sym typeface="Helvetica Neue"/>
              </a:rPr>
              <a:t>2. Fixed annual package</a:t>
            </a:r>
            <a:r>
              <a:rPr lang="en-GB" sz="1800">
                <a:solidFill>
                  <a:schemeClr val="dk1"/>
                </a:solidFill>
                <a:latin typeface="Helvetica Neue"/>
                <a:ea typeface="Helvetica Neue"/>
                <a:cs typeface="Helvetica Neue"/>
                <a:sym typeface="Helvetica Neue"/>
              </a:rPr>
              <a:t>: allowances above the pay band minimum with two pay increments within “Proficient” and “Accomplished”  levels.</a:t>
            </a:r>
            <a:r>
              <a:rPr lang="en-GB" sz="1100">
                <a:solidFill>
                  <a:schemeClr val="dk1"/>
                </a:solidFil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6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7"/>
          <p:cNvSpPr/>
          <p:nvPr/>
        </p:nvSpPr>
        <p:spPr>
          <a:xfrm rot="10800000">
            <a:off x="2101625" y="128625"/>
            <a:ext cx="6771600" cy="4006200"/>
          </a:xfrm>
          <a:prstGeom prst="teardrop">
            <a:avLst>
              <a:gd name="adj" fmla="val 8933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7"/>
          <p:cNvSpPr txBox="1"/>
          <p:nvPr/>
        </p:nvSpPr>
        <p:spPr>
          <a:xfrm>
            <a:off x="87125" y="6075"/>
            <a:ext cx="6811800" cy="6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latin typeface="Helvetica Neue"/>
                <a:ea typeface="Helvetica Neue"/>
                <a:cs typeface="Helvetica Neue"/>
                <a:sym typeface="Helvetica Neue"/>
              </a:rPr>
              <a:t>Nice to meet you</a:t>
            </a:r>
            <a:endParaRPr sz="3000">
              <a:solidFill>
                <a:schemeClr val="dk1"/>
              </a:solidFill>
            </a:endParaRPr>
          </a:p>
        </p:txBody>
      </p:sp>
      <p:sp>
        <p:nvSpPr>
          <p:cNvPr id="181" name="Google Shape;181;p57"/>
          <p:cNvSpPr txBox="1"/>
          <p:nvPr/>
        </p:nvSpPr>
        <p:spPr>
          <a:xfrm>
            <a:off x="2643775" y="1018875"/>
            <a:ext cx="60870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I am Maite, the Programme Manager for </a:t>
            </a:r>
            <a:endParaRPr sz="2400"/>
          </a:p>
          <a:p>
            <a:pPr marL="0" lvl="0" indent="0" algn="l" rtl="0">
              <a:spcBef>
                <a:spcPts val="0"/>
              </a:spcBef>
              <a:spcAft>
                <a:spcPts val="0"/>
              </a:spcAft>
              <a:buNone/>
            </a:pPr>
            <a:r>
              <a:rPr lang="en-GB" sz="2400"/>
              <a:t>Digital, Data and Technology Capability Implementation in Cabinet Office.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I have been leading on the DDaT capability skills assessments and Pay Approach since September.</a:t>
            </a:r>
            <a:endParaRPr sz="2400"/>
          </a:p>
          <a:p>
            <a:pPr marL="0" lvl="0" indent="0" algn="l" rtl="0">
              <a:spcBef>
                <a:spcPts val="0"/>
              </a:spcBef>
              <a:spcAft>
                <a:spcPts val="0"/>
              </a:spcAft>
              <a:buNone/>
            </a:pPr>
            <a:endParaRPr sz="2400"/>
          </a:p>
        </p:txBody>
      </p:sp>
      <p:pic>
        <p:nvPicPr>
          <p:cNvPr id="182" name="Google Shape;182;p57"/>
          <p:cNvPicPr preferRelativeResize="0"/>
          <p:nvPr/>
        </p:nvPicPr>
        <p:blipFill>
          <a:blip r:embed="rId3">
            <a:alphaModFix/>
          </a:blip>
          <a:stretch>
            <a:fillRect/>
          </a:stretch>
        </p:blipFill>
        <p:spPr>
          <a:xfrm>
            <a:off x="126600" y="2240725"/>
            <a:ext cx="1765500" cy="1762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5"/>
          <p:cNvSpPr txBox="1"/>
          <p:nvPr/>
        </p:nvSpPr>
        <p:spPr>
          <a:xfrm>
            <a:off x="228725" y="82275"/>
            <a:ext cx="63075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latin typeface="Helvetica Neue"/>
                <a:ea typeface="Helvetica Neue"/>
                <a:cs typeface="Helvetica Neue"/>
                <a:sym typeface="Helvetica Neue"/>
              </a:rPr>
              <a:t>Why specialist allowances?</a:t>
            </a:r>
            <a:endParaRPr sz="3000" b="1">
              <a:solidFill>
                <a:schemeClr val="dk1"/>
              </a:solidFill>
              <a:latin typeface="Helvetica Neue"/>
              <a:ea typeface="Helvetica Neue"/>
              <a:cs typeface="Helvetica Neue"/>
              <a:sym typeface="Helvetica Neue"/>
            </a:endParaRPr>
          </a:p>
          <a:p>
            <a:pPr marL="0" lvl="0" indent="0" algn="l" rtl="0">
              <a:lnSpc>
                <a:spcPct val="100000"/>
              </a:lnSpc>
              <a:spcBef>
                <a:spcPts val="0"/>
              </a:spcBef>
              <a:spcAft>
                <a:spcPts val="0"/>
              </a:spcAft>
              <a:buNone/>
            </a:pPr>
            <a:endParaRPr b="1">
              <a:solidFill>
                <a:schemeClr val="dk1"/>
              </a:solidFill>
              <a:latin typeface="Helvetica Neue"/>
              <a:ea typeface="Helvetica Neue"/>
              <a:cs typeface="Helvetica Neue"/>
              <a:sym typeface="Helvetica Neue"/>
            </a:endParaRPr>
          </a:p>
          <a:p>
            <a:pPr marL="0" lvl="0" indent="0" algn="l" rtl="0">
              <a:lnSpc>
                <a:spcPct val="100000"/>
              </a:lnSpc>
              <a:spcBef>
                <a:spcPts val="0"/>
              </a:spcBef>
              <a:spcAft>
                <a:spcPts val="0"/>
              </a:spcAft>
              <a:buNone/>
            </a:pPr>
            <a:endParaRPr sz="1600">
              <a:solidFill>
                <a:srgbClr val="FF0000"/>
              </a:solidFill>
              <a:latin typeface="Helvetica Neue"/>
              <a:ea typeface="Helvetica Neue"/>
              <a:cs typeface="Helvetica Neue"/>
              <a:sym typeface="Helvetica Neue"/>
            </a:endParaRPr>
          </a:p>
        </p:txBody>
      </p:sp>
      <p:sp>
        <p:nvSpPr>
          <p:cNvPr id="367" name="Google Shape;367;p75"/>
          <p:cNvSpPr txBox="1"/>
          <p:nvPr/>
        </p:nvSpPr>
        <p:spPr>
          <a:xfrm>
            <a:off x="228725" y="793875"/>
            <a:ext cx="7977900" cy="34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Helvetica Neue"/>
                <a:ea typeface="Helvetica Neue"/>
                <a:cs typeface="Helvetica Neue"/>
                <a:sym typeface="Helvetica Neue"/>
              </a:rPr>
              <a:t>Benefits:</a:t>
            </a:r>
            <a:endParaRPr sz="1800" b="1">
              <a:solidFill>
                <a:schemeClr val="dk1"/>
              </a:solidFill>
              <a:latin typeface="Helvetica Neue"/>
              <a:ea typeface="Helvetica Neue"/>
              <a:cs typeface="Helvetica Neue"/>
              <a:sym typeface="Helvetica Neue"/>
            </a:endParaRPr>
          </a:p>
          <a:p>
            <a:pPr marL="457200" lvl="0" indent="-342900" algn="l" rtl="0">
              <a:spcBef>
                <a:spcPts val="100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Give progression steps per level</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Fair and transparent</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Flexible (Higher Starting Salaries, higher end of the Pay Approach)</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Pay Award increases on base pay</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No crossovers between grades</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Easier to refresh and adjust to market trends</a:t>
            </a:r>
            <a:endParaRPr sz="1800">
              <a:solidFill>
                <a:schemeClr val="dk1"/>
              </a:solidFill>
              <a:latin typeface="Helvetica Neue"/>
              <a:ea typeface="Helvetica Neue"/>
              <a:cs typeface="Helvetica Neue"/>
              <a:sym typeface="Helvetica Neue"/>
            </a:endParaRPr>
          </a:p>
          <a:p>
            <a:pPr marL="0" lvl="0" indent="0" algn="l" rtl="0">
              <a:spcBef>
                <a:spcPts val="1000"/>
              </a:spcBef>
              <a:spcAft>
                <a:spcPts val="0"/>
              </a:spcAft>
              <a:buNone/>
            </a:pPr>
            <a:endParaRPr sz="1800">
              <a:solidFill>
                <a:schemeClr val="dk1"/>
              </a:solidFill>
              <a:latin typeface="Helvetica Neue"/>
              <a:ea typeface="Helvetica Neue"/>
              <a:cs typeface="Helvetica Neue"/>
              <a:sym typeface="Helvetica Neue"/>
            </a:endParaRPr>
          </a:p>
          <a:p>
            <a:pPr marL="0" lvl="0" indent="0" algn="l" rtl="0">
              <a:spcBef>
                <a:spcPts val="1000"/>
              </a:spcBef>
              <a:spcAft>
                <a:spcPts val="0"/>
              </a:spcAft>
              <a:buNone/>
            </a:pPr>
            <a:r>
              <a:rPr lang="en-GB" sz="1800">
                <a:solidFill>
                  <a:schemeClr val="dk1"/>
                </a:solidFill>
                <a:latin typeface="Helvetica Neue"/>
                <a:ea typeface="Helvetica Neue"/>
                <a:cs typeface="Helvetica Neue"/>
                <a:sym typeface="Helvetica Neue"/>
              </a:rPr>
              <a:t>The non-pensionable element of the allowance generates a saving that funds half of the Pay Approach implementation.</a:t>
            </a:r>
            <a:endParaRPr sz="1800">
              <a:solidFill>
                <a:schemeClr val="dk1"/>
              </a:solidFill>
              <a:latin typeface="Helvetica Neue"/>
              <a:ea typeface="Helvetica Neue"/>
              <a:cs typeface="Helvetica Neue"/>
              <a:sym typeface="Helvetica Neue"/>
            </a:endParaRPr>
          </a:p>
          <a:p>
            <a:pPr marL="0" lvl="0" indent="0" algn="l" rtl="0">
              <a:spcBef>
                <a:spcPts val="1000"/>
              </a:spcBef>
              <a:spcAft>
                <a:spcPts val="0"/>
              </a:spcAft>
              <a:buNone/>
            </a:pPr>
            <a:endParaRPr sz="1800">
              <a:solidFill>
                <a:schemeClr val="dk1"/>
              </a:solidFill>
              <a:latin typeface="Helvetica Neue"/>
              <a:ea typeface="Helvetica Neue"/>
              <a:cs typeface="Helvetica Neue"/>
              <a:sym typeface="Helvetica Neue"/>
            </a:endParaRPr>
          </a:p>
          <a:p>
            <a:pPr marL="0" lvl="0" indent="0" algn="l" rtl="0">
              <a:spcBef>
                <a:spcPts val="1000"/>
              </a:spcBef>
              <a:spcAft>
                <a:spcPts val="0"/>
              </a:spcAft>
              <a:buNone/>
            </a:pPr>
            <a:endParaRPr sz="1800">
              <a:solidFill>
                <a:schemeClr val="dk1"/>
              </a:solidFill>
              <a:latin typeface="Helvetica Neue"/>
              <a:ea typeface="Helvetica Neue"/>
              <a:cs typeface="Helvetica Neue"/>
              <a:sym typeface="Helvetica Neue"/>
            </a:endParaRPr>
          </a:p>
          <a:p>
            <a:pPr marL="457200" lvl="0" indent="0" algn="l" rtl="0">
              <a:spcBef>
                <a:spcPts val="1000"/>
              </a:spcBef>
              <a:spcAft>
                <a:spcPts val="0"/>
              </a:spcAft>
              <a:buNone/>
            </a:pPr>
            <a:endParaRPr sz="2400">
              <a:latin typeface="Helvetica Neue"/>
              <a:ea typeface="Helvetica Neue"/>
              <a:cs typeface="Helvetica Neue"/>
              <a:sym typeface="Helvetica Neue"/>
            </a:endParaRPr>
          </a:p>
          <a:p>
            <a:pPr marL="0" lvl="0" indent="0" algn="l" rtl="0">
              <a:spcBef>
                <a:spcPts val="1000"/>
              </a:spcBef>
              <a:spcAft>
                <a:spcPts val="1000"/>
              </a:spcAft>
              <a:buNone/>
            </a:pPr>
            <a:endParaRPr sz="24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371"/>
        <p:cNvGrpSpPr/>
        <p:nvPr/>
      </p:nvGrpSpPr>
      <p:grpSpPr>
        <a:xfrm>
          <a:off x="0" y="0"/>
          <a:ext cx="0" cy="0"/>
          <a:chOff x="0" y="0"/>
          <a:chExt cx="0" cy="0"/>
        </a:xfrm>
      </p:grpSpPr>
      <p:sp>
        <p:nvSpPr>
          <p:cNvPr id="372" name="Google Shape;372;p76"/>
          <p:cNvSpPr/>
          <p:nvPr/>
        </p:nvSpPr>
        <p:spPr>
          <a:xfrm>
            <a:off x="10975" y="668975"/>
            <a:ext cx="9132900" cy="3970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6"/>
          <p:cNvSpPr txBox="1"/>
          <p:nvPr/>
        </p:nvSpPr>
        <p:spPr>
          <a:xfrm>
            <a:off x="152400" y="-76200"/>
            <a:ext cx="62877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How to apply the Pay Approach?</a:t>
            </a:r>
            <a:endParaRPr sz="3000" b="1">
              <a:latin typeface="Helvetica Neue"/>
              <a:ea typeface="Helvetica Neue"/>
              <a:cs typeface="Helvetica Neue"/>
              <a:sym typeface="Helvetica Neue"/>
            </a:endParaRPr>
          </a:p>
        </p:txBody>
      </p:sp>
      <p:pic>
        <p:nvPicPr>
          <p:cNvPr id="374" name="Google Shape;374;p76"/>
          <p:cNvPicPr preferRelativeResize="0"/>
          <p:nvPr/>
        </p:nvPicPr>
        <p:blipFill rotWithShape="1">
          <a:blip r:embed="rId3">
            <a:alphaModFix/>
          </a:blip>
          <a:srcRect l="56719" r="7464" b="61829"/>
          <a:stretch/>
        </p:blipFill>
        <p:spPr>
          <a:xfrm>
            <a:off x="118250" y="1163125"/>
            <a:ext cx="1019250" cy="1008700"/>
          </a:xfrm>
          <a:prstGeom prst="rect">
            <a:avLst/>
          </a:prstGeom>
          <a:noFill/>
          <a:ln>
            <a:noFill/>
          </a:ln>
        </p:spPr>
      </p:pic>
      <p:pic>
        <p:nvPicPr>
          <p:cNvPr id="375" name="Google Shape;375;p76"/>
          <p:cNvPicPr preferRelativeResize="0"/>
          <p:nvPr/>
        </p:nvPicPr>
        <p:blipFill rotWithShape="1">
          <a:blip r:embed="rId3">
            <a:alphaModFix/>
          </a:blip>
          <a:srcRect l="7943" t="53771" r="52378" b="3941"/>
          <a:stretch/>
        </p:blipFill>
        <p:spPr>
          <a:xfrm>
            <a:off x="118250" y="2933825"/>
            <a:ext cx="1174381" cy="1162225"/>
          </a:xfrm>
          <a:prstGeom prst="rect">
            <a:avLst/>
          </a:prstGeom>
          <a:noFill/>
          <a:ln>
            <a:noFill/>
          </a:ln>
        </p:spPr>
      </p:pic>
      <p:sp>
        <p:nvSpPr>
          <p:cNvPr id="376" name="Google Shape;376;p76"/>
          <p:cNvSpPr/>
          <p:nvPr/>
        </p:nvSpPr>
        <p:spPr>
          <a:xfrm>
            <a:off x="1137500" y="802850"/>
            <a:ext cx="2769600" cy="1491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6"/>
          <p:cNvSpPr/>
          <p:nvPr/>
        </p:nvSpPr>
        <p:spPr>
          <a:xfrm>
            <a:off x="1137600" y="2534700"/>
            <a:ext cx="2769600" cy="18435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6"/>
          <p:cNvSpPr txBox="1">
            <a:spLocks noGrp="1"/>
          </p:cNvSpPr>
          <p:nvPr>
            <p:ph type="body" idx="1"/>
          </p:nvPr>
        </p:nvSpPr>
        <p:spPr>
          <a:xfrm>
            <a:off x="1140225" y="858325"/>
            <a:ext cx="2855100" cy="132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400" b="1"/>
              <a:t>Mark</a:t>
            </a:r>
            <a:endParaRPr sz="1400" b="1"/>
          </a:p>
          <a:p>
            <a:pPr marL="0" lvl="0" indent="0" algn="l" rtl="0">
              <a:spcBef>
                <a:spcPts val="0"/>
              </a:spcBef>
              <a:spcAft>
                <a:spcPts val="0"/>
              </a:spcAft>
              <a:buNone/>
            </a:pPr>
            <a:endParaRPr sz="600"/>
          </a:p>
          <a:p>
            <a:pPr marL="0" lvl="0" indent="0" algn="l" rtl="0">
              <a:spcBef>
                <a:spcPts val="0"/>
              </a:spcBef>
              <a:spcAft>
                <a:spcPts val="0"/>
              </a:spcAft>
              <a:buNone/>
            </a:pPr>
            <a:r>
              <a:rPr lang="en-GB" sz="1400"/>
              <a:t>Newcomer, arrived on 01/2020</a:t>
            </a:r>
            <a:endParaRPr sz="1400"/>
          </a:p>
          <a:p>
            <a:pPr marL="0" lvl="0" indent="0" algn="l" rtl="0">
              <a:spcBef>
                <a:spcPts val="0"/>
              </a:spcBef>
              <a:spcAft>
                <a:spcPts val="0"/>
              </a:spcAft>
              <a:buClr>
                <a:schemeClr val="dk1"/>
              </a:buClr>
              <a:buSzPts val="1100"/>
              <a:buFont typeface="Arial"/>
              <a:buNone/>
            </a:pPr>
            <a:r>
              <a:rPr lang="en-GB" sz="1400"/>
              <a:t>Senior Developer (Pay Group 1)</a:t>
            </a:r>
            <a:endParaRPr sz="1400"/>
          </a:p>
          <a:p>
            <a:pPr marL="0" lvl="0" indent="0" algn="l" rtl="0">
              <a:spcBef>
                <a:spcPts val="0"/>
              </a:spcBef>
              <a:spcAft>
                <a:spcPts val="0"/>
              </a:spcAft>
              <a:buClr>
                <a:schemeClr val="dk1"/>
              </a:buClr>
              <a:buSzPts val="1100"/>
              <a:buFont typeface="Arial"/>
              <a:buNone/>
            </a:pPr>
            <a:r>
              <a:rPr lang="en-GB" sz="1400"/>
              <a:t>Band A / Grade 7</a:t>
            </a:r>
            <a:endParaRPr sz="1400"/>
          </a:p>
          <a:p>
            <a:pPr marL="0" lvl="0" indent="0" algn="l" rtl="0">
              <a:spcBef>
                <a:spcPts val="0"/>
              </a:spcBef>
              <a:spcAft>
                <a:spcPts val="0"/>
              </a:spcAft>
              <a:buNone/>
            </a:pPr>
            <a:r>
              <a:rPr lang="en-GB" sz="1400"/>
              <a:t>Assessed: Proficient A</a:t>
            </a:r>
            <a:endParaRPr sz="1400"/>
          </a:p>
          <a:p>
            <a:pPr marL="0" lvl="0" indent="0" algn="l" rtl="0">
              <a:spcBef>
                <a:spcPts val="0"/>
              </a:spcBef>
              <a:spcAft>
                <a:spcPts val="0"/>
              </a:spcAft>
              <a:buNone/>
            </a:pPr>
            <a:r>
              <a:rPr lang="en-GB" sz="1400"/>
              <a:t>London based</a:t>
            </a:r>
            <a:endParaRPr sz="1400"/>
          </a:p>
        </p:txBody>
      </p:sp>
      <p:sp>
        <p:nvSpPr>
          <p:cNvPr id="379" name="Google Shape;379;p76"/>
          <p:cNvSpPr txBox="1">
            <a:spLocks noGrp="1"/>
          </p:cNvSpPr>
          <p:nvPr>
            <p:ph type="body" idx="2"/>
          </p:nvPr>
        </p:nvSpPr>
        <p:spPr>
          <a:xfrm>
            <a:off x="1140225" y="2610925"/>
            <a:ext cx="2855100" cy="170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400" b="1"/>
              <a:t>Amal</a:t>
            </a:r>
            <a:endParaRPr sz="1400" b="1"/>
          </a:p>
          <a:p>
            <a:pPr marL="0" lvl="0" indent="0" algn="l" rtl="0">
              <a:spcBef>
                <a:spcPts val="0"/>
              </a:spcBef>
              <a:spcAft>
                <a:spcPts val="0"/>
              </a:spcAft>
              <a:buNone/>
            </a:pPr>
            <a:endParaRPr sz="600"/>
          </a:p>
          <a:p>
            <a:pPr marL="0" lvl="0" indent="0" algn="l" rtl="0">
              <a:spcBef>
                <a:spcPts val="0"/>
              </a:spcBef>
              <a:spcAft>
                <a:spcPts val="0"/>
              </a:spcAft>
              <a:buNone/>
            </a:pPr>
            <a:r>
              <a:rPr lang="en-GB" sz="1400"/>
              <a:t>Civil Servant</a:t>
            </a:r>
            <a:endParaRPr sz="1400"/>
          </a:p>
          <a:p>
            <a:pPr marL="0" lvl="0" indent="0" algn="l" rtl="0">
              <a:spcBef>
                <a:spcPts val="0"/>
              </a:spcBef>
              <a:spcAft>
                <a:spcPts val="0"/>
              </a:spcAft>
              <a:buNone/>
            </a:pPr>
            <a:r>
              <a:rPr lang="en-GB" sz="1400"/>
              <a:t>In a DDaT role since 09/2015</a:t>
            </a:r>
            <a:endParaRPr sz="1400"/>
          </a:p>
          <a:p>
            <a:pPr marL="0" lvl="0" indent="0" algn="l" rtl="0">
              <a:spcBef>
                <a:spcPts val="0"/>
              </a:spcBef>
              <a:spcAft>
                <a:spcPts val="0"/>
              </a:spcAft>
              <a:buNone/>
            </a:pPr>
            <a:r>
              <a:rPr lang="en-GB" sz="1400"/>
              <a:t>Senior Developer (Pay Group 1)</a:t>
            </a:r>
            <a:endParaRPr sz="1400"/>
          </a:p>
          <a:p>
            <a:pPr marL="0" lvl="0" indent="0" algn="l" rtl="0">
              <a:spcBef>
                <a:spcPts val="0"/>
              </a:spcBef>
              <a:spcAft>
                <a:spcPts val="0"/>
              </a:spcAft>
              <a:buNone/>
            </a:pPr>
            <a:r>
              <a:rPr lang="en-GB" sz="1400"/>
              <a:t>Band A / Grade 7</a:t>
            </a:r>
            <a:endParaRPr sz="1400"/>
          </a:p>
          <a:p>
            <a:pPr marL="0" lvl="0" indent="0" algn="l" rtl="0">
              <a:spcBef>
                <a:spcPts val="0"/>
              </a:spcBef>
              <a:spcAft>
                <a:spcPts val="0"/>
              </a:spcAft>
              <a:buNone/>
            </a:pPr>
            <a:r>
              <a:rPr lang="en-GB" sz="1400"/>
              <a:t>Assessed: Proficient A</a:t>
            </a:r>
            <a:endParaRPr sz="1400"/>
          </a:p>
          <a:p>
            <a:pPr marL="0" lvl="0" indent="0" algn="l" rtl="0">
              <a:spcBef>
                <a:spcPts val="0"/>
              </a:spcBef>
              <a:spcAft>
                <a:spcPts val="0"/>
              </a:spcAft>
              <a:buClr>
                <a:schemeClr val="dk1"/>
              </a:buClr>
              <a:buSzPts val="1100"/>
              <a:buFont typeface="Arial"/>
              <a:buNone/>
            </a:pPr>
            <a:r>
              <a:rPr lang="en-GB" sz="1400"/>
              <a:t>Annual salary: £54,000</a:t>
            </a:r>
            <a:endParaRPr sz="1400"/>
          </a:p>
          <a:p>
            <a:pPr marL="0" lvl="0" indent="0" algn="l" rtl="0">
              <a:spcBef>
                <a:spcPts val="0"/>
              </a:spcBef>
              <a:spcAft>
                <a:spcPts val="0"/>
              </a:spcAft>
              <a:buClr>
                <a:schemeClr val="dk1"/>
              </a:buClr>
              <a:buSzPts val="1100"/>
              <a:buFont typeface="Arial"/>
              <a:buNone/>
            </a:pPr>
            <a:r>
              <a:rPr lang="en-GB" sz="1400"/>
              <a:t>London based</a:t>
            </a:r>
            <a:endParaRPr sz="1400"/>
          </a:p>
        </p:txBody>
      </p:sp>
      <p:sp>
        <p:nvSpPr>
          <p:cNvPr id="380" name="Google Shape;380;p76"/>
          <p:cNvSpPr/>
          <p:nvPr/>
        </p:nvSpPr>
        <p:spPr>
          <a:xfrm>
            <a:off x="4071550" y="1420525"/>
            <a:ext cx="669600" cy="486000"/>
          </a:xfrm>
          <a:prstGeom prst="rightArrow">
            <a:avLst>
              <a:gd name="adj1" fmla="val 50000"/>
              <a:gd name="adj2" fmla="val 50000"/>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6"/>
          <p:cNvSpPr/>
          <p:nvPr/>
        </p:nvSpPr>
        <p:spPr>
          <a:xfrm>
            <a:off x="4071550" y="3067225"/>
            <a:ext cx="669600" cy="486000"/>
          </a:xfrm>
          <a:prstGeom prst="rightArrow">
            <a:avLst>
              <a:gd name="adj1" fmla="val 50000"/>
              <a:gd name="adj2" fmla="val 50000"/>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6"/>
          <p:cNvSpPr/>
          <p:nvPr/>
        </p:nvSpPr>
        <p:spPr>
          <a:xfrm>
            <a:off x="4900775" y="1274050"/>
            <a:ext cx="2262300" cy="8310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6"/>
          <p:cNvSpPr/>
          <p:nvPr/>
        </p:nvSpPr>
        <p:spPr>
          <a:xfrm>
            <a:off x="4900775" y="782125"/>
            <a:ext cx="2262300" cy="4074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6"/>
          <p:cNvSpPr/>
          <p:nvPr/>
        </p:nvSpPr>
        <p:spPr>
          <a:xfrm>
            <a:off x="4900775" y="2869050"/>
            <a:ext cx="2262300" cy="1215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6"/>
          <p:cNvSpPr/>
          <p:nvPr/>
        </p:nvSpPr>
        <p:spPr>
          <a:xfrm>
            <a:off x="4900775" y="2534725"/>
            <a:ext cx="2262300" cy="2424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6"/>
          <p:cNvSpPr txBox="1"/>
          <p:nvPr/>
        </p:nvSpPr>
        <p:spPr>
          <a:xfrm>
            <a:off x="4824575" y="2896350"/>
            <a:ext cx="1805100" cy="9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£54,000 Base pay</a:t>
            </a:r>
            <a:endParaRPr/>
          </a:p>
        </p:txBody>
      </p:sp>
      <p:sp>
        <p:nvSpPr>
          <p:cNvPr id="387" name="Google Shape;387;p76"/>
          <p:cNvSpPr txBox="1"/>
          <p:nvPr/>
        </p:nvSpPr>
        <p:spPr>
          <a:xfrm>
            <a:off x="4900775" y="706525"/>
            <a:ext cx="2184000" cy="4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£3,000   Fixed Allowance</a:t>
            </a:r>
            <a:endParaRPr/>
          </a:p>
        </p:txBody>
      </p:sp>
      <p:sp>
        <p:nvSpPr>
          <p:cNvPr id="388" name="Google Shape;388;p76"/>
          <p:cNvSpPr txBox="1"/>
          <p:nvPr/>
        </p:nvSpPr>
        <p:spPr>
          <a:xfrm>
            <a:off x="4900775" y="1301725"/>
            <a:ext cx="1805100" cy="5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£52,500  Base pay </a:t>
            </a:r>
            <a:endParaRPr/>
          </a:p>
        </p:txBody>
      </p:sp>
      <p:sp>
        <p:nvSpPr>
          <p:cNvPr id="389" name="Google Shape;389;p76"/>
          <p:cNvSpPr txBox="1"/>
          <p:nvPr/>
        </p:nvSpPr>
        <p:spPr>
          <a:xfrm>
            <a:off x="4824575" y="2458525"/>
            <a:ext cx="2466300" cy="2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£1,500  Adjusted allowance</a:t>
            </a:r>
            <a:endParaRPr/>
          </a:p>
        </p:txBody>
      </p:sp>
      <p:sp>
        <p:nvSpPr>
          <p:cNvPr id="390" name="Google Shape;390;p76"/>
          <p:cNvSpPr txBox="1"/>
          <p:nvPr/>
        </p:nvSpPr>
        <p:spPr>
          <a:xfrm>
            <a:off x="7439200" y="752300"/>
            <a:ext cx="1569900" cy="3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Total annual</a:t>
            </a:r>
            <a:endParaRPr b="1"/>
          </a:p>
          <a:p>
            <a:pPr marL="0" lvl="0" indent="0" algn="l" rtl="0">
              <a:spcBef>
                <a:spcPts val="0"/>
              </a:spcBef>
              <a:spcAft>
                <a:spcPts val="0"/>
              </a:spcAft>
              <a:buNone/>
            </a:pPr>
            <a:r>
              <a:rPr lang="en-GB" b="1"/>
              <a:t>compensation package is: </a:t>
            </a:r>
            <a:endParaRPr b="1"/>
          </a:p>
          <a:p>
            <a:pPr marL="0" lvl="0" indent="0" algn="l" rtl="0">
              <a:spcBef>
                <a:spcPts val="0"/>
              </a:spcBef>
              <a:spcAft>
                <a:spcPts val="0"/>
              </a:spcAft>
              <a:buNone/>
            </a:pPr>
            <a:endParaRPr b="1"/>
          </a:p>
          <a:p>
            <a:pPr marL="0" lvl="0" indent="0" algn="l" rtl="0">
              <a:spcBef>
                <a:spcPts val="0"/>
              </a:spcBef>
              <a:spcAft>
                <a:spcPts val="0"/>
              </a:spcAft>
              <a:buNone/>
            </a:pPr>
            <a:r>
              <a:rPr lang="en-GB" b="1"/>
              <a:t>£55,500 for both Mark and Amal</a:t>
            </a:r>
            <a:endParaRPr b="1"/>
          </a:p>
          <a:p>
            <a:pPr marL="0" lvl="0" indent="0" algn="l" rtl="0">
              <a:spcBef>
                <a:spcPts val="0"/>
              </a:spcBef>
              <a:spcAft>
                <a:spcPts val="0"/>
              </a:spcAft>
              <a:buNone/>
            </a:pPr>
            <a:endParaRPr b="1"/>
          </a:p>
          <a:p>
            <a:pPr marL="0" lvl="0" indent="0" algn="l" rtl="0">
              <a:spcBef>
                <a:spcPts val="0"/>
              </a:spcBef>
              <a:spcAft>
                <a:spcPts val="0"/>
              </a:spcAft>
              <a:buNone/>
            </a:pPr>
            <a:r>
              <a:rPr lang="en-GB"/>
              <a:t>The differentiator is the amount of base pay submitted to pension contributions since allowances are non-pensionable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394"/>
        <p:cNvGrpSpPr/>
        <p:nvPr/>
      </p:nvGrpSpPr>
      <p:grpSpPr>
        <a:xfrm>
          <a:off x="0" y="0"/>
          <a:ext cx="0" cy="0"/>
          <a:chOff x="0" y="0"/>
          <a:chExt cx="0" cy="0"/>
        </a:xfrm>
      </p:grpSpPr>
      <p:sp>
        <p:nvSpPr>
          <p:cNvPr id="395" name="Google Shape;395;p77"/>
          <p:cNvSpPr txBox="1"/>
          <p:nvPr/>
        </p:nvSpPr>
        <p:spPr>
          <a:xfrm>
            <a:off x="0" y="0"/>
            <a:ext cx="6629700" cy="6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chemeClr val="dk1"/>
                </a:solidFill>
                <a:latin typeface="Helvetica Neue"/>
                <a:ea typeface="Helvetica Neue"/>
                <a:cs typeface="Helvetica Neue"/>
                <a:sym typeface="Helvetica Neue"/>
              </a:rPr>
              <a:t>How to apply the Pay Approach?</a:t>
            </a:r>
            <a:endParaRPr/>
          </a:p>
        </p:txBody>
      </p:sp>
      <p:sp>
        <p:nvSpPr>
          <p:cNvPr id="396" name="Google Shape;396;p77"/>
          <p:cNvSpPr/>
          <p:nvPr/>
        </p:nvSpPr>
        <p:spPr>
          <a:xfrm>
            <a:off x="10975" y="668975"/>
            <a:ext cx="9132900" cy="3970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7"/>
          <p:cNvSpPr/>
          <p:nvPr/>
        </p:nvSpPr>
        <p:spPr>
          <a:xfrm>
            <a:off x="1061400" y="1620300"/>
            <a:ext cx="2769600" cy="1843500"/>
          </a:xfrm>
          <a:prstGeom prst="rect">
            <a:avLst/>
          </a:prstGeom>
          <a:solidFill>
            <a:srgbClr val="CCD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7"/>
          <p:cNvSpPr txBox="1"/>
          <p:nvPr/>
        </p:nvSpPr>
        <p:spPr>
          <a:xfrm>
            <a:off x="1064025" y="1544125"/>
            <a:ext cx="2855100" cy="170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b="1"/>
              <a:t>Jane</a:t>
            </a:r>
            <a:endParaRPr b="1"/>
          </a:p>
          <a:p>
            <a:pPr marL="0" marR="0" lvl="0" indent="0" algn="l" rtl="0">
              <a:lnSpc>
                <a:spcPct val="100000"/>
              </a:lnSpc>
              <a:spcBef>
                <a:spcPts val="0"/>
              </a:spcBef>
              <a:spcAft>
                <a:spcPts val="0"/>
              </a:spcAft>
              <a:buNone/>
            </a:pPr>
            <a:endParaRPr sz="1000"/>
          </a:p>
          <a:p>
            <a:pPr marL="0" marR="0" lvl="0" indent="0" algn="l" rtl="0">
              <a:lnSpc>
                <a:spcPct val="100000"/>
              </a:lnSpc>
              <a:spcBef>
                <a:spcPts val="0"/>
              </a:spcBef>
              <a:spcAft>
                <a:spcPts val="0"/>
              </a:spcAft>
              <a:buNone/>
            </a:pPr>
            <a:r>
              <a:rPr lang="en-GB"/>
              <a:t>Civil Servant from MOD</a:t>
            </a:r>
            <a:endParaRPr/>
          </a:p>
          <a:p>
            <a:pPr marL="0" marR="0" lvl="0" indent="0" algn="l" rtl="0">
              <a:lnSpc>
                <a:spcPct val="100000"/>
              </a:lnSpc>
              <a:spcBef>
                <a:spcPts val="0"/>
              </a:spcBef>
              <a:spcAft>
                <a:spcPts val="0"/>
              </a:spcAft>
              <a:buNone/>
            </a:pPr>
            <a:r>
              <a:rPr lang="en-GB"/>
              <a:t>In a DDaT role since 09/2017</a:t>
            </a:r>
            <a:endParaRPr/>
          </a:p>
          <a:p>
            <a:pPr marL="0" marR="0" lvl="0" indent="0" algn="l" rtl="0">
              <a:lnSpc>
                <a:spcPct val="100000"/>
              </a:lnSpc>
              <a:spcBef>
                <a:spcPts val="0"/>
              </a:spcBef>
              <a:spcAft>
                <a:spcPts val="0"/>
              </a:spcAft>
              <a:buNone/>
            </a:pPr>
            <a:r>
              <a:rPr lang="en-GB"/>
              <a:t>Senior Developer (Pay Group 1)</a:t>
            </a:r>
            <a:endParaRPr/>
          </a:p>
          <a:p>
            <a:pPr marL="0" marR="0" lvl="0" indent="0" algn="l" rtl="0">
              <a:lnSpc>
                <a:spcPct val="100000"/>
              </a:lnSpc>
              <a:spcBef>
                <a:spcPts val="0"/>
              </a:spcBef>
              <a:spcAft>
                <a:spcPts val="0"/>
              </a:spcAft>
              <a:buNone/>
            </a:pPr>
            <a:r>
              <a:rPr lang="en-GB"/>
              <a:t>Band A / Grade 7 to A*/Grade 6</a:t>
            </a:r>
            <a:endParaRPr/>
          </a:p>
          <a:p>
            <a:pPr marL="0" marR="0" lvl="0" indent="0" algn="l" rtl="0">
              <a:lnSpc>
                <a:spcPct val="100000"/>
              </a:lnSpc>
              <a:spcBef>
                <a:spcPts val="0"/>
              </a:spcBef>
              <a:spcAft>
                <a:spcPts val="0"/>
              </a:spcAft>
              <a:buNone/>
            </a:pPr>
            <a:r>
              <a:rPr lang="en-GB"/>
              <a:t>Assessed: Proficient A</a:t>
            </a:r>
            <a:endParaRPr/>
          </a:p>
          <a:p>
            <a:pPr marL="0" marR="0" lvl="0" indent="0" algn="l" rtl="0">
              <a:lnSpc>
                <a:spcPct val="100000"/>
              </a:lnSpc>
              <a:spcBef>
                <a:spcPts val="0"/>
              </a:spcBef>
              <a:spcAft>
                <a:spcPts val="0"/>
              </a:spcAft>
              <a:buNone/>
            </a:pPr>
            <a:r>
              <a:rPr lang="en-GB"/>
              <a:t>Annual salary: £57,000</a:t>
            </a:r>
            <a:endParaRPr/>
          </a:p>
          <a:p>
            <a:pPr marL="0" marR="0" lvl="0" indent="0" algn="l" rtl="0">
              <a:lnSpc>
                <a:spcPct val="100000"/>
              </a:lnSpc>
              <a:spcBef>
                <a:spcPts val="0"/>
              </a:spcBef>
              <a:spcAft>
                <a:spcPts val="0"/>
              </a:spcAft>
              <a:buNone/>
            </a:pPr>
            <a:r>
              <a:rPr lang="en-GB"/>
              <a:t>London based</a:t>
            </a:r>
            <a:endParaRPr/>
          </a:p>
        </p:txBody>
      </p:sp>
      <p:sp>
        <p:nvSpPr>
          <p:cNvPr id="399" name="Google Shape;399;p77"/>
          <p:cNvSpPr/>
          <p:nvPr/>
        </p:nvSpPr>
        <p:spPr>
          <a:xfrm>
            <a:off x="3995350" y="2152825"/>
            <a:ext cx="669600" cy="486000"/>
          </a:xfrm>
          <a:prstGeom prst="rightArrow">
            <a:avLst>
              <a:gd name="adj1" fmla="val 50000"/>
              <a:gd name="adj2" fmla="val 50000"/>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7"/>
          <p:cNvSpPr/>
          <p:nvPr/>
        </p:nvSpPr>
        <p:spPr>
          <a:xfrm>
            <a:off x="4824575" y="2259450"/>
            <a:ext cx="2262300" cy="1215900"/>
          </a:xfrm>
          <a:prstGeom prst="rect">
            <a:avLst/>
          </a:prstGeom>
          <a:solidFill>
            <a:srgbClr val="CCD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7"/>
          <p:cNvSpPr/>
          <p:nvPr/>
        </p:nvSpPr>
        <p:spPr>
          <a:xfrm>
            <a:off x="4824575" y="1620325"/>
            <a:ext cx="2262300" cy="2424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7"/>
          <p:cNvSpPr txBox="1"/>
          <p:nvPr/>
        </p:nvSpPr>
        <p:spPr>
          <a:xfrm>
            <a:off x="4824575" y="2515350"/>
            <a:ext cx="1805100" cy="9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£57,000 Base pay</a:t>
            </a:r>
            <a:endParaRPr/>
          </a:p>
        </p:txBody>
      </p:sp>
      <p:sp>
        <p:nvSpPr>
          <p:cNvPr id="403" name="Google Shape;403;p77"/>
          <p:cNvSpPr txBox="1"/>
          <p:nvPr/>
        </p:nvSpPr>
        <p:spPr>
          <a:xfrm>
            <a:off x="4824575" y="1544125"/>
            <a:ext cx="2466300" cy="2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£3,200  Adjusted allowance</a:t>
            </a:r>
            <a:endParaRPr/>
          </a:p>
        </p:txBody>
      </p:sp>
      <p:sp>
        <p:nvSpPr>
          <p:cNvPr id="404" name="Google Shape;404;p77"/>
          <p:cNvSpPr txBox="1"/>
          <p:nvPr/>
        </p:nvSpPr>
        <p:spPr>
          <a:xfrm>
            <a:off x="7286800" y="1514300"/>
            <a:ext cx="1933200" cy="13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The 10% promotion is applied on Jane’s base salary. Her allowance is adjusted to meet the A* package</a:t>
            </a:r>
            <a:endParaRPr b="1"/>
          </a:p>
          <a:p>
            <a:pPr marL="0" lvl="0" indent="0" algn="l" rtl="0">
              <a:spcBef>
                <a:spcPts val="0"/>
              </a:spcBef>
              <a:spcAft>
                <a:spcPts val="0"/>
              </a:spcAft>
              <a:buNone/>
            </a:pPr>
            <a:r>
              <a:rPr lang="en-GB" b="1"/>
              <a:t>£65, 900 for Proficient A.</a:t>
            </a:r>
            <a:endParaRPr/>
          </a:p>
        </p:txBody>
      </p:sp>
      <p:sp>
        <p:nvSpPr>
          <p:cNvPr id="405" name="Google Shape;405;p77"/>
          <p:cNvSpPr/>
          <p:nvPr/>
        </p:nvSpPr>
        <p:spPr>
          <a:xfrm>
            <a:off x="4824575" y="1925125"/>
            <a:ext cx="2262300" cy="2424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7"/>
          <p:cNvSpPr txBox="1"/>
          <p:nvPr/>
        </p:nvSpPr>
        <p:spPr>
          <a:xfrm>
            <a:off x="4824575" y="1848925"/>
            <a:ext cx="2262300" cy="2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£5,700  (10% promotion)</a:t>
            </a:r>
            <a:endParaRPr/>
          </a:p>
        </p:txBody>
      </p:sp>
      <p:pic>
        <p:nvPicPr>
          <p:cNvPr id="407" name="Google Shape;407;p77"/>
          <p:cNvPicPr preferRelativeResize="0"/>
          <p:nvPr/>
        </p:nvPicPr>
        <p:blipFill>
          <a:blip r:embed="rId3">
            <a:alphaModFix/>
          </a:blip>
          <a:stretch>
            <a:fillRect/>
          </a:stretch>
        </p:blipFill>
        <p:spPr>
          <a:xfrm>
            <a:off x="54350" y="1862425"/>
            <a:ext cx="933450" cy="106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8"/>
          <p:cNvSpPr txBox="1">
            <a:spLocks noGrp="1"/>
          </p:cNvSpPr>
          <p:nvPr>
            <p:ph type="sldNum" idx="12"/>
          </p:nvPr>
        </p:nvSpPr>
        <p:spPr>
          <a:xfrm>
            <a:off x="8784775" y="4693675"/>
            <a:ext cx="321300" cy="411900"/>
          </a:xfrm>
          <a:prstGeom prst="rect">
            <a:avLst/>
          </a:prstGeom>
        </p:spPr>
        <p:txBody>
          <a:bodyPr spcFirstLastPara="1" wrap="square" lIns="0" tIns="0" rIns="91425" bIns="0" anchor="ctr" anchorCtr="0">
            <a:noAutofit/>
          </a:bodyPr>
          <a:lstStyle/>
          <a:p>
            <a:pPr marL="0" lvl="0" indent="0" algn="l" rtl="0">
              <a:spcBef>
                <a:spcPts val="0"/>
              </a:spcBef>
              <a:spcAft>
                <a:spcPts val="0"/>
              </a:spcAft>
              <a:buClr>
                <a:schemeClr val="lt1"/>
              </a:buClr>
              <a:buSzPts val="1200"/>
              <a:buFont typeface="Arial"/>
              <a:buNone/>
            </a:pPr>
            <a:fld id="{00000000-1234-1234-1234-123412341234}" type="slidenum">
              <a:rPr lang="en-GB"/>
              <a:t>23</a:t>
            </a:fld>
            <a:endParaRPr/>
          </a:p>
        </p:txBody>
      </p:sp>
      <p:pic>
        <p:nvPicPr>
          <p:cNvPr id="413" name="Google Shape;413;p78"/>
          <p:cNvPicPr preferRelativeResize="0"/>
          <p:nvPr/>
        </p:nvPicPr>
        <p:blipFill rotWithShape="1">
          <a:blip r:embed="rId3">
            <a:alphaModFix/>
          </a:blip>
          <a:srcRect t="8340"/>
          <a:stretch/>
        </p:blipFill>
        <p:spPr>
          <a:xfrm>
            <a:off x="0" y="-25625"/>
            <a:ext cx="9144000" cy="5581875"/>
          </a:xfrm>
          <a:prstGeom prst="rect">
            <a:avLst/>
          </a:prstGeom>
          <a:noFill/>
          <a:ln>
            <a:noFill/>
          </a:ln>
        </p:spPr>
      </p:pic>
      <p:sp>
        <p:nvSpPr>
          <p:cNvPr id="414" name="Google Shape;414;p78"/>
          <p:cNvSpPr/>
          <p:nvPr/>
        </p:nvSpPr>
        <p:spPr>
          <a:xfrm>
            <a:off x="1216550" y="689775"/>
            <a:ext cx="6644400" cy="3255600"/>
          </a:xfrm>
          <a:prstGeom prst="rect">
            <a:avLst/>
          </a:prstGeom>
          <a:solidFill>
            <a:srgbClr val="FFFFFF">
              <a:alpha val="89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8"/>
          <p:cNvSpPr txBox="1"/>
          <p:nvPr/>
        </p:nvSpPr>
        <p:spPr>
          <a:xfrm>
            <a:off x="1216600" y="689775"/>
            <a:ext cx="6644400" cy="32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4800">
                <a:solidFill>
                  <a:srgbClr val="434343"/>
                </a:solidFill>
              </a:rPr>
              <a:t>Q&amp;A session</a:t>
            </a:r>
            <a:endParaRPr sz="4800">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D70B8"/>
        </a:solidFill>
        <a:effectLst/>
      </p:bgPr>
    </p:bg>
    <p:spTree>
      <p:nvGrpSpPr>
        <p:cNvPr id="1" name="Shape 419"/>
        <p:cNvGrpSpPr/>
        <p:nvPr/>
      </p:nvGrpSpPr>
      <p:grpSpPr>
        <a:xfrm>
          <a:off x="0" y="0"/>
          <a:ext cx="0" cy="0"/>
          <a:chOff x="0" y="0"/>
          <a:chExt cx="0" cy="0"/>
        </a:xfrm>
      </p:grpSpPr>
      <p:sp>
        <p:nvSpPr>
          <p:cNvPr id="420" name="Google Shape;420;p79"/>
          <p:cNvSpPr txBox="1"/>
          <p:nvPr/>
        </p:nvSpPr>
        <p:spPr>
          <a:xfrm>
            <a:off x="648525" y="481375"/>
            <a:ext cx="8219100" cy="41799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r>
              <a:rPr lang="en-GB" sz="8400" b="1">
                <a:solidFill>
                  <a:srgbClr val="FFFFFF"/>
                </a:solidFill>
                <a:latin typeface="Helvetica Neue"/>
                <a:ea typeface="Helvetica Neue"/>
                <a:cs typeface="Helvetica Neue"/>
                <a:sym typeface="Helvetica Neue"/>
              </a:rPr>
              <a:t>About implementation</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424"/>
        <p:cNvGrpSpPr/>
        <p:nvPr/>
      </p:nvGrpSpPr>
      <p:grpSpPr>
        <a:xfrm>
          <a:off x="0" y="0"/>
          <a:ext cx="0" cy="0"/>
          <a:chOff x="0" y="0"/>
          <a:chExt cx="0" cy="0"/>
        </a:xfrm>
      </p:grpSpPr>
      <p:sp>
        <p:nvSpPr>
          <p:cNvPr id="425" name="Google Shape;425;p80"/>
          <p:cNvSpPr txBox="1"/>
          <p:nvPr/>
        </p:nvSpPr>
        <p:spPr>
          <a:xfrm>
            <a:off x="533400" y="0"/>
            <a:ext cx="80964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Phased implementation</a:t>
            </a:r>
            <a:endParaRPr sz="3000" b="1">
              <a:latin typeface="Helvetica Neue"/>
              <a:ea typeface="Helvetica Neue"/>
              <a:cs typeface="Helvetica Neue"/>
              <a:sym typeface="Helvetica Neue"/>
            </a:endParaRPr>
          </a:p>
        </p:txBody>
      </p:sp>
      <p:sp>
        <p:nvSpPr>
          <p:cNvPr id="426" name="Google Shape;426;p80"/>
          <p:cNvSpPr txBox="1"/>
          <p:nvPr/>
        </p:nvSpPr>
        <p:spPr>
          <a:xfrm>
            <a:off x="533400" y="839100"/>
            <a:ext cx="8096400" cy="3779700"/>
          </a:xfrm>
          <a:prstGeom prst="rect">
            <a:avLst/>
          </a:prstGeom>
          <a:noFill/>
          <a:ln>
            <a:noFill/>
          </a:ln>
        </p:spPr>
        <p:txBody>
          <a:bodyPr spcFirstLastPara="1" wrap="square" lIns="17150" tIns="17150" rIns="17150" bIns="17150" anchor="t" anchorCtr="0">
            <a:noAutofit/>
          </a:bodyPr>
          <a:lstStyle/>
          <a:p>
            <a:pPr marL="0" marR="0" lvl="0" indent="0" algn="l" rtl="0">
              <a:lnSpc>
                <a:spcPct val="100000"/>
              </a:lnSpc>
              <a:spcBef>
                <a:spcPts val="0"/>
              </a:spcBef>
              <a:spcAft>
                <a:spcPts val="0"/>
              </a:spcAft>
              <a:buNone/>
            </a:pPr>
            <a:r>
              <a:rPr lang="en-GB" sz="1800"/>
              <a:t>In April 2019, we agreed to present to the People Committee a plan for the implementation of the Pay Approach. </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GB" sz="1800"/>
              <a:t>For the plan to work, we need to factor:</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GB" sz="1800" b="1"/>
              <a:t>Business priorities:</a:t>
            </a:r>
            <a:r>
              <a:rPr lang="en-GB" sz="1800"/>
              <a:t> are they specific prioritisation criteria? Where should the immediate implementation focus be?</a:t>
            </a:r>
            <a:endParaRPr sz="1800"/>
          </a:p>
          <a:p>
            <a:pPr marL="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SzPts val="1800"/>
              <a:buChar char="●"/>
            </a:pPr>
            <a:r>
              <a:rPr lang="en-GB" sz="1800" b="1">
                <a:solidFill>
                  <a:schemeClr val="dk1"/>
                </a:solidFill>
              </a:rPr>
              <a:t>Affordability</a:t>
            </a:r>
            <a:r>
              <a:rPr lang="en-GB" sz="1800">
                <a:solidFill>
                  <a:schemeClr val="dk1"/>
                </a:solidFill>
              </a:rPr>
              <a:t>: how will this span across financial Years? How does it inform Spending Review planning?</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Pace</a:t>
            </a:r>
            <a:r>
              <a:rPr lang="en-GB" sz="1800">
                <a:solidFill>
                  <a:schemeClr val="dk1"/>
                </a:solidFill>
              </a:rPr>
              <a:t>: we said we will introduce capability-based pay in 2020/21 and review all Capability Framework by </a:t>
            </a:r>
            <a:r>
              <a:rPr lang="en-GB" sz="1800" u="sng">
                <a:solidFill>
                  <a:schemeClr val="dk1"/>
                </a:solidFill>
              </a:rPr>
              <a:t>March 2021.</a:t>
            </a:r>
            <a:endParaRPr sz="1800" u="sng">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430"/>
        <p:cNvGrpSpPr/>
        <p:nvPr/>
      </p:nvGrpSpPr>
      <p:grpSpPr>
        <a:xfrm>
          <a:off x="0" y="0"/>
          <a:ext cx="0" cy="0"/>
          <a:chOff x="0" y="0"/>
          <a:chExt cx="0" cy="0"/>
        </a:xfrm>
      </p:grpSpPr>
      <p:sp>
        <p:nvSpPr>
          <p:cNvPr id="431" name="Google Shape;431;p81"/>
          <p:cNvSpPr txBox="1"/>
          <p:nvPr/>
        </p:nvSpPr>
        <p:spPr>
          <a:xfrm>
            <a:off x="152400" y="-76200"/>
            <a:ext cx="88752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Phasing of roles</a:t>
            </a:r>
            <a:endParaRPr sz="3000" b="1">
              <a:latin typeface="Helvetica Neue"/>
              <a:ea typeface="Helvetica Neue"/>
              <a:cs typeface="Helvetica Neue"/>
              <a:sym typeface="Helvetica Neue"/>
            </a:endParaRPr>
          </a:p>
        </p:txBody>
      </p:sp>
      <p:sp>
        <p:nvSpPr>
          <p:cNvPr id="432" name="Google Shape;432;p81"/>
          <p:cNvSpPr txBox="1"/>
          <p:nvPr/>
        </p:nvSpPr>
        <p:spPr>
          <a:xfrm>
            <a:off x="481800" y="591125"/>
            <a:ext cx="8157000" cy="913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GB"/>
              <a:t>Phase 1 roles have been prioritised based on either being in Pay Group 1 of the DDaT framework, being priority roles for Cabinet Office or having a high turnover, indicating more significant recruitment and retention issues, as well as ensuring overall affordability to transition.</a:t>
            </a:r>
            <a:endParaRPr/>
          </a:p>
        </p:txBody>
      </p:sp>
      <p:graphicFrame>
        <p:nvGraphicFramePr>
          <p:cNvPr id="433" name="Google Shape;433;p81"/>
          <p:cNvGraphicFramePr/>
          <p:nvPr/>
        </p:nvGraphicFramePr>
        <p:xfrm>
          <a:off x="558000" y="1649700"/>
          <a:ext cx="3000000" cy="3000000"/>
        </p:xfrm>
        <a:graphic>
          <a:graphicData uri="http://schemas.openxmlformats.org/drawingml/2006/table">
            <a:tbl>
              <a:tblPr>
                <a:noFill/>
                <a:tableStyleId>{DDBFDF00-F6BB-4CF5-898F-EBF875854157}</a:tableStyleId>
              </a:tblPr>
              <a:tblGrid>
                <a:gridCol w="2064450">
                  <a:extLst>
                    <a:ext uri="{9D8B030D-6E8A-4147-A177-3AD203B41FA5}">
                      <a16:colId xmlns:a16="http://schemas.microsoft.com/office/drawing/2014/main" val="20000"/>
                    </a:ext>
                  </a:extLst>
                </a:gridCol>
                <a:gridCol w="2640025">
                  <a:extLst>
                    <a:ext uri="{9D8B030D-6E8A-4147-A177-3AD203B41FA5}">
                      <a16:colId xmlns:a16="http://schemas.microsoft.com/office/drawing/2014/main" val="20001"/>
                    </a:ext>
                  </a:extLst>
                </a:gridCol>
                <a:gridCol w="1044125">
                  <a:extLst>
                    <a:ext uri="{9D8B030D-6E8A-4147-A177-3AD203B41FA5}">
                      <a16:colId xmlns:a16="http://schemas.microsoft.com/office/drawing/2014/main" val="20002"/>
                    </a:ext>
                  </a:extLst>
                </a:gridCol>
                <a:gridCol w="1318700">
                  <a:extLst>
                    <a:ext uri="{9D8B030D-6E8A-4147-A177-3AD203B41FA5}">
                      <a16:colId xmlns:a16="http://schemas.microsoft.com/office/drawing/2014/main" val="20003"/>
                    </a:ext>
                  </a:extLst>
                </a:gridCol>
              </a:tblGrid>
              <a:tr h="100000">
                <a:tc>
                  <a:txBody>
                    <a:bodyPr/>
                    <a:lstStyle/>
                    <a:p>
                      <a:pPr marL="0" lvl="0" indent="0" algn="ctr" rtl="0">
                        <a:lnSpc>
                          <a:spcPct val="115000"/>
                        </a:lnSpc>
                        <a:spcBef>
                          <a:spcPts val="0"/>
                        </a:spcBef>
                        <a:spcAft>
                          <a:spcPts val="0"/>
                        </a:spcAft>
                        <a:buNone/>
                      </a:pPr>
                      <a:r>
                        <a:rPr lang="en-GB" sz="1200" b="1">
                          <a:solidFill>
                            <a:srgbClr val="FFFFFF"/>
                          </a:solidFill>
                        </a:rPr>
                        <a:t>Role</a:t>
                      </a:r>
                      <a:endParaRPr sz="1200" b="1">
                        <a:solidFill>
                          <a:srgbClr val="FFFFFF"/>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E89CA"/>
                    </a:solidFill>
                  </a:tcPr>
                </a:tc>
                <a:tc>
                  <a:txBody>
                    <a:bodyPr/>
                    <a:lstStyle/>
                    <a:p>
                      <a:pPr marL="0" lvl="0" indent="0" algn="ctr" rtl="0">
                        <a:lnSpc>
                          <a:spcPct val="115000"/>
                        </a:lnSpc>
                        <a:spcBef>
                          <a:spcPts val="0"/>
                        </a:spcBef>
                        <a:spcAft>
                          <a:spcPts val="0"/>
                        </a:spcAft>
                        <a:buNone/>
                      </a:pPr>
                      <a:r>
                        <a:rPr lang="en-GB" sz="1200" b="1">
                          <a:solidFill>
                            <a:srgbClr val="FFFFFF"/>
                          </a:solidFill>
                        </a:rPr>
                        <a:t>Pay Approach Role Group</a:t>
                      </a:r>
                      <a:endParaRPr sz="1200" b="1">
                        <a:solidFill>
                          <a:srgbClr val="FFFFFF"/>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E89CA"/>
                    </a:solidFill>
                  </a:tcPr>
                </a:tc>
                <a:tc>
                  <a:txBody>
                    <a:bodyPr/>
                    <a:lstStyle/>
                    <a:p>
                      <a:pPr marL="0" lvl="0" indent="0" algn="ctr" rtl="0">
                        <a:lnSpc>
                          <a:spcPct val="115000"/>
                        </a:lnSpc>
                        <a:spcBef>
                          <a:spcPts val="0"/>
                        </a:spcBef>
                        <a:spcAft>
                          <a:spcPts val="0"/>
                        </a:spcAft>
                        <a:buNone/>
                      </a:pPr>
                      <a:r>
                        <a:rPr lang="en-GB" sz="1200" b="1">
                          <a:solidFill>
                            <a:srgbClr val="FFFFFF"/>
                          </a:solidFill>
                        </a:rPr>
                        <a:t>Total Headcount</a:t>
                      </a:r>
                      <a:endParaRPr sz="1200" b="1">
                        <a:solidFill>
                          <a:srgbClr val="FFFFFF"/>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E89CA"/>
                    </a:solidFill>
                  </a:tcPr>
                </a:tc>
                <a:tc>
                  <a:txBody>
                    <a:bodyPr/>
                    <a:lstStyle/>
                    <a:p>
                      <a:pPr marL="0" lvl="0" indent="0" algn="ctr" rtl="0">
                        <a:lnSpc>
                          <a:spcPct val="115000"/>
                        </a:lnSpc>
                        <a:spcBef>
                          <a:spcPts val="0"/>
                        </a:spcBef>
                        <a:spcAft>
                          <a:spcPts val="0"/>
                        </a:spcAft>
                        <a:buNone/>
                      </a:pPr>
                      <a:r>
                        <a:rPr lang="en-GB" sz="1200" b="1">
                          <a:solidFill>
                            <a:srgbClr val="FFFFFF"/>
                          </a:solidFill>
                        </a:rPr>
                        <a:t>Transition Phase</a:t>
                      </a:r>
                      <a:endParaRPr sz="1200" b="1">
                        <a:solidFill>
                          <a:srgbClr val="FFFFFF"/>
                        </a:solidFill>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E89CA"/>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GB" sz="1200"/>
                        <a:t>Data scientist</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GB" sz="1200"/>
                        <a:t>Security architect</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5</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GB" sz="1200"/>
                        <a:t>Software developer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110</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GB" sz="1200"/>
                        <a:t>Technical architect</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30</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GB" sz="1200"/>
                        <a:t>DevOps</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23</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GB" sz="1200"/>
                        <a:t>Infrastructure engineer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4</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GB" sz="1200"/>
                        <a:t>Service designer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12</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00025">
                <a:tc>
                  <a:txBody>
                    <a:bodyPr/>
                    <a:lstStyle/>
                    <a:p>
                      <a:pPr marL="0" lvl="0" indent="0" algn="ctr" rtl="0">
                        <a:lnSpc>
                          <a:spcPct val="115000"/>
                        </a:lnSpc>
                        <a:spcBef>
                          <a:spcPts val="0"/>
                        </a:spcBef>
                        <a:spcAft>
                          <a:spcPts val="0"/>
                        </a:spcAft>
                        <a:buNone/>
                      </a:pPr>
                      <a:r>
                        <a:rPr lang="en-GB" sz="1200"/>
                        <a:t>Interaction designer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2</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10</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lvl="0" indent="0" algn="ctr" rtl="0">
                        <a:lnSpc>
                          <a:spcPct val="115000"/>
                        </a:lnSpc>
                        <a:spcBef>
                          <a:spcPts val="0"/>
                        </a:spcBef>
                        <a:spcAft>
                          <a:spcPts val="0"/>
                        </a:spcAft>
                        <a:buNone/>
                      </a:pPr>
                      <a:r>
                        <a:rPr lang="en-GB" sz="1200"/>
                        <a:t>User researcher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2</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36</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00025">
                <a:tc>
                  <a:txBody>
                    <a:bodyPr/>
                    <a:lstStyle/>
                    <a:p>
                      <a:pPr marL="0" lvl="0" indent="0" algn="ctr" rtl="0">
                        <a:lnSpc>
                          <a:spcPct val="115000"/>
                        </a:lnSpc>
                        <a:spcBef>
                          <a:spcPts val="0"/>
                        </a:spcBef>
                        <a:spcAft>
                          <a:spcPts val="0"/>
                        </a:spcAft>
                        <a:buNone/>
                      </a:pPr>
                      <a:r>
                        <a:rPr lang="en-GB" sz="1200"/>
                        <a:t>Graphic designer</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Group 3</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3</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GB" sz="1200"/>
                        <a:t>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437"/>
        <p:cNvGrpSpPr/>
        <p:nvPr/>
      </p:nvGrpSpPr>
      <p:grpSpPr>
        <a:xfrm>
          <a:off x="0" y="0"/>
          <a:ext cx="0" cy="0"/>
          <a:chOff x="0" y="0"/>
          <a:chExt cx="0" cy="0"/>
        </a:xfrm>
      </p:grpSpPr>
      <p:sp>
        <p:nvSpPr>
          <p:cNvPr id="438" name="Google Shape;438;p82"/>
          <p:cNvSpPr txBox="1"/>
          <p:nvPr/>
        </p:nvSpPr>
        <p:spPr>
          <a:xfrm>
            <a:off x="152400" y="-76200"/>
            <a:ext cx="88752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Gender analysis</a:t>
            </a:r>
            <a:endParaRPr sz="3000" b="1">
              <a:latin typeface="Helvetica Neue"/>
              <a:ea typeface="Helvetica Neue"/>
              <a:cs typeface="Helvetica Neue"/>
              <a:sym typeface="Helvetica Neue"/>
            </a:endParaRPr>
          </a:p>
        </p:txBody>
      </p:sp>
      <p:sp>
        <p:nvSpPr>
          <p:cNvPr id="439" name="Google Shape;439;p82"/>
          <p:cNvSpPr/>
          <p:nvPr/>
        </p:nvSpPr>
        <p:spPr>
          <a:xfrm>
            <a:off x="9625" y="892650"/>
            <a:ext cx="9144000" cy="372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 name="Google Shape;440;p82" title="Chart"/>
          <p:cNvPicPr preferRelativeResize="0"/>
          <p:nvPr/>
        </p:nvPicPr>
        <p:blipFill>
          <a:blip r:embed="rId3">
            <a:alphaModFix/>
          </a:blip>
          <a:stretch>
            <a:fillRect/>
          </a:stretch>
        </p:blipFill>
        <p:spPr>
          <a:xfrm>
            <a:off x="76200" y="1054800"/>
            <a:ext cx="5272050" cy="3259875"/>
          </a:xfrm>
          <a:prstGeom prst="rect">
            <a:avLst/>
          </a:prstGeom>
          <a:noFill/>
          <a:ln>
            <a:noFill/>
          </a:ln>
        </p:spPr>
      </p:pic>
      <p:graphicFrame>
        <p:nvGraphicFramePr>
          <p:cNvPr id="441" name="Google Shape;441;p82"/>
          <p:cNvGraphicFramePr/>
          <p:nvPr/>
        </p:nvGraphicFramePr>
        <p:xfrm>
          <a:off x="5532000" y="1422950"/>
          <a:ext cx="3000000" cy="3000000"/>
        </p:xfrm>
        <a:graphic>
          <a:graphicData uri="http://schemas.openxmlformats.org/drawingml/2006/table">
            <a:tbl>
              <a:tblPr>
                <a:noFill/>
                <a:tableStyleId>{DDBFDF00-F6BB-4CF5-898F-EBF875854157}</a:tableStyleId>
              </a:tblPr>
              <a:tblGrid>
                <a:gridCol w="1233150">
                  <a:extLst>
                    <a:ext uri="{9D8B030D-6E8A-4147-A177-3AD203B41FA5}">
                      <a16:colId xmlns:a16="http://schemas.microsoft.com/office/drawing/2014/main" val="20000"/>
                    </a:ext>
                  </a:extLst>
                </a:gridCol>
                <a:gridCol w="761200">
                  <a:extLst>
                    <a:ext uri="{9D8B030D-6E8A-4147-A177-3AD203B41FA5}">
                      <a16:colId xmlns:a16="http://schemas.microsoft.com/office/drawing/2014/main" val="20001"/>
                    </a:ext>
                  </a:extLst>
                </a:gridCol>
                <a:gridCol w="761200">
                  <a:extLst>
                    <a:ext uri="{9D8B030D-6E8A-4147-A177-3AD203B41FA5}">
                      <a16:colId xmlns:a16="http://schemas.microsoft.com/office/drawing/2014/main" val="20002"/>
                    </a:ext>
                  </a:extLst>
                </a:gridCol>
                <a:gridCol w="761200">
                  <a:extLst>
                    <a:ext uri="{9D8B030D-6E8A-4147-A177-3AD203B41FA5}">
                      <a16:colId xmlns:a16="http://schemas.microsoft.com/office/drawing/2014/main" val="20003"/>
                    </a:ext>
                  </a:extLst>
                </a:gridCol>
              </a:tblGrid>
              <a:tr h="251450">
                <a:tc>
                  <a:txBody>
                    <a:bodyPr/>
                    <a:lstStyle/>
                    <a:p>
                      <a:pPr marL="0" lvl="0" indent="0" algn="l" rtl="0">
                        <a:spcBef>
                          <a:spcPts val="0"/>
                        </a:spcBef>
                        <a:spcAft>
                          <a:spcPts val="0"/>
                        </a:spcAft>
                        <a:buNone/>
                      </a:pPr>
                      <a:r>
                        <a:rPr lang="en-GB" sz="1200" b="1"/>
                        <a:t>GDS</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b="1"/>
                        <a:t>Female</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b="1"/>
                        <a:t>Male</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b="1"/>
                        <a:t>Total</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GB" sz="1000"/>
                        <a:t>Accomplished B</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r" rtl="0">
                        <a:lnSpc>
                          <a:spcPct val="115000"/>
                        </a:lnSpc>
                        <a:spcBef>
                          <a:spcPts val="0"/>
                        </a:spcBef>
                        <a:spcAft>
                          <a:spcPts val="0"/>
                        </a:spcAft>
                        <a:buNone/>
                      </a:pPr>
                      <a:r>
                        <a:rPr lang="en-GB" sz="1000"/>
                        <a:t>13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r" rtl="0">
                        <a:lnSpc>
                          <a:spcPct val="115000"/>
                        </a:lnSpc>
                        <a:spcBef>
                          <a:spcPts val="0"/>
                        </a:spcBef>
                        <a:spcAft>
                          <a:spcPts val="0"/>
                        </a:spcAft>
                        <a:buNone/>
                      </a:pPr>
                      <a:r>
                        <a:rPr lang="en-GB" sz="1000"/>
                        <a:t>20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GB" sz="1000"/>
                        <a:t>Accomplished 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27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r" rtl="0">
                        <a:lnSpc>
                          <a:spcPct val="115000"/>
                        </a:lnSpc>
                        <a:spcBef>
                          <a:spcPts val="0"/>
                        </a:spcBef>
                        <a:spcAft>
                          <a:spcPts val="0"/>
                        </a:spcAft>
                        <a:buNone/>
                      </a:pPr>
                      <a:r>
                        <a:rPr lang="en-GB" sz="1000"/>
                        <a:t>44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r" rtl="0">
                        <a:lnSpc>
                          <a:spcPct val="115000"/>
                        </a:lnSpc>
                        <a:spcBef>
                          <a:spcPts val="0"/>
                        </a:spcBef>
                        <a:spcAft>
                          <a:spcPts val="0"/>
                        </a:spcAft>
                        <a:buNone/>
                      </a:pPr>
                      <a:r>
                        <a:rPr lang="en-GB" sz="1000"/>
                        <a:t>71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GB" sz="1000"/>
                        <a:t>Proficient B</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50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r" rtl="0">
                        <a:lnSpc>
                          <a:spcPct val="115000"/>
                        </a:lnSpc>
                        <a:spcBef>
                          <a:spcPts val="0"/>
                        </a:spcBef>
                        <a:spcAft>
                          <a:spcPts val="0"/>
                        </a:spcAft>
                        <a:buNone/>
                      </a:pPr>
                      <a:r>
                        <a:rPr lang="en-GB" sz="1000"/>
                        <a:t>103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r" rtl="0">
                        <a:lnSpc>
                          <a:spcPct val="115000"/>
                        </a:lnSpc>
                        <a:spcBef>
                          <a:spcPts val="0"/>
                        </a:spcBef>
                        <a:spcAft>
                          <a:spcPts val="0"/>
                        </a:spcAft>
                        <a:buNone/>
                      </a:pPr>
                      <a:r>
                        <a:rPr lang="en-GB" sz="1000"/>
                        <a:t>153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GB" sz="1000"/>
                        <a:t>Proficient 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14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r" rtl="0">
                        <a:lnSpc>
                          <a:spcPct val="115000"/>
                        </a:lnSpc>
                        <a:spcBef>
                          <a:spcPts val="0"/>
                        </a:spcBef>
                        <a:spcAft>
                          <a:spcPts val="0"/>
                        </a:spcAft>
                        <a:buNone/>
                      </a:pPr>
                      <a:r>
                        <a:rPr lang="en-GB" sz="1000"/>
                        <a:t>33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r" rtl="0">
                        <a:lnSpc>
                          <a:spcPct val="115000"/>
                        </a:lnSpc>
                        <a:spcBef>
                          <a:spcPts val="0"/>
                        </a:spcBef>
                        <a:spcAft>
                          <a:spcPts val="0"/>
                        </a:spcAft>
                        <a:buNone/>
                      </a:pPr>
                      <a:r>
                        <a:rPr lang="en-GB" sz="1000"/>
                        <a:t>47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GB" sz="1000"/>
                        <a:t>Developing</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t>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9CB9C"/>
                    </a:solidFill>
                  </a:tcPr>
                </a:tc>
                <a:tc>
                  <a:txBody>
                    <a:bodyPr/>
                    <a:lstStyle/>
                    <a:p>
                      <a:pPr marL="0" lvl="0" indent="0" algn="r" rtl="0">
                        <a:lnSpc>
                          <a:spcPct val="115000"/>
                        </a:lnSpc>
                        <a:spcBef>
                          <a:spcPts val="0"/>
                        </a:spcBef>
                        <a:spcAft>
                          <a:spcPts val="0"/>
                        </a:spcAft>
                        <a:buNone/>
                      </a:pPr>
                      <a:r>
                        <a:rPr lang="en-GB" sz="1000"/>
                        <a:t>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tc>
                  <a:txBody>
                    <a:bodyPr/>
                    <a:lstStyle/>
                    <a:p>
                      <a:pPr marL="0" lvl="0" indent="0" algn="r" rtl="0">
                        <a:lnSpc>
                          <a:spcPct val="115000"/>
                        </a:lnSpc>
                        <a:spcBef>
                          <a:spcPts val="0"/>
                        </a:spcBef>
                        <a:spcAft>
                          <a:spcPts val="0"/>
                        </a:spcAft>
                        <a:buNone/>
                      </a:pPr>
                      <a:r>
                        <a:rPr lang="en-GB" sz="1000"/>
                        <a:t>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GB" sz="1000" b="1"/>
                        <a:t>Total</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b="1"/>
                        <a:t>100</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b="1"/>
                        <a:t>198</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b="1"/>
                        <a:t>298</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442" name="Google Shape;442;p82"/>
          <p:cNvSpPr txBox="1"/>
          <p:nvPr/>
        </p:nvSpPr>
        <p:spPr>
          <a:xfrm>
            <a:off x="5533250" y="3224200"/>
            <a:ext cx="3516600" cy="13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Our analysis showed that adopting the Pay Approach will reduce the Gender Pay Gap while meeting equal pay commitments.</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446"/>
        <p:cNvGrpSpPr/>
        <p:nvPr/>
      </p:nvGrpSpPr>
      <p:grpSpPr>
        <a:xfrm>
          <a:off x="0" y="0"/>
          <a:ext cx="0" cy="0"/>
          <a:chOff x="0" y="0"/>
          <a:chExt cx="0" cy="0"/>
        </a:xfrm>
      </p:grpSpPr>
      <p:sp>
        <p:nvSpPr>
          <p:cNvPr id="447" name="Google Shape;447;p83"/>
          <p:cNvSpPr/>
          <p:nvPr/>
        </p:nvSpPr>
        <p:spPr>
          <a:xfrm>
            <a:off x="0" y="735575"/>
            <a:ext cx="9144000" cy="3893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3"/>
          <p:cNvSpPr txBox="1"/>
          <p:nvPr/>
        </p:nvSpPr>
        <p:spPr>
          <a:xfrm>
            <a:off x="533400" y="0"/>
            <a:ext cx="80964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Our engagement</a:t>
            </a:r>
            <a:endParaRPr sz="3000" b="1">
              <a:latin typeface="Helvetica Neue"/>
              <a:ea typeface="Helvetica Neue"/>
              <a:cs typeface="Helvetica Neue"/>
              <a:sym typeface="Helvetica Neue"/>
            </a:endParaRPr>
          </a:p>
        </p:txBody>
      </p:sp>
      <p:pic>
        <p:nvPicPr>
          <p:cNvPr id="449" name="Google Shape;449;p83"/>
          <p:cNvPicPr preferRelativeResize="0"/>
          <p:nvPr/>
        </p:nvPicPr>
        <p:blipFill>
          <a:blip r:embed="rId3">
            <a:alphaModFix/>
          </a:blip>
          <a:stretch>
            <a:fillRect/>
          </a:stretch>
        </p:blipFill>
        <p:spPr>
          <a:xfrm>
            <a:off x="310300" y="1086850"/>
            <a:ext cx="1535876" cy="1881451"/>
          </a:xfrm>
          <a:prstGeom prst="rect">
            <a:avLst/>
          </a:prstGeom>
          <a:noFill/>
          <a:ln>
            <a:noFill/>
          </a:ln>
        </p:spPr>
      </p:pic>
      <p:sp>
        <p:nvSpPr>
          <p:cNvPr id="450" name="Google Shape;450;p83"/>
          <p:cNvSpPr txBox="1"/>
          <p:nvPr/>
        </p:nvSpPr>
        <p:spPr>
          <a:xfrm>
            <a:off x="25600" y="3066675"/>
            <a:ext cx="2741100" cy="913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GB" b="1">
                <a:solidFill>
                  <a:srgbClr val="005ABB"/>
                </a:solidFill>
              </a:rPr>
              <a:t>Policies </a:t>
            </a:r>
            <a:endParaRPr b="1">
              <a:solidFill>
                <a:srgbClr val="005ABB"/>
              </a:solidFill>
            </a:endParaRPr>
          </a:p>
          <a:p>
            <a:pPr marL="0" lvl="0" indent="0" algn="l" rtl="0">
              <a:spcBef>
                <a:spcPts val="1200"/>
              </a:spcBef>
              <a:spcAft>
                <a:spcPts val="0"/>
              </a:spcAft>
              <a:buNone/>
            </a:pPr>
            <a:r>
              <a:rPr lang="en-GB">
                <a:solidFill>
                  <a:srgbClr val="005ABB"/>
                </a:solidFill>
              </a:rPr>
              <a:t>Cabinet Office DDaT Pay Policy</a:t>
            </a:r>
            <a:endParaRPr>
              <a:solidFill>
                <a:srgbClr val="005ABB"/>
              </a:solidFill>
            </a:endParaRPr>
          </a:p>
          <a:p>
            <a:pPr marL="0" lvl="0" indent="0" algn="l" rtl="0">
              <a:spcBef>
                <a:spcPts val="1200"/>
              </a:spcBef>
              <a:spcAft>
                <a:spcPts val="0"/>
              </a:spcAft>
              <a:buNone/>
            </a:pPr>
            <a:r>
              <a:rPr lang="en-GB">
                <a:solidFill>
                  <a:srgbClr val="005ABB"/>
                </a:solidFill>
              </a:rPr>
              <a:t>Cabinet Office DDaT Skills assessment Policy</a:t>
            </a:r>
            <a:endParaRPr>
              <a:solidFill>
                <a:srgbClr val="005ABB"/>
              </a:solidFill>
            </a:endParaRPr>
          </a:p>
        </p:txBody>
      </p:sp>
      <p:sp>
        <p:nvSpPr>
          <p:cNvPr id="451" name="Google Shape;451;p83"/>
          <p:cNvSpPr txBox="1"/>
          <p:nvPr/>
        </p:nvSpPr>
        <p:spPr>
          <a:xfrm>
            <a:off x="2934075" y="3044500"/>
            <a:ext cx="3495000" cy="913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GB" b="1">
                <a:solidFill>
                  <a:srgbClr val="005ABB"/>
                </a:solidFill>
              </a:rPr>
              <a:t>Engagement sessions</a:t>
            </a:r>
            <a:endParaRPr b="1">
              <a:solidFill>
                <a:srgbClr val="005ABB"/>
              </a:solidFill>
            </a:endParaRPr>
          </a:p>
          <a:p>
            <a:pPr marL="0" lvl="0" indent="0" algn="l" rtl="0">
              <a:spcBef>
                <a:spcPts val="1200"/>
              </a:spcBef>
              <a:spcAft>
                <a:spcPts val="0"/>
              </a:spcAft>
              <a:buNone/>
            </a:pPr>
            <a:r>
              <a:rPr lang="en-GB">
                <a:solidFill>
                  <a:srgbClr val="005ABB"/>
                </a:solidFill>
              </a:rPr>
              <a:t>Senior Leadership, Staff, Trade Unions, Line Management, DDaT Communities, HR professionals, Finance, communications, wider government</a:t>
            </a:r>
            <a:endParaRPr>
              <a:solidFill>
                <a:srgbClr val="005ABB"/>
              </a:solidFill>
            </a:endParaRPr>
          </a:p>
        </p:txBody>
      </p:sp>
      <p:sp>
        <p:nvSpPr>
          <p:cNvPr id="452" name="Google Shape;452;p83"/>
          <p:cNvSpPr/>
          <p:nvPr/>
        </p:nvSpPr>
        <p:spPr>
          <a:xfrm>
            <a:off x="3534950" y="818800"/>
            <a:ext cx="1391700" cy="913800"/>
          </a:xfrm>
          <a:prstGeom prst="cloudCallout">
            <a:avLst>
              <a:gd name="adj1" fmla="val -20833"/>
              <a:gd name="adj2" fmla="val 62500"/>
            </a:avLst>
          </a:prstGeom>
          <a:solidFill>
            <a:srgbClr val="CCD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3"/>
          <p:cNvSpPr/>
          <p:nvPr/>
        </p:nvSpPr>
        <p:spPr>
          <a:xfrm>
            <a:off x="4559875" y="1619900"/>
            <a:ext cx="940200" cy="686400"/>
          </a:xfrm>
          <a:prstGeom prst="wedgeEllipseCallout">
            <a:avLst>
              <a:gd name="adj1" fmla="val -20833"/>
              <a:gd name="adj2" fmla="val 62500"/>
            </a:avLst>
          </a:prstGeom>
          <a:solidFill>
            <a:srgbClr val="005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3"/>
          <p:cNvSpPr/>
          <p:nvPr/>
        </p:nvSpPr>
        <p:spPr>
          <a:xfrm>
            <a:off x="3478525" y="2138050"/>
            <a:ext cx="959100" cy="780300"/>
          </a:xfrm>
          <a:prstGeom prst="wedgeRoundRectCallout">
            <a:avLst>
              <a:gd name="adj1" fmla="val -20833"/>
              <a:gd name="adj2" fmla="val 62500"/>
              <a:gd name="adj3" fmla="val 0"/>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5" name="Google Shape;455;p83"/>
          <p:cNvSpPr/>
          <p:nvPr/>
        </p:nvSpPr>
        <p:spPr>
          <a:xfrm>
            <a:off x="2379950" y="1948700"/>
            <a:ext cx="630000" cy="486000"/>
          </a:xfrm>
          <a:prstGeom prst="leftRightArrow">
            <a:avLst>
              <a:gd name="adj1" fmla="val 50000"/>
              <a:gd name="adj2" fmla="val 50000"/>
            </a:avLst>
          </a:prstGeom>
          <a:solidFill>
            <a:srgbClr val="1C4587"/>
          </a:solidFill>
          <a:ln w="9525" cap="flat" cmpd="sng">
            <a:solidFill>
              <a:srgbClr val="005A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3"/>
          <p:cNvSpPr/>
          <p:nvPr/>
        </p:nvSpPr>
        <p:spPr>
          <a:xfrm>
            <a:off x="6032250" y="2023950"/>
            <a:ext cx="630000" cy="486000"/>
          </a:xfrm>
          <a:prstGeom prst="leftRightArrow">
            <a:avLst>
              <a:gd name="adj1" fmla="val 50000"/>
              <a:gd name="adj2" fmla="val 50000"/>
            </a:avLst>
          </a:prstGeom>
          <a:solidFill>
            <a:srgbClr val="1C4587"/>
          </a:solidFill>
          <a:ln w="9525" cap="flat" cmpd="sng">
            <a:solidFill>
              <a:srgbClr val="005A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457" name="Google Shape;457;p83"/>
          <p:cNvPicPr preferRelativeResize="0"/>
          <p:nvPr/>
        </p:nvPicPr>
        <p:blipFill rotWithShape="1">
          <a:blip r:embed="rId4">
            <a:alphaModFix/>
          </a:blip>
          <a:srcRect l="56719" r="7464" b="61829"/>
          <a:stretch/>
        </p:blipFill>
        <p:spPr>
          <a:xfrm>
            <a:off x="7040774" y="1100150"/>
            <a:ext cx="916934" cy="944015"/>
          </a:xfrm>
          <a:prstGeom prst="rect">
            <a:avLst/>
          </a:prstGeom>
          <a:noFill/>
          <a:ln>
            <a:noFill/>
          </a:ln>
        </p:spPr>
      </p:pic>
      <p:pic>
        <p:nvPicPr>
          <p:cNvPr id="458" name="Google Shape;458;p83"/>
          <p:cNvPicPr preferRelativeResize="0"/>
          <p:nvPr/>
        </p:nvPicPr>
        <p:blipFill rotWithShape="1">
          <a:blip r:embed="rId4">
            <a:alphaModFix/>
          </a:blip>
          <a:srcRect l="7943" t="53771" r="52378" b="3941"/>
          <a:stretch/>
        </p:blipFill>
        <p:spPr>
          <a:xfrm>
            <a:off x="7969454" y="1364589"/>
            <a:ext cx="971920" cy="1000609"/>
          </a:xfrm>
          <a:prstGeom prst="rect">
            <a:avLst/>
          </a:prstGeom>
          <a:noFill/>
          <a:ln>
            <a:noFill/>
          </a:ln>
        </p:spPr>
      </p:pic>
      <p:pic>
        <p:nvPicPr>
          <p:cNvPr id="459" name="Google Shape;459;p83"/>
          <p:cNvPicPr preferRelativeResize="0"/>
          <p:nvPr/>
        </p:nvPicPr>
        <p:blipFill rotWithShape="1">
          <a:blip r:embed="rId4">
            <a:alphaModFix/>
          </a:blip>
          <a:srcRect l="59078" t="55330" r="7329" b="5114"/>
          <a:stretch/>
        </p:blipFill>
        <p:spPr>
          <a:xfrm>
            <a:off x="7409564" y="2126735"/>
            <a:ext cx="829928" cy="944015"/>
          </a:xfrm>
          <a:prstGeom prst="rect">
            <a:avLst/>
          </a:prstGeom>
          <a:noFill/>
          <a:ln>
            <a:noFill/>
          </a:ln>
        </p:spPr>
      </p:pic>
      <p:sp>
        <p:nvSpPr>
          <p:cNvPr id="460" name="Google Shape;460;p83"/>
          <p:cNvSpPr txBox="1"/>
          <p:nvPr/>
        </p:nvSpPr>
        <p:spPr>
          <a:xfrm>
            <a:off x="6544250" y="3120700"/>
            <a:ext cx="2741100" cy="913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GB" b="1">
                <a:solidFill>
                  <a:srgbClr val="005ABB"/>
                </a:solidFill>
              </a:rPr>
              <a:t>“How do I?” guidance</a:t>
            </a:r>
            <a:endParaRPr b="1">
              <a:solidFill>
                <a:srgbClr val="005ABB"/>
              </a:solidFill>
            </a:endParaRPr>
          </a:p>
          <a:p>
            <a:pPr marL="0" lvl="0" indent="0" algn="l" rtl="0">
              <a:spcBef>
                <a:spcPts val="1200"/>
              </a:spcBef>
              <a:spcAft>
                <a:spcPts val="0"/>
              </a:spcAft>
              <a:buNone/>
            </a:pPr>
            <a:r>
              <a:rPr lang="en-GB">
                <a:solidFill>
                  <a:srgbClr val="005ABB"/>
                </a:solidFill>
              </a:rPr>
              <a:t>To recruit, transition and promote using the DDaT skills assessment and Pay Approach</a:t>
            </a:r>
            <a:endParaRPr>
              <a:solidFill>
                <a:srgbClr val="005AB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4"/>
          <p:cNvSpPr txBox="1">
            <a:spLocks noGrp="1"/>
          </p:cNvSpPr>
          <p:nvPr>
            <p:ph type="sldNum" idx="12"/>
          </p:nvPr>
        </p:nvSpPr>
        <p:spPr>
          <a:xfrm>
            <a:off x="8784775" y="4693675"/>
            <a:ext cx="321300" cy="411900"/>
          </a:xfrm>
          <a:prstGeom prst="rect">
            <a:avLst/>
          </a:prstGeom>
        </p:spPr>
        <p:txBody>
          <a:bodyPr spcFirstLastPara="1" wrap="square" lIns="0" tIns="0" rIns="91425" bIns="0" anchor="ctr" anchorCtr="0">
            <a:noAutofit/>
          </a:bodyPr>
          <a:lstStyle/>
          <a:p>
            <a:pPr marL="0" lvl="0" indent="0" algn="l" rtl="0">
              <a:spcBef>
                <a:spcPts val="0"/>
              </a:spcBef>
              <a:spcAft>
                <a:spcPts val="0"/>
              </a:spcAft>
              <a:buClr>
                <a:schemeClr val="lt1"/>
              </a:buClr>
              <a:buSzPts val="1200"/>
              <a:buFont typeface="Arial"/>
              <a:buNone/>
            </a:pPr>
            <a:fld id="{00000000-1234-1234-1234-123412341234}" type="slidenum">
              <a:rPr lang="en-GB"/>
              <a:t>29</a:t>
            </a:fld>
            <a:endParaRPr/>
          </a:p>
        </p:txBody>
      </p:sp>
      <p:pic>
        <p:nvPicPr>
          <p:cNvPr id="466" name="Google Shape;466;p84"/>
          <p:cNvPicPr preferRelativeResize="0"/>
          <p:nvPr/>
        </p:nvPicPr>
        <p:blipFill rotWithShape="1">
          <a:blip r:embed="rId3">
            <a:alphaModFix/>
          </a:blip>
          <a:srcRect t="8340"/>
          <a:stretch/>
        </p:blipFill>
        <p:spPr>
          <a:xfrm>
            <a:off x="0" y="-25625"/>
            <a:ext cx="9144000" cy="5581875"/>
          </a:xfrm>
          <a:prstGeom prst="rect">
            <a:avLst/>
          </a:prstGeom>
          <a:noFill/>
          <a:ln>
            <a:noFill/>
          </a:ln>
        </p:spPr>
      </p:pic>
      <p:sp>
        <p:nvSpPr>
          <p:cNvPr id="467" name="Google Shape;467;p84"/>
          <p:cNvSpPr/>
          <p:nvPr/>
        </p:nvSpPr>
        <p:spPr>
          <a:xfrm>
            <a:off x="1216550" y="689775"/>
            <a:ext cx="6644400" cy="3255600"/>
          </a:xfrm>
          <a:prstGeom prst="rect">
            <a:avLst/>
          </a:prstGeom>
          <a:solidFill>
            <a:srgbClr val="FFFFFF">
              <a:alpha val="89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4"/>
          <p:cNvSpPr txBox="1"/>
          <p:nvPr/>
        </p:nvSpPr>
        <p:spPr>
          <a:xfrm>
            <a:off x="1216600" y="689775"/>
            <a:ext cx="6644400" cy="325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4800">
                <a:solidFill>
                  <a:srgbClr val="434343"/>
                </a:solidFill>
              </a:rPr>
              <a:t>Q&amp;A session</a:t>
            </a:r>
            <a:endParaRPr sz="48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8"/>
          <p:cNvSpPr txBox="1">
            <a:spLocks noGrp="1"/>
          </p:cNvSpPr>
          <p:nvPr>
            <p:ph type="sldNum" idx="12"/>
          </p:nvPr>
        </p:nvSpPr>
        <p:spPr>
          <a:xfrm>
            <a:off x="8784775" y="4693675"/>
            <a:ext cx="321300" cy="411900"/>
          </a:xfrm>
          <a:prstGeom prst="rect">
            <a:avLst/>
          </a:prstGeom>
        </p:spPr>
        <p:txBody>
          <a:bodyPr spcFirstLastPara="1" wrap="square" lIns="0" tIns="0" rIns="91425" bIns="0" anchor="ctr" anchorCtr="0">
            <a:noAutofit/>
          </a:bodyPr>
          <a:lstStyle/>
          <a:p>
            <a:pPr marL="0" lvl="0" indent="0" algn="l" rtl="0">
              <a:spcBef>
                <a:spcPts val="0"/>
              </a:spcBef>
              <a:spcAft>
                <a:spcPts val="0"/>
              </a:spcAft>
              <a:buClr>
                <a:schemeClr val="lt1"/>
              </a:buClr>
              <a:buSzPts val="1200"/>
              <a:buFont typeface="Arial"/>
              <a:buNone/>
            </a:pPr>
            <a:fld id="{00000000-1234-1234-1234-123412341234}" type="slidenum">
              <a:rPr lang="en-GB"/>
              <a:t>3</a:t>
            </a:fld>
            <a:endParaRPr/>
          </a:p>
        </p:txBody>
      </p:sp>
      <p:pic>
        <p:nvPicPr>
          <p:cNvPr id="188" name="Google Shape;188;p58"/>
          <p:cNvPicPr preferRelativeResize="0"/>
          <p:nvPr/>
        </p:nvPicPr>
        <p:blipFill>
          <a:blip r:embed="rId3">
            <a:alphaModFix/>
          </a:blip>
          <a:stretch>
            <a:fillRect/>
          </a:stretch>
        </p:blipFill>
        <p:spPr>
          <a:xfrm>
            <a:off x="0" y="-5025"/>
            <a:ext cx="9173450" cy="51283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472"/>
        <p:cNvGrpSpPr/>
        <p:nvPr/>
      </p:nvGrpSpPr>
      <p:grpSpPr>
        <a:xfrm>
          <a:off x="0" y="0"/>
          <a:ext cx="0" cy="0"/>
          <a:chOff x="0" y="0"/>
          <a:chExt cx="0" cy="0"/>
        </a:xfrm>
      </p:grpSpPr>
      <p:sp>
        <p:nvSpPr>
          <p:cNvPr id="473" name="Google Shape;473;p85"/>
          <p:cNvSpPr txBox="1">
            <a:spLocks noGrp="1"/>
          </p:cNvSpPr>
          <p:nvPr>
            <p:ph type="title"/>
          </p:nvPr>
        </p:nvSpPr>
        <p:spPr>
          <a:xfrm>
            <a:off x="508500" y="382250"/>
            <a:ext cx="8127000" cy="51435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r>
              <a:rPr lang="en-GB" sz="6000" b="1">
                <a:solidFill>
                  <a:srgbClr val="FFFFFF"/>
                </a:solidFill>
                <a:latin typeface="Helvetica Neue"/>
                <a:ea typeface="Helvetica Neue"/>
                <a:cs typeface="Helvetica Neue"/>
                <a:sym typeface="Helvetica Neue"/>
              </a:rPr>
              <a:t>Appendix:</a:t>
            </a:r>
            <a:endParaRPr sz="6000" b="1">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Font typeface="Helvetica Neue"/>
              <a:buNone/>
            </a:pPr>
            <a:r>
              <a:rPr lang="en-GB" sz="6000" b="1">
                <a:solidFill>
                  <a:srgbClr val="FFFFFF"/>
                </a:solidFill>
                <a:latin typeface="Helvetica Neue"/>
                <a:ea typeface="Helvetica Neue"/>
                <a:cs typeface="Helvetica Neue"/>
                <a:sym typeface="Helvetica Neue"/>
              </a:rPr>
              <a:t>Capability dashboard prototype</a:t>
            </a:r>
            <a:endParaRPr sz="6000" b="1">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Font typeface="Helvetica Neue"/>
              <a:buNone/>
            </a:pPr>
            <a:endParaRPr sz="6000" b="1">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86">
            <a:hlinkClick r:id="rId3"/>
          </p:cNvPr>
          <p:cNvPicPr preferRelativeResize="0"/>
          <p:nvPr/>
        </p:nvPicPr>
        <p:blipFill rotWithShape="1">
          <a:blip r:embed="rId4">
            <a:alphaModFix/>
          </a:blip>
          <a:srcRect r="11016" b="7114"/>
          <a:stretch/>
        </p:blipFill>
        <p:spPr>
          <a:xfrm>
            <a:off x="52450" y="609600"/>
            <a:ext cx="6067101" cy="4055250"/>
          </a:xfrm>
          <a:prstGeom prst="rect">
            <a:avLst/>
          </a:prstGeom>
          <a:noFill/>
          <a:ln>
            <a:noFill/>
          </a:ln>
        </p:spPr>
      </p:pic>
      <p:sp>
        <p:nvSpPr>
          <p:cNvPr id="479" name="Google Shape;479;p86"/>
          <p:cNvSpPr txBox="1"/>
          <p:nvPr/>
        </p:nvSpPr>
        <p:spPr>
          <a:xfrm>
            <a:off x="6211800" y="1438300"/>
            <a:ext cx="2856000" cy="4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t>We are working with GDS</a:t>
            </a:r>
            <a:endParaRPr sz="1800" b="1"/>
          </a:p>
          <a:p>
            <a:pPr marL="0" lvl="0" indent="0" algn="l" rtl="0">
              <a:spcBef>
                <a:spcPts val="0"/>
              </a:spcBef>
              <a:spcAft>
                <a:spcPts val="0"/>
              </a:spcAft>
              <a:buNone/>
            </a:pPr>
            <a:r>
              <a:rPr lang="en-GB" sz="1800" b="1"/>
              <a:t>Communities of Practice on a Capability dashboard that could inform L&amp;D interventions </a:t>
            </a:r>
            <a:endParaRPr sz="1800" b="1"/>
          </a:p>
        </p:txBody>
      </p:sp>
      <p:sp>
        <p:nvSpPr>
          <p:cNvPr id="480" name="Google Shape;480;p86"/>
          <p:cNvSpPr txBox="1"/>
          <p:nvPr/>
        </p:nvSpPr>
        <p:spPr>
          <a:xfrm>
            <a:off x="152400" y="-76200"/>
            <a:ext cx="88752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Capability dashboard [prototype]</a:t>
            </a:r>
            <a:endParaRPr sz="3000" b="1">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7"/>
          <p:cNvSpPr txBox="1"/>
          <p:nvPr/>
        </p:nvSpPr>
        <p:spPr>
          <a:xfrm>
            <a:off x="152400" y="-76200"/>
            <a:ext cx="8875200" cy="8391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Capability dashboard [prototype]</a:t>
            </a:r>
            <a:endParaRPr sz="3000" b="1">
              <a:latin typeface="Helvetica Neue"/>
              <a:ea typeface="Helvetica Neue"/>
              <a:cs typeface="Helvetica Neue"/>
              <a:sym typeface="Helvetica Neue"/>
            </a:endParaRPr>
          </a:p>
        </p:txBody>
      </p:sp>
      <p:pic>
        <p:nvPicPr>
          <p:cNvPr id="486" name="Google Shape;486;p87"/>
          <p:cNvPicPr preferRelativeResize="0"/>
          <p:nvPr/>
        </p:nvPicPr>
        <p:blipFill>
          <a:blip r:embed="rId3">
            <a:alphaModFix/>
          </a:blip>
          <a:stretch>
            <a:fillRect/>
          </a:stretch>
        </p:blipFill>
        <p:spPr>
          <a:xfrm>
            <a:off x="0" y="1314875"/>
            <a:ext cx="6736649" cy="3181575"/>
          </a:xfrm>
          <a:prstGeom prst="rect">
            <a:avLst/>
          </a:prstGeom>
          <a:noFill/>
          <a:ln>
            <a:noFill/>
          </a:ln>
        </p:spPr>
      </p:pic>
      <p:sp>
        <p:nvSpPr>
          <p:cNvPr id="487" name="Google Shape;487;p87"/>
          <p:cNvSpPr/>
          <p:nvPr/>
        </p:nvSpPr>
        <p:spPr>
          <a:xfrm>
            <a:off x="6508050" y="153300"/>
            <a:ext cx="2636100" cy="1774800"/>
          </a:xfrm>
          <a:prstGeom prst="wedgeEllipseCallout">
            <a:avLst>
              <a:gd name="adj1" fmla="val -54819"/>
              <a:gd name="adj2" fmla="val 57259"/>
            </a:avLst>
          </a:prstGeom>
          <a:solidFill>
            <a:srgbClr val="CCD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8" name="Google Shape;488;p87"/>
          <p:cNvSpPr txBox="1"/>
          <p:nvPr/>
        </p:nvSpPr>
        <p:spPr>
          <a:xfrm>
            <a:off x="6515700" y="393975"/>
            <a:ext cx="2564100" cy="8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t>The qualitative data gathered during the assessment pilot will inform proficiency exemplars </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D70B8"/>
        </a:solidFill>
        <a:effectLst/>
      </p:bgPr>
    </p:bg>
    <p:spTree>
      <p:nvGrpSpPr>
        <p:cNvPr id="1" name="Shape 492"/>
        <p:cNvGrpSpPr/>
        <p:nvPr/>
      </p:nvGrpSpPr>
      <p:grpSpPr>
        <a:xfrm>
          <a:off x="0" y="0"/>
          <a:ext cx="0" cy="0"/>
          <a:chOff x="0" y="0"/>
          <a:chExt cx="0" cy="0"/>
        </a:xfrm>
      </p:grpSpPr>
      <p:sp>
        <p:nvSpPr>
          <p:cNvPr id="493" name="Google Shape;493;p88"/>
          <p:cNvSpPr txBox="1"/>
          <p:nvPr/>
        </p:nvSpPr>
        <p:spPr>
          <a:xfrm>
            <a:off x="648518" y="481366"/>
            <a:ext cx="7845900" cy="41799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r>
              <a:rPr lang="en-GB" sz="6000" b="1">
                <a:solidFill>
                  <a:srgbClr val="FFFFFF"/>
                </a:solidFill>
                <a:latin typeface="Helvetica"/>
                <a:ea typeface="Helvetica"/>
                <a:cs typeface="Helvetica"/>
                <a:sym typeface="Helvetica"/>
              </a:rPr>
              <a:t>Appendix: Programme Tmap</a:t>
            </a:r>
            <a:endParaRPr sz="6000">
              <a:latin typeface="Helvetica"/>
              <a:ea typeface="Helvetica"/>
              <a:cs typeface="Helvetica"/>
              <a:sym typeface="Helvetic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9"/>
          <p:cNvSpPr/>
          <p:nvPr/>
        </p:nvSpPr>
        <p:spPr>
          <a:xfrm>
            <a:off x="-11350" y="512575"/>
            <a:ext cx="9156000" cy="46308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9"/>
          <p:cNvSpPr txBox="1"/>
          <p:nvPr/>
        </p:nvSpPr>
        <p:spPr>
          <a:xfrm>
            <a:off x="185075" y="175"/>
            <a:ext cx="3801900" cy="512400"/>
          </a:xfrm>
          <a:prstGeom prst="rect">
            <a:avLst/>
          </a:prstGeom>
          <a:noFill/>
          <a:ln>
            <a:noFill/>
          </a:ln>
        </p:spPr>
        <p:txBody>
          <a:bodyPr spcFirstLastPara="1" wrap="square" lIns="17150" tIns="17150" rIns="17150" bIns="17150" anchor="ctr" anchorCtr="0">
            <a:noAutofit/>
          </a:bodyPr>
          <a:lstStyle/>
          <a:p>
            <a:pPr marL="0" marR="0" lvl="0" indent="0" algn="l" rtl="0">
              <a:lnSpc>
                <a:spcPct val="100000"/>
              </a:lnSpc>
              <a:spcBef>
                <a:spcPts val="0"/>
              </a:spcBef>
              <a:spcAft>
                <a:spcPts val="0"/>
              </a:spcAft>
              <a:buNone/>
            </a:pPr>
            <a:r>
              <a:rPr lang="en-GB" sz="3000" b="1">
                <a:latin typeface="Helvetica Neue"/>
                <a:ea typeface="Helvetica Neue"/>
                <a:cs typeface="Helvetica Neue"/>
                <a:sym typeface="Helvetica Neue"/>
              </a:rPr>
              <a:t>Transformation map</a:t>
            </a:r>
            <a:endParaRPr sz="3000" b="1">
              <a:latin typeface="Helvetica Neue"/>
              <a:ea typeface="Helvetica Neue"/>
              <a:cs typeface="Helvetica Neue"/>
              <a:sym typeface="Helvetica Neue"/>
            </a:endParaRPr>
          </a:p>
        </p:txBody>
      </p:sp>
      <p:sp>
        <p:nvSpPr>
          <p:cNvPr id="500" name="Google Shape;500;p89"/>
          <p:cNvSpPr/>
          <p:nvPr/>
        </p:nvSpPr>
        <p:spPr>
          <a:xfrm>
            <a:off x="48075" y="4080650"/>
            <a:ext cx="2043000" cy="1155300"/>
          </a:xfrm>
          <a:prstGeom prst="ellipse">
            <a:avLst/>
          </a:prstGeom>
          <a:solidFill>
            <a:srgbClr val="1D7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9"/>
          <p:cNvSpPr/>
          <p:nvPr/>
        </p:nvSpPr>
        <p:spPr>
          <a:xfrm>
            <a:off x="7317300" y="741250"/>
            <a:ext cx="1826700" cy="1057500"/>
          </a:xfrm>
          <a:prstGeom prst="ellipse">
            <a:avLst/>
          </a:prstGeom>
          <a:solidFill>
            <a:srgbClr val="1D7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9"/>
          <p:cNvSpPr txBox="1"/>
          <p:nvPr/>
        </p:nvSpPr>
        <p:spPr>
          <a:xfrm>
            <a:off x="2167225" y="4428425"/>
            <a:ext cx="1424400" cy="80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Governance</a:t>
            </a:r>
            <a:endParaRPr b="1"/>
          </a:p>
        </p:txBody>
      </p:sp>
      <p:sp>
        <p:nvSpPr>
          <p:cNvPr id="503" name="Google Shape;503;p89"/>
          <p:cNvSpPr txBox="1"/>
          <p:nvPr/>
        </p:nvSpPr>
        <p:spPr>
          <a:xfrm>
            <a:off x="4072225" y="4878125"/>
            <a:ext cx="1259400" cy="35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Diversity</a:t>
            </a:r>
            <a:endParaRPr b="1"/>
          </a:p>
        </p:txBody>
      </p:sp>
      <p:sp>
        <p:nvSpPr>
          <p:cNvPr id="504" name="Google Shape;504;p89"/>
          <p:cNvSpPr txBox="1"/>
          <p:nvPr/>
        </p:nvSpPr>
        <p:spPr>
          <a:xfrm>
            <a:off x="5672425" y="4580825"/>
            <a:ext cx="3633600" cy="80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Tool developments</a:t>
            </a:r>
            <a:endParaRPr b="1"/>
          </a:p>
        </p:txBody>
      </p:sp>
      <p:sp>
        <p:nvSpPr>
          <p:cNvPr id="505" name="Google Shape;505;p89"/>
          <p:cNvSpPr txBox="1"/>
          <p:nvPr/>
        </p:nvSpPr>
        <p:spPr>
          <a:xfrm>
            <a:off x="61725" y="3656275"/>
            <a:ext cx="1424400" cy="35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HR processes</a:t>
            </a:r>
            <a:endParaRPr b="1"/>
          </a:p>
        </p:txBody>
      </p:sp>
      <p:sp>
        <p:nvSpPr>
          <p:cNvPr id="506" name="Google Shape;506;p89"/>
          <p:cNvSpPr txBox="1"/>
          <p:nvPr/>
        </p:nvSpPr>
        <p:spPr>
          <a:xfrm>
            <a:off x="0" y="2513275"/>
            <a:ext cx="1333800" cy="80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Capability </a:t>
            </a:r>
            <a:endParaRPr b="1"/>
          </a:p>
          <a:p>
            <a:pPr marL="0" lvl="0" indent="0" algn="l" rtl="0">
              <a:spcBef>
                <a:spcPts val="0"/>
              </a:spcBef>
              <a:spcAft>
                <a:spcPts val="0"/>
              </a:spcAft>
              <a:buNone/>
            </a:pPr>
            <a:r>
              <a:rPr lang="en-GB" b="1"/>
              <a:t>Interventions</a:t>
            </a:r>
            <a:endParaRPr b="1"/>
          </a:p>
        </p:txBody>
      </p:sp>
      <p:cxnSp>
        <p:nvCxnSpPr>
          <p:cNvPr id="507" name="Google Shape;507;p89"/>
          <p:cNvCxnSpPr/>
          <p:nvPr/>
        </p:nvCxnSpPr>
        <p:spPr>
          <a:xfrm rot="10800000" flipH="1">
            <a:off x="2341375" y="1595900"/>
            <a:ext cx="5123400" cy="27066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89"/>
          <p:cNvCxnSpPr>
            <a:endCxn id="501" idx="2"/>
          </p:cNvCxnSpPr>
          <p:nvPr/>
        </p:nvCxnSpPr>
        <p:spPr>
          <a:xfrm rot="10800000" flipH="1">
            <a:off x="1250700" y="1270000"/>
            <a:ext cx="6066600" cy="21579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89"/>
          <p:cNvCxnSpPr/>
          <p:nvPr/>
        </p:nvCxnSpPr>
        <p:spPr>
          <a:xfrm rot="10800000" flipH="1">
            <a:off x="3704825" y="1769550"/>
            <a:ext cx="4118700" cy="32946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89"/>
          <p:cNvCxnSpPr>
            <a:endCxn id="501" idx="4"/>
          </p:cNvCxnSpPr>
          <p:nvPr/>
        </p:nvCxnSpPr>
        <p:spPr>
          <a:xfrm rot="10800000" flipH="1">
            <a:off x="5510250" y="1798750"/>
            <a:ext cx="2720400" cy="32937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89"/>
          <p:cNvCxnSpPr/>
          <p:nvPr/>
        </p:nvCxnSpPr>
        <p:spPr>
          <a:xfrm rot="10800000" flipH="1">
            <a:off x="7503675" y="1825900"/>
            <a:ext cx="1019400" cy="30408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89"/>
          <p:cNvCxnSpPr>
            <a:endCxn id="501" idx="1"/>
          </p:cNvCxnSpPr>
          <p:nvPr/>
        </p:nvCxnSpPr>
        <p:spPr>
          <a:xfrm rot="10800000" flipH="1">
            <a:off x="1181314" y="896117"/>
            <a:ext cx="6403500" cy="1488900"/>
          </a:xfrm>
          <a:prstGeom prst="straightConnector1">
            <a:avLst/>
          </a:prstGeom>
          <a:noFill/>
          <a:ln w="9525" cap="flat" cmpd="sng">
            <a:solidFill>
              <a:schemeClr val="dk2"/>
            </a:solidFill>
            <a:prstDash val="solid"/>
            <a:round/>
            <a:headEnd type="none" w="med" len="med"/>
            <a:tailEnd type="none" w="med" len="med"/>
          </a:ln>
        </p:spPr>
      </p:cxnSp>
      <p:sp>
        <p:nvSpPr>
          <p:cNvPr id="513" name="Google Shape;513;p89"/>
          <p:cNvSpPr txBox="1"/>
          <p:nvPr/>
        </p:nvSpPr>
        <p:spPr>
          <a:xfrm>
            <a:off x="191775" y="4254475"/>
            <a:ext cx="1731000" cy="80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Assessment pilot</a:t>
            </a:r>
            <a:endParaRPr>
              <a:solidFill>
                <a:srgbClr val="FFFFFF"/>
              </a:solidFill>
            </a:endParaRPr>
          </a:p>
          <a:p>
            <a:pPr marL="0" lvl="0" indent="0" algn="ctr" rtl="0">
              <a:spcBef>
                <a:spcPts val="0"/>
              </a:spcBef>
              <a:spcAft>
                <a:spcPts val="0"/>
              </a:spcAft>
              <a:buNone/>
            </a:pPr>
            <a:r>
              <a:rPr lang="en-GB">
                <a:solidFill>
                  <a:srgbClr val="FFFFFF"/>
                </a:solidFill>
              </a:rPr>
              <a:t>and Pay Approach option</a:t>
            </a:r>
            <a:endParaRPr>
              <a:solidFill>
                <a:srgbClr val="FFFFFF"/>
              </a:solidFill>
            </a:endParaRPr>
          </a:p>
        </p:txBody>
      </p:sp>
      <p:sp>
        <p:nvSpPr>
          <p:cNvPr id="514" name="Google Shape;514;p89"/>
          <p:cNvSpPr txBox="1"/>
          <p:nvPr/>
        </p:nvSpPr>
        <p:spPr>
          <a:xfrm>
            <a:off x="7365150" y="839100"/>
            <a:ext cx="1731000" cy="8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Attract, develop and retain DDaT capability</a:t>
            </a:r>
            <a:endParaRPr>
              <a:solidFill>
                <a:srgbClr val="FFFFFF"/>
              </a:solidFill>
            </a:endParaRPr>
          </a:p>
        </p:txBody>
      </p:sp>
      <p:sp>
        <p:nvSpPr>
          <p:cNvPr id="515" name="Google Shape;515;p89"/>
          <p:cNvSpPr txBox="1"/>
          <p:nvPr/>
        </p:nvSpPr>
        <p:spPr>
          <a:xfrm>
            <a:off x="2197925" y="538125"/>
            <a:ext cx="1731000" cy="3579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FY 19/20</a:t>
            </a:r>
            <a:endParaRPr>
              <a:solidFill>
                <a:srgbClr val="FFFFFF"/>
              </a:solidFill>
            </a:endParaRPr>
          </a:p>
        </p:txBody>
      </p:sp>
      <p:sp>
        <p:nvSpPr>
          <p:cNvPr id="516" name="Google Shape;516;p89"/>
          <p:cNvSpPr txBox="1"/>
          <p:nvPr/>
        </p:nvSpPr>
        <p:spPr>
          <a:xfrm>
            <a:off x="5776025" y="538125"/>
            <a:ext cx="1541100" cy="357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FY 21/22</a:t>
            </a:r>
            <a:endParaRPr>
              <a:solidFill>
                <a:srgbClr val="FFFFFF"/>
              </a:solidFill>
            </a:endParaRPr>
          </a:p>
        </p:txBody>
      </p:sp>
      <p:sp>
        <p:nvSpPr>
          <p:cNvPr id="517" name="Google Shape;517;p89"/>
          <p:cNvSpPr txBox="1"/>
          <p:nvPr/>
        </p:nvSpPr>
        <p:spPr>
          <a:xfrm>
            <a:off x="3986975" y="538125"/>
            <a:ext cx="1731000" cy="357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FY 20/21</a:t>
            </a:r>
            <a:endParaRPr>
              <a:solidFill>
                <a:srgbClr val="FFFFFF"/>
              </a:solidFill>
            </a:endParaRPr>
          </a:p>
        </p:txBody>
      </p:sp>
      <p:sp>
        <p:nvSpPr>
          <p:cNvPr id="518" name="Google Shape;518;p89"/>
          <p:cNvSpPr/>
          <p:nvPr/>
        </p:nvSpPr>
        <p:spPr>
          <a:xfrm rot="-9096388">
            <a:off x="3923754" y="621825"/>
            <a:ext cx="5533463" cy="3733134"/>
          </a:xfrm>
          <a:prstGeom prst="arc">
            <a:avLst>
              <a:gd name="adj1" fmla="val 13109679"/>
              <a:gd name="adj2" fmla="val 2087544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9"/>
          <p:cNvSpPr/>
          <p:nvPr/>
        </p:nvSpPr>
        <p:spPr>
          <a:xfrm rot="-10062753">
            <a:off x="5611907" y="-148366"/>
            <a:ext cx="5538577" cy="3733201"/>
          </a:xfrm>
          <a:prstGeom prst="arc">
            <a:avLst>
              <a:gd name="adj1" fmla="val 16238763"/>
              <a:gd name="adj2" fmla="val 2133812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9"/>
          <p:cNvSpPr txBox="1"/>
          <p:nvPr/>
        </p:nvSpPr>
        <p:spPr>
          <a:xfrm>
            <a:off x="1364000" y="2385025"/>
            <a:ext cx="10689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CoP Capability</a:t>
            </a:r>
            <a:endParaRPr sz="1000"/>
          </a:p>
          <a:p>
            <a:pPr marL="0" lvl="0" indent="0" algn="l" rtl="0">
              <a:spcBef>
                <a:spcPts val="0"/>
              </a:spcBef>
              <a:spcAft>
                <a:spcPts val="0"/>
              </a:spcAft>
              <a:buNone/>
            </a:pPr>
            <a:r>
              <a:rPr lang="en-GB" sz="1000"/>
              <a:t>Dashboards</a:t>
            </a:r>
            <a:endParaRPr sz="1000"/>
          </a:p>
        </p:txBody>
      </p:sp>
      <p:sp>
        <p:nvSpPr>
          <p:cNvPr id="521" name="Google Shape;521;p89"/>
          <p:cNvSpPr txBox="1"/>
          <p:nvPr/>
        </p:nvSpPr>
        <p:spPr>
          <a:xfrm>
            <a:off x="2641263" y="3120050"/>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Link L&amp;D budgets</a:t>
            </a:r>
            <a:endParaRPr sz="1000"/>
          </a:p>
        </p:txBody>
      </p:sp>
      <p:sp>
        <p:nvSpPr>
          <p:cNvPr id="522" name="Google Shape;522;p89"/>
          <p:cNvSpPr txBox="1"/>
          <p:nvPr/>
        </p:nvSpPr>
        <p:spPr>
          <a:xfrm>
            <a:off x="4134625" y="1599675"/>
            <a:ext cx="8793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Community L&amp;D</a:t>
            </a:r>
            <a:endParaRPr sz="1000"/>
          </a:p>
        </p:txBody>
      </p:sp>
      <p:sp>
        <p:nvSpPr>
          <p:cNvPr id="523" name="Google Shape;523;p89"/>
          <p:cNvSpPr txBox="1"/>
          <p:nvPr/>
        </p:nvSpPr>
        <p:spPr>
          <a:xfrm>
            <a:off x="5097375" y="1386950"/>
            <a:ext cx="12018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Community and central L&amp;D</a:t>
            </a:r>
            <a:endParaRPr sz="1000"/>
          </a:p>
        </p:txBody>
      </p:sp>
      <p:sp>
        <p:nvSpPr>
          <p:cNvPr id="524" name="Google Shape;524;p89"/>
          <p:cNvSpPr txBox="1"/>
          <p:nvPr/>
        </p:nvSpPr>
        <p:spPr>
          <a:xfrm>
            <a:off x="5742750" y="1845750"/>
            <a:ext cx="8406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Link Talent</a:t>
            </a:r>
            <a:endParaRPr sz="1000"/>
          </a:p>
        </p:txBody>
      </p:sp>
      <p:sp>
        <p:nvSpPr>
          <p:cNvPr id="525" name="Google Shape;525;p89"/>
          <p:cNvSpPr txBox="1"/>
          <p:nvPr/>
        </p:nvSpPr>
        <p:spPr>
          <a:xfrm>
            <a:off x="3568225" y="1954425"/>
            <a:ext cx="7665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Individual reports</a:t>
            </a:r>
            <a:endParaRPr sz="1000"/>
          </a:p>
        </p:txBody>
      </p:sp>
      <p:sp>
        <p:nvSpPr>
          <p:cNvPr id="526" name="Google Shape;526;p89"/>
          <p:cNvSpPr txBox="1"/>
          <p:nvPr/>
        </p:nvSpPr>
        <p:spPr>
          <a:xfrm>
            <a:off x="2583200" y="2156425"/>
            <a:ext cx="9384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SLT</a:t>
            </a:r>
            <a:endParaRPr sz="1000"/>
          </a:p>
          <a:p>
            <a:pPr marL="0" lvl="0" indent="0" algn="l" rtl="0">
              <a:spcBef>
                <a:spcPts val="0"/>
              </a:spcBef>
              <a:spcAft>
                <a:spcPts val="0"/>
              </a:spcAft>
              <a:buNone/>
            </a:pPr>
            <a:r>
              <a:rPr lang="en-GB" sz="1000"/>
              <a:t>Dashboards</a:t>
            </a:r>
            <a:endParaRPr sz="1000"/>
          </a:p>
        </p:txBody>
      </p:sp>
      <p:sp>
        <p:nvSpPr>
          <p:cNvPr id="527" name="Google Shape;527;p89"/>
          <p:cNvSpPr txBox="1"/>
          <p:nvPr/>
        </p:nvSpPr>
        <p:spPr>
          <a:xfrm>
            <a:off x="1694175" y="3509350"/>
            <a:ext cx="947100" cy="505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Link Performance reviews</a:t>
            </a:r>
            <a:endParaRPr sz="1000"/>
          </a:p>
        </p:txBody>
      </p:sp>
      <p:sp>
        <p:nvSpPr>
          <p:cNvPr id="528" name="Google Shape;528;p89"/>
          <p:cNvSpPr txBox="1"/>
          <p:nvPr/>
        </p:nvSpPr>
        <p:spPr>
          <a:xfrm>
            <a:off x="3591625" y="263447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Link Recruitment</a:t>
            </a:r>
            <a:endParaRPr sz="1000"/>
          </a:p>
        </p:txBody>
      </p:sp>
      <p:sp>
        <p:nvSpPr>
          <p:cNvPr id="529" name="Google Shape;529;p89"/>
          <p:cNvSpPr txBox="1"/>
          <p:nvPr/>
        </p:nvSpPr>
        <p:spPr>
          <a:xfrm>
            <a:off x="4378925" y="458082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Gender analysis</a:t>
            </a:r>
            <a:endParaRPr sz="1000"/>
          </a:p>
        </p:txBody>
      </p:sp>
      <p:sp>
        <p:nvSpPr>
          <p:cNvPr id="530" name="Google Shape;530;p89"/>
          <p:cNvSpPr txBox="1"/>
          <p:nvPr/>
        </p:nvSpPr>
        <p:spPr>
          <a:xfrm>
            <a:off x="5126625" y="397617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Ethnicity analysis</a:t>
            </a:r>
            <a:endParaRPr sz="1000"/>
          </a:p>
        </p:txBody>
      </p:sp>
      <p:sp>
        <p:nvSpPr>
          <p:cNvPr id="531" name="Google Shape;531;p89"/>
          <p:cNvSpPr txBox="1"/>
          <p:nvPr/>
        </p:nvSpPr>
        <p:spPr>
          <a:xfrm>
            <a:off x="5879850" y="3299375"/>
            <a:ext cx="879300" cy="505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Diversity actions from assessment</a:t>
            </a:r>
            <a:endParaRPr sz="1000"/>
          </a:p>
        </p:txBody>
      </p:sp>
      <p:sp>
        <p:nvSpPr>
          <p:cNvPr id="532" name="Google Shape;532;p89"/>
          <p:cNvSpPr txBox="1"/>
          <p:nvPr/>
        </p:nvSpPr>
        <p:spPr>
          <a:xfrm>
            <a:off x="4686150" y="219772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Link GPG action plans</a:t>
            </a:r>
            <a:endParaRPr sz="1000"/>
          </a:p>
        </p:txBody>
      </p:sp>
      <p:sp>
        <p:nvSpPr>
          <p:cNvPr id="533" name="Google Shape;533;p89"/>
          <p:cNvSpPr txBox="1"/>
          <p:nvPr/>
        </p:nvSpPr>
        <p:spPr>
          <a:xfrm>
            <a:off x="6656802" y="1489225"/>
            <a:ext cx="10689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People survey analysis</a:t>
            </a:r>
            <a:endParaRPr sz="1000"/>
          </a:p>
        </p:txBody>
      </p:sp>
      <p:sp>
        <p:nvSpPr>
          <p:cNvPr id="534" name="Google Shape;534;p89"/>
          <p:cNvSpPr txBox="1"/>
          <p:nvPr/>
        </p:nvSpPr>
        <p:spPr>
          <a:xfrm>
            <a:off x="7099050" y="2003975"/>
            <a:ext cx="10689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Diversity actions for Pay</a:t>
            </a:r>
            <a:endParaRPr sz="1000"/>
          </a:p>
        </p:txBody>
      </p:sp>
      <p:sp>
        <p:nvSpPr>
          <p:cNvPr id="535" name="Google Shape;535;p89"/>
          <p:cNvSpPr txBox="1"/>
          <p:nvPr/>
        </p:nvSpPr>
        <p:spPr>
          <a:xfrm>
            <a:off x="6216925" y="4513900"/>
            <a:ext cx="947100" cy="35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Submission Workflow</a:t>
            </a:r>
            <a:endParaRPr sz="1000"/>
          </a:p>
        </p:txBody>
      </p:sp>
      <p:sp>
        <p:nvSpPr>
          <p:cNvPr id="536" name="Google Shape;536;p89"/>
          <p:cNvSpPr txBox="1"/>
          <p:nvPr/>
        </p:nvSpPr>
        <p:spPr>
          <a:xfrm>
            <a:off x="6903150" y="3628075"/>
            <a:ext cx="11454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Historical data in report</a:t>
            </a:r>
            <a:endParaRPr sz="1000"/>
          </a:p>
        </p:txBody>
      </p:sp>
      <p:sp>
        <p:nvSpPr>
          <p:cNvPr id="537" name="Google Shape;537;p89"/>
          <p:cNvSpPr txBox="1"/>
          <p:nvPr/>
        </p:nvSpPr>
        <p:spPr>
          <a:xfrm>
            <a:off x="7317300" y="3018400"/>
            <a:ext cx="1145400" cy="35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Pre-assessment questionnaire</a:t>
            </a:r>
            <a:endParaRPr sz="1000"/>
          </a:p>
        </p:txBody>
      </p:sp>
      <p:sp>
        <p:nvSpPr>
          <p:cNvPr id="538" name="Google Shape;538;p89"/>
          <p:cNvSpPr txBox="1"/>
          <p:nvPr/>
        </p:nvSpPr>
        <p:spPr>
          <a:xfrm>
            <a:off x="2753225" y="428567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Moderation process</a:t>
            </a:r>
            <a:endParaRPr sz="1000"/>
          </a:p>
        </p:txBody>
      </p:sp>
      <p:sp>
        <p:nvSpPr>
          <p:cNvPr id="539" name="Google Shape;539;p89"/>
          <p:cNvSpPr txBox="1"/>
          <p:nvPr/>
        </p:nvSpPr>
        <p:spPr>
          <a:xfrm>
            <a:off x="4326150" y="340402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Assessment boards</a:t>
            </a:r>
            <a:endParaRPr sz="1000"/>
          </a:p>
        </p:txBody>
      </p:sp>
      <p:sp>
        <p:nvSpPr>
          <p:cNvPr id="540" name="Google Shape;540;p89"/>
          <p:cNvSpPr txBox="1"/>
          <p:nvPr/>
        </p:nvSpPr>
        <p:spPr>
          <a:xfrm>
            <a:off x="5126623" y="2840025"/>
            <a:ext cx="7665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Appeals</a:t>
            </a:r>
            <a:endParaRPr sz="1000"/>
          </a:p>
        </p:txBody>
      </p:sp>
      <p:sp>
        <p:nvSpPr>
          <p:cNvPr id="541" name="Google Shape;541;p89"/>
          <p:cNvSpPr txBox="1"/>
          <p:nvPr/>
        </p:nvSpPr>
        <p:spPr>
          <a:xfrm>
            <a:off x="3602150" y="3882950"/>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Reports to CS HR</a:t>
            </a:r>
            <a:endParaRPr sz="1000"/>
          </a:p>
        </p:txBody>
      </p:sp>
      <p:sp>
        <p:nvSpPr>
          <p:cNvPr id="542" name="Google Shape;542;p89"/>
          <p:cNvSpPr txBox="1"/>
          <p:nvPr/>
        </p:nvSpPr>
        <p:spPr>
          <a:xfrm>
            <a:off x="5785653" y="2380700"/>
            <a:ext cx="12018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Informs Business plans</a:t>
            </a:r>
            <a:endParaRPr sz="1000"/>
          </a:p>
        </p:txBody>
      </p:sp>
      <p:sp>
        <p:nvSpPr>
          <p:cNvPr id="543" name="Google Shape;543;p89"/>
          <p:cNvSpPr txBox="1"/>
          <p:nvPr/>
        </p:nvSpPr>
        <p:spPr>
          <a:xfrm>
            <a:off x="7725700" y="2449175"/>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L&amp;D Dashboards</a:t>
            </a:r>
            <a:endParaRPr sz="1000"/>
          </a:p>
        </p:txBody>
      </p:sp>
      <p:sp>
        <p:nvSpPr>
          <p:cNvPr id="544" name="Google Shape;544;p89"/>
          <p:cNvSpPr txBox="1"/>
          <p:nvPr/>
        </p:nvSpPr>
        <p:spPr>
          <a:xfrm>
            <a:off x="6651100" y="4070988"/>
            <a:ext cx="947100" cy="30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t>Individual/LM</a:t>
            </a:r>
            <a:endParaRPr sz="1000"/>
          </a:p>
          <a:p>
            <a:pPr marL="0" lvl="0" indent="0" algn="l" rtl="0">
              <a:spcBef>
                <a:spcPts val="0"/>
              </a:spcBef>
              <a:spcAft>
                <a:spcPts val="0"/>
              </a:spcAft>
              <a:buNone/>
            </a:pPr>
            <a:r>
              <a:rPr lang="en-GB" sz="1000"/>
              <a:t>Reports</a:t>
            </a:r>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D70B8"/>
        </a:solidFill>
        <a:effectLst/>
      </p:bgPr>
    </p:bg>
    <p:spTree>
      <p:nvGrpSpPr>
        <p:cNvPr id="1" name="Shape 548"/>
        <p:cNvGrpSpPr/>
        <p:nvPr/>
      </p:nvGrpSpPr>
      <p:grpSpPr>
        <a:xfrm>
          <a:off x="0" y="0"/>
          <a:ext cx="0" cy="0"/>
          <a:chOff x="0" y="0"/>
          <a:chExt cx="0" cy="0"/>
        </a:xfrm>
      </p:grpSpPr>
      <p:sp>
        <p:nvSpPr>
          <p:cNvPr id="549" name="Google Shape;549;p90"/>
          <p:cNvSpPr txBox="1"/>
          <p:nvPr/>
        </p:nvSpPr>
        <p:spPr>
          <a:xfrm>
            <a:off x="648518" y="481366"/>
            <a:ext cx="7845900" cy="41799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r>
              <a:rPr lang="en-GB" sz="6000" b="1">
                <a:solidFill>
                  <a:srgbClr val="FFFFFF"/>
                </a:solidFill>
                <a:latin typeface="Helvetica"/>
                <a:ea typeface="Helvetica"/>
                <a:cs typeface="Helvetica"/>
                <a:sym typeface="Helvetica"/>
              </a:rPr>
              <a:t>Appendix: process timeline</a:t>
            </a:r>
            <a:endParaRPr sz="6000">
              <a:latin typeface="Helvetica"/>
              <a:ea typeface="Helvetica"/>
              <a:cs typeface="Helvetica"/>
              <a:sym typeface="Helvetic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cxnSp>
        <p:nvCxnSpPr>
          <p:cNvPr id="554" name="Google Shape;554;p91"/>
          <p:cNvCxnSpPr/>
          <p:nvPr/>
        </p:nvCxnSpPr>
        <p:spPr>
          <a:xfrm>
            <a:off x="3121688" y="2281813"/>
            <a:ext cx="0" cy="686100"/>
          </a:xfrm>
          <a:prstGeom prst="straightConnector1">
            <a:avLst/>
          </a:prstGeom>
          <a:noFill/>
          <a:ln w="19050" cap="flat" cmpd="sng">
            <a:solidFill>
              <a:srgbClr val="93C47D"/>
            </a:solidFill>
            <a:prstDash val="solid"/>
            <a:round/>
            <a:headEnd type="none" w="med" len="med"/>
            <a:tailEnd type="none" w="med" len="med"/>
          </a:ln>
        </p:spPr>
      </p:cxnSp>
      <p:cxnSp>
        <p:nvCxnSpPr>
          <p:cNvPr id="555" name="Google Shape;555;p91"/>
          <p:cNvCxnSpPr/>
          <p:nvPr/>
        </p:nvCxnSpPr>
        <p:spPr>
          <a:xfrm>
            <a:off x="2445875" y="3168850"/>
            <a:ext cx="0" cy="1034400"/>
          </a:xfrm>
          <a:prstGeom prst="straightConnector1">
            <a:avLst/>
          </a:prstGeom>
          <a:noFill/>
          <a:ln w="19050" cap="flat" cmpd="sng">
            <a:solidFill>
              <a:srgbClr val="E06666"/>
            </a:solidFill>
            <a:prstDash val="solid"/>
            <a:round/>
            <a:headEnd type="none" w="med" len="med"/>
            <a:tailEnd type="none" w="med" len="med"/>
          </a:ln>
        </p:spPr>
      </p:cxnSp>
      <p:cxnSp>
        <p:nvCxnSpPr>
          <p:cNvPr id="556" name="Google Shape;556;p91"/>
          <p:cNvCxnSpPr/>
          <p:nvPr/>
        </p:nvCxnSpPr>
        <p:spPr>
          <a:xfrm>
            <a:off x="4080475" y="1352400"/>
            <a:ext cx="0" cy="2897700"/>
          </a:xfrm>
          <a:prstGeom prst="straightConnector1">
            <a:avLst/>
          </a:prstGeom>
          <a:noFill/>
          <a:ln w="19050" cap="flat" cmpd="sng">
            <a:solidFill>
              <a:srgbClr val="6D9EEB"/>
            </a:solidFill>
            <a:prstDash val="solid"/>
            <a:round/>
            <a:headEnd type="none" w="med" len="med"/>
            <a:tailEnd type="none" w="med" len="med"/>
          </a:ln>
        </p:spPr>
      </p:cxnSp>
      <p:cxnSp>
        <p:nvCxnSpPr>
          <p:cNvPr id="557" name="Google Shape;557;p91"/>
          <p:cNvCxnSpPr/>
          <p:nvPr/>
        </p:nvCxnSpPr>
        <p:spPr>
          <a:xfrm>
            <a:off x="347513" y="3588000"/>
            <a:ext cx="0" cy="616500"/>
          </a:xfrm>
          <a:prstGeom prst="straightConnector1">
            <a:avLst/>
          </a:prstGeom>
          <a:noFill/>
          <a:ln w="19050" cap="flat" cmpd="sng">
            <a:solidFill>
              <a:srgbClr val="F1C232"/>
            </a:solidFill>
            <a:prstDash val="solid"/>
            <a:round/>
            <a:headEnd type="none" w="med" len="med"/>
            <a:tailEnd type="none" w="med" len="med"/>
          </a:ln>
        </p:spPr>
      </p:cxnSp>
      <p:sp>
        <p:nvSpPr>
          <p:cNvPr id="558" name="Google Shape;558;p91"/>
          <p:cNvSpPr/>
          <p:nvPr/>
        </p:nvSpPr>
        <p:spPr>
          <a:xfrm>
            <a:off x="118100" y="415450"/>
            <a:ext cx="4557000" cy="811200"/>
          </a:xfrm>
          <a:prstGeom prst="rect">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91"/>
          <p:cNvCxnSpPr/>
          <p:nvPr/>
        </p:nvCxnSpPr>
        <p:spPr>
          <a:xfrm>
            <a:off x="4042950" y="562500"/>
            <a:ext cx="0" cy="3647400"/>
          </a:xfrm>
          <a:prstGeom prst="straightConnector1">
            <a:avLst/>
          </a:prstGeom>
          <a:noFill/>
          <a:ln w="19050" cap="flat" cmpd="sng">
            <a:solidFill>
              <a:srgbClr val="8E7CC3"/>
            </a:solidFill>
            <a:prstDash val="solid"/>
            <a:round/>
            <a:headEnd type="none" w="med" len="med"/>
            <a:tailEnd type="none" w="med" len="med"/>
          </a:ln>
        </p:spPr>
      </p:cxnSp>
      <p:cxnSp>
        <p:nvCxnSpPr>
          <p:cNvPr id="560" name="Google Shape;560;p91"/>
          <p:cNvCxnSpPr>
            <a:stCxn id="561" idx="2"/>
          </p:cNvCxnSpPr>
          <p:nvPr/>
        </p:nvCxnSpPr>
        <p:spPr>
          <a:xfrm>
            <a:off x="2023050" y="518350"/>
            <a:ext cx="0" cy="3741300"/>
          </a:xfrm>
          <a:prstGeom prst="straightConnector1">
            <a:avLst/>
          </a:prstGeom>
          <a:noFill/>
          <a:ln w="19050" cap="flat" cmpd="sng">
            <a:solidFill>
              <a:srgbClr val="8E7CC3"/>
            </a:solidFill>
            <a:prstDash val="solid"/>
            <a:round/>
            <a:headEnd type="none" w="med" len="med"/>
            <a:tailEnd type="none" w="med" len="med"/>
          </a:ln>
        </p:spPr>
      </p:cxnSp>
      <p:cxnSp>
        <p:nvCxnSpPr>
          <p:cNvPr id="562" name="Google Shape;562;p91"/>
          <p:cNvCxnSpPr/>
          <p:nvPr/>
        </p:nvCxnSpPr>
        <p:spPr>
          <a:xfrm>
            <a:off x="2099275" y="1352400"/>
            <a:ext cx="0" cy="2897700"/>
          </a:xfrm>
          <a:prstGeom prst="straightConnector1">
            <a:avLst/>
          </a:prstGeom>
          <a:noFill/>
          <a:ln w="19050" cap="flat" cmpd="sng">
            <a:solidFill>
              <a:srgbClr val="6D9EEB"/>
            </a:solidFill>
            <a:prstDash val="solid"/>
            <a:round/>
            <a:headEnd type="none" w="med" len="med"/>
            <a:tailEnd type="none" w="med" len="med"/>
          </a:ln>
        </p:spPr>
      </p:cxnSp>
      <p:sp>
        <p:nvSpPr>
          <p:cNvPr id="563" name="Google Shape;563;p91"/>
          <p:cNvSpPr/>
          <p:nvPr/>
        </p:nvSpPr>
        <p:spPr>
          <a:xfrm>
            <a:off x="109325" y="3558550"/>
            <a:ext cx="1447800" cy="6933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1"/>
          <p:cNvSpPr/>
          <p:nvPr/>
        </p:nvSpPr>
        <p:spPr>
          <a:xfrm>
            <a:off x="4785275" y="415450"/>
            <a:ext cx="4396800" cy="811200"/>
          </a:xfrm>
          <a:prstGeom prst="rect">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1"/>
          <p:cNvSpPr/>
          <p:nvPr/>
        </p:nvSpPr>
        <p:spPr>
          <a:xfrm>
            <a:off x="3144400" y="2229225"/>
            <a:ext cx="1145400" cy="811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1"/>
          <p:cNvSpPr/>
          <p:nvPr/>
        </p:nvSpPr>
        <p:spPr>
          <a:xfrm>
            <a:off x="103425" y="4852750"/>
            <a:ext cx="4396800" cy="290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rgbClr val="FFFFFF"/>
              </a:solidFill>
            </a:endParaRPr>
          </a:p>
        </p:txBody>
      </p:sp>
      <p:sp>
        <p:nvSpPr>
          <p:cNvPr id="567" name="Google Shape;567;p91"/>
          <p:cNvSpPr/>
          <p:nvPr/>
        </p:nvSpPr>
        <p:spPr>
          <a:xfrm>
            <a:off x="103425"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8" name="Google Shape;568;p91"/>
          <p:cNvSpPr txBox="1"/>
          <p:nvPr/>
        </p:nvSpPr>
        <p:spPr>
          <a:xfrm>
            <a:off x="125800" y="4300925"/>
            <a:ext cx="952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Q1</a:t>
            </a:r>
            <a:endParaRPr sz="1200" b="1">
              <a:solidFill>
                <a:srgbClr val="FFFFFF"/>
              </a:solidFill>
            </a:endParaRPr>
          </a:p>
        </p:txBody>
      </p:sp>
      <p:sp>
        <p:nvSpPr>
          <p:cNvPr id="569" name="Google Shape;569;p91"/>
          <p:cNvSpPr txBox="1"/>
          <p:nvPr/>
        </p:nvSpPr>
        <p:spPr>
          <a:xfrm>
            <a:off x="1356375" y="4758900"/>
            <a:ext cx="18909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FY 20/21</a:t>
            </a:r>
            <a:endParaRPr sz="1200" b="1">
              <a:solidFill>
                <a:srgbClr val="FFFFFF"/>
              </a:solidFill>
            </a:endParaRPr>
          </a:p>
        </p:txBody>
      </p:sp>
      <p:sp>
        <p:nvSpPr>
          <p:cNvPr id="570" name="Google Shape;570;p91"/>
          <p:cNvSpPr/>
          <p:nvPr/>
        </p:nvSpPr>
        <p:spPr>
          <a:xfrm>
            <a:off x="1232166"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1" name="Google Shape;571;p91"/>
          <p:cNvSpPr/>
          <p:nvPr/>
        </p:nvSpPr>
        <p:spPr>
          <a:xfrm>
            <a:off x="3489647"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1"/>
          <p:cNvSpPr/>
          <p:nvPr/>
        </p:nvSpPr>
        <p:spPr>
          <a:xfrm>
            <a:off x="2360906"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1"/>
          <p:cNvSpPr/>
          <p:nvPr/>
        </p:nvSpPr>
        <p:spPr>
          <a:xfrm>
            <a:off x="4599186"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4" name="Google Shape;574;p91"/>
          <p:cNvSpPr/>
          <p:nvPr/>
        </p:nvSpPr>
        <p:spPr>
          <a:xfrm>
            <a:off x="5727927"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5" name="Google Shape;575;p91"/>
          <p:cNvSpPr/>
          <p:nvPr/>
        </p:nvSpPr>
        <p:spPr>
          <a:xfrm>
            <a:off x="7985408"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1"/>
          <p:cNvSpPr/>
          <p:nvPr/>
        </p:nvSpPr>
        <p:spPr>
          <a:xfrm>
            <a:off x="6856667" y="4321900"/>
            <a:ext cx="1021500" cy="4608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7" name="Google Shape;577;p91"/>
          <p:cNvSpPr txBox="1"/>
          <p:nvPr/>
        </p:nvSpPr>
        <p:spPr>
          <a:xfrm>
            <a:off x="1268800" y="4300925"/>
            <a:ext cx="952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Q2</a:t>
            </a:r>
            <a:endParaRPr sz="1200" b="1">
              <a:solidFill>
                <a:srgbClr val="FFFFFF"/>
              </a:solidFill>
            </a:endParaRPr>
          </a:p>
        </p:txBody>
      </p:sp>
      <p:sp>
        <p:nvSpPr>
          <p:cNvPr id="578" name="Google Shape;578;p91"/>
          <p:cNvSpPr txBox="1"/>
          <p:nvPr/>
        </p:nvSpPr>
        <p:spPr>
          <a:xfrm>
            <a:off x="2335600" y="4300925"/>
            <a:ext cx="10215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Q3</a:t>
            </a:r>
            <a:endParaRPr sz="1200" b="1">
              <a:solidFill>
                <a:srgbClr val="FFFFFF"/>
              </a:solidFill>
            </a:endParaRPr>
          </a:p>
        </p:txBody>
      </p:sp>
      <p:sp>
        <p:nvSpPr>
          <p:cNvPr id="579" name="Google Shape;579;p91"/>
          <p:cNvSpPr txBox="1"/>
          <p:nvPr/>
        </p:nvSpPr>
        <p:spPr>
          <a:xfrm>
            <a:off x="3478600" y="4300925"/>
            <a:ext cx="10215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Q4</a:t>
            </a:r>
            <a:endParaRPr sz="1200" b="1">
              <a:solidFill>
                <a:srgbClr val="FFFFFF"/>
              </a:solidFill>
            </a:endParaRPr>
          </a:p>
        </p:txBody>
      </p:sp>
      <p:sp>
        <p:nvSpPr>
          <p:cNvPr id="580" name="Google Shape;580;p91"/>
          <p:cNvSpPr/>
          <p:nvPr/>
        </p:nvSpPr>
        <p:spPr>
          <a:xfrm>
            <a:off x="4599225" y="4852800"/>
            <a:ext cx="4396800" cy="2907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rgbClr val="FFFFFF"/>
              </a:solidFill>
            </a:endParaRPr>
          </a:p>
        </p:txBody>
      </p:sp>
      <p:sp>
        <p:nvSpPr>
          <p:cNvPr id="581" name="Google Shape;581;p91"/>
          <p:cNvSpPr txBox="1"/>
          <p:nvPr/>
        </p:nvSpPr>
        <p:spPr>
          <a:xfrm>
            <a:off x="5852175" y="4758900"/>
            <a:ext cx="18909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FY 21/22</a:t>
            </a:r>
            <a:endParaRPr sz="1200" b="1">
              <a:solidFill>
                <a:srgbClr val="FFFFFF"/>
              </a:solidFill>
            </a:endParaRPr>
          </a:p>
        </p:txBody>
      </p:sp>
      <p:sp>
        <p:nvSpPr>
          <p:cNvPr id="582" name="Google Shape;582;p91"/>
          <p:cNvSpPr txBox="1"/>
          <p:nvPr/>
        </p:nvSpPr>
        <p:spPr>
          <a:xfrm>
            <a:off x="4618400" y="4321900"/>
            <a:ext cx="952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Q1</a:t>
            </a:r>
            <a:endParaRPr sz="1200" b="1">
              <a:solidFill>
                <a:srgbClr val="FFFFFF"/>
              </a:solidFill>
            </a:endParaRPr>
          </a:p>
        </p:txBody>
      </p:sp>
      <p:sp>
        <p:nvSpPr>
          <p:cNvPr id="583" name="Google Shape;583;p91"/>
          <p:cNvSpPr txBox="1"/>
          <p:nvPr/>
        </p:nvSpPr>
        <p:spPr>
          <a:xfrm>
            <a:off x="5737538" y="4300925"/>
            <a:ext cx="952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Q2</a:t>
            </a:r>
            <a:endParaRPr sz="1200" b="1">
              <a:solidFill>
                <a:srgbClr val="FFFFFF"/>
              </a:solidFill>
            </a:endParaRPr>
          </a:p>
        </p:txBody>
      </p:sp>
      <p:sp>
        <p:nvSpPr>
          <p:cNvPr id="584" name="Google Shape;584;p91"/>
          <p:cNvSpPr txBox="1"/>
          <p:nvPr/>
        </p:nvSpPr>
        <p:spPr>
          <a:xfrm>
            <a:off x="6826825" y="4300925"/>
            <a:ext cx="10215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Q3</a:t>
            </a:r>
            <a:endParaRPr sz="1200" b="1">
              <a:solidFill>
                <a:srgbClr val="FFFFFF"/>
              </a:solidFill>
            </a:endParaRPr>
          </a:p>
        </p:txBody>
      </p:sp>
      <p:sp>
        <p:nvSpPr>
          <p:cNvPr id="585" name="Google Shape;585;p91"/>
          <p:cNvSpPr txBox="1"/>
          <p:nvPr/>
        </p:nvSpPr>
        <p:spPr>
          <a:xfrm>
            <a:off x="7985425" y="4300925"/>
            <a:ext cx="10215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FFFFFF"/>
                </a:solidFill>
              </a:rPr>
              <a:t>Q4</a:t>
            </a:r>
            <a:endParaRPr sz="1200" b="1">
              <a:solidFill>
                <a:srgbClr val="FFFFFF"/>
              </a:solidFill>
            </a:endParaRPr>
          </a:p>
        </p:txBody>
      </p:sp>
      <p:cxnSp>
        <p:nvCxnSpPr>
          <p:cNvPr id="586" name="Google Shape;586;p91"/>
          <p:cNvCxnSpPr/>
          <p:nvPr/>
        </p:nvCxnSpPr>
        <p:spPr>
          <a:xfrm>
            <a:off x="4648200" y="1226700"/>
            <a:ext cx="0" cy="2983200"/>
          </a:xfrm>
          <a:prstGeom prst="straightConnector1">
            <a:avLst/>
          </a:prstGeom>
          <a:noFill/>
          <a:ln w="9525" cap="flat" cmpd="sng">
            <a:solidFill>
              <a:schemeClr val="dk2"/>
            </a:solidFill>
            <a:prstDash val="dot"/>
            <a:round/>
            <a:headEnd type="none" w="med" len="med"/>
            <a:tailEnd type="none" w="med" len="med"/>
          </a:ln>
        </p:spPr>
      </p:cxnSp>
      <p:sp>
        <p:nvSpPr>
          <p:cNvPr id="587" name="Google Shape;587;p91"/>
          <p:cNvSpPr/>
          <p:nvPr/>
        </p:nvSpPr>
        <p:spPr>
          <a:xfrm rot="5400000">
            <a:off x="32400" y="604000"/>
            <a:ext cx="377100" cy="205800"/>
          </a:xfrm>
          <a:prstGeom prst="triangle">
            <a:avLst>
              <a:gd name="adj" fmla="val 50000"/>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1"/>
          <p:cNvSpPr/>
          <p:nvPr/>
        </p:nvSpPr>
        <p:spPr>
          <a:xfrm rot="5400000">
            <a:off x="3078825" y="2268950"/>
            <a:ext cx="331500" cy="262800"/>
          </a:xfrm>
          <a:prstGeom prst="triangle">
            <a:avLst>
              <a:gd name="adj"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1"/>
          <p:cNvSpPr/>
          <p:nvPr/>
        </p:nvSpPr>
        <p:spPr>
          <a:xfrm rot="5400000">
            <a:off x="43925" y="3602350"/>
            <a:ext cx="331200" cy="205800"/>
          </a:xfrm>
          <a:prstGeom prst="triangle">
            <a:avLst>
              <a:gd name="adj"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1"/>
          <p:cNvSpPr txBox="1"/>
          <p:nvPr/>
        </p:nvSpPr>
        <p:spPr>
          <a:xfrm>
            <a:off x="3326400" y="2215525"/>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Nov - Feb</a:t>
            </a:r>
            <a:endParaRPr sz="1100"/>
          </a:p>
          <a:p>
            <a:pPr marL="0" lvl="0" indent="0" algn="l" rtl="0">
              <a:spcBef>
                <a:spcPts val="0"/>
              </a:spcBef>
              <a:spcAft>
                <a:spcPts val="0"/>
              </a:spcAft>
              <a:buNone/>
            </a:pPr>
            <a:r>
              <a:rPr lang="en-GB" sz="1100"/>
              <a:t>20/21 </a:t>
            </a:r>
            <a:endParaRPr sz="1100"/>
          </a:p>
          <a:p>
            <a:pPr marL="0" lvl="0" indent="0" algn="l" rtl="0">
              <a:spcBef>
                <a:spcPts val="0"/>
              </a:spcBef>
              <a:spcAft>
                <a:spcPts val="0"/>
              </a:spcAft>
              <a:buNone/>
            </a:pPr>
            <a:r>
              <a:rPr lang="en-GB" sz="1100"/>
              <a:t>Capability interventions</a:t>
            </a:r>
            <a:endParaRPr sz="1100"/>
          </a:p>
        </p:txBody>
      </p:sp>
      <p:sp>
        <p:nvSpPr>
          <p:cNvPr id="591" name="Google Shape;591;p91"/>
          <p:cNvSpPr txBox="1"/>
          <p:nvPr/>
        </p:nvSpPr>
        <p:spPr>
          <a:xfrm>
            <a:off x="323825" y="422900"/>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20/21 </a:t>
            </a:r>
            <a:endParaRPr sz="1100"/>
          </a:p>
          <a:p>
            <a:pPr marL="0" lvl="0" indent="0" algn="l" rtl="0">
              <a:spcBef>
                <a:spcPts val="0"/>
              </a:spcBef>
              <a:spcAft>
                <a:spcPts val="0"/>
              </a:spcAft>
              <a:buNone/>
            </a:pPr>
            <a:r>
              <a:rPr lang="en-GB" sz="1100"/>
              <a:t>performance </a:t>
            </a:r>
            <a:endParaRPr sz="1100"/>
          </a:p>
          <a:p>
            <a:pPr marL="0" lvl="0" indent="0" algn="l" rtl="0">
              <a:spcBef>
                <a:spcPts val="0"/>
              </a:spcBef>
              <a:spcAft>
                <a:spcPts val="0"/>
              </a:spcAft>
              <a:buNone/>
            </a:pPr>
            <a:r>
              <a:rPr lang="en-GB" sz="1100"/>
              <a:t>year </a:t>
            </a:r>
            <a:endParaRPr sz="1100"/>
          </a:p>
        </p:txBody>
      </p:sp>
      <p:cxnSp>
        <p:nvCxnSpPr>
          <p:cNvPr id="592" name="Google Shape;592;p91"/>
          <p:cNvCxnSpPr>
            <a:stCxn id="587" idx="2"/>
          </p:cNvCxnSpPr>
          <p:nvPr/>
        </p:nvCxnSpPr>
        <p:spPr>
          <a:xfrm>
            <a:off x="118050" y="518350"/>
            <a:ext cx="0" cy="3699300"/>
          </a:xfrm>
          <a:prstGeom prst="straightConnector1">
            <a:avLst/>
          </a:prstGeom>
          <a:noFill/>
          <a:ln w="19050" cap="flat" cmpd="sng">
            <a:solidFill>
              <a:srgbClr val="8E7CC3"/>
            </a:solidFill>
            <a:prstDash val="solid"/>
            <a:round/>
            <a:headEnd type="none" w="med" len="med"/>
            <a:tailEnd type="none" w="med" len="med"/>
          </a:ln>
        </p:spPr>
      </p:cxnSp>
      <p:sp>
        <p:nvSpPr>
          <p:cNvPr id="561" name="Google Shape;561;p91"/>
          <p:cNvSpPr/>
          <p:nvPr/>
        </p:nvSpPr>
        <p:spPr>
          <a:xfrm rot="5400000">
            <a:off x="1937400" y="604000"/>
            <a:ext cx="377100" cy="205800"/>
          </a:xfrm>
          <a:prstGeom prst="triangle">
            <a:avLst>
              <a:gd name="adj" fmla="val 50000"/>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1"/>
          <p:cNvSpPr txBox="1"/>
          <p:nvPr/>
        </p:nvSpPr>
        <p:spPr>
          <a:xfrm>
            <a:off x="2228825" y="422900"/>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Sept:</a:t>
            </a:r>
            <a:endParaRPr sz="1100"/>
          </a:p>
          <a:p>
            <a:pPr marL="0" lvl="0" indent="0" algn="l" rtl="0">
              <a:spcBef>
                <a:spcPts val="0"/>
              </a:spcBef>
              <a:spcAft>
                <a:spcPts val="0"/>
              </a:spcAft>
              <a:buNone/>
            </a:pPr>
            <a:r>
              <a:rPr lang="en-GB" sz="1100"/>
              <a:t>MYR</a:t>
            </a:r>
            <a:endParaRPr sz="1100"/>
          </a:p>
        </p:txBody>
      </p:sp>
      <p:sp>
        <p:nvSpPr>
          <p:cNvPr id="594" name="Google Shape;594;p91"/>
          <p:cNvSpPr/>
          <p:nvPr/>
        </p:nvSpPr>
        <p:spPr>
          <a:xfrm rot="5400000">
            <a:off x="3948738" y="582950"/>
            <a:ext cx="377100" cy="205800"/>
          </a:xfrm>
          <a:prstGeom prst="triangle">
            <a:avLst>
              <a:gd name="adj" fmla="val 50000"/>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1"/>
          <p:cNvSpPr txBox="1"/>
          <p:nvPr/>
        </p:nvSpPr>
        <p:spPr>
          <a:xfrm>
            <a:off x="4210025" y="422900"/>
            <a:ext cx="4845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Mar: </a:t>
            </a:r>
            <a:endParaRPr sz="1100"/>
          </a:p>
          <a:p>
            <a:pPr marL="0" lvl="0" indent="0" algn="l" rtl="0">
              <a:spcBef>
                <a:spcPts val="0"/>
              </a:spcBef>
              <a:spcAft>
                <a:spcPts val="0"/>
              </a:spcAft>
              <a:buNone/>
            </a:pPr>
            <a:r>
              <a:rPr lang="en-GB" sz="1100"/>
              <a:t>EOY</a:t>
            </a:r>
            <a:endParaRPr sz="1100"/>
          </a:p>
        </p:txBody>
      </p:sp>
      <p:sp>
        <p:nvSpPr>
          <p:cNvPr id="596" name="Google Shape;596;p91"/>
          <p:cNvSpPr txBox="1"/>
          <p:nvPr/>
        </p:nvSpPr>
        <p:spPr>
          <a:xfrm>
            <a:off x="5013350" y="442150"/>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21/22 </a:t>
            </a:r>
            <a:endParaRPr sz="1100"/>
          </a:p>
          <a:p>
            <a:pPr marL="0" lvl="0" indent="0" algn="l" rtl="0">
              <a:spcBef>
                <a:spcPts val="0"/>
              </a:spcBef>
              <a:spcAft>
                <a:spcPts val="0"/>
              </a:spcAft>
              <a:buNone/>
            </a:pPr>
            <a:r>
              <a:rPr lang="en-GB" sz="1100"/>
              <a:t>performance </a:t>
            </a:r>
            <a:endParaRPr sz="1100"/>
          </a:p>
          <a:p>
            <a:pPr marL="0" lvl="0" indent="0" algn="l" rtl="0">
              <a:spcBef>
                <a:spcPts val="0"/>
              </a:spcBef>
              <a:spcAft>
                <a:spcPts val="0"/>
              </a:spcAft>
              <a:buNone/>
            </a:pPr>
            <a:r>
              <a:rPr lang="en-GB" sz="1100"/>
              <a:t>year </a:t>
            </a:r>
            <a:endParaRPr sz="1100"/>
          </a:p>
        </p:txBody>
      </p:sp>
      <p:sp>
        <p:nvSpPr>
          <p:cNvPr id="597" name="Google Shape;597;p91"/>
          <p:cNvSpPr/>
          <p:nvPr/>
        </p:nvSpPr>
        <p:spPr>
          <a:xfrm rot="5400000">
            <a:off x="4699325" y="604000"/>
            <a:ext cx="377100" cy="205800"/>
          </a:xfrm>
          <a:prstGeom prst="triangle">
            <a:avLst>
              <a:gd name="adj" fmla="val 50000"/>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1"/>
          <p:cNvSpPr txBox="1"/>
          <p:nvPr/>
        </p:nvSpPr>
        <p:spPr>
          <a:xfrm>
            <a:off x="6676275" y="443950"/>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Sept:</a:t>
            </a:r>
            <a:endParaRPr sz="1100"/>
          </a:p>
          <a:p>
            <a:pPr marL="0" lvl="0" indent="0" algn="l" rtl="0">
              <a:spcBef>
                <a:spcPts val="0"/>
              </a:spcBef>
              <a:spcAft>
                <a:spcPts val="0"/>
              </a:spcAft>
              <a:buNone/>
            </a:pPr>
            <a:r>
              <a:rPr lang="en-GB" sz="1100"/>
              <a:t>MYR</a:t>
            </a:r>
            <a:endParaRPr sz="1100"/>
          </a:p>
        </p:txBody>
      </p:sp>
      <p:sp>
        <p:nvSpPr>
          <p:cNvPr id="599" name="Google Shape;599;p91"/>
          <p:cNvSpPr txBox="1"/>
          <p:nvPr/>
        </p:nvSpPr>
        <p:spPr>
          <a:xfrm>
            <a:off x="8613725" y="443950"/>
            <a:ext cx="8310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Mar: </a:t>
            </a:r>
            <a:endParaRPr sz="1100"/>
          </a:p>
          <a:p>
            <a:pPr marL="0" lvl="0" indent="0" algn="l" rtl="0">
              <a:spcBef>
                <a:spcPts val="0"/>
              </a:spcBef>
              <a:spcAft>
                <a:spcPts val="0"/>
              </a:spcAft>
              <a:buNone/>
            </a:pPr>
            <a:r>
              <a:rPr lang="en-GB" sz="1100"/>
              <a:t>EOY</a:t>
            </a:r>
            <a:endParaRPr sz="1100"/>
          </a:p>
        </p:txBody>
      </p:sp>
      <p:sp>
        <p:nvSpPr>
          <p:cNvPr id="600" name="Google Shape;600;p91"/>
          <p:cNvSpPr/>
          <p:nvPr/>
        </p:nvSpPr>
        <p:spPr>
          <a:xfrm rot="5400000">
            <a:off x="6394475" y="582950"/>
            <a:ext cx="377100" cy="205800"/>
          </a:xfrm>
          <a:prstGeom prst="triangle">
            <a:avLst>
              <a:gd name="adj" fmla="val 50000"/>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1"/>
          <p:cNvSpPr/>
          <p:nvPr/>
        </p:nvSpPr>
        <p:spPr>
          <a:xfrm rot="5400000">
            <a:off x="8413150" y="582950"/>
            <a:ext cx="377100" cy="205800"/>
          </a:xfrm>
          <a:prstGeom prst="triangle">
            <a:avLst>
              <a:gd name="adj" fmla="val 50000"/>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2" name="Google Shape;602;p91"/>
          <p:cNvCxnSpPr/>
          <p:nvPr/>
        </p:nvCxnSpPr>
        <p:spPr>
          <a:xfrm>
            <a:off x="4784975" y="552500"/>
            <a:ext cx="0" cy="3699300"/>
          </a:xfrm>
          <a:prstGeom prst="straightConnector1">
            <a:avLst/>
          </a:prstGeom>
          <a:noFill/>
          <a:ln w="19050" cap="flat" cmpd="sng">
            <a:solidFill>
              <a:srgbClr val="8E7CC3"/>
            </a:solidFill>
            <a:prstDash val="solid"/>
            <a:round/>
            <a:headEnd type="none" w="med" len="med"/>
            <a:tailEnd type="none" w="med" len="med"/>
          </a:ln>
        </p:spPr>
      </p:cxnSp>
      <p:cxnSp>
        <p:nvCxnSpPr>
          <p:cNvPr id="603" name="Google Shape;603;p91"/>
          <p:cNvCxnSpPr/>
          <p:nvPr/>
        </p:nvCxnSpPr>
        <p:spPr>
          <a:xfrm>
            <a:off x="6480125" y="510550"/>
            <a:ext cx="0" cy="3699300"/>
          </a:xfrm>
          <a:prstGeom prst="straightConnector1">
            <a:avLst/>
          </a:prstGeom>
          <a:noFill/>
          <a:ln w="19050" cap="flat" cmpd="sng">
            <a:solidFill>
              <a:srgbClr val="8E7CC3"/>
            </a:solidFill>
            <a:prstDash val="solid"/>
            <a:round/>
            <a:headEnd type="none" w="med" len="med"/>
            <a:tailEnd type="none" w="med" len="med"/>
          </a:ln>
        </p:spPr>
      </p:cxnSp>
      <p:cxnSp>
        <p:nvCxnSpPr>
          <p:cNvPr id="604" name="Google Shape;604;p91"/>
          <p:cNvCxnSpPr/>
          <p:nvPr/>
        </p:nvCxnSpPr>
        <p:spPr>
          <a:xfrm>
            <a:off x="8496175" y="622600"/>
            <a:ext cx="0" cy="3699300"/>
          </a:xfrm>
          <a:prstGeom prst="straightConnector1">
            <a:avLst/>
          </a:prstGeom>
          <a:noFill/>
          <a:ln w="19050" cap="flat" cmpd="sng">
            <a:solidFill>
              <a:srgbClr val="8E7CC3"/>
            </a:solidFill>
            <a:prstDash val="solid"/>
            <a:round/>
            <a:headEnd type="none" w="med" len="med"/>
            <a:tailEnd type="none" w="med" len="med"/>
          </a:ln>
        </p:spPr>
      </p:cxnSp>
      <p:sp>
        <p:nvSpPr>
          <p:cNvPr id="605" name="Google Shape;605;p91"/>
          <p:cNvSpPr/>
          <p:nvPr/>
        </p:nvSpPr>
        <p:spPr>
          <a:xfrm>
            <a:off x="2099300" y="1329850"/>
            <a:ext cx="1276800" cy="693300"/>
          </a:xfrm>
          <a:prstGeom prst="re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1"/>
          <p:cNvSpPr/>
          <p:nvPr/>
        </p:nvSpPr>
        <p:spPr>
          <a:xfrm rot="5400000">
            <a:off x="2053150" y="1390600"/>
            <a:ext cx="301200" cy="2097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1"/>
          <p:cNvSpPr txBox="1"/>
          <p:nvPr/>
        </p:nvSpPr>
        <p:spPr>
          <a:xfrm>
            <a:off x="2251700" y="1261100"/>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Sept - Nov</a:t>
            </a:r>
            <a:endParaRPr sz="1100"/>
          </a:p>
          <a:p>
            <a:pPr marL="0" lvl="0" indent="0" algn="l" rtl="0">
              <a:spcBef>
                <a:spcPts val="0"/>
              </a:spcBef>
              <a:spcAft>
                <a:spcPts val="0"/>
              </a:spcAft>
              <a:buNone/>
            </a:pPr>
            <a:r>
              <a:rPr lang="en-GB" sz="1100"/>
              <a:t>20/21 annual skills assessment</a:t>
            </a:r>
            <a:endParaRPr sz="1100"/>
          </a:p>
        </p:txBody>
      </p:sp>
      <p:sp>
        <p:nvSpPr>
          <p:cNvPr id="608" name="Google Shape;608;p91"/>
          <p:cNvSpPr txBox="1"/>
          <p:nvPr/>
        </p:nvSpPr>
        <p:spPr>
          <a:xfrm>
            <a:off x="240025" y="3547100"/>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Apr onwards</a:t>
            </a:r>
            <a:endParaRPr sz="1100"/>
          </a:p>
          <a:p>
            <a:pPr marL="0" lvl="0" indent="0" algn="l" rtl="0">
              <a:spcBef>
                <a:spcPts val="0"/>
              </a:spcBef>
              <a:spcAft>
                <a:spcPts val="0"/>
              </a:spcAft>
              <a:buNone/>
            </a:pPr>
            <a:r>
              <a:rPr lang="en-GB" sz="1100"/>
              <a:t> New starters</a:t>
            </a:r>
            <a:endParaRPr sz="1100"/>
          </a:p>
          <a:p>
            <a:pPr marL="0" lvl="0" indent="0" algn="l" rtl="0">
              <a:spcBef>
                <a:spcPts val="0"/>
              </a:spcBef>
              <a:spcAft>
                <a:spcPts val="0"/>
              </a:spcAft>
              <a:buNone/>
            </a:pPr>
            <a:r>
              <a:rPr lang="en-GB" sz="1100"/>
              <a:t>onto Pay Approach</a:t>
            </a:r>
            <a:endParaRPr sz="1100"/>
          </a:p>
        </p:txBody>
      </p:sp>
      <p:sp>
        <p:nvSpPr>
          <p:cNvPr id="609" name="Google Shape;609;p91"/>
          <p:cNvSpPr/>
          <p:nvPr/>
        </p:nvSpPr>
        <p:spPr>
          <a:xfrm>
            <a:off x="2435275" y="3574050"/>
            <a:ext cx="1599000" cy="6933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1"/>
          <p:cNvSpPr/>
          <p:nvPr/>
        </p:nvSpPr>
        <p:spPr>
          <a:xfrm rot="5400000">
            <a:off x="2372575" y="3636750"/>
            <a:ext cx="331200" cy="205800"/>
          </a:xfrm>
          <a:prstGeom prst="triangle">
            <a:avLst>
              <a:gd name="adj"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1" name="Google Shape;611;p91"/>
          <p:cNvCxnSpPr/>
          <p:nvPr/>
        </p:nvCxnSpPr>
        <p:spPr>
          <a:xfrm>
            <a:off x="2435263" y="3593400"/>
            <a:ext cx="0" cy="616500"/>
          </a:xfrm>
          <a:prstGeom prst="straightConnector1">
            <a:avLst/>
          </a:prstGeom>
          <a:noFill/>
          <a:ln w="19050" cap="flat" cmpd="sng">
            <a:solidFill>
              <a:srgbClr val="F1C232"/>
            </a:solidFill>
            <a:prstDash val="solid"/>
            <a:round/>
            <a:headEnd type="none" w="med" len="med"/>
            <a:tailEnd type="none" w="med" len="med"/>
          </a:ln>
        </p:spPr>
      </p:cxnSp>
      <p:sp>
        <p:nvSpPr>
          <p:cNvPr id="612" name="Google Shape;612;p91"/>
          <p:cNvSpPr txBox="1"/>
          <p:nvPr/>
        </p:nvSpPr>
        <p:spPr>
          <a:xfrm>
            <a:off x="2625375" y="3543825"/>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Oct - Mar</a:t>
            </a:r>
            <a:endParaRPr sz="1100"/>
          </a:p>
          <a:p>
            <a:pPr marL="0" lvl="0" indent="0" algn="l" rtl="0">
              <a:spcBef>
                <a:spcPts val="0"/>
              </a:spcBef>
              <a:spcAft>
                <a:spcPts val="0"/>
              </a:spcAft>
              <a:buNone/>
            </a:pPr>
            <a:r>
              <a:rPr lang="en-GB" sz="1100"/>
              <a:t>Pay implementation (wave 1)</a:t>
            </a:r>
            <a:endParaRPr sz="1100"/>
          </a:p>
        </p:txBody>
      </p:sp>
      <p:sp>
        <p:nvSpPr>
          <p:cNvPr id="613" name="Google Shape;613;p91"/>
          <p:cNvSpPr/>
          <p:nvPr/>
        </p:nvSpPr>
        <p:spPr>
          <a:xfrm>
            <a:off x="4080500" y="1329850"/>
            <a:ext cx="1226700" cy="693300"/>
          </a:xfrm>
          <a:prstGeom prst="re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1"/>
          <p:cNvSpPr txBox="1"/>
          <p:nvPr/>
        </p:nvSpPr>
        <p:spPr>
          <a:xfrm>
            <a:off x="4210025" y="1261100"/>
            <a:ext cx="12267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Mar - Apr</a:t>
            </a:r>
            <a:endParaRPr sz="1100"/>
          </a:p>
          <a:p>
            <a:pPr marL="0" lvl="0" indent="0" algn="l" rtl="0">
              <a:spcBef>
                <a:spcPts val="0"/>
              </a:spcBef>
              <a:spcAft>
                <a:spcPts val="0"/>
              </a:spcAft>
              <a:buNone/>
            </a:pPr>
            <a:r>
              <a:rPr lang="en-GB" sz="1100"/>
              <a:t>20/21 catch-up</a:t>
            </a:r>
            <a:endParaRPr sz="1100"/>
          </a:p>
          <a:p>
            <a:pPr marL="0" lvl="0" indent="0" algn="l" rtl="0">
              <a:spcBef>
                <a:spcPts val="0"/>
              </a:spcBef>
              <a:spcAft>
                <a:spcPts val="0"/>
              </a:spcAft>
              <a:buNone/>
            </a:pPr>
            <a:r>
              <a:rPr lang="en-GB" sz="1100"/>
              <a:t>skills assessment</a:t>
            </a:r>
            <a:endParaRPr sz="1100"/>
          </a:p>
        </p:txBody>
      </p:sp>
      <p:sp>
        <p:nvSpPr>
          <p:cNvPr id="615" name="Google Shape;615;p91"/>
          <p:cNvSpPr/>
          <p:nvPr/>
        </p:nvSpPr>
        <p:spPr>
          <a:xfrm rot="5400000">
            <a:off x="4034350" y="1390600"/>
            <a:ext cx="301200" cy="2097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1"/>
          <p:cNvSpPr/>
          <p:nvPr/>
        </p:nvSpPr>
        <p:spPr>
          <a:xfrm>
            <a:off x="6595100" y="1329850"/>
            <a:ext cx="1226700" cy="693300"/>
          </a:xfrm>
          <a:prstGeom prst="re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1"/>
          <p:cNvSpPr txBox="1"/>
          <p:nvPr/>
        </p:nvSpPr>
        <p:spPr>
          <a:xfrm>
            <a:off x="6747500" y="1261100"/>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Sept - Nov</a:t>
            </a:r>
            <a:endParaRPr sz="1100"/>
          </a:p>
          <a:p>
            <a:pPr marL="0" lvl="0" indent="0" algn="l" rtl="0">
              <a:spcBef>
                <a:spcPts val="0"/>
              </a:spcBef>
              <a:spcAft>
                <a:spcPts val="0"/>
              </a:spcAft>
              <a:buNone/>
            </a:pPr>
            <a:r>
              <a:rPr lang="en-GB" sz="1100"/>
              <a:t>21/22 annual skills assessment</a:t>
            </a:r>
            <a:endParaRPr sz="1100"/>
          </a:p>
        </p:txBody>
      </p:sp>
      <p:sp>
        <p:nvSpPr>
          <p:cNvPr id="618" name="Google Shape;618;p91"/>
          <p:cNvSpPr/>
          <p:nvPr/>
        </p:nvSpPr>
        <p:spPr>
          <a:xfrm rot="5400000">
            <a:off x="6548950" y="1390600"/>
            <a:ext cx="301200" cy="2097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9" name="Google Shape;619;p91"/>
          <p:cNvCxnSpPr>
            <a:stCxn id="618" idx="2"/>
          </p:cNvCxnSpPr>
          <p:nvPr/>
        </p:nvCxnSpPr>
        <p:spPr>
          <a:xfrm>
            <a:off x="6594700" y="1344850"/>
            <a:ext cx="0" cy="2880000"/>
          </a:xfrm>
          <a:prstGeom prst="straightConnector1">
            <a:avLst/>
          </a:prstGeom>
          <a:noFill/>
          <a:ln w="19050" cap="flat" cmpd="sng">
            <a:solidFill>
              <a:srgbClr val="6D9EEB"/>
            </a:solidFill>
            <a:prstDash val="solid"/>
            <a:round/>
            <a:headEnd type="none" w="med" len="med"/>
            <a:tailEnd type="none" w="med" len="med"/>
          </a:ln>
        </p:spPr>
      </p:cxnSp>
      <p:sp>
        <p:nvSpPr>
          <p:cNvPr id="620" name="Google Shape;620;p91"/>
          <p:cNvSpPr txBox="1"/>
          <p:nvPr/>
        </p:nvSpPr>
        <p:spPr>
          <a:xfrm>
            <a:off x="2618675" y="2933800"/>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CC0000"/>
                </a:solidFill>
              </a:rPr>
              <a:t>Oct:</a:t>
            </a:r>
            <a:endParaRPr sz="1100" b="1">
              <a:solidFill>
                <a:srgbClr val="CC0000"/>
              </a:solidFill>
            </a:endParaRPr>
          </a:p>
          <a:p>
            <a:pPr marL="0" lvl="0" indent="0" algn="l" rtl="0">
              <a:spcBef>
                <a:spcPts val="0"/>
              </a:spcBef>
              <a:spcAft>
                <a:spcPts val="0"/>
              </a:spcAft>
              <a:buNone/>
            </a:pPr>
            <a:r>
              <a:rPr lang="en-GB" sz="1100" b="1">
                <a:solidFill>
                  <a:srgbClr val="CC0000"/>
                </a:solidFill>
              </a:rPr>
              <a:t>DDaT Pay Board 20/21</a:t>
            </a:r>
            <a:endParaRPr sz="1100" b="1">
              <a:solidFill>
                <a:srgbClr val="CC0000"/>
              </a:solidFill>
            </a:endParaRPr>
          </a:p>
        </p:txBody>
      </p:sp>
      <p:sp>
        <p:nvSpPr>
          <p:cNvPr id="621" name="Google Shape;621;p91"/>
          <p:cNvSpPr/>
          <p:nvPr/>
        </p:nvSpPr>
        <p:spPr>
          <a:xfrm rot="5400000">
            <a:off x="2394538" y="3057188"/>
            <a:ext cx="301200" cy="209700"/>
          </a:xfrm>
          <a:prstGeom prst="triangle">
            <a:avLst>
              <a:gd name="adj"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2" name="Google Shape;622;p91"/>
          <p:cNvCxnSpPr>
            <a:stCxn id="623" idx="2"/>
          </p:cNvCxnSpPr>
          <p:nvPr/>
        </p:nvCxnSpPr>
        <p:spPr>
          <a:xfrm>
            <a:off x="4837000" y="3021913"/>
            <a:ext cx="0" cy="1247100"/>
          </a:xfrm>
          <a:prstGeom prst="straightConnector1">
            <a:avLst/>
          </a:prstGeom>
          <a:noFill/>
          <a:ln w="19050" cap="flat" cmpd="sng">
            <a:solidFill>
              <a:srgbClr val="E06666"/>
            </a:solidFill>
            <a:prstDash val="solid"/>
            <a:round/>
            <a:headEnd type="none" w="med" len="med"/>
            <a:tailEnd type="none" w="med" len="med"/>
          </a:ln>
        </p:spPr>
      </p:cxnSp>
      <p:sp>
        <p:nvSpPr>
          <p:cNvPr id="623" name="Google Shape;623;p91"/>
          <p:cNvSpPr/>
          <p:nvPr/>
        </p:nvSpPr>
        <p:spPr>
          <a:xfrm rot="5400000">
            <a:off x="4791250" y="3067663"/>
            <a:ext cx="301200" cy="209700"/>
          </a:xfrm>
          <a:prstGeom prst="triangle">
            <a:avLst>
              <a:gd name="adj"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1"/>
          <p:cNvSpPr txBox="1"/>
          <p:nvPr/>
        </p:nvSpPr>
        <p:spPr>
          <a:xfrm>
            <a:off x="5022529" y="2946925"/>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CC0000"/>
                </a:solidFill>
              </a:rPr>
              <a:t>Apr:</a:t>
            </a:r>
            <a:endParaRPr sz="1100" b="1">
              <a:solidFill>
                <a:srgbClr val="CC0000"/>
              </a:solidFill>
            </a:endParaRPr>
          </a:p>
          <a:p>
            <a:pPr marL="0" lvl="0" indent="0" algn="l" rtl="0">
              <a:spcBef>
                <a:spcPts val="0"/>
              </a:spcBef>
              <a:spcAft>
                <a:spcPts val="0"/>
              </a:spcAft>
              <a:buNone/>
            </a:pPr>
            <a:r>
              <a:rPr lang="en-GB" sz="1100" b="1">
                <a:solidFill>
                  <a:srgbClr val="CC0000"/>
                </a:solidFill>
              </a:rPr>
              <a:t>Annual DDaT Pay Board 20/21</a:t>
            </a:r>
            <a:endParaRPr sz="1100" b="1">
              <a:solidFill>
                <a:srgbClr val="CC0000"/>
              </a:solidFill>
            </a:endParaRPr>
          </a:p>
        </p:txBody>
      </p:sp>
      <p:sp>
        <p:nvSpPr>
          <p:cNvPr id="625" name="Google Shape;625;p91"/>
          <p:cNvSpPr txBox="1"/>
          <p:nvPr/>
        </p:nvSpPr>
        <p:spPr>
          <a:xfrm>
            <a:off x="7114475" y="2933800"/>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CC0000"/>
                </a:solidFill>
              </a:rPr>
              <a:t>Oct:</a:t>
            </a:r>
            <a:endParaRPr sz="1100" b="1">
              <a:solidFill>
                <a:srgbClr val="CC0000"/>
              </a:solidFill>
            </a:endParaRPr>
          </a:p>
          <a:p>
            <a:pPr marL="0" lvl="0" indent="0" algn="l" rtl="0">
              <a:spcBef>
                <a:spcPts val="0"/>
              </a:spcBef>
              <a:spcAft>
                <a:spcPts val="0"/>
              </a:spcAft>
              <a:buNone/>
            </a:pPr>
            <a:r>
              <a:rPr lang="en-GB" sz="1100" b="1">
                <a:solidFill>
                  <a:srgbClr val="CC0000"/>
                </a:solidFill>
              </a:rPr>
              <a:t>DDaT Pay Board 21/22</a:t>
            </a:r>
            <a:endParaRPr sz="1100" b="1">
              <a:solidFill>
                <a:srgbClr val="CC0000"/>
              </a:solidFill>
            </a:endParaRPr>
          </a:p>
        </p:txBody>
      </p:sp>
      <p:sp>
        <p:nvSpPr>
          <p:cNvPr id="626" name="Google Shape;626;p91"/>
          <p:cNvSpPr/>
          <p:nvPr/>
        </p:nvSpPr>
        <p:spPr>
          <a:xfrm rot="5400000">
            <a:off x="6924850" y="3067663"/>
            <a:ext cx="301200" cy="209700"/>
          </a:xfrm>
          <a:prstGeom prst="triangle">
            <a:avLst>
              <a:gd name="adj"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7" name="Google Shape;627;p91"/>
          <p:cNvCxnSpPr/>
          <p:nvPr/>
        </p:nvCxnSpPr>
        <p:spPr>
          <a:xfrm>
            <a:off x="6945275" y="3093625"/>
            <a:ext cx="0" cy="1158300"/>
          </a:xfrm>
          <a:prstGeom prst="straightConnector1">
            <a:avLst/>
          </a:prstGeom>
          <a:noFill/>
          <a:ln w="19050" cap="flat" cmpd="sng">
            <a:solidFill>
              <a:srgbClr val="E06666"/>
            </a:solidFill>
            <a:prstDash val="solid"/>
            <a:round/>
            <a:headEnd type="none" w="med" len="med"/>
            <a:tailEnd type="none" w="med" len="med"/>
          </a:ln>
        </p:spPr>
      </p:cxnSp>
      <p:sp>
        <p:nvSpPr>
          <p:cNvPr id="628" name="Google Shape;628;p91"/>
          <p:cNvSpPr/>
          <p:nvPr/>
        </p:nvSpPr>
        <p:spPr>
          <a:xfrm>
            <a:off x="4906700" y="3627525"/>
            <a:ext cx="1500900" cy="6165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1"/>
          <p:cNvSpPr/>
          <p:nvPr/>
        </p:nvSpPr>
        <p:spPr>
          <a:xfrm rot="5400000">
            <a:off x="4784725" y="3678763"/>
            <a:ext cx="301200" cy="209700"/>
          </a:xfrm>
          <a:prstGeom prst="triangle">
            <a:avLst>
              <a:gd name="adj"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1"/>
          <p:cNvSpPr txBox="1"/>
          <p:nvPr/>
        </p:nvSpPr>
        <p:spPr>
          <a:xfrm>
            <a:off x="4946329" y="3556525"/>
            <a:ext cx="14478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Apr- Sept</a:t>
            </a:r>
            <a:endParaRPr sz="1100"/>
          </a:p>
          <a:p>
            <a:pPr marL="0" lvl="0" indent="0" algn="l" rtl="0">
              <a:spcBef>
                <a:spcPts val="0"/>
              </a:spcBef>
              <a:spcAft>
                <a:spcPts val="0"/>
              </a:spcAft>
              <a:buNone/>
            </a:pPr>
            <a:r>
              <a:rPr lang="en-GB" sz="1100"/>
              <a:t>Pay Implementation</a:t>
            </a:r>
            <a:endParaRPr sz="1100"/>
          </a:p>
          <a:p>
            <a:pPr marL="0" lvl="0" indent="0" algn="l" rtl="0">
              <a:spcBef>
                <a:spcPts val="0"/>
              </a:spcBef>
              <a:spcAft>
                <a:spcPts val="0"/>
              </a:spcAft>
              <a:buNone/>
            </a:pPr>
            <a:r>
              <a:rPr lang="en-GB" sz="1100"/>
              <a:t>(wave 2)</a:t>
            </a:r>
            <a:endParaRPr sz="1100"/>
          </a:p>
        </p:txBody>
      </p:sp>
      <p:sp>
        <p:nvSpPr>
          <p:cNvPr id="631" name="Google Shape;631;p91"/>
          <p:cNvSpPr/>
          <p:nvPr/>
        </p:nvSpPr>
        <p:spPr>
          <a:xfrm>
            <a:off x="7040300" y="3627525"/>
            <a:ext cx="714000" cy="6165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1"/>
          <p:cNvSpPr txBox="1"/>
          <p:nvPr/>
        </p:nvSpPr>
        <p:spPr>
          <a:xfrm>
            <a:off x="7079913" y="3556525"/>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Oct-Dec</a:t>
            </a:r>
            <a:endParaRPr sz="1100"/>
          </a:p>
          <a:p>
            <a:pPr marL="0" lvl="0" indent="0" algn="l" rtl="0">
              <a:spcBef>
                <a:spcPts val="0"/>
              </a:spcBef>
              <a:spcAft>
                <a:spcPts val="0"/>
              </a:spcAft>
              <a:buNone/>
            </a:pPr>
            <a:r>
              <a:rPr lang="en-GB" sz="1100"/>
              <a:t>Pay </a:t>
            </a:r>
            <a:endParaRPr sz="1100"/>
          </a:p>
          <a:p>
            <a:pPr marL="0" lvl="0" indent="0" algn="l" rtl="0">
              <a:spcBef>
                <a:spcPts val="0"/>
              </a:spcBef>
              <a:spcAft>
                <a:spcPts val="0"/>
              </a:spcAft>
              <a:buNone/>
            </a:pPr>
            <a:r>
              <a:rPr lang="en-GB" sz="1100"/>
              <a:t>uplifts</a:t>
            </a:r>
            <a:endParaRPr sz="1100"/>
          </a:p>
        </p:txBody>
      </p:sp>
      <p:sp>
        <p:nvSpPr>
          <p:cNvPr id="633" name="Google Shape;633;p91"/>
          <p:cNvSpPr/>
          <p:nvPr/>
        </p:nvSpPr>
        <p:spPr>
          <a:xfrm rot="5400000">
            <a:off x="6918325" y="3526363"/>
            <a:ext cx="301200" cy="209700"/>
          </a:xfrm>
          <a:prstGeom prst="triangle">
            <a:avLst>
              <a:gd name="adj" fmla="val 50000"/>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4" name="Google Shape;634;p91"/>
          <p:cNvCxnSpPr/>
          <p:nvPr/>
        </p:nvCxnSpPr>
        <p:spPr>
          <a:xfrm>
            <a:off x="7465088" y="2129413"/>
            <a:ext cx="0" cy="686100"/>
          </a:xfrm>
          <a:prstGeom prst="straightConnector1">
            <a:avLst/>
          </a:prstGeom>
          <a:noFill/>
          <a:ln w="19050" cap="flat" cmpd="sng">
            <a:solidFill>
              <a:srgbClr val="93C47D"/>
            </a:solidFill>
            <a:prstDash val="solid"/>
            <a:round/>
            <a:headEnd type="none" w="med" len="med"/>
            <a:tailEnd type="none" w="med" len="med"/>
          </a:ln>
        </p:spPr>
      </p:cxnSp>
      <p:sp>
        <p:nvSpPr>
          <p:cNvPr id="635" name="Google Shape;635;p91"/>
          <p:cNvSpPr/>
          <p:nvPr/>
        </p:nvSpPr>
        <p:spPr>
          <a:xfrm>
            <a:off x="7487800" y="2076825"/>
            <a:ext cx="1145400" cy="811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1"/>
          <p:cNvSpPr/>
          <p:nvPr/>
        </p:nvSpPr>
        <p:spPr>
          <a:xfrm rot="5400000">
            <a:off x="7422225" y="2116550"/>
            <a:ext cx="331500" cy="262800"/>
          </a:xfrm>
          <a:prstGeom prst="triangle">
            <a:avLst>
              <a:gd name="adj" fmla="val 50000"/>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1"/>
          <p:cNvSpPr txBox="1"/>
          <p:nvPr/>
        </p:nvSpPr>
        <p:spPr>
          <a:xfrm>
            <a:off x="7669800" y="2063125"/>
            <a:ext cx="10746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Nov - Feb</a:t>
            </a:r>
            <a:endParaRPr sz="1100"/>
          </a:p>
          <a:p>
            <a:pPr marL="0" lvl="0" indent="0" algn="l" rtl="0">
              <a:spcBef>
                <a:spcPts val="0"/>
              </a:spcBef>
              <a:spcAft>
                <a:spcPts val="0"/>
              </a:spcAft>
              <a:buNone/>
            </a:pPr>
            <a:r>
              <a:rPr lang="en-GB" sz="1100"/>
              <a:t>20/21 </a:t>
            </a:r>
            <a:endParaRPr sz="1100"/>
          </a:p>
          <a:p>
            <a:pPr marL="0" lvl="0" indent="0" algn="l" rtl="0">
              <a:spcBef>
                <a:spcPts val="0"/>
              </a:spcBef>
              <a:spcAft>
                <a:spcPts val="0"/>
              </a:spcAft>
              <a:buNone/>
            </a:pPr>
            <a:r>
              <a:rPr lang="en-GB" sz="1100"/>
              <a:t>Capability interventions</a:t>
            </a:r>
            <a:endParaRPr sz="1100"/>
          </a:p>
        </p:txBody>
      </p:sp>
      <p:sp>
        <p:nvSpPr>
          <p:cNvPr id="638" name="Google Shape;638;p91"/>
          <p:cNvSpPr/>
          <p:nvPr/>
        </p:nvSpPr>
        <p:spPr>
          <a:xfrm rot="5400000">
            <a:off x="-13662" y="125750"/>
            <a:ext cx="377100" cy="205800"/>
          </a:xfrm>
          <a:prstGeom prst="triangle">
            <a:avLst>
              <a:gd name="adj" fmla="val 50000"/>
            </a:avLst>
          </a:pr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1"/>
          <p:cNvSpPr txBox="1"/>
          <p:nvPr/>
        </p:nvSpPr>
        <p:spPr>
          <a:xfrm>
            <a:off x="247625" y="-34300"/>
            <a:ext cx="17523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t>Mar: </a:t>
            </a:r>
            <a:endParaRPr sz="1100"/>
          </a:p>
          <a:p>
            <a:pPr marL="0" lvl="0" indent="0" algn="l" rtl="0">
              <a:spcBef>
                <a:spcPts val="0"/>
              </a:spcBef>
              <a:spcAft>
                <a:spcPts val="0"/>
              </a:spcAft>
              <a:buNone/>
            </a:pPr>
            <a:r>
              <a:rPr lang="en-GB" sz="1100"/>
              <a:t>New GDS ATS</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643"/>
        <p:cNvGrpSpPr/>
        <p:nvPr/>
      </p:nvGrpSpPr>
      <p:grpSpPr>
        <a:xfrm>
          <a:off x="0" y="0"/>
          <a:ext cx="0" cy="0"/>
          <a:chOff x="0" y="0"/>
          <a:chExt cx="0" cy="0"/>
        </a:xfrm>
      </p:grpSpPr>
      <p:pic>
        <p:nvPicPr>
          <p:cNvPr id="644" name="Google Shape;644;p92"/>
          <p:cNvPicPr preferRelativeResize="0"/>
          <p:nvPr/>
        </p:nvPicPr>
        <p:blipFill rotWithShape="1">
          <a:blip r:embed="rId3">
            <a:alphaModFix/>
          </a:blip>
          <a:srcRect l="1777" t="14681" b="3115"/>
          <a:stretch/>
        </p:blipFill>
        <p:spPr>
          <a:xfrm>
            <a:off x="0" y="0"/>
            <a:ext cx="9144000" cy="5143498"/>
          </a:xfrm>
          <a:prstGeom prst="rect">
            <a:avLst/>
          </a:prstGeom>
          <a:noFill/>
          <a:ln>
            <a:noFill/>
          </a:ln>
        </p:spPr>
      </p:pic>
      <p:sp>
        <p:nvSpPr>
          <p:cNvPr id="645" name="Google Shape;645;p92"/>
          <p:cNvSpPr txBox="1"/>
          <p:nvPr/>
        </p:nvSpPr>
        <p:spPr>
          <a:xfrm>
            <a:off x="648518" y="481366"/>
            <a:ext cx="7845900" cy="41799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endParaRPr sz="6000" b="1">
              <a:solidFill>
                <a:srgbClr val="FFFFFF"/>
              </a:solidFill>
              <a:latin typeface="Helvetica"/>
              <a:ea typeface="Helvetica"/>
              <a:cs typeface="Helvetica"/>
              <a:sym typeface="Helvetica"/>
            </a:endParaRPr>
          </a:p>
          <a:p>
            <a:pPr marL="0" marR="0" lvl="0" indent="0" algn="l" rtl="0">
              <a:lnSpc>
                <a:spcPct val="100000"/>
              </a:lnSpc>
              <a:spcBef>
                <a:spcPts val="0"/>
              </a:spcBef>
              <a:spcAft>
                <a:spcPts val="0"/>
              </a:spcAft>
              <a:buClr>
                <a:srgbClr val="FFFFFF"/>
              </a:buClr>
              <a:buFont typeface="Helvetica Neue"/>
              <a:buNone/>
            </a:pPr>
            <a:endParaRPr sz="6000" b="1">
              <a:solidFill>
                <a:srgbClr val="FFFFFF"/>
              </a:solidFill>
              <a:latin typeface="Helvetica"/>
              <a:ea typeface="Helvetica"/>
              <a:cs typeface="Helvetica"/>
              <a:sym typeface="Helvetica"/>
            </a:endParaRPr>
          </a:p>
          <a:p>
            <a:pPr marL="0" marR="0" lvl="0" indent="0" algn="l" rtl="0">
              <a:lnSpc>
                <a:spcPct val="100000"/>
              </a:lnSpc>
              <a:spcBef>
                <a:spcPts val="0"/>
              </a:spcBef>
              <a:spcAft>
                <a:spcPts val="0"/>
              </a:spcAft>
              <a:buClr>
                <a:srgbClr val="FFFFFF"/>
              </a:buClr>
              <a:buFont typeface="Helvetica Neue"/>
              <a:buNone/>
            </a:pPr>
            <a:endParaRPr sz="6000" b="1">
              <a:solidFill>
                <a:srgbClr val="FFFFFF"/>
              </a:solidFill>
              <a:latin typeface="Helvetica"/>
              <a:ea typeface="Helvetica"/>
              <a:cs typeface="Helvetica"/>
              <a:sym typeface="Helvetica"/>
            </a:endParaRPr>
          </a:p>
          <a:p>
            <a:pPr marL="0" marR="0" lvl="0" indent="0" algn="l" rtl="0">
              <a:lnSpc>
                <a:spcPct val="100000"/>
              </a:lnSpc>
              <a:spcBef>
                <a:spcPts val="0"/>
              </a:spcBef>
              <a:spcAft>
                <a:spcPts val="0"/>
              </a:spcAft>
              <a:buClr>
                <a:srgbClr val="FFFFFF"/>
              </a:buClr>
              <a:buFont typeface="Helvetica Neue"/>
              <a:buNone/>
            </a:pPr>
            <a:r>
              <a:rPr lang="en-GB" sz="6000" b="1">
                <a:solidFill>
                  <a:srgbClr val="FFFFFF"/>
                </a:solidFill>
                <a:latin typeface="Helvetica"/>
                <a:ea typeface="Helvetica"/>
                <a:cs typeface="Helvetica"/>
                <a:sym typeface="Helvetica"/>
              </a:rPr>
              <a:t>Thank you!</a:t>
            </a:r>
            <a:endParaRPr sz="6000">
              <a:latin typeface="Helvetica"/>
              <a:ea typeface="Helvetica"/>
              <a:cs typeface="Helvetica"/>
              <a:sym typeface="Helvetic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9"/>
        <p:cNvGrpSpPr/>
        <p:nvPr/>
      </p:nvGrpSpPr>
      <p:grpSpPr>
        <a:xfrm>
          <a:off x="0" y="0"/>
          <a:ext cx="0" cy="0"/>
          <a:chOff x="0" y="0"/>
          <a:chExt cx="0" cy="0"/>
        </a:xfrm>
      </p:grpSpPr>
      <p:pic>
        <p:nvPicPr>
          <p:cNvPr id="650" name="Google Shape;650;p93">
            <a:hlinkClick r:id="rId4"/>
          </p:cNvPr>
          <p:cNvPicPr preferRelativeResize="0"/>
          <p:nvPr/>
        </p:nvPicPr>
        <p:blipFill>
          <a:blip r:embed="rId5">
            <a:alphaModFix/>
          </a:blip>
          <a:stretch>
            <a:fillRect/>
          </a:stretch>
        </p:blipFill>
        <p:spPr>
          <a:xfrm>
            <a:off x="520700" y="444592"/>
            <a:ext cx="914399" cy="382411"/>
          </a:xfrm>
          <a:prstGeom prst="rect">
            <a:avLst/>
          </a:prstGeom>
          <a:noFill/>
          <a:ln>
            <a:noFill/>
          </a:ln>
        </p:spPr>
      </p:pic>
      <p:sp>
        <p:nvSpPr>
          <p:cNvPr id="651" name="Google Shape;651;p93"/>
          <p:cNvSpPr txBox="1"/>
          <p:nvPr/>
        </p:nvSpPr>
        <p:spPr>
          <a:xfrm>
            <a:off x="63500" y="825500"/>
            <a:ext cx="1828800" cy="387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rgbClr val="FFFFFF"/>
                </a:solidFill>
                <a:latin typeface="Lato"/>
                <a:ea typeface="Lato"/>
                <a:cs typeface="Lato"/>
                <a:sym typeface="Lato"/>
              </a:rPr>
              <a:t>Join at</a:t>
            </a:r>
            <a:br>
              <a:rPr lang="en-GB" sz="2000">
                <a:solidFill>
                  <a:srgbClr val="FFFFFF"/>
                </a:solidFill>
                <a:latin typeface="Lato"/>
                <a:ea typeface="Lato"/>
                <a:cs typeface="Lato"/>
                <a:sym typeface="Lato"/>
              </a:rPr>
            </a:br>
            <a:r>
              <a:rPr lang="en-GB" sz="2000" b="1">
                <a:solidFill>
                  <a:srgbClr val="FFFFFF"/>
                </a:solidFill>
                <a:latin typeface="Lato"/>
                <a:ea typeface="Lato"/>
                <a:cs typeface="Lato"/>
                <a:sym typeface="Lato"/>
              </a:rPr>
              <a:t>slido.com</a:t>
            </a:r>
            <a:br>
              <a:rPr lang="en-GB" sz="2000" b="1">
                <a:solidFill>
                  <a:srgbClr val="FFFFFF"/>
                </a:solidFill>
                <a:latin typeface="Lato"/>
                <a:ea typeface="Lato"/>
                <a:cs typeface="Lato"/>
                <a:sym typeface="Lato"/>
              </a:rPr>
            </a:br>
            <a:r>
              <a:rPr lang="en-GB" sz="2000" b="1">
                <a:solidFill>
                  <a:srgbClr val="FFFFFF"/>
                </a:solidFill>
                <a:latin typeface="Lato"/>
                <a:ea typeface="Lato"/>
                <a:cs typeface="Lato"/>
                <a:sym typeface="Lato"/>
              </a:rPr>
              <a:t>#DDaTWW</a:t>
            </a:r>
            <a:endParaRPr sz="2000" b="1">
              <a:solidFill>
                <a:srgbClr val="FFFFFF"/>
              </a:solidFill>
              <a:latin typeface="Lato"/>
              <a:ea typeface="Lato"/>
              <a:cs typeface="Lato"/>
              <a:sym typeface="Lato"/>
            </a:endParaRPr>
          </a:p>
        </p:txBody>
      </p:sp>
      <p:sp>
        <p:nvSpPr>
          <p:cNvPr id="652" name="Google Shape;652;p93"/>
          <p:cNvSpPr txBox="1"/>
          <p:nvPr/>
        </p:nvSpPr>
        <p:spPr>
          <a:xfrm>
            <a:off x="2019300" y="381000"/>
            <a:ext cx="6807300" cy="4508400"/>
          </a:xfrm>
          <a:prstGeom prst="rect">
            <a:avLst/>
          </a:prstGeom>
          <a:solidFill>
            <a:srgbClr val="FFFFFF">
              <a:alpha val="952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a:solidFill>
                  <a:srgbClr val="424242"/>
                </a:solidFill>
                <a:latin typeface="Lato"/>
                <a:ea typeface="Lato"/>
                <a:cs typeface="Lato"/>
                <a:sym typeface="Lato"/>
              </a:rPr>
              <a:t>Using one word only, what themes do you want to hear about?</a:t>
            </a:r>
            <a:endParaRPr sz="3600">
              <a:solidFill>
                <a:srgbClr val="42424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9"/>
          <p:cNvSpPr txBox="1"/>
          <p:nvPr/>
        </p:nvSpPr>
        <p:spPr>
          <a:xfrm>
            <a:off x="249350" y="2975"/>
            <a:ext cx="7817700" cy="5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latin typeface="Helvetica Neue"/>
                <a:ea typeface="Helvetica Neue"/>
                <a:cs typeface="Helvetica Neue"/>
                <a:sym typeface="Helvetica Neue"/>
              </a:rPr>
              <a:t>Attract, develop and retain </a:t>
            </a:r>
            <a:endParaRPr sz="3000" b="1">
              <a:latin typeface="Helvetica Neue"/>
              <a:ea typeface="Helvetica Neue"/>
              <a:cs typeface="Helvetica Neue"/>
              <a:sym typeface="Helvetica Neue"/>
            </a:endParaRPr>
          </a:p>
          <a:p>
            <a:pPr marL="0" lvl="0" indent="0" algn="l" rtl="0">
              <a:spcBef>
                <a:spcPts val="0"/>
              </a:spcBef>
              <a:spcAft>
                <a:spcPts val="0"/>
              </a:spcAft>
              <a:buNone/>
            </a:pPr>
            <a:r>
              <a:rPr lang="en-GB" sz="3000" b="1">
                <a:latin typeface="Helvetica Neue"/>
                <a:ea typeface="Helvetica Neue"/>
                <a:cs typeface="Helvetica Neue"/>
                <a:sym typeface="Helvetica Neue"/>
              </a:rPr>
              <a:t>DDaT Professionals</a:t>
            </a:r>
            <a:endParaRPr sz="3000" b="1">
              <a:latin typeface="Helvetica Neue"/>
              <a:ea typeface="Helvetica Neue"/>
              <a:cs typeface="Helvetica Neue"/>
              <a:sym typeface="Helvetica Neue"/>
            </a:endParaRPr>
          </a:p>
        </p:txBody>
      </p:sp>
      <p:grpSp>
        <p:nvGrpSpPr>
          <p:cNvPr id="194" name="Google Shape;194;p59"/>
          <p:cNvGrpSpPr/>
          <p:nvPr/>
        </p:nvGrpSpPr>
        <p:grpSpPr>
          <a:xfrm>
            <a:off x="3304834" y="1077120"/>
            <a:ext cx="2185925" cy="1764387"/>
            <a:chOff x="3216519" y="1002150"/>
            <a:chExt cx="1944600" cy="1569600"/>
          </a:xfrm>
        </p:grpSpPr>
        <p:sp>
          <p:nvSpPr>
            <p:cNvPr id="195" name="Google Shape;195;p59"/>
            <p:cNvSpPr/>
            <p:nvPr/>
          </p:nvSpPr>
          <p:spPr>
            <a:xfrm flipH="1">
              <a:off x="3216519" y="10021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9"/>
            <p:cNvSpPr txBox="1"/>
            <p:nvPr/>
          </p:nvSpPr>
          <p:spPr>
            <a:xfrm>
              <a:off x="3461151" y="1636840"/>
              <a:ext cx="1632300" cy="5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solidFill>
                    <a:srgbClr val="FFFFFF"/>
                  </a:solidFill>
                </a:rPr>
                <a:t>Set  recruitment standards, ensure compensation for new starters is following the Pay Approach.</a:t>
              </a:r>
              <a:endParaRPr sz="1100">
                <a:solidFill>
                  <a:srgbClr val="FFFFFF"/>
                </a:solidFill>
              </a:endParaRPr>
            </a:p>
          </p:txBody>
        </p:sp>
      </p:grpSp>
      <p:grpSp>
        <p:nvGrpSpPr>
          <p:cNvPr id="197" name="Google Shape;197;p59"/>
          <p:cNvGrpSpPr/>
          <p:nvPr/>
        </p:nvGrpSpPr>
        <p:grpSpPr>
          <a:xfrm>
            <a:off x="1124269" y="1077120"/>
            <a:ext cx="2185925" cy="1764387"/>
            <a:chOff x="1271925" y="1002150"/>
            <a:chExt cx="1944600" cy="1569600"/>
          </a:xfrm>
        </p:grpSpPr>
        <p:sp>
          <p:nvSpPr>
            <p:cNvPr id="198" name="Google Shape;198;p59"/>
            <p:cNvSpPr/>
            <p:nvPr/>
          </p:nvSpPr>
          <p:spPr>
            <a:xfrm rot="10800000">
              <a:off x="1271925" y="1002150"/>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9"/>
            <p:cNvSpPr txBox="1"/>
            <p:nvPr/>
          </p:nvSpPr>
          <p:spPr>
            <a:xfrm>
              <a:off x="1415156" y="1041297"/>
              <a:ext cx="16914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rPr>
                <a:t>Map DDaT roles to the Capability Framework</a:t>
              </a:r>
              <a:endParaRPr sz="1200" b="1">
                <a:solidFill>
                  <a:srgbClr val="FFFFFF"/>
                </a:solidFill>
              </a:endParaRPr>
            </a:p>
          </p:txBody>
        </p:sp>
        <p:sp>
          <p:nvSpPr>
            <p:cNvPr id="200" name="Google Shape;200;p59"/>
            <p:cNvSpPr txBox="1"/>
            <p:nvPr/>
          </p:nvSpPr>
          <p:spPr>
            <a:xfrm>
              <a:off x="1496688" y="16368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FFFFFF"/>
                  </a:solidFill>
                </a:rPr>
                <a:t>Know your population and establish a workforce baseline</a:t>
              </a:r>
              <a:endParaRPr sz="1100">
                <a:solidFill>
                  <a:srgbClr val="FFFFFF"/>
                </a:solidFill>
              </a:endParaRPr>
            </a:p>
          </p:txBody>
        </p:sp>
      </p:grpSp>
      <p:sp>
        <p:nvSpPr>
          <p:cNvPr id="201" name="Google Shape;201;p59"/>
          <p:cNvSpPr/>
          <p:nvPr/>
        </p:nvSpPr>
        <p:spPr>
          <a:xfrm rot="10800000">
            <a:off x="3304958" y="2837579"/>
            <a:ext cx="2185800" cy="17643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FFFFFF"/>
              </a:solidFill>
            </a:endParaRPr>
          </a:p>
        </p:txBody>
      </p:sp>
      <p:sp>
        <p:nvSpPr>
          <p:cNvPr id="202" name="Google Shape;202;p59"/>
          <p:cNvSpPr txBox="1"/>
          <p:nvPr/>
        </p:nvSpPr>
        <p:spPr>
          <a:xfrm>
            <a:off x="3513150" y="1121125"/>
            <a:ext cx="1901400" cy="5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rPr>
              <a:t>Recruit DDaT roles using the Capability Framework</a:t>
            </a:r>
            <a:endParaRPr sz="1200" b="1">
              <a:solidFill>
                <a:srgbClr val="FFFFFF"/>
              </a:solidFill>
            </a:endParaRPr>
          </a:p>
        </p:txBody>
      </p:sp>
      <p:sp>
        <p:nvSpPr>
          <p:cNvPr id="203" name="Google Shape;203;p59"/>
          <p:cNvSpPr/>
          <p:nvPr/>
        </p:nvSpPr>
        <p:spPr>
          <a:xfrm flipH="1">
            <a:off x="1124394" y="2837492"/>
            <a:ext cx="2185800" cy="17643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59"/>
          <p:cNvGrpSpPr/>
          <p:nvPr/>
        </p:nvGrpSpPr>
        <p:grpSpPr>
          <a:xfrm>
            <a:off x="3121732" y="2656293"/>
            <a:ext cx="375614" cy="375567"/>
            <a:chOff x="3157188" y="909150"/>
            <a:chExt cx="470400" cy="470400"/>
          </a:xfrm>
        </p:grpSpPr>
        <p:sp>
          <p:nvSpPr>
            <p:cNvPr id="205" name="Google Shape;205;p59"/>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9"/>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59"/>
          <p:cNvSpPr txBox="1"/>
          <p:nvPr/>
        </p:nvSpPr>
        <p:spPr>
          <a:xfrm>
            <a:off x="1285275" y="2873725"/>
            <a:ext cx="1901400" cy="5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rPr>
              <a:t>Assess DDaT skills</a:t>
            </a:r>
            <a:endParaRPr sz="1200" b="1">
              <a:solidFill>
                <a:srgbClr val="FFFFFF"/>
              </a:solidFill>
            </a:endParaRPr>
          </a:p>
        </p:txBody>
      </p:sp>
      <p:sp>
        <p:nvSpPr>
          <p:cNvPr id="208" name="Google Shape;208;p59"/>
          <p:cNvSpPr txBox="1"/>
          <p:nvPr/>
        </p:nvSpPr>
        <p:spPr>
          <a:xfrm>
            <a:off x="1376924" y="3466974"/>
            <a:ext cx="16320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solidFill>
                  <a:srgbClr val="FFFFFF"/>
                </a:solidFill>
              </a:rPr>
              <a:t>Ensure decisions and interventions are capability-based</a:t>
            </a:r>
            <a:r>
              <a:rPr lang="en-GB" sz="1100">
                <a:solidFill>
                  <a:srgbClr val="222222"/>
                </a:solidFill>
                <a:highlight>
                  <a:srgbClr val="FFFFFF"/>
                </a:highlight>
              </a:rPr>
              <a:t> </a:t>
            </a:r>
            <a:endParaRPr sz="1100">
              <a:solidFill>
                <a:srgbClr val="FFFFFF"/>
              </a:solidFill>
            </a:endParaRPr>
          </a:p>
        </p:txBody>
      </p:sp>
      <p:sp>
        <p:nvSpPr>
          <p:cNvPr id="209" name="Google Shape;209;p59"/>
          <p:cNvSpPr txBox="1"/>
          <p:nvPr/>
        </p:nvSpPr>
        <p:spPr>
          <a:xfrm>
            <a:off x="3513150" y="2873725"/>
            <a:ext cx="1901400" cy="5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rPr>
              <a:t>Reward with the DDaT Pay Approach</a:t>
            </a:r>
            <a:endParaRPr sz="1200" b="1">
              <a:solidFill>
                <a:srgbClr val="FFFFFF"/>
              </a:solidFill>
            </a:endParaRPr>
          </a:p>
        </p:txBody>
      </p:sp>
      <p:sp>
        <p:nvSpPr>
          <p:cNvPr id="210" name="Google Shape;210;p59"/>
          <p:cNvSpPr txBox="1"/>
          <p:nvPr/>
        </p:nvSpPr>
        <p:spPr>
          <a:xfrm>
            <a:off x="3579823" y="3466975"/>
            <a:ext cx="18348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FFFFFF"/>
                </a:solidFill>
              </a:rPr>
              <a:t>Enable capability-based pay in line with government demand trends. Stay competitive with the market.</a:t>
            </a:r>
            <a:endParaRPr sz="1100">
              <a:solidFill>
                <a:srgbClr val="FFFFFF"/>
              </a:solidFill>
            </a:endParaRPr>
          </a:p>
        </p:txBody>
      </p:sp>
      <p:sp>
        <p:nvSpPr>
          <p:cNvPr id="211" name="Google Shape;211;p59"/>
          <p:cNvSpPr txBox="1"/>
          <p:nvPr/>
        </p:nvSpPr>
        <p:spPr>
          <a:xfrm>
            <a:off x="6096000" y="1121125"/>
            <a:ext cx="2971800" cy="30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c.15,000 DDaT Professionals x-government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6 roles in critical demand x-government</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0"/>
          <p:cNvSpPr txBox="1"/>
          <p:nvPr/>
        </p:nvSpPr>
        <p:spPr>
          <a:xfrm>
            <a:off x="588350" y="155363"/>
            <a:ext cx="6369900" cy="5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latin typeface="Helvetica Neue"/>
                <a:ea typeface="Helvetica Neue"/>
                <a:cs typeface="Helvetica Neue"/>
                <a:sym typeface="Helvetica Neue"/>
              </a:rPr>
              <a:t>Scope</a:t>
            </a:r>
            <a:endParaRPr sz="3000" b="1">
              <a:latin typeface="Helvetica Neue"/>
              <a:ea typeface="Helvetica Neue"/>
              <a:cs typeface="Helvetica Neue"/>
              <a:sym typeface="Helvetica Neue"/>
            </a:endParaRPr>
          </a:p>
        </p:txBody>
      </p:sp>
      <p:sp>
        <p:nvSpPr>
          <p:cNvPr id="217" name="Google Shape;217;p60"/>
          <p:cNvSpPr txBox="1"/>
          <p:nvPr/>
        </p:nvSpPr>
        <p:spPr>
          <a:xfrm>
            <a:off x="588350" y="918850"/>
            <a:ext cx="7871100" cy="9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2400">
                <a:latin typeface="Helvetica Neue"/>
                <a:ea typeface="Helvetica Neue"/>
                <a:cs typeface="Helvetica Neue"/>
                <a:sym typeface="Helvetica Neue"/>
              </a:rPr>
              <a:t>Implement DDaT skills assessment to inform capability-based Pay and roll out the Pay Approach</a:t>
            </a:r>
            <a:endParaRPr sz="2400">
              <a:latin typeface="Helvetica Neue"/>
              <a:ea typeface="Helvetica Neue"/>
              <a:cs typeface="Helvetica Neue"/>
              <a:sym typeface="Helvetica Neue"/>
            </a:endParaRPr>
          </a:p>
        </p:txBody>
      </p:sp>
      <p:sp>
        <p:nvSpPr>
          <p:cNvPr id="218" name="Google Shape;218;p60"/>
          <p:cNvSpPr/>
          <p:nvPr/>
        </p:nvSpPr>
        <p:spPr>
          <a:xfrm>
            <a:off x="2720150" y="2056150"/>
            <a:ext cx="2313300" cy="22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0"/>
          <p:cNvSpPr txBox="1"/>
          <p:nvPr/>
        </p:nvSpPr>
        <p:spPr>
          <a:xfrm>
            <a:off x="2847200" y="2457550"/>
            <a:ext cx="20592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solidFill>
                  <a:srgbClr val="FFFFFF"/>
                </a:solidFill>
              </a:rPr>
              <a:t>GDS</a:t>
            </a:r>
            <a:endParaRPr sz="2400" b="1">
              <a:solidFill>
                <a:srgbClr val="FFFFFF"/>
              </a:solidFill>
            </a:endParaRPr>
          </a:p>
          <a:p>
            <a:pPr marL="0" lvl="0" indent="0" algn="ctr" rtl="0">
              <a:spcBef>
                <a:spcPts val="0"/>
              </a:spcBef>
              <a:spcAft>
                <a:spcPts val="0"/>
              </a:spcAft>
              <a:buNone/>
            </a:pPr>
            <a:endParaRPr sz="1800" b="1">
              <a:solidFill>
                <a:srgbClr val="FFFFFF"/>
              </a:solidFill>
            </a:endParaRPr>
          </a:p>
          <a:p>
            <a:pPr marL="0" lvl="0" indent="0" algn="ctr" rtl="0">
              <a:spcBef>
                <a:spcPts val="0"/>
              </a:spcBef>
              <a:spcAft>
                <a:spcPts val="0"/>
              </a:spcAft>
              <a:buNone/>
            </a:pPr>
            <a:r>
              <a:rPr lang="en-GB" sz="1800">
                <a:solidFill>
                  <a:srgbClr val="FFFFFF"/>
                </a:solidFill>
              </a:rPr>
              <a:t>424 DDaT Professionals</a:t>
            </a:r>
            <a:endParaRPr sz="1800">
              <a:solidFill>
                <a:srgbClr val="FFFFFF"/>
              </a:solidFill>
            </a:endParaRPr>
          </a:p>
          <a:p>
            <a:pPr marL="0" lvl="0" indent="0" algn="ctr" rtl="0">
              <a:spcBef>
                <a:spcPts val="0"/>
              </a:spcBef>
              <a:spcAft>
                <a:spcPts val="0"/>
              </a:spcAft>
              <a:buNone/>
            </a:pPr>
            <a:r>
              <a:rPr lang="en-GB" sz="1800">
                <a:solidFill>
                  <a:srgbClr val="FFFFFF"/>
                </a:solidFill>
              </a:rPr>
              <a:t>In scope</a:t>
            </a:r>
            <a:endParaRPr sz="1800">
              <a:solidFill>
                <a:srgbClr val="FFFFFF"/>
              </a:solidFill>
            </a:endParaRPr>
          </a:p>
        </p:txBody>
      </p:sp>
      <p:sp>
        <p:nvSpPr>
          <p:cNvPr id="220" name="Google Shape;220;p60"/>
          <p:cNvSpPr/>
          <p:nvPr/>
        </p:nvSpPr>
        <p:spPr>
          <a:xfrm>
            <a:off x="4757700" y="3127125"/>
            <a:ext cx="1100100" cy="1053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0"/>
          <p:cNvSpPr txBox="1"/>
          <p:nvPr/>
        </p:nvSpPr>
        <p:spPr>
          <a:xfrm>
            <a:off x="4757700" y="3219550"/>
            <a:ext cx="10560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solidFill>
                  <a:srgbClr val="FFFFFF"/>
                </a:solidFill>
              </a:rPr>
              <a:t>CO</a:t>
            </a:r>
            <a:endParaRPr sz="2400" b="1">
              <a:solidFill>
                <a:srgbClr val="FFFFFF"/>
              </a:solidFill>
            </a:endParaRPr>
          </a:p>
          <a:p>
            <a:pPr marL="0" lvl="0" indent="0" algn="l" rtl="0">
              <a:spcBef>
                <a:spcPts val="0"/>
              </a:spcBef>
              <a:spcAft>
                <a:spcPts val="0"/>
              </a:spcAft>
              <a:buNone/>
            </a:pPr>
            <a:endParaRPr sz="600" b="1">
              <a:solidFill>
                <a:srgbClr val="FFFFFF"/>
              </a:solidFill>
            </a:endParaRPr>
          </a:p>
          <a:p>
            <a:pPr marL="0" lvl="0" indent="0" algn="ctr" rtl="0">
              <a:spcBef>
                <a:spcPts val="0"/>
              </a:spcBef>
              <a:spcAft>
                <a:spcPts val="0"/>
              </a:spcAft>
              <a:buNone/>
            </a:pPr>
            <a:r>
              <a:rPr lang="en-GB" sz="1800">
                <a:solidFill>
                  <a:srgbClr val="FFFFFF"/>
                </a:solidFill>
              </a:rPr>
              <a:t> 124</a:t>
            </a:r>
            <a:endParaRPr sz="1800">
              <a:solidFill>
                <a:srgbClr val="FFFFFF"/>
              </a:solidFill>
            </a:endParaRPr>
          </a:p>
        </p:txBody>
      </p:sp>
      <p:grpSp>
        <p:nvGrpSpPr>
          <p:cNvPr id="222" name="Google Shape;222;p60"/>
          <p:cNvGrpSpPr/>
          <p:nvPr/>
        </p:nvGrpSpPr>
        <p:grpSpPr>
          <a:xfrm>
            <a:off x="5991675" y="3006650"/>
            <a:ext cx="1528500" cy="1199100"/>
            <a:chOff x="5991675" y="3006650"/>
            <a:chExt cx="1528500" cy="1199100"/>
          </a:xfrm>
        </p:grpSpPr>
        <p:sp>
          <p:nvSpPr>
            <p:cNvPr id="223" name="Google Shape;223;p60"/>
            <p:cNvSpPr/>
            <p:nvPr/>
          </p:nvSpPr>
          <p:spPr>
            <a:xfrm>
              <a:off x="5991675" y="3006650"/>
              <a:ext cx="1528500" cy="11991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0"/>
            <p:cNvSpPr txBox="1"/>
            <p:nvPr/>
          </p:nvSpPr>
          <p:spPr>
            <a:xfrm>
              <a:off x="6083175" y="3061750"/>
              <a:ext cx="1336200" cy="9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CODATT	51</a:t>
              </a:r>
              <a:endParaRPr/>
            </a:p>
            <a:p>
              <a:pPr marL="0" lvl="0" indent="0" algn="l" rtl="0">
                <a:spcBef>
                  <a:spcPts val="0"/>
                </a:spcBef>
                <a:spcAft>
                  <a:spcPts val="0"/>
                </a:spcAft>
                <a:buNone/>
              </a:pPr>
              <a:r>
                <a:rPr lang="en-GB"/>
                <a:t>CSHR	33</a:t>
              </a:r>
              <a:endParaRPr/>
            </a:p>
            <a:p>
              <a:pPr marL="0" lvl="0" indent="0" algn="l" rtl="0">
                <a:spcBef>
                  <a:spcPts val="0"/>
                </a:spcBef>
                <a:spcAft>
                  <a:spcPts val="0"/>
                </a:spcAft>
                <a:buNone/>
              </a:pPr>
              <a:r>
                <a:rPr lang="en-GB"/>
                <a:t>GSS		22</a:t>
              </a:r>
              <a:endParaRPr/>
            </a:p>
            <a:p>
              <a:pPr marL="0" lvl="0" indent="0" algn="l" rtl="0">
                <a:spcBef>
                  <a:spcPts val="0"/>
                </a:spcBef>
                <a:spcAft>
                  <a:spcPts val="0"/>
                </a:spcAft>
                <a:buNone/>
              </a:pPr>
              <a:r>
                <a:rPr lang="en-GB"/>
                <a:t>No.10	18</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70B8"/>
        </a:solidFill>
        <a:effectLst/>
      </p:bgPr>
    </p:bg>
    <p:spTree>
      <p:nvGrpSpPr>
        <p:cNvPr id="1" name="Shape 228"/>
        <p:cNvGrpSpPr/>
        <p:nvPr/>
      </p:nvGrpSpPr>
      <p:grpSpPr>
        <a:xfrm>
          <a:off x="0" y="0"/>
          <a:ext cx="0" cy="0"/>
          <a:chOff x="0" y="0"/>
          <a:chExt cx="0" cy="0"/>
        </a:xfrm>
      </p:grpSpPr>
      <p:sp>
        <p:nvSpPr>
          <p:cNvPr id="229" name="Google Shape;229;p61"/>
          <p:cNvSpPr txBox="1"/>
          <p:nvPr/>
        </p:nvSpPr>
        <p:spPr>
          <a:xfrm>
            <a:off x="648518" y="481366"/>
            <a:ext cx="7845900" cy="4179900"/>
          </a:xfrm>
          <a:prstGeom prst="rect">
            <a:avLst/>
          </a:prstGeom>
          <a:noFill/>
          <a:ln>
            <a:noFill/>
          </a:ln>
        </p:spPr>
        <p:txBody>
          <a:bodyPr spcFirstLastPara="1" wrap="square" lIns="20575" tIns="20575" rIns="20575" bIns="20575" anchor="ctr" anchorCtr="0">
            <a:noAutofit/>
          </a:bodyPr>
          <a:lstStyle/>
          <a:p>
            <a:pPr marL="0" marR="0" lvl="0" indent="0" algn="l" rtl="0">
              <a:lnSpc>
                <a:spcPct val="100000"/>
              </a:lnSpc>
              <a:spcBef>
                <a:spcPts val="0"/>
              </a:spcBef>
              <a:spcAft>
                <a:spcPts val="0"/>
              </a:spcAft>
              <a:buClr>
                <a:srgbClr val="FFFFFF"/>
              </a:buClr>
              <a:buFont typeface="Helvetica Neue"/>
              <a:buNone/>
            </a:pPr>
            <a:r>
              <a:rPr lang="en-GB" sz="8400" b="1">
                <a:solidFill>
                  <a:srgbClr val="FFFFFF"/>
                </a:solidFill>
                <a:latin typeface="Helvetica Neue"/>
                <a:ea typeface="Helvetica Neue"/>
                <a:cs typeface="Helvetica Neue"/>
                <a:sym typeface="Helvetica Neue"/>
              </a:rPr>
              <a:t>The DDAT skills assessment</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2"/>
          <p:cNvSpPr txBox="1"/>
          <p:nvPr/>
        </p:nvSpPr>
        <p:spPr>
          <a:xfrm>
            <a:off x="283550" y="918850"/>
            <a:ext cx="6505500" cy="2532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Helvetica Neue"/>
              <a:buChar char="●"/>
            </a:pPr>
            <a:r>
              <a:rPr lang="en-GB" sz="2400" dirty="0">
                <a:latin typeface="Helvetica Neue"/>
                <a:ea typeface="Helvetica Neue"/>
                <a:cs typeface="Helvetica Neue"/>
                <a:sym typeface="Helvetica Neue"/>
              </a:rPr>
              <a:t>A measure of </a:t>
            </a:r>
            <a:r>
              <a:rPr lang="en-GB" sz="2400" u="sng" dirty="0">
                <a:latin typeface="Helvetica Neue"/>
                <a:ea typeface="Helvetica Neue"/>
                <a:cs typeface="Helvetica Neue"/>
                <a:sym typeface="Helvetica Neue"/>
              </a:rPr>
              <a:t>specialist</a:t>
            </a:r>
            <a:r>
              <a:rPr lang="en-GB" sz="2400" dirty="0">
                <a:latin typeface="Helvetica Neue"/>
                <a:ea typeface="Helvetica Neue"/>
                <a:cs typeface="Helvetica Neue"/>
                <a:sym typeface="Helvetica Neue"/>
              </a:rPr>
              <a:t> proficiency at a point in time in your current role</a:t>
            </a:r>
            <a:endParaRPr sz="2400" dirty="0">
              <a:solidFill>
                <a:schemeClr val="dk1"/>
              </a:solidFill>
              <a:latin typeface="Helvetica Neue"/>
              <a:ea typeface="Helvetica Neue"/>
              <a:cs typeface="Helvetica Neue"/>
              <a:sym typeface="Helvetica Neue"/>
            </a:endParaRPr>
          </a:p>
          <a:p>
            <a:pPr marL="457200" lvl="0" indent="-381000" algn="l" rtl="0">
              <a:spcBef>
                <a:spcPts val="1000"/>
              </a:spcBef>
              <a:spcAft>
                <a:spcPts val="0"/>
              </a:spcAft>
              <a:buSzPts val="2400"/>
              <a:buFont typeface="Helvetica Neue"/>
              <a:buChar char="●"/>
            </a:pPr>
            <a:r>
              <a:rPr lang="en-GB" sz="2400" dirty="0">
                <a:solidFill>
                  <a:schemeClr val="dk1"/>
                </a:solidFill>
                <a:latin typeface="Helvetica Neue"/>
                <a:ea typeface="Helvetica Neue"/>
                <a:cs typeface="Helvetica Neue"/>
                <a:sym typeface="Helvetica Neue"/>
              </a:rPr>
              <a:t>Available via an online tool</a:t>
            </a:r>
            <a:endParaRPr sz="2400" dirty="0">
              <a:latin typeface="Helvetica Neue"/>
              <a:ea typeface="Helvetica Neue"/>
              <a:cs typeface="Helvetica Neue"/>
              <a:sym typeface="Helvetica Neue"/>
            </a:endParaRPr>
          </a:p>
          <a:p>
            <a:pPr marL="457200" lvl="0" indent="-381000" algn="l" rtl="0">
              <a:spcBef>
                <a:spcPts val="1000"/>
              </a:spcBef>
              <a:spcAft>
                <a:spcPts val="0"/>
              </a:spcAft>
              <a:buSzPts val="2400"/>
              <a:buFont typeface="Helvetica Neue"/>
              <a:buChar char="●"/>
            </a:pPr>
            <a:r>
              <a:rPr lang="en-GB" sz="2400" dirty="0">
                <a:latin typeface="Helvetica Neue"/>
                <a:ea typeface="Helvetica Neue"/>
                <a:cs typeface="Helvetica Neue"/>
                <a:sym typeface="Helvetica Neue"/>
              </a:rPr>
              <a:t>Linked to the performance management reviews</a:t>
            </a:r>
            <a:endParaRPr sz="2400" dirty="0">
              <a:latin typeface="Helvetica Neue"/>
              <a:ea typeface="Helvetica Neue"/>
              <a:cs typeface="Helvetica Neue"/>
              <a:sym typeface="Helvetica Neue"/>
            </a:endParaRPr>
          </a:p>
          <a:p>
            <a:pPr marL="457200" lvl="0" indent="-381000">
              <a:spcBef>
                <a:spcPts val="1000"/>
              </a:spcBef>
              <a:spcAft>
                <a:spcPts val="1000"/>
              </a:spcAft>
              <a:buSzPts val="2400"/>
              <a:buFont typeface="Helvetica Neue"/>
              <a:buChar char="●"/>
            </a:pPr>
            <a:r>
              <a:rPr lang="en-GB" sz="2400" dirty="0">
                <a:solidFill>
                  <a:schemeClr val="dk1"/>
                </a:solidFill>
                <a:latin typeface="Helvetica Neue"/>
                <a:ea typeface="Helvetica Neue"/>
                <a:cs typeface="Helvetica Neue"/>
                <a:sym typeface="Helvetica Neue"/>
              </a:rPr>
              <a:t>Based on the </a:t>
            </a:r>
            <a:r>
              <a:rPr lang="en-GB" sz="2400" u="sng" dirty="0">
                <a:solidFill>
                  <a:schemeClr val="hlink"/>
                </a:solidFill>
                <a:latin typeface="Helvetica Neue"/>
                <a:ea typeface="Helvetica Neue"/>
                <a:cs typeface="Helvetica Neue"/>
                <a:sym typeface="Helvetica Neue"/>
                <a:hlinkClick r:id="rId3"/>
              </a:rPr>
              <a:t>DDaT Capability Framework roles</a:t>
            </a:r>
            <a:r>
              <a:rPr lang="en-GB" sz="2400" u="sng" dirty="0">
                <a:solidFill>
                  <a:schemeClr val="hlink"/>
                </a:solidFill>
                <a:latin typeface="Helvetica Neue"/>
                <a:ea typeface="Helvetica Neue"/>
                <a:cs typeface="Helvetica Neue"/>
                <a:sym typeface="Helvetica Neue"/>
              </a:rPr>
              <a:t> - </a:t>
            </a:r>
            <a:r>
              <a:rPr lang="en-GB" sz="1600" u="sng" dirty="0">
                <a:solidFill>
                  <a:schemeClr val="hlink"/>
                </a:solidFill>
                <a:latin typeface="Helvetica Neue"/>
                <a:ea typeface="Helvetica Neue"/>
                <a:cs typeface="Helvetica Neue"/>
                <a:sym typeface="Helvetica Neue"/>
              </a:rPr>
              <a:t>https://</a:t>
            </a:r>
            <a:r>
              <a:rPr lang="en-GB" sz="1600" u="sng" dirty="0" err="1">
                <a:solidFill>
                  <a:schemeClr val="hlink"/>
                </a:solidFill>
                <a:latin typeface="Helvetica Neue"/>
                <a:ea typeface="Helvetica Neue"/>
                <a:cs typeface="Helvetica Neue"/>
                <a:sym typeface="Helvetica Neue"/>
              </a:rPr>
              <a:t>www.gov.uk</a:t>
            </a:r>
            <a:r>
              <a:rPr lang="en-GB" sz="1600" u="sng" dirty="0">
                <a:solidFill>
                  <a:schemeClr val="hlink"/>
                </a:solidFill>
                <a:latin typeface="Helvetica Neue"/>
                <a:ea typeface="Helvetica Neue"/>
                <a:cs typeface="Helvetica Neue"/>
                <a:sym typeface="Helvetica Neue"/>
              </a:rPr>
              <a:t>/government/collections/digital-data-and-technology-profession-capability-framework</a:t>
            </a:r>
            <a:endParaRPr sz="1600" dirty="0">
              <a:latin typeface="Helvetica Neue"/>
              <a:ea typeface="Helvetica Neue"/>
              <a:cs typeface="Helvetica Neue"/>
              <a:sym typeface="Helvetica Neue"/>
            </a:endParaRPr>
          </a:p>
        </p:txBody>
      </p:sp>
      <p:sp>
        <p:nvSpPr>
          <p:cNvPr id="235" name="Google Shape;235;p62"/>
          <p:cNvSpPr txBox="1"/>
          <p:nvPr/>
        </p:nvSpPr>
        <p:spPr>
          <a:xfrm>
            <a:off x="161900" y="50938"/>
            <a:ext cx="6369900" cy="5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latin typeface="Helvetica Neue"/>
                <a:ea typeface="Helvetica Neue"/>
                <a:cs typeface="Helvetica Neue"/>
                <a:sym typeface="Helvetica Neue"/>
              </a:rPr>
              <a:t>The positioning</a:t>
            </a:r>
            <a:endParaRPr sz="3000" b="1">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63"/>
          <p:cNvPicPr preferRelativeResize="0"/>
          <p:nvPr/>
        </p:nvPicPr>
        <p:blipFill>
          <a:blip r:embed="rId3">
            <a:alphaModFix/>
          </a:blip>
          <a:stretch>
            <a:fillRect/>
          </a:stretch>
        </p:blipFill>
        <p:spPr>
          <a:xfrm>
            <a:off x="381000" y="566775"/>
            <a:ext cx="8450649" cy="4040200"/>
          </a:xfrm>
          <a:prstGeom prst="rect">
            <a:avLst/>
          </a:prstGeom>
          <a:noFill/>
          <a:ln>
            <a:noFill/>
          </a:ln>
        </p:spPr>
      </p:pic>
      <p:sp>
        <p:nvSpPr>
          <p:cNvPr id="241" name="Google Shape;241;p63"/>
          <p:cNvSpPr txBox="1"/>
          <p:nvPr/>
        </p:nvSpPr>
        <p:spPr>
          <a:xfrm>
            <a:off x="76325" y="6075"/>
            <a:ext cx="67296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rPr>
              <a:t>Pilot timeline</a:t>
            </a:r>
            <a:endParaRPr sz="30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4"/>
          <p:cNvSpPr/>
          <p:nvPr/>
        </p:nvSpPr>
        <p:spPr>
          <a:xfrm>
            <a:off x="1158925" y="1377550"/>
            <a:ext cx="1404900" cy="3185400"/>
          </a:xfrm>
          <a:prstGeom prst="rect">
            <a:avLst/>
          </a:prstGeom>
          <a:solidFill>
            <a:srgbClr val="1D70B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247" name="Google Shape;247;p64"/>
          <p:cNvCxnSpPr/>
          <p:nvPr/>
        </p:nvCxnSpPr>
        <p:spPr>
          <a:xfrm>
            <a:off x="819350" y="1893025"/>
            <a:ext cx="7827900" cy="0"/>
          </a:xfrm>
          <a:prstGeom prst="straightConnector1">
            <a:avLst/>
          </a:prstGeom>
          <a:noFill/>
          <a:ln w="38100" cap="flat" cmpd="sng">
            <a:solidFill>
              <a:srgbClr val="1D70B8"/>
            </a:solidFill>
            <a:prstDash val="dot"/>
            <a:round/>
            <a:headEnd type="none" w="med" len="med"/>
            <a:tailEnd type="none" w="med" len="med"/>
          </a:ln>
        </p:spPr>
      </p:cxnSp>
      <p:sp>
        <p:nvSpPr>
          <p:cNvPr id="248" name="Google Shape;248;p64"/>
          <p:cNvSpPr/>
          <p:nvPr/>
        </p:nvSpPr>
        <p:spPr>
          <a:xfrm>
            <a:off x="2725850" y="1754150"/>
            <a:ext cx="1404900" cy="2808600"/>
          </a:xfrm>
          <a:prstGeom prst="rect">
            <a:avLst/>
          </a:prstGeom>
          <a:solidFill>
            <a:srgbClr val="1D70B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4"/>
          <p:cNvSpPr/>
          <p:nvPr/>
        </p:nvSpPr>
        <p:spPr>
          <a:xfrm>
            <a:off x="4279250" y="2037775"/>
            <a:ext cx="1404900" cy="2525100"/>
          </a:xfrm>
          <a:prstGeom prst="rect">
            <a:avLst/>
          </a:prstGeom>
          <a:solidFill>
            <a:srgbClr val="1D70B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0" name="Google Shape;250;p64"/>
          <p:cNvSpPr txBox="1"/>
          <p:nvPr/>
        </p:nvSpPr>
        <p:spPr>
          <a:xfrm>
            <a:off x="2871050" y="2346725"/>
            <a:ext cx="11085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rgbClr val="FFFFFF"/>
                </a:solidFill>
              </a:rPr>
              <a:t>GDS</a:t>
            </a:r>
            <a:endParaRPr sz="2400">
              <a:solidFill>
                <a:srgbClr val="FFFFFF"/>
              </a:solidFill>
            </a:endParaRPr>
          </a:p>
          <a:p>
            <a:pPr marL="0" lvl="0" indent="0" algn="ctr" rtl="0">
              <a:spcBef>
                <a:spcPts val="0"/>
              </a:spcBef>
              <a:spcAft>
                <a:spcPts val="0"/>
              </a:spcAft>
              <a:buClr>
                <a:schemeClr val="dk1"/>
              </a:buClr>
              <a:buSzPts val="1100"/>
              <a:buFont typeface="Arial"/>
              <a:buNone/>
            </a:pPr>
            <a:r>
              <a:rPr lang="en-GB" sz="2400">
                <a:solidFill>
                  <a:srgbClr val="FFFFFF"/>
                </a:solidFill>
              </a:rPr>
              <a:t>65%</a:t>
            </a:r>
            <a:endParaRPr sz="2400">
              <a:solidFill>
                <a:srgbClr val="FFFFFF"/>
              </a:solidFill>
            </a:endParaRPr>
          </a:p>
        </p:txBody>
      </p:sp>
      <p:sp>
        <p:nvSpPr>
          <p:cNvPr id="251" name="Google Shape;251;p64"/>
          <p:cNvSpPr txBox="1"/>
          <p:nvPr/>
        </p:nvSpPr>
        <p:spPr>
          <a:xfrm>
            <a:off x="1169825" y="2377100"/>
            <a:ext cx="15654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FFFFFF"/>
                </a:solidFill>
              </a:rPr>
              <a:t>CODATT</a:t>
            </a:r>
            <a:endParaRPr sz="2400">
              <a:solidFill>
                <a:srgbClr val="FFFFFF"/>
              </a:solidFill>
            </a:endParaRPr>
          </a:p>
          <a:p>
            <a:pPr marL="0" lvl="0" indent="0" algn="ctr" rtl="0">
              <a:spcBef>
                <a:spcPts val="0"/>
              </a:spcBef>
              <a:spcAft>
                <a:spcPts val="0"/>
              </a:spcAft>
              <a:buNone/>
            </a:pPr>
            <a:r>
              <a:rPr lang="en-GB" sz="2400">
                <a:solidFill>
                  <a:srgbClr val="FFFFFF"/>
                </a:solidFill>
              </a:rPr>
              <a:t>90%</a:t>
            </a:r>
            <a:endParaRPr sz="2400">
              <a:solidFill>
                <a:srgbClr val="FFFFFF"/>
              </a:solidFill>
            </a:endParaRPr>
          </a:p>
          <a:p>
            <a:pPr marL="0" lvl="0" indent="0" algn="ctr" rtl="0">
              <a:spcBef>
                <a:spcPts val="0"/>
              </a:spcBef>
              <a:spcAft>
                <a:spcPts val="0"/>
              </a:spcAft>
              <a:buNone/>
            </a:pPr>
            <a:endParaRPr sz="1800">
              <a:solidFill>
                <a:srgbClr val="FFFF00"/>
              </a:solidFill>
            </a:endParaRPr>
          </a:p>
          <a:p>
            <a:pPr marL="0" lvl="0" indent="0" algn="ctr" rtl="0">
              <a:spcBef>
                <a:spcPts val="0"/>
              </a:spcBef>
              <a:spcAft>
                <a:spcPts val="0"/>
              </a:spcAft>
              <a:buNone/>
            </a:pPr>
            <a:endParaRPr sz="2400">
              <a:solidFill>
                <a:srgbClr val="FFFF00"/>
              </a:solidFill>
            </a:endParaRPr>
          </a:p>
        </p:txBody>
      </p:sp>
      <p:sp>
        <p:nvSpPr>
          <p:cNvPr id="252" name="Google Shape;252;p64"/>
          <p:cNvSpPr txBox="1"/>
          <p:nvPr/>
        </p:nvSpPr>
        <p:spPr>
          <a:xfrm>
            <a:off x="4346375" y="2374750"/>
            <a:ext cx="12630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rgbClr val="FFFFFF"/>
                </a:solidFill>
              </a:rPr>
              <a:t>GSS</a:t>
            </a:r>
            <a:endParaRPr sz="2400">
              <a:solidFill>
                <a:srgbClr val="FFFFFF"/>
              </a:solidFill>
            </a:endParaRPr>
          </a:p>
          <a:p>
            <a:pPr marL="0" lvl="0" indent="0" algn="ctr" rtl="0">
              <a:spcBef>
                <a:spcPts val="0"/>
              </a:spcBef>
              <a:spcAft>
                <a:spcPts val="0"/>
              </a:spcAft>
              <a:buNone/>
            </a:pPr>
            <a:r>
              <a:rPr lang="en-GB" sz="2400">
                <a:solidFill>
                  <a:srgbClr val="FFFFFF"/>
                </a:solidFill>
              </a:rPr>
              <a:t>59%</a:t>
            </a:r>
            <a:endParaRPr sz="2400">
              <a:solidFill>
                <a:srgbClr val="FFFFFF"/>
              </a:solidFill>
            </a:endParaRPr>
          </a:p>
          <a:p>
            <a:pPr marL="0" lvl="0" indent="0" algn="ctr" rtl="0">
              <a:spcBef>
                <a:spcPts val="0"/>
              </a:spcBef>
              <a:spcAft>
                <a:spcPts val="0"/>
              </a:spcAft>
              <a:buNone/>
            </a:pPr>
            <a:endParaRPr sz="1800">
              <a:solidFill>
                <a:srgbClr val="FFFFFF"/>
              </a:solidFill>
            </a:endParaRPr>
          </a:p>
          <a:p>
            <a:pPr marL="0" lvl="0" indent="0" algn="ctr" rtl="0">
              <a:spcBef>
                <a:spcPts val="0"/>
              </a:spcBef>
              <a:spcAft>
                <a:spcPts val="0"/>
              </a:spcAft>
              <a:buNone/>
            </a:pPr>
            <a:endParaRPr sz="2400">
              <a:solidFill>
                <a:srgbClr val="FFFFFF"/>
              </a:solidFill>
            </a:endParaRPr>
          </a:p>
        </p:txBody>
      </p:sp>
      <p:sp>
        <p:nvSpPr>
          <p:cNvPr id="253" name="Google Shape;253;p64"/>
          <p:cNvSpPr txBox="1"/>
          <p:nvPr/>
        </p:nvSpPr>
        <p:spPr>
          <a:xfrm>
            <a:off x="0" y="1601125"/>
            <a:ext cx="966000" cy="5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1D70B8"/>
                </a:solidFill>
              </a:rPr>
              <a:t>60%</a:t>
            </a:r>
            <a:endParaRPr sz="2400" b="1">
              <a:solidFill>
                <a:srgbClr val="1D70B8"/>
              </a:solidFill>
            </a:endParaRPr>
          </a:p>
        </p:txBody>
      </p:sp>
      <p:sp>
        <p:nvSpPr>
          <p:cNvPr id="254" name="Google Shape;254;p64"/>
          <p:cNvSpPr/>
          <p:nvPr/>
        </p:nvSpPr>
        <p:spPr>
          <a:xfrm>
            <a:off x="5803250" y="3312775"/>
            <a:ext cx="1263000" cy="1250100"/>
          </a:xfrm>
          <a:prstGeom prst="rect">
            <a:avLst/>
          </a:prstGeom>
          <a:solidFill>
            <a:srgbClr val="99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5" name="Google Shape;255;p64"/>
          <p:cNvSpPr txBox="1"/>
          <p:nvPr/>
        </p:nvSpPr>
        <p:spPr>
          <a:xfrm>
            <a:off x="5794175" y="3365350"/>
            <a:ext cx="12630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rgbClr val="FFFFFF"/>
                </a:solidFill>
              </a:rPr>
              <a:t>CSHR</a:t>
            </a:r>
            <a:endParaRPr sz="2400">
              <a:solidFill>
                <a:srgbClr val="FFFFFF"/>
              </a:solidFill>
            </a:endParaRPr>
          </a:p>
          <a:p>
            <a:pPr marL="0" lvl="0" indent="0" algn="ctr" rtl="0">
              <a:spcBef>
                <a:spcPts val="0"/>
              </a:spcBef>
              <a:spcAft>
                <a:spcPts val="0"/>
              </a:spcAft>
              <a:buNone/>
            </a:pPr>
            <a:r>
              <a:rPr lang="en-GB" sz="2400">
                <a:solidFill>
                  <a:srgbClr val="FFFFFF"/>
                </a:solidFill>
              </a:rPr>
              <a:t>ADD</a:t>
            </a:r>
            <a:endParaRPr sz="2400">
              <a:solidFill>
                <a:srgbClr val="FFFFFF"/>
              </a:solidFill>
            </a:endParaRPr>
          </a:p>
          <a:p>
            <a:pPr marL="0" lvl="0" indent="0" algn="ctr" rtl="0">
              <a:spcBef>
                <a:spcPts val="0"/>
              </a:spcBef>
              <a:spcAft>
                <a:spcPts val="0"/>
              </a:spcAft>
              <a:buNone/>
            </a:pPr>
            <a:r>
              <a:rPr lang="en-GB" sz="2400">
                <a:solidFill>
                  <a:srgbClr val="FFFFFF"/>
                </a:solidFill>
              </a:rPr>
              <a:t>27%</a:t>
            </a:r>
            <a:endParaRPr sz="2400">
              <a:solidFill>
                <a:srgbClr val="FFFFFF"/>
              </a:solidFill>
            </a:endParaRPr>
          </a:p>
          <a:p>
            <a:pPr marL="0" lvl="0" indent="0" algn="ctr" rtl="0">
              <a:spcBef>
                <a:spcPts val="0"/>
              </a:spcBef>
              <a:spcAft>
                <a:spcPts val="0"/>
              </a:spcAft>
              <a:buNone/>
            </a:pPr>
            <a:endParaRPr sz="1800">
              <a:solidFill>
                <a:srgbClr val="FFFFFF"/>
              </a:solidFill>
            </a:endParaRPr>
          </a:p>
          <a:p>
            <a:pPr marL="0" lvl="0" indent="0" algn="ctr" rtl="0">
              <a:spcBef>
                <a:spcPts val="0"/>
              </a:spcBef>
              <a:spcAft>
                <a:spcPts val="0"/>
              </a:spcAft>
              <a:buNone/>
            </a:pPr>
            <a:endParaRPr sz="2400">
              <a:solidFill>
                <a:srgbClr val="FFFFFF"/>
              </a:solidFill>
            </a:endParaRPr>
          </a:p>
        </p:txBody>
      </p:sp>
      <p:sp>
        <p:nvSpPr>
          <p:cNvPr id="256" name="Google Shape;256;p64"/>
          <p:cNvSpPr/>
          <p:nvPr/>
        </p:nvSpPr>
        <p:spPr>
          <a:xfrm>
            <a:off x="7174850" y="3707275"/>
            <a:ext cx="1263000" cy="855600"/>
          </a:xfrm>
          <a:prstGeom prst="rect">
            <a:avLst/>
          </a:prstGeom>
          <a:solidFill>
            <a:srgbClr val="99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7" name="Google Shape;257;p64"/>
          <p:cNvSpPr txBox="1"/>
          <p:nvPr/>
        </p:nvSpPr>
        <p:spPr>
          <a:xfrm>
            <a:off x="7165775" y="3670150"/>
            <a:ext cx="12630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rgbClr val="FFFFFF"/>
                </a:solidFill>
              </a:rPr>
              <a:t>No.10</a:t>
            </a:r>
            <a:endParaRPr sz="2400">
              <a:solidFill>
                <a:srgbClr val="FFFFFF"/>
              </a:solidFill>
            </a:endParaRPr>
          </a:p>
          <a:p>
            <a:pPr marL="0" lvl="0" indent="0" algn="ctr" rtl="0">
              <a:spcBef>
                <a:spcPts val="0"/>
              </a:spcBef>
              <a:spcAft>
                <a:spcPts val="0"/>
              </a:spcAft>
              <a:buNone/>
            </a:pPr>
            <a:r>
              <a:rPr lang="en-GB" sz="2400">
                <a:solidFill>
                  <a:srgbClr val="FFFFFF"/>
                </a:solidFill>
              </a:rPr>
              <a:t>N/A</a:t>
            </a:r>
            <a:endParaRPr sz="2400">
              <a:solidFill>
                <a:srgbClr val="FFFFFF"/>
              </a:solidFill>
            </a:endParaRPr>
          </a:p>
          <a:p>
            <a:pPr marL="0" lvl="0" indent="0" algn="ctr" rtl="0">
              <a:spcBef>
                <a:spcPts val="0"/>
              </a:spcBef>
              <a:spcAft>
                <a:spcPts val="0"/>
              </a:spcAft>
              <a:buNone/>
            </a:pPr>
            <a:endParaRPr sz="1800">
              <a:solidFill>
                <a:srgbClr val="FFFFFF"/>
              </a:solidFill>
            </a:endParaRPr>
          </a:p>
          <a:p>
            <a:pPr marL="0" lvl="0" indent="0" algn="ctr" rtl="0">
              <a:spcBef>
                <a:spcPts val="0"/>
              </a:spcBef>
              <a:spcAft>
                <a:spcPts val="0"/>
              </a:spcAft>
              <a:buNone/>
            </a:pPr>
            <a:endParaRPr sz="2400">
              <a:solidFill>
                <a:srgbClr val="FFFFFF"/>
              </a:solidFill>
            </a:endParaRPr>
          </a:p>
        </p:txBody>
      </p:sp>
      <p:sp>
        <p:nvSpPr>
          <p:cNvPr id="258" name="Google Shape;258;p64"/>
          <p:cNvSpPr txBox="1"/>
          <p:nvPr/>
        </p:nvSpPr>
        <p:spPr>
          <a:xfrm>
            <a:off x="228725" y="82275"/>
            <a:ext cx="91440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000" b="1">
                <a:solidFill>
                  <a:schemeClr val="dk1"/>
                </a:solidFill>
              </a:rPr>
              <a:t>Tracking completion</a:t>
            </a:r>
            <a:endParaRPr sz="3000" b="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DS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DaT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DS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DS presentation template 4:3">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1984</Words>
  <Application>Microsoft Macintosh PowerPoint</Application>
  <PresentationFormat>On-screen Show (16:9)</PresentationFormat>
  <Paragraphs>454</Paragraphs>
  <Slides>38</Slides>
  <Notes>38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38</vt:i4>
      </vt:variant>
    </vt:vector>
  </HeadingPairs>
  <TitlesOfParts>
    <vt:vector size="47" baseType="lpstr">
      <vt:lpstr>Cabin</vt:lpstr>
      <vt:lpstr>Lato</vt:lpstr>
      <vt:lpstr>Helvetica Neue</vt:lpstr>
      <vt:lpstr>Simple Light</vt:lpstr>
      <vt:lpstr>GDS Presentation Template 16:9</vt:lpstr>
      <vt:lpstr>DDaT Presentation Template 16:9</vt:lpstr>
      <vt:lpstr>GDS Presentation Template 16:9</vt:lpstr>
      <vt:lpstr>Default Design</vt:lpstr>
      <vt:lpstr>GDS presentation template 4:3</vt:lpstr>
      <vt:lpstr> Maite de La Gueronniere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Capability dashboard prototype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Maite de La Gueronniere </dc:title>
  <cp:lastModifiedBy>Microsoft Office User</cp:lastModifiedBy>
  <cp:revision>1</cp:revision>
  <dcterms:modified xsi:type="dcterms:W3CDTF">2020-04-03T10:32:25Z</dcterms:modified>
</cp:coreProperties>
</file>