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Cabin"/>
      <p:regular r:id="rId17"/>
      <p:bold r:id="rId18"/>
      <p:italic r:id="rId19"/>
      <p:boldItalic r:id="rId20"/>
    </p:embeddedFont>
    <p:embeddedFont>
      <p:font typeface="Helvetica Neue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bin-boldItalic.fntdata"/><Relationship Id="rId11" Type="http://schemas.openxmlformats.org/officeDocument/2006/relationships/slide" Target="slides/slide5.xml"/><Relationship Id="rId22" Type="http://schemas.openxmlformats.org/officeDocument/2006/relationships/font" Target="fonts/HelveticaNeue-bold.fntdata"/><Relationship Id="rId10" Type="http://schemas.openxmlformats.org/officeDocument/2006/relationships/slide" Target="slides/slide4.xml"/><Relationship Id="rId21" Type="http://schemas.openxmlformats.org/officeDocument/2006/relationships/font" Target="fonts/HelveticaNeue-regular.fntdata"/><Relationship Id="rId13" Type="http://schemas.openxmlformats.org/officeDocument/2006/relationships/slide" Target="slides/slide7.xml"/><Relationship Id="rId24" Type="http://schemas.openxmlformats.org/officeDocument/2006/relationships/font" Target="fonts/HelveticaNeue-boldItalic.fntdata"/><Relationship Id="rId12" Type="http://schemas.openxmlformats.org/officeDocument/2006/relationships/slide" Target="slides/slide6.xml"/><Relationship Id="rId23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Cabin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3.xml"/><Relationship Id="rId19" Type="http://schemas.openxmlformats.org/officeDocument/2006/relationships/font" Target="fonts/Cabin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abin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f4143d957_0_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6" name="Google Shape;76;g4f4143d957_0_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b="0" i="0" lang="en-GB" sz="1800" u="none" cap="none" strike="noStrike"/>
              <a:t>This is a title side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0a17580cf_0_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50a17580cf_0_7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50a17580cf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1" name="Google Shape;81;g50a17580cf_0_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50a17580cf_0_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Google Shape;86;g50a17580cf_0_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0a17580cf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g50a17580cf_0_3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“Product  roadmaps relaunched”. C. Todd Lombardo, Bruce McCarthy, Evan Ryan, Michael Connors (2018).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50a17580cf_0_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Google Shape;98;g50a17580cf_0_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n-GB"/>
              <a:t>“Product  roadmaps relaunched”. C. Todd Lombardo, Bruce McCarthy, Evan Ryan, Michael Connors (2018).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50a17580cf_0_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4" name="Google Shape;104;g50a17580cf_0_4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0a17580cf_0_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0" name="Google Shape;110;g50a17580cf_0_4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0a17580cf_0_8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5" name="Google Shape;115;g50a17580cf_0_8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0a17580cf_0_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g50a17580cf_0_5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0055" y="725805"/>
            <a:ext cx="5474400" cy="107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ing slide">
  <p:cSld name="CUSTOM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5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2E89CA"/>
          </a:solidFill>
          <a:ln>
            <a:noFill/>
          </a:ln>
        </p:spPr>
        <p:txBody>
          <a:bodyPr anchorCtr="0" anchor="ctr" bIns="22850" lIns="22850" spcFirstLastPara="1" rIns="22850" wrap="square" tIns="22850">
            <a:noAutofit/>
          </a:bodyPr>
          <a:lstStyle/>
          <a:p>
            <a:pPr indent="0" lvl="0" marL="25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100" u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 slide">
  <p:cSld name="CUSTOM_1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6"/>
          <p:cNvSpPr txBox="1"/>
          <p:nvPr/>
        </p:nvSpPr>
        <p:spPr>
          <a:xfrm>
            <a:off x="0" y="4629150"/>
            <a:ext cx="9144000" cy="514500"/>
          </a:xfrm>
          <a:prstGeom prst="rect">
            <a:avLst/>
          </a:prstGeom>
          <a:solidFill>
            <a:srgbClr val="2E89CA"/>
          </a:solidFill>
          <a:ln>
            <a:noFill/>
          </a:ln>
        </p:spPr>
        <p:txBody>
          <a:bodyPr anchorCtr="0" anchor="ctr" bIns="22850" lIns="22850" spcFirstLastPara="1" rIns="22850" wrap="square" tIns="22850">
            <a:noAutofit/>
          </a:bodyPr>
          <a:lstStyle/>
          <a:p>
            <a:pPr indent="0" lvl="0" marL="25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100" u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7" name="Google Shape;57;p16"/>
          <p:cNvSpPr txBox="1"/>
          <p:nvPr/>
        </p:nvSpPr>
        <p:spPr>
          <a:xfrm>
            <a:off x="5909310" y="4720590"/>
            <a:ext cx="27204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GB" sz="1900" u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GDS</a:t>
            </a:r>
            <a:endParaRPr sz="60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CUSTOM_1_1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 slide 1" type="vertTx">
  <p:cSld name="VERTICAL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 txBox="1"/>
          <p:nvPr/>
        </p:nvSpPr>
        <p:spPr>
          <a:xfrm>
            <a:off x="0" y="4673854"/>
            <a:ext cx="9142800" cy="468900"/>
          </a:xfrm>
          <a:prstGeom prst="rect">
            <a:avLst/>
          </a:prstGeom>
          <a:solidFill>
            <a:srgbClr val="2E89CA"/>
          </a:solidFill>
          <a:ln>
            <a:noFill/>
          </a:ln>
        </p:spPr>
        <p:txBody>
          <a:bodyPr anchorCtr="0" anchor="ctr" bIns="22850" lIns="22850" spcFirstLastPara="1" rIns="22850" wrap="square" tIns="22850">
            <a:noAutofit/>
          </a:bodyPr>
          <a:lstStyle/>
          <a:p>
            <a:pPr indent="-38100" lvl="0" marL="381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100" u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1" name="Google Shape;61;p18"/>
          <p:cNvSpPr txBox="1"/>
          <p:nvPr/>
        </p:nvSpPr>
        <p:spPr>
          <a:xfrm>
            <a:off x="5786438" y="4768453"/>
            <a:ext cx="2720100" cy="28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0" i="0" lang="en-GB" sz="2500" u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GDS</a:t>
            </a:r>
            <a:endParaRPr sz="100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GDS Presentation Template" type="obj">
  <p:cSld name="OBJEC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ing slide 1" type="vertTitleAndTx">
  <p:cSld name="VERTICAL_TITLE_AND_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0"/>
          <p:cNvSpPr txBox="1"/>
          <p:nvPr/>
        </p:nvSpPr>
        <p:spPr>
          <a:xfrm>
            <a:off x="0" y="0"/>
            <a:ext cx="9142800" cy="5142600"/>
          </a:xfrm>
          <a:prstGeom prst="rect">
            <a:avLst/>
          </a:prstGeom>
          <a:solidFill>
            <a:srgbClr val="2E89CA"/>
          </a:solidFill>
          <a:ln>
            <a:noFill/>
          </a:ln>
        </p:spPr>
        <p:txBody>
          <a:bodyPr anchorCtr="0" anchor="ctr" bIns="22850" lIns="22850" spcFirstLastPara="1" rIns="22850" wrap="square" tIns="22850">
            <a:noAutofit/>
          </a:bodyPr>
          <a:lstStyle/>
          <a:p>
            <a:pPr indent="-38100" lvl="0" marL="381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100" u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40055" y="725805"/>
            <a:ext cx="5474400" cy="107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ing slide">
  <p:cSld name="CUSTOM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3"/>
          <p:cNvSpPr txBox="1"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D70B8"/>
          </a:solidFill>
          <a:ln>
            <a:noFill/>
          </a:ln>
        </p:spPr>
        <p:txBody>
          <a:bodyPr anchorCtr="0" anchor="ctr" bIns="22850" lIns="22850" spcFirstLastPara="1" rIns="22850" wrap="square" tIns="22850">
            <a:noAutofit/>
          </a:bodyPr>
          <a:lstStyle/>
          <a:p>
            <a:pPr indent="0" lvl="0" marL="25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100" u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xt slide">
  <p:cSld name="CUSTOM_1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4"/>
          <p:cNvSpPr txBox="1"/>
          <p:nvPr/>
        </p:nvSpPr>
        <p:spPr>
          <a:xfrm>
            <a:off x="0" y="4629150"/>
            <a:ext cx="9144000" cy="514500"/>
          </a:xfrm>
          <a:prstGeom prst="rect">
            <a:avLst/>
          </a:prstGeom>
          <a:solidFill>
            <a:srgbClr val="1D70B8"/>
          </a:solidFill>
          <a:ln>
            <a:noFill/>
          </a:ln>
        </p:spPr>
        <p:txBody>
          <a:bodyPr anchorCtr="0" anchor="ctr" bIns="22850" lIns="22850" spcFirstLastPara="1" rIns="22850" wrap="square" tIns="22850">
            <a:noAutofit/>
          </a:bodyPr>
          <a:lstStyle/>
          <a:p>
            <a:pPr indent="0" lvl="0" marL="25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100" u="none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2" name="Google Shape;72;p24"/>
          <p:cNvSpPr txBox="1"/>
          <p:nvPr/>
        </p:nvSpPr>
        <p:spPr>
          <a:xfrm>
            <a:off x="5909310" y="4720590"/>
            <a:ext cx="27204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lang="en-GB" sz="1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GDS</a:t>
            </a:r>
            <a:endParaRPr sz="60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CUSTOM_1_1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66" r:id="rId1"/>
    <p:sldLayoutId id="2147483667" r:id="rId2"/>
    <p:sldLayoutId id="2147483668" r:id="rId3"/>
    <p:sldLayoutId id="214748366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mindtheproduct.com/2018/09/product-roadmaps-in-five-easy-pieces/" TargetMode="External"/><Relationship Id="rId4" Type="http://schemas.openxmlformats.org/officeDocument/2006/relationships/hyperlink" Target="https://www.gov.uk/service-manual/agile-delivery/developing-a-roadmap" TargetMode="External"/><Relationship Id="rId5" Type="http://schemas.openxmlformats.org/officeDocument/2006/relationships/hyperlink" Target="https://docs.google.com/spreadsheets/d/1s1fv93CfCv7GEoR6HUrupOEmWTIWhMBsN-BC1-M_wgs/edit#gid=1328359850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6"/>
          <p:cNvSpPr txBox="1"/>
          <p:nvPr/>
        </p:nvSpPr>
        <p:spPr>
          <a:xfrm>
            <a:off x="508625" y="2183125"/>
            <a:ext cx="8635500" cy="2451600"/>
          </a:xfrm>
          <a:prstGeom prst="rect">
            <a:avLst/>
          </a:prstGeom>
          <a:noFill/>
          <a:ln>
            <a:noFill/>
          </a:ln>
        </p:spPr>
        <p:txBody>
          <a:bodyPr anchorCtr="0" anchor="b" bIns="17150" lIns="17150" spcFirstLastPara="1" rIns="17150" wrap="square" tIns="17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GB" sz="3100">
                <a:latin typeface="Helvetica Neue"/>
                <a:ea typeface="Helvetica Neue"/>
                <a:cs typeface="Helvetica Neue"/>
                <a:sym typeface="Helvetica Neue"/>
              </a:rPr>
              <a:t>Creating Product Roadmaps</a:t>
            </a:r>
            <a:endParaRPr b="1" sz="3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Helvetica Neue"/>
                <a:ea typeface="Helvetica Neue"/>
                <a:cs typeface="Helvetica Neue"/>
                <a:sym typeface="Helvetica Neue"/>
              </a:rPr>
              <a:t>Roles and Responsibilities Guidance</a:t>
            </a:r>
            <a:endParaRPr sz="310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Helvetica Neue"/>
                <a:ea typeface="Helvetica Neue"/>
                <a:cs typeface="Helvetica Neue"/>
                <a:sym typeface="Helvetica Neue"/>
              </a:rPr>
              <a:t>Jon Forman, Amy Fox, Tom Natt</a:t>
            </a:r>
            <a:endParaRPr sz="31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5"/>
          <p:cNvSpPr txBox="1"/>
          <p:nvPr/>
        </p:nvSpPr>
        <p:spPr>
          <a:xfrm>
            <a:off x="239800" y="3000"/>
            <a:ext cx="80964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rPr lang="en-GB" sz="2400">
                <a:latin typeface="Helvetica Neue"/>
                <a:ea typeface="Helvetica Neue"/>
                <a:cs typeface="Helvetica Neue"/>
                <a:sym typeface="Helvetica Neue"/>
              </a:rPr>
              <a:t>Architect / Developer / SRE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" name="Google Shape;130;p35"/>
          <p:cNvSpPr txBox="1"/>
          <p:nvPr/>
        </p:nvSpPr>
        <p:spPr>
          <a:xfrm>
            <a:off x="124500" y="314275"/>
            <a:ext cx="8894400" cy="42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300"/>
              <a:t>During the creation and maintenance of product roadmaps I am typically accountable for: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Collaborating with DM and PM colleagues to create an ambitious and feasible product roadmap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Owning and voicing the technical direction of the product, including architecture vision and technical debt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Ensuring technical direction is consistent with the wider GDS technical strategy and the GDS Way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Championing the use of TechOps solutions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Identifying existing solutions within the programme, and bringing technical learning from other programmes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Championing non-functional improvements and describing their potential impact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Championing quality engineering, and knowing the implications for rate of delivery and service operation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Being ready to challenge the feasibility of delivery and making recommendations (e.g. delivery might be improved if features were developed in a different order)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Discuss options beyond "build" (e.g. “buy” or “borrow”)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Support discussions about measurements of success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Support discussions and provide rough estimates for technical work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Advise on the technical skills required for successful delivery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Agree the definition of done with the PM and Team</a:t>
            </a:r>
            <a:endParaRPr sz="1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7"/>
          <p:cNvSpPr txBox="1"/>
          <p:nvPr>
            <p:ph type="title"/>
          </p:nvPr>
        </p:nvSpPr>
        <p:spPr>
          <a:xfrm>
            <a:off x="508500" y="0"/>
            <a:ext cx="8127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575" lIns="20575" spcFirstLastPara="1" rIns="20575" wrap="square" tIns="20575">
            <a:noAutofit/>
          </a:bodyPr>
          <a:lstStyle/>
          <a:p>
            <a:pPr indent="-1270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1" lang="en-GB" sz="7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Introduction</a:t>
            </a:r>
            <a:endParaRPr sz="7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8"/>
          <p:cNvSpPr txBox="1"/>
          <p:nvPr/>
        </p:nvSpPr>
        <p:spPr>
          <a:xfrm>
            <a:off x="239800" y="3000"/>
            <a:ext cx="80964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rPr lang="en-GB" sz="2400">
                <a:latin typeface="Helvetica Neue"/>
                <a:ea typeface="Helvetica Neue"/>
                <a:cs typeface="Helvetica Neue"/>
                <a:sym typeface="Helvetica Neue"/>
              </a:rPr>
              <a:t>How to use this guidance</a:t>
            </a:r>
            <a:endParaRPr sz="2400"/>
          </a:p>
        </p:txBody>
      </p:sp>
      <p:sp>
        <p:nvSpPr>
          <p:cNvPr id="89" name="Google Shape;89;p28"/>
          <p:cNvSpPr txBox="1"/>
          <p:nvPr/>
        </p:nvSpPr>
        <p:spPr>
          <a:xfrm>
            <a:off x="505500" y="619075"/>
            <a:ext cx="8201700" cy="4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This guidance has been created to help support the continued use of product roadmaps at GDS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It is intended to be a helpful starting point for Product Managers, Delivery Managers and Technical colleagues in programme and product teams to agree roles and responsibilities when creating and maintaining roadmaps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Although the guidance discusses the creation of product roadmaps, it remains relevant and valid as a starting point for general discussions on roles and </a:t>
            </a:r>
            <a:r>
              <a:rPr lang="en-GB" sz="1600">
                <a:solidFill>
                  <a:schemeClr val="dk1"/>
                </a:solidFill>
              </a:rPr>
              <a:t>responsibilities in product and service teams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It is not intended to be prescriptive, or to prevent individuals from agreeing specific roles and responsibilities based on their preferences</a:t>
            </a:r>
            <a:r>
              <a:rPr lang="en-GB" sz="1600">
                <a:solidFill>
                  <a:schemeClr val="dk1"/>
                </a:solidFill>
              </a:rPr>
              <a:t>, strengths</a:t>
            </a:r>
            <a:r>
              <a:rPr lang="en-GB" sz="1600">
                <a:solidFill>
                  <a:schemeClr val="dk1"/>
                </a:solidFill>
              </a:rPr>
              <a:t>, and the needs of their teams</a:t>
            </a:r>
            <a:endParaRPr sz="1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9"/>
          <p:cNvSpPr txBox="1"/>
          <p:nvPr/>
        </p:nvSpPr>
        <p:spPr>
          <a:xfrm>
            <a:off x="239800" y="3000"/>
            <a:ext cx="80964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rPr lang="en-GB" sz="2400">
                <a:latin typeface="Helvetica Neue"/>
                <a:ea typeface="Helvetica Neue"/>
                <a:cs typeface="Helvetica Neue"/>
                <a:sym typeface="Helvetica Neue"/>
              </a:rPr>
              <a:t>What is a product roadmap?</a:t>
            </a:r>
            <a:endParaRPr sz="2400"/>
          </a:p>
        </p:txBody>
      </p:sp>
      <p:sp>
        <p:nvSpPr>
          <p:cNvPr id="95" name="Google Shape;95;p29"/>
          <p:cNvSpPr txBox="1"/>
          <p:nvPr/>
        </p:nvSpPr>
        <p:spPr>
          <a:xfrm>
            <a:off x="505500" y="466675"/>
            <a:ext cx="8404500" cy="4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A roadmap describes the value you propose to deliver to your users and the business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A roadmap is a tool to rally support and coordinate effort amongst your team and stakeholders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Roadmaps can take many forms and aren’t necessarily a single artifact or document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i="1" lang="en-GB" sz="1600" u="sng"/>
              <a:t>The key purpose of a roadmap is to create a shared understanding of where you’re going and why.</a:t>
            </a:r>
            <a:endParaRPr i="1" sz="1600" u="sng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Further Reading: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-GB" sz="1600" u="sng">
                <a:solidFill>
                  <a:schemeClr val="hlink"/>
                </a:solidFill>
                <a:hlinkClick r:id="rId3"/>
              </a:rPr>
              <a:t>“Product roadmaps in five easy pieces” - Scott Colfer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 u="sng">
                <a:solidFill>
                  <a:schemeClr val="hlink"/>
                </a:solidFill>
                <a:hlinkClick r:id="rId4"/>
              </a:rPr>
              <a:t>Service manual - developing a product roadmap</a:t>
            </a:r>
            <a:endParaRPr sz="16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>
                <a:solidFill>
                  <a:schemeClr val="dk1"/>
                </a:solidFill>
              </a:rPr>
              <a:t>“Product  roadmaps relaunched”. C. Todd Lombardo, Bruce McCarthy, Evan Ryan, Michael Connors (2018)</a:t>
            </a:r>
            <a:endParaRPr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-GB" sz="1600" u="sng">
                <a:solidFill>
                  <a:schemeClr val="hlink"/>
                </a:solidFill>
                <a:hlinkClick r:id="rId5"/>
              </a:rPr>
              <a:t>GDS product roadmap template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 </a:t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0"/>
          <p:cNvSpPr txBox="1"/>
          <p:nvPr/>
        </p:nvSpPr>
        <p:spPr>
          <a:xfrm>
            <a:off x="239800" y="3000"/>
            <a:ext cx="80964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rPr lang="en-GB" sz="2400">
                <a:latin typeface="Helvetica Neue"/>
                <a:ea typeface="Helvetica Neue"/>
                <a:cs typeface="Helvetica Neue"/>
                <a:sym typeface="Helvetica Neue"/>
              </a:rPr>
              <a:t>Product roadmap best practice</a:t>
            </a:r>
            <a:endParaRPr sz="2400"/>
          </a:p>
        </p:txBody>
      </p:sp>
      <p:sp>
        <p:nvSpPr>
          <p:cNvPr id="101" name="Google Shape;101;p30"/>
          <p:cNvSpPr txBox="1"/>
          <p:nvPr/>
        </p:nvSpPr>
        <p:spPr>
          <a:xfrm>
            <a:off x="505500" y="466675"/>
            <a:ext cx="8201700" cy="4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A roadmap should: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Focus on delivering value to users and the business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Get users excited about the product’s direction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GB" sz="1600">
                <a:solidFill>
                  <a:schemeClr val="dk1"/>
                </a:solidFill>
              </a:rPr>
              <a:t>Embrace learning as part of a successful product development phase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Put the organisation's plans in a strategic context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Rally the team around a single set of priorities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600"/>
              <a:t>A roadmap should not: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Make promises the team are not confident they can deliver-on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Require overly wasteful up-front design and estimation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Be conflated or confused with a project or plan or release plan</a:t>
            </a:r>
            <a:endParaRPr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1"/>
          <p:cNvSpPr txBox="1"/>
          <p:nvPr/>
        </p:nvSpPr>
        <p:spPr>
          <a:xfrm>
            <a:off x="239800" y="3000"/>
            <a:ext cx="80964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rPr lang="en-GB" sz="2400">
                <a:latin typeface="Helvetica Neue"/>
                <a:ea typeface="Helvetica Neue"/>
                <a:cs typeface="Helvetica Neue"/>
                <a:sym typeface="Helvetica Neue"/>
              </a:rPr>
              <a:t>How to use your roadmap </a:t>
            </a:r>
            <a:endParaRPr sz="2400"/>
          </a:p>
        </p:txBody>
      </p:sp>
      <p:sp>
        <p:nvSpPr>
          <p:cNvPr id="107" name="Google Shape;107;p31"/>
          <p:cNvSpPr txBox="1"/>
          <p:nvPr/>
        </p:nvSpPr>
        <p:spPr>
          <a:xfrm>
            <a:off x="505500" y="466675"/>
            <a:ext cx="8201700" cy="40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Make it the basis for all prioritisation and planning discussions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Use it to communicate and agree decisions with stakeholders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Show it to your users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Talk about it in your next team meeting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GB" sz="1600"/>
              <a:t>Decide when and how you will review and adjust it </a:t>
            </a:r>
            <a:endParaRPr sz="1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2"/>
          <p:cNvSpPr txBox="1"/>
          <p:nvPr>
            <p:ph type="title"/>
          </p:nvPr>
        </p:nvSpPr>
        <p:spPr>
          <a:xfrm>
            <a:off x="508500" y="0"/>
            <a:ext cx="8127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0575" lIns="20575" spcFirstLastPara="1" rIns="20575" wrap="square" tIns="20575">
            <a:noAutofit/>
          </a:bodyPr>
          <a:lstStyle/>
          <a:p>
            <a:pPr indent="-12700" lvl="0" marL="25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r>
              <a:rPr b="1" lang="en-GB" sz="72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Roles and responsibilities guidance</a:t>
            </a:r>
            <a:endParaRPr sz="7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3"/>
          <p:cNvSpPr txBox="1"/>
          <p:nvPr/>
        </p:nvSpPr>
        <p:spPr>
          <a:xfrm>
            <a:off x="239800" y="3000"/>
            <a:ext cx="80964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rPr lang="en-GB" sz="2400">
                <a:latin typeface="Helvetica Neue"/>
                <a:ea typeface="Helvetica Neue"/>
                <a:cs typeface="Helvetica Neue"/>
                <a:sym typeface="Helvetica Neue"/>
              </a:rPr>
              <a:t>Delivery Management</a:t>
            </a:r>
            <a:endParaRPr sz="24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8" name="Google Shape;118;p33"/>
          <p:cNvSpPr txBox="1"/>
          <p:nvPr/>
        </p:nvSpPr>
        <p:spPr>
          <a:xfrm>
            <a:off x="239800" y="314275"/>
            <a:ext cx="8869500" cy="466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250"/>
              <a:t>During the creation and maintenance of product roadmaps I am typically accountable for: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50"/>
              <a:buChar char="●"/>
            </a:pPr>
            <a:r>
              <a:rPr lang="en-GB" sz="1250">
                <a:solidFill>
                  <a:schemeClr val="dk1"/>
                </a:solidFill>
              </a:rPr>
              <a:t>Collaborating with PM and Technical colleagues to create an ambitious and feasible product roadmap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Creating an environment with the relevant team members to create or update the product roadmap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Planning and facilitating roadmap sessions, asking structured and sometimes provocative questions to ensure we produce the right results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Identifying and manage organisational and delivery dependencies with other teams and services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Identifying and manage key delivery risks and issues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Feasibility of delivery (t</a:t>
            </a:r>
            <a:r>
              <a:rPr lang="en-GB" sz="1250"/>
              <a:t>ime, cost</a:t>
            </a:r>
            <a:r>
              <a:rPr lang="en-GB" sz="1250"/>
              <a:t>) and challenging scope if unfeasible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E</a:t>
            </a:r>
            <a:r>
              <a:rPr lang="en-GB" sz="1250"/>
              <a:t>nsuring we have buy in from teams and that the vision and roadmap is collectively owned</a:t>
            </a:r>
            <a:r>
              <a:rPr lang="en-GB" sz="1250"/>
              <a:t>, and publicised internally including changes and updates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Ensuring we have the people and resources in place to deliver the current iteration of roadmap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Removing blockers to delivery of roadmap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Char char="●"/>
            </a:pPr>
            <a:r>
              <a:rPr lang="en-GB" sz="1250">
                <a:solidFill>
                  <a:schemeClr val="dk1"/>
                </a:solidFill>
              </a:rPr>
              <a:t>Collaborating with the PM to create Management Information and reporting on delivery of output and outcomes, following lean agile governance principles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50"/>
              <a:buChar char="●"/>
            </a:pPr>
            <a:r>
              <a:rPr lang="en-GB" sz="1250"/>
              <a:t>Creating or updating the delivery plan to deliver the roadmap</a:t>
            </a:r>
            <a:endParaRPr sz="1250"/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Char char="●"/>
            </a:pPr>
            <a:r>
              <a:rPr lang="en-GB" sz="1250">
                <a:solidFill>
                  <a:schemeClr val="dk1"/>
                </a:solidFill>
              </a:rPr>
              <a:t>Advocating and championing the product delivery team members, team health and sustainable pace</a:t>
            </a:r>
            <a:endParaRPr sz="1250">
              <a:solidFill>
                <a:schemeClr val="dk1"/>
              </a:solidFill>
            </a:endParaRPr>
          </a:p>
          <a:p>
            <a:pPr indent="-30797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0"/>
              <a:buChar char="●"/>
            </a:pPr>
            <a:r>
              <a:rPr lang="en-GB" sz="1250">
                <a:solidFill>
                  <a:schemeClr val="dk1"/>
                </a:solidFill>
              </a:rPr>
              <a:t>Facilitating an agreement on definition of done</a:t>
            </a:r>
            <a:endParaRPr sz="125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EBEBEB"/>
        </a:solidFill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34"/>
          <p:cNvSpPr txBox="1"/>
          <p:nvPr/>
        </p:nvSpPr>
        <p:spPr>
          <a:xfrm>
            <a:off x="239800" y="3000"/>
            <a:ext cx="8096400" cy="685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7150" lIns="17150" spcFirstLastPara="1" rIns="17150" wrap="square" tIns="17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Helvetica Neue"/>
              <a:buNone/>
            </a:pPr>
            <a:r>
              <a:rPr lang="en-GB" sz="2400">
                <a:latin typeface="Helvetica Neue"/>
                <a:ea typeface="Helvetica Neue"/>
                <a:cs typeface="Helvetica Neue"/>
                <a:sym typeface="Helvetica Neue"/>
              </a:rPr>
              <a:t>Product Management</a:t>
            </a:r>
            <a:endParaRPr sz="2400"/>
          </a:p>
        </p:txBody>
      </p:sp>
      <p:sp>
        <p:nvSpPr>
          <p:cNvPr id="124" name="Google Shape;124;p34"/>
          <p:cNvSpPr txBox="1"/>
          <p:nvPr/>
        </p:nvSpPr>
        <p:spPr>
          <a:xfrm>
            <a:off x="170325" y="314275"/>
            <a:ext cx="8640000" cy="46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-GB" sz="1300"/>
              <a:t>During the creation and maintenance of product roadmaps I am typically accountable for: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Collaborating with DM and Technical colleagues to create an ambitious and feasible product roadmap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Building the right thing - the ‘what’ and the ‘why’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Defining and communicating long-term product vision and value proposition, based on user need (can be created collaboratively), linked to the wider GDS strategy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Defining and communicating product strategy (can be created collaboratively)</a:t>
            </a:r>
            <a:endParaRPr sz="1300">
              <a:solidFill>
                <a:schemeClr val="dk1"/>
              </a:solidFill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Prioritising and communicating the outcomes we aim to deliver for users (described in missions), supported by data where possible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Defining the Objectives and Key Results by which we will measure that the outcomes of the missions have been achieved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Prioritising both functional and non-functional work (e.g. tech debt)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Communicating, evangelising and validating the roadmap with stakeholders and PM counterparts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Collaborating with the DM to create Management Information and Reporting on the delivery of output and outcomes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/>
              <a:t>Leading the definition of the operational requirements and Service Level Agreements</a:t>
            </a:r>
            <a:endParaRPr sz="1300"/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300">
                <a:solidFill>
                  <a:schemeClr val="dk1"/>
                </a:solidFill>
              </a:rPr>
              <a:t>Agreeing the definition of done with the Architect / Dev / SRE and Team, and managing quality</a:t>
            </a:r>
            <a:endParaRPr sz="1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DS Presentation Template 16:9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365C0"/>
      </a:accent4>
      <a:accent5>
        <a:srgbClr val="00882B"/>
      </a:accent5>
      <a:accent6>
        <a:srgbClr val="FFFFFF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GDS Presentation Template 16:9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FFFFF"/>
      </a:accent3>
      <a:accent4>
        <a:srgbClr val="0365C0"/>
      </a:accent4>
      <a:accent5>
        <a:srgbClr val="00882B"/>
      </a:accent5>
      <a:accent6>
        <a:srgbClr val="FFFFFF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